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5143500" cx="9144000"/>
  <p:notesSz cx="6858000" cy="9144000"/>
  <p:embeddedFontLst>
    <p:embeddedFont>
      <p:font typeface="Helvetica Neue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HelveticaNeue-regular.fntdata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HelveticaNeue-italic.fntdata"/><Relationship Id="rId25" Type="http://schemas.openxmlformats.org/officeDocument/2006/relationships/font" Target="fonts/HelveticaNeue-bold.fntdata"/><Relationship Id="rId27" Type="http://schemas.openxmlformats.org/officeDocument/2006/relationships/font" Target="fonts/HelveticaNeue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862b1fa4e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862b1fa4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bcf32db26_1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bcf32db26_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cbc81368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cbc81368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cbc813688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cbc813688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cbc813688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cbc81368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cbc813688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cbc813688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cbc813688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cbc813688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cbc813688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cbc813688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cbc813688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cbc813688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cbc813688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cbc813688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e34e9a8e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e34e9a8e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bcf32db26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bcf32db26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a3ff66a7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a3ff66a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c142985d5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c142985d5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b399b8dd2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b399b8dd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Developed by MIT, v</a:t>
            </a:r>
            <a:r>
              <a:rPr lang="en"/>
              <a:t>ersion 4 p</a:t>
            </a:r>
            <a:r>
              <a:rPr lang="en"/>
              <a:t>ublished in the late 1980s (versions 1-3 internal only)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Version 5 published 1993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c142985d5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c142985d5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c142985d5_1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c142985d5_1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b399b8dd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b399b8dd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bcf32db26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bcf32db26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keIT Theme" type="tx">
  <p:cSld name="TITLE_AND_BODY">
    <p:bg>
      <p:bgPr>
        <a:solidFill>
          <a:srgbClr val="000000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rgbClr val="000000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rgbClr val="0000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>
            <a:off x="7798975" y="27500"/>
            <a:ext cx="1344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@jolliffe</a:t>
            </a:r>
            <a:endParaRPr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#makeitconf18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10" name="Google Shape;10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7405375" y="99650"/>
            <a:ext cx="393598" cy="393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875" y="99650"/>
            <a:ext cx="1429148" cy="3453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jpg"/><Relationship Id="rId4" Type="http://schemas.openxmlformats.org/officeDocument/2006/relationships/hyperlink" Target="https://www.youtube.com/playlist?list=PLcG0i7aVh-AxC_0XAR5s0bj0s9t5_EHqd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20.png"/><Relationship Id="rId7" Type="http://schemas.openxmlformats.org/officeDocument/2006/relationships/image" Target="../media/image19.png"/><Relationship Id="rId8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en.wikipedia.org/wiki/Authentication" TargetMode="External"/><Relationship Id="rId4" Type="http://schemas.openxmlformats.org/officeDocument/2006/relationships/hyperlink" Target="https://en.wikipedia.org/wiki/Node_(networking)" TargetMode="External"/><Relationship Id="rId5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24.png"/><Relationship Id="rId9" Type="http://schemas.openxmlformats.org/officeDocument/2006/relationships/image" Target="../media/image26.png"/><Relationship Id="rId5" Type="http://schemas.openxmlformats.org/officeDocument/2006/relationships/image" Target="../media/image7.png"/><Relationship Id="rId6" Type="http://schemas.openxmlformats.org/officeDocument/2006/relationships/image" Target="../media/image25.png"/><Relationship Id="rId7" Type="http://schemas.openxmlformats.org/officeDocument/2006/relationships/image" Target="../media/image6.png"/><Relationship Id="rId8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0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3.png"/><Relationship Id="rId5" Type="http://schemas.openxmlformats.org/officeDocument/2006/relationships/image" Target="../media/image14.png"/><Relationship Id="rId6" Type="http://schemas.openxmlformats.org/officeDocument/2006/relationships/image" Target="../media/image25.png"/><Relationship Id="rId7" Type="http://schemas.openxmlformats.org/officeDocument/2006/relationships/image" Target="../media/image6.png"/><Relationship Id="rId8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3879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of Identity</a:t>
            </a:r>
            <a:endParaRPr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Windows Single Sign-On to the Oracle Database with Kerberos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400" y="1185825"/>
            <a:ext cx="2323200" cy="300620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Helvetica Neue"/>
                <a:ea typeface="Helvetica Neue"/>
                <a:cs typeface="Helvetica Neue"/>
                <a:sym typeface="Helvetica Neue"/>
              </a:rPr>
              <a:t>HOW to get it working?</a:t>
            </a: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0" name="Google Shape;190;p22"/>
          <p:cNvSpPr txBox="1"/>
          <p:nvPr/>
        </p:nvSpPr>
        <p:spPr>
          <a:xfrm>
            <a:off x="1515750" y="4360125"/>
            <a:ext cx="611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[Link to pre-recorded version]</a:t>
            </a:r>
            <a:endParaRPr sz="2400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lang="en" sz="3600">
                <a:latin typeface="Helvetica Neue"/>
                <a:ea typeface="Helvetica Neue"/>
                <a:cs typeface="Helvetica Neue"/>
                <a:sym typeface="Helvetica Neue"/>
              </a:rPr>
              <a:t>WHEN it doesn’t work?</a:t>
            </a: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6" name="Google Shape;196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  <a:t>Many components needed to configure; many things to go wrong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  <a:t>Generic Error message not very helpful, one of:</a:t>
            </a:r>
            <a:b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ORA-12638: Credential retrieval failed</a:t>
            </a:r>
            <a:br>
              <a:rPr lang="en" sz="2400"/>
            </a:br>
            <a:r>
              <a:rPr lang="en" sz="2400"/>
              <a:t>	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ORA-12631: Username retrieval failed</a:t>
            </a:r>
            <a:br>
              <a:rPr lang="en" sz="2400"/>
            </a:br>
            <a:r>
              <a:rPr lang="en" sz="2400"/>
              <a:t>	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ORA-01017: invalid username/password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Helvetica Neue"/>
                <a:ea typeface="Helvetica Neue"/>
                <a:cs typeface="Helvetica Neue"/>
                <a:sym typeface="Helvetica Neue"/>
              </a:rPr>
              <a:t>And WHEN it doesn’t work?</a:t>
            </a: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2" name="Google Shape;202;p24"/>
          <p:cNvSpPr txBox="1"/>
          <p:nvPr>
            <p:ph idx="1" type="body"/>
          </p:nvPr>
        </p:nvSpPr>
        <p:spPr>
          <a:xfrm>
            <a:off x="311700" y="1152475"/>
            <a:ext cx="8520600" cy="3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  <a:t>SQLNET Trace at level SUPPORT (lots of data)</a:t>
            </a:r>
            <a:b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  <a:t>	TRACE_LEVEL_CLIENT</a:t>
            </a:r>
            <a:b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  <a:t>	TRACE_LEVEL_SERVER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  <a:t>Packet Trace (Wireshark) between </a:t>
            </a:r>
            <a:r>
              <a:rPr lang="en" sz="240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Windows Client</a:t>
            </a:r>
            <a: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lang="en" sz="240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Domain Controller</a:t>
            </a:r>
            <a:r>
              <a:rPr lang="en" sz="240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  <a: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  <a:t> use 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KERBEROS </a:t>
            </a:r>
            <a: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  <a:t>display filter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  <a:t>Kerberos Troubleshooting Guide (Doc ID 185897.1)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  <a:t>Case Study: Configuring the Kerberos Adapter in a Windows Environment (Doc ID 370357.1) 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</a:rPr>
              <a:t>				</a:t>
            </a:r>
            <a:endParaRPr sz="1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</a:rPr>
              <a:t>			</a:t>
            </a:r>
            <a:endParaRPr sz="1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</a:rPr>
              <a:t>		</a:t>
            </a:r>
            <a:endParaRPr sz="1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</a:rPr>
              <a:t>	 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 txBox="1"/>
          <p:nvPr>
            <p:ph idx="1" type="body"/>
          </p:nvPr>
        </p:nvSpPr>
        <p:spPr>
          <a:xfrm>
            <a:off x="311700" y="1152475"/>
            <a:ext cx="8520600" cy="36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  <a:t>{client trace}</a:t>
            </a:r>
            <a:b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nam_gnsp: Reading parameter "sqlnet.authentication_services" from parameter file</a:t>
            </a:r>
            <a:br>
              <a:rPr lang="en" sz="14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nam_gnsp: Found value "</a:t>
            </a:r>
            <a:r>
              <a:rPr lang="en" sz="14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KERBEROS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"</a:t>
            </a:r>
            <a:br>
              <a:rPr lang="en" sz="14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nautab contains the following services:</a:t>
            </a:r>
            <a:br>
              <a:rPr lang="en" sz="14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Nau_gettab: </a:t>
            </a:r>
            <a:r>
              <a:rPr lang="en" sz="14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KERBEROS5</a:t>
            </a:r>
            <a:br>
              <a:rPr lang="en" sz="14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nau_fme: unable to locate authentication adapter "KERBEROS" in adapter list</a:t>
            </a:r>
            <a:br>
              <a:rPr lang="en" sz="14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N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a_tns: Authentication is not active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9144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ORA-01017: invalid username/password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209" name="Google Shape;20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2075" y="2548175"/>
            <a:ext cx="5008727" cy="221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ORA-12638: Credential retrieval failed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15" name="Google Shape;215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  <a:t>{client trace}</a:t>
            </a:r>
            <a:b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nam_gnsp: Reading parameter "sqlnet.kerberos5_cc_name" from parameter file</a:t>
            </a:r>
            <a:br>
              <a:rPr lang="en" sz="14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nam_gnsp: Found value "</a:t>
            </a:r>
            <a:r>
              <a:rPr lang="en" sz="14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OMSFT: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"</a:t>
            </a:r>
            <a:br>
              <a:rPr lang="en" sz="14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nauk5ainit: CC pathname: </a:t>
            </a:r>
            <a:r>
              <a:rPr lang="en" sz="14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OMSFT: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.</a:t>
            </a:r>
            <a:br>
              <a:rPr lang="en" sz="14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NAUK5C_CC_GET_PRINCIPAL: NAUK5C_CC_GET_PRINCIPAL: File permissions incorrect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216" name="Google Shape;21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2075" y="2548175"/>
            <a:ext cx="5008727" cy="221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ORA-12631: Username retrieval failed</a:t>
            </a:r>
            <a:endParaRPr sz="2400"/>
          </a:p>
        </p:txBody>
      </p:sp>
      <p:sp>
        <p:nvSpPr>
          <p:cNvPr id="222" name="Google Shape;222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  <a:t>{</a:t>
            </a:r>
            <a: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  <a:t>server trace}</a:t>
            </a:r>
            <a:b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nauk5y2_kt_get_entry: Searching for keytype=23 ,</a:t>
            </a:r>
            <a:r>
              <a:rPr b="1" lang="en" sz="14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kvno=3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;Current keytype=23,</a:t>
            </a:r>
            <a:r>
              <a:rPr lang="en" sz="14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kvno=</a:t>
            </a:r>
            <a:r>
              <a:rPr b="1" lang="en" sz="14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br>
              <a:rPr b="1" lang="en" sz="14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nauk5y2_kt_get_entry: Returning 114: Key table entry not found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3" name="Google Shape;22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2075" y="2548175"/>
            <a:ext cx="5008727" cy="221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ORA-12631: Username retrieval failed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9" name="Google Shape;229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  <a:t>{</a:t>
            </a:r>
            <a: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  <a:t>server trace}</a:t>
            </a:r>
            <a:b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nauk5y2_kt_get_entry: Searching for keytype=23 ,kvno=2;Current keytype=23,kvno=2</a:t>
            </a:r>
            <a:br>
              <a:rPr lang="en" sz="14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nauk5ky_rd_req_decoded: Returning 31: Decrypt integrity check failed</a:t>
            </a:r>
            <a:br>
              <a:rPr lang="en" sz="14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nauk5avalidate: nauk5a3recvclientauth() failed to process the request</a:t>
            </a:r>
            <a:br>
              <a:rPr lang="en" sz="14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nau_scn: credential validation function failed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230" name="Google Shape;23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2075" y="2548175"/>
            <a:ext cx="5008727" cy="221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ORA-12631: Username retrieval failed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9"/>
          <p:cNvSpPr txBox="1"/>
          <p:nvPr>
            <p:ph idx="1" type="body"/>
          </p:nvPr>
        </p:nvSpPr>
        <p:spPr>
          <a:xfrm>
            <a:off x="311700" y="1152475"/>
            <a:ext cx="8520600" cy="376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  <a:t>{</a:t>
            </a:r>
            <a: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  <a:t>server trace}</a:t>
            </a:r>
            <a:br>
              <a:rPr lang="en" sz="14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snaumgh_gethostinfo: Hostname: lnx-ora122.windows.domain</a:t>
            </a:r>
            <a:br>
              <a:rPr lang="en" sz="14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snaumgh_gethostinfo: Full name: : </a:t>
            </a:r>
            <a:r>
              <a:rPr lang="en" sz="1400">
                <a:solidFill>
                  <a:srgbClr val="FFFF00"/>
                </a:solidFill>
                <a:latin typeface="Consolas"/>
                <a:ea typeface="Consolas"/>
                <a:cs typeface="Consolas"/>
                <a:sym typeface="Consolas"/>
              </a:rPr>
              <a:t>lnx-ora122</a:t>
            </a:r>
            <a:br>
              <a:rPr lang="en" sz="14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nacomer: error 12638 received from Authentication service</a:t>
            </a:r>
            <a:br>
              <a:rPr lang="en" sz="14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nacomer: failed with error 12638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237" name="Google Shape;23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2075" y="2548175"/>
            <a:ext cx="5008727" cy="221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0663" y="105875"/>
            <a:ext cx="1362679" cy="1102449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0"/>
          <p:cNvSpPr txBox="1"/>
          <p:nvPr>
            <p:ph idx="4294967295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effectLst>
            <a:outerShdw blurRad="828675" rotWithShape="0" algn="bl" dir="5520000" dist="47625">
              <a:srgbClr val="000000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lang="en" sz="2400">
                <a:solidFill>
                  <a:srgbClr val="00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educed DBA time managing user passwords</a:t>
            </a:r>
            <a:endParaRPr sz="2400">
              <a:solidFill>
                <a:srgbClr val="00F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passwords (or even usernames) for end-users to remember</a:t>
            </a:r>
            <a:endParaRPr sz="2400">
              <a:solidFill>
                <a:srgbClr val="00F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400">
                <a:solidFill>
                  <a:srgbClr val="00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Works great with Proxy Authentication</a:t>
            </a:r>
            <a:endParaRPr sz="2400">
              <a:solidFill>
                <a:srgbClr val="00F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4" name="Google Shape;244;p30"/>
          <p:cNvSpPr txBox="1"/>
          <p:nvPr>
            <p:ph idx="4294967295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effectLst>
            <a:outerShdw blurRad="200025" rotWithShape="0" algn="bl" dir="5400000" dist="104775">
              <a:srgbClr val="000000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Increased </a:t>
            </a:r>
            <a:r>
              <a:rPr lang="en" sz="24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DBA effort to configure </a:t>
            </a:r>
            <a:endParaRPr sz="24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Collaborate with AD team</a:t>
            </a:r>
            <a:endParaRPr sz="24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Needs (Instant) Client </a:t>
            </a:r>
            <a:br>
              <a:rPr lang="en" sz="24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24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(not JDBC thin)</a:t>
            </a:r>
            <a:endParaRPr sz="24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4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Configured account only usable via Kerberos ticket</a:t>
            </a:r>
            <a:endParaRPr sz="24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1"/>
          <p:cNvSpPr txBox="1"/>
          <p:nvPr>
            <p:ph idx="4294967295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800"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0" name="Google Shape;250;p31"/>
          <p:cNvSpPr txBox="1"/>
          <p:nvPr>
            <p:ph idx="4294967295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800">
                <a:latin typeface="Helvetica Neue"/>
                <a:ea typeface="Helvetica Neue"/>
                <a:cs typeface="Helvetica Neue"/>
                <a:sym typeface="Helvetica Neue"/>
              </a:rPr>
              <a:t>Any </a:t>
            </a:r>
            <a:r>
              <a:rPr lang="en" sz="4800">
                <a:latin typeface="Helvetica Neue"/>
                <a:ea typeface="Helvetica Neue"/>
                <a:cs typeface="Helvetica Neue"/>
                <a:sym typeface="Helvetica Neue"/>
              </a:rPr>
              <a:t>Questions?</a:t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am I?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Oracle DBA based in Hong Kong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HKOUG Co-Founder and Executive Committee member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https://jolliffe.hk/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@jolliffe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https://www.linkedin.com/in/jolliffe/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b="0" l="59201" r="0" t="25556"/>
          <a:stretch/>
        </p:blipFill>
        <p:spPr>
          <a:xfrm>
            <a:off x="6342800" y="1117500"/>
            <a:ext cx="2496399" cy="3416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902850" y="768800"/>
            <a:ext cx="8005500" cy="380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WHO  am I?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 this talk?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is Kerberos?</a:t>
            </a:r>
            <a:br>
              <a:rPr lang="en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WHAT’s it got to do with Oracle &amp; Windows?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to get it working? (Demo)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WHEN it doesn’t work? (Quiz)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Any (more) questions?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207975" y="1341850"/>
            <a:ext cx="6999600" cy="30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C:\&gt; </a:t>
            </a:r>
            <a:r>
              <a:rPr lang="en" sz="18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sqlplus app/SharedPass@ORADB	</a:t>
            </a:r>
            <a:endParaRPr sz="1800">
              <a:solidFill>
                <a:schemeClr val="lt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sql&gt; </a:t>
            </a:r>
            <a:r>
              <a:rPr lang="en" sz="18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create user patrick identified by SecretPass;</a:t>
            </a:r>
            <a:br>
              <a:rPr lang="en" sz="18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8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C:\&gt; </a:t>
            </a:r>
            <a:r>
              <a:rPr lang="en" sz="18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sqlplus patrick/SecretPass@ORADB</a:t>
            </a:r>
            <a:endParaRPr sz="1800">
              <a:solidFill>
                <a:schemeClr val="lt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sql&gt; </a:t>
            </a:r>
            <a:r>
              <a:rPr lang="en" sz="18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alter user app grant connect through patrick;</a:t>
            </a:r>
            <a:br>
              <a:rPr lang="en" sz="18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8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C:\&gt; sqlplus patrick[app]/SecretPass@ORADB</a:t>
            </a:r>
            <a:endParaRPr sz="1800">
              <a:solidFill>
                <a:schemeClr val="lt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sql&gt; alter user patrick identified externally as ‘patrick@WINDOWS.DOMAIN’;</a:t>
            </a:r>
            <a:br>
              <a:rPr lang="en" sz="18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8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c:\&gt; sqlplus /@ORADB</a:t>
            </a:r>
            <a:endParaRPr sz="1800">
              <a:solidFill>
                <a:schemeClr val="lt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c:\&gt; sqlplus [app]/@ORADB</a:t>
            </a:r>
            <a:endParaRPr sz="1800">
              <a:solidFill>
                <a:schemeClr val="lt2"/>
              </a:solidFill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725" y="3859350"/>
            <a:ext cx="777600" cy="7776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WHY this talk?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4">
            <a:alphaModFix/>
          </a:blip>
          <a:srcRect b="0" l="2901" r="2892" t="0"/>
          <a:stretch/>
        </p:blipFill>
        <p:spPr>
          <a:xfrm>
            <a:off x="5432030" y="3800025"/>
            <a:ext cx="611395" cy="1007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" name="Google Shape;79;p16"/>
          <p:cNvCxnSpPr>
            <a:stCxn id="78" idx="3"/>
            <a:endCxn id="76" idx="1"/>
          </p:cNvCxnSpPr>
          <p:nvPr/>
        </p:nvCxnSpPr>
        <p:spPr>
          <a:xfrm flipH="1" rot="10800000">
            <a:off x="6043425" y="4248075"/>
            <a:ext cx="1411200" cy="5550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med" w="med" type="stealth"/>
            <a:tailEnd len="med" w="med" type="stealth"/>
          </a:ln>
        </p:spPr>
      </p:cxnSp>
      <p:pic>
        <p:nvPicPr>
          <p:cNvPr id="80" name="Google Shape;80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94665" y="1863450"/>
            <a:ext cx="474350" cy="449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03400" y="1597239"/>
            <a:ext cx="474350" cy="401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01300" y="1855913"/>
            <a:ext cx="517623" cy="51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82525" y="2084525"/>
            <a:ext cx="777600" cy="777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" name="Google Shape;84;p16"/>
          <p:cNvCxnSpPr>
            <a:endCxn id="76" idx="0"/>
          </p:cNvCxnSpPr>
          <p:nvPr/>
        </p:nvCxnSpPr>
        <p:spPr>
          <a:xfrm flipH="1">
            <a:off x="7843525" y="2746650"/>
            <a:ext cx="11700" cy="11127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stealth"/>
            <a:tailEnd len="med" w="med" type="stealth"/>
          </a:ln>
        </p:spPr>
      </p:cxnSp>
      <p:pic>
        <p:nvPicPr>
          <p:cNvPr id="85" name="Google Shape;85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407150" y="3906225"/>
            <a:ext cx="683850" cy="68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/>
        </p:nvSpPr>
        <p:spPr>
          <a:xfrm>
            <a:off x="311550" y="1084250"/>
            <a:ext cx="85206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2"/>
                </a:solidFill>
              </a:rPr>
              <a:t>Kerberos</a:t>
            </a:r>
            <a:r>
              <a:rPr lang="en" sz="2400">
                <a:solidFill>
                  <a:schemeClr val="dk1"/>
                </a:solidFill>
              </a:rPr>
              <a:t> </a:t>
            </a:r>
            <a:r>
              <a:rPr lang="en" sz="2400">
                <a:solidFill>
                  <a:schemeClr val="lt2"/>
                </a:solidFill>
              </a:rPr>
              <a:t>(after the three-headed guard dog of Hades) is a computer network</a:t>
            </a:r>
            <a:r>
              <a:rPr lang="en" sz="2400">
                <a:solidFill>
                  <a:schemeClr val="lt2"/>
                </a:solidFill>
                <a:uFill>
                  <a:noFill/>
                </a:uFill>
                <a:hlinkClick r:id="rId3"/>
              </a:rPr>
              <a:t> </a:t>
            </a:r>
            <a:r>
              <a:rPr b="1" i="1" lang="en" sz="2400">
                <a:solidFill>
                  <a:schemeClr val="accent6"/>
                </a:solidFill>
              </a:rPr>
              <a:t>authentication</a:t>
            </a:r>
            <a:r>
              <a:rPr lang="en" sz="2400">
                <a:solidFill>
                  <a:schemeClr val="accent6"/>
                </a:solidFill>
              </a:rPr>
              <a:t> </a:t>
            </a:r>
            <a:r>
              <a:rPr b="1" i="1" lang="en" sz="2400">
                <a:solidFill>
                  <a:schemeClr val="accent6"/>
                </a:solidFill>
              </a:rPr>
              <a:t>protocol</a:t>
            </a:r>
            <a:r>
              <a:rPr lang="en" sz="2400">
                <a:solidFill>
                  <a:schemeClr val="dk1"/>
                </a:solidFill>
              </a:rPr>
              <a:t> </a:t>
            </a:r>
            <a:r>
              <a:rPr lang="en" sz="2400">
                <a:solidFill>
                  <a:schemeClr val="lt2"/>
                </a:solidFill>
              </a:rPr>
              <a:t>that works on the basis of tickets to allow</a:t>
            </a:r>
            <a:r>
              <a:rPr lang="en" sz="2400">
                <a:solidFill>
                  <a:schemeClr val="lt2"/>
                </a:solidFill>
                <a:uFill>
                  <a:noFill/>
                </a:uFill>
                <a:hlinkClick r:id="rId4"/>
              </a:rPr>
              <a:t> nodes</a:t>
            </a:r>
            <a:r>
              <a:rPr lang="en" sz="2400">
                <a:solidFill>
                  <a:schemeClr val="lt2"/>
                </a:solidFill>
              </a:rPr>
              <a:t> communicating over a non-secure network to prove their identity to one another in a secure manner</a:t>
            </a:r>
            <a:endParaRPr sz="2400">
              <a:solidFill>
                <a:schemeClr val="lt2"/>
              </a:solidFill>
            </a:endParaRPr>
          </a:p>
        </p:txBody>
      </p:sp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WHAT is Kerberos?</a:t>
            </a: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11125" y="3141650"/>
            <a:ext cx="2312817" cy="182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550" y="2414025"/>
            <a:ext cx="1329550" cy="13295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/>
          <p:nvPr/>
        </p:nvSpPr>
        <p:spPr>
          <a:xfrm>
            <a:off x="177150" y="611925"/>
            <a:ext cx="8708700" cy="4251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5450" y="3061675"/>
            <a:ext cx="1329550" cy="132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504024" y="4314775"/>
            <a:ext cx="28524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patrick@EXAMPLE.COM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 Principal Name (UPN</a:t>
            </a: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	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4418775" y="4343400"/>
            <a:ext cx="4477500" cy="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HTTP/webserver.example.com@EXAMPLE.COM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Service Principal Name (SPN)</a:t>
            </a:r>
            <a:endParaRPr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1157425" y="2535825"/>
            <a:ext cx="16980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Kerberos User</a:t>
            </a:r>
            <a:endParaRPr b="1">
              <a:solidFill>
                <a:schemeClr val="dk1"/>
              </a:solidFill>
            </a:endParaRPr>
          </a:p>
        </p:txBody>
      </p:sp>
      <p:cxnSp>
        <p:nvCxnSpPr>
          <p:cNvPr id="103" name="Google Shape;103;p18"/>
          <p:cNvCxnSpPr/>
          <p:nvPr/>
        </p:nvCxnSpPr>
        <p:spPr>
          <a:xfrm>
            <a:off x="166650" y="2313225"/>
            <a:ext cx="8729700" cy="621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104" name="Google Shape;10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1072775" y="3033675"/>
            <a:ext cx="580278" cy="2901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18"/>
          <p:cNvCxnSpPr/>
          <p:nvPr/>
        </p:nvCxnSpPr>
        <p:spPr>
          <a:xfrm flipH="1">
            <a:off x="4476025" y="2382975"/>
            <a:ext cx="51900" cy="25005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06" name="Google Shape;106;p18"/>
          <p:cNvCxnSpPr/>
          <p:nvPr/>
        </p:nvCxnSpPr>
        <p:spPr>
          <a:xfrm>
            <a:off x="2599875" y="3757600"/>
            <a:ext cx="3049200" cy="573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07" name="Google Shape;107;p18"/>
          <p:cNvCxnSpPr/>
          <p:nvPr/>
        </p:nvCxnSpPr>
        <p:spPr>
          <a:xfrm flipH="1" rot="10800000">
            <a:off x="2311850" y="2082125"/>
            <a:ext cx="1545900" cy="12030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med" w="med" type="stealth"/>
            <a:tailEnd len="med" w="med" type="none"/>
          </a:ln>
        </p:spPr>
      </p:cxnSp>
      <p:pic>
        <p:nvPicPr>
          <p:cNvPr id="108" name="Google Shape;10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0775" y="3897175"/>
            <a:ext cx="532200" cy="53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 txBox="1"/>
          <p:nvPr/>
        </p:nvSpPr>
        <p:spPr>
          <a:xfrm>
            <a:off x="3430950" y="64200"/>
            <a:ext cx="2201100" cy="5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Kerberos Realm </a:t>
            </a:r>
            <a:endParaRPr b="1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@EXAMPLE.COM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1052800" y="1159316"/>
            <a:ext cx="27528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Kerberos Server</a:t>
            </a:r>
            <a:endParaRPr b="1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Key Distribution Center (KDC)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7462150" y="2682275"/>
            <a:ext cx="575126" cy="1054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7479840" y="3033215"/>
            <a:ext cx="591023" cy="2981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 txBox="1"/>
          <p:nvPr/>
        </p:nvSpPr>
        <p:spPr>
          <a:xfrm>
            <a:off x="5557288" y="2506663"/>
            <a:ext cx="18504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Kerberos Service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7305175" y="3581400"/>
            <a:ext cx="8073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keytab</a:t>
            </a:r>
            <a:endParaRPr b="1">
              <a:solidFill>
                <a:schemeClr val="dk1"/>
              </a:solidFill>
            </a:endParaRPr>
          </a:p>
        </p:txBody>
      </p:sp>
      <p:cxnSp>
        <p:nvCxnSpPr>
          <p:cNvPr id="115" name="Google Shape;115;p18"/>
          <p:cNvCxnSpPr/>
          <p:nvPr/>
        </p:nvCxnSpPr>
        <p:spPr>
          <a:xfrm flipH="1" rot="10800000">
            <a:off x="2434950" y="1972675"/>
            <a:ext cx="1545900" cy="12174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16" name="Google Shape;116;p18"/>
          <p:cNvSpPr txBox="1"/>
          <p:nvPr/>
        </p:nvSpPr>
        <p:spPr>
          <a:xfrm>
            <a:off x="5649075" y="2339575"/>
            <a:ext cx="19872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host1.example.com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6946950" y="2928100"/>
            <a:ext cx="18504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host2.example.com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118" name="Google Shape;118;p18"/>
          <p:cNvPicPr preferRelativeResize="0"/>
          <p:nvPr/>
        </p:nvPicPr>
        <p:blipFill rotWithShape="1">
          <a:blip r:embed="rId8">
            <a:alphaModFix/>
          </a:blip>
          <a:srcRect b="0" l="2901" r="2892" t="0"/>
          <a:stretch/>
        </p:blipFill>
        <p:spPr>
          <a:xfrm>
            <a:off x="4097475" y="790045"/>
            <a:ext cx="807150" cy="132954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/>
          <p:nvPr/>
        </p:nvSpPr>
        <p:spPr>
          <a:xfrm>
            <a:off x="7357775" y="4379750"/>
            <a:ext cx="1246800" cy="2901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8"/>
          <p:cNvSpPr/>
          <p:nvPr/>
        </p:nvSpPr>
        <p:spPr>
          <a:xfrm>
            <a:off x="5279675" y="4379750"/>
            <a:ext cx="2078100" cy="2901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8"/>
          <p:cNvSpPr/>
          <p:nvPr/>
        </p:nvSpPr>
        <p:spPr>
          <a:xfrm>
            <a:off x="4681150" y="4379750"/>
            <a:ext cx="575100" cy="2901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2600" y="1676400"/>
            <a:ext cx="532200" cy="53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4960350" y="876725"/>
            <a:ext cx="575127" cy="290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4901138" y="878025"/>
            <a:ext cx="575124" cy="287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34425" y="3897163"/>
            <a:ext cx="532200" cy="53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686058" y="2408375"/>
            <a:ext cx="1109617" cy="1329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37333" y="2899550"/>
            <a:ext cx="1109617" cy="1329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9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9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Helvetica Neue"/>
                <a:ea typeface="Helvetica Neue"/>
                <a:cs typeface="Helvetica Neue"/>
                <a:sym typeface="Helvetica Neue"/>
              </a:rPr>
              <a:t>WHAT’s it got to do with</a:t>
            </a:r>
            <a:r>
              <a:rPr lang="en" sz="3600">
                <a:latin typeface="Helvetica Neue"/>
                <a:ea typeface="Helvetica Neue"/>
                <a:cs typeface="Helvetica Neue"/>
                <a:sym typeface="Helvetica Neue"/>
              </a:rPr>
              <a:t> Oracle?</a:t>
            </a: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3" name="Google Shape;133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An available authentication protocol for Oracle database since (at least) Oracle 7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Initially part of Advanced Networking/Security ($$$)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From Oracle 12c included with SE licence, license change backported to 11g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Doc ID 2145731.1 has instructions for 11g Standard Edition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Oracle Database can be a </a:t>
            </a:r>
            <a:r>
              <a:rPr lang="en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Kerberos Service</a:t>
            </a:r>
            <a:endParaRPr>
              <a:solidFill>
                <a:schemeClr val="accent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4" name="Google Shape;13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4550" y="3389099"/>
            <a:ext cx="1312775" cy="172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6050" y="3655175"/>
            <a:ext cx="1596000" cy="125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>
            <p:ph idx="1" type="body"/>
          </p:nvPr>
        </p:nvSpPr>
        <p:spPr>
          <a:xfrm>
            <a:off x="311700" y="1152475"/>
            <a:ext cx="8520600" cy="171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Kerberos is the </a:t>
            </a: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authentication protocol for Active Directory 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Windows Domain Controller is a </a:t>
            </a:r>
            <a:r>
              <a:rPr lang="en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Kerberos</a:t>
            </a: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Server</a:t>
            </a: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 (KDC)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Windows Domain User is a </a:t>
            </a:r>
            <a:r>
              <a:rPr lang="en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Kerberos</a:t>
            </a: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</a:t>
            </a:r>
            <a:endParaRPr>
              <a:solidFill>
                <a:schemeClr val="accent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1" name="Google Shape;14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Helvetica Neue"/>
                <a:ea typeface="Helvetica Neue"/>
                <a:cs typeface="Helvetica Neue"/>
                <a:sym typeface="Helvetica Neue"/>
              </a:rPr>
              <a:t>WHAT’s it got to do with Windows?</a:t>
            </a: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2" name="Google Shape;14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4175" y="3655175"/>
            <a:ext cx="1507375" cy="150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6050" y="3655175"/>
            <a:ext cx="1596000" cy="125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/>
          <p:nvPr/>
        </p:nvSpPr>
        <p:spPr>
          <a:xfrm>
            <a:off x="141450" y="548225"/>
            <a:ext cx="8846100" cy="4324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lt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</a:t>
            </a:r>
            <a:endParaRPr/>
          </a:p>
        </p:txBody>
      </p:sp>
      <p:sp>
        <p:nvSpPr>
          <p:cNvPr id="149" name="Google Shape;149;p21"/>
          <p:cNvSpPr/>
          <p:nvPr/>
        </p:nvSpPr>
        <p:spPr>
          <a:xfrm>
            <a:off x="2888825" y="602400"/>
            <a:ext cx="5651700" cy="1740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1"/>
          <p:cNvSpPr/>
          <p:nvPr/>
        </p:nvSpPr>
        <p:spPr>
          <a:xfrm>
            <a:off x="308013" y="2196750"/>
            <a:ext cx="3397500" cy="2662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8900" y="3107975"/>
            <a:ext cx="1329550" cy="132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1"/>
          <p:cNvSpPr txBox="1"/>
          <p:nvPr/>
        </p:nvSpPr>
        <p:spPr>
          <a:xfrm>
            <a:off x="453625" y="4368325"/>
            <a:ext cx="26049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patrick@WINDOWS.DOMAIN</a:t>
            </a:r>
            <a:endParaRPr b="1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3" name="Google Shape;153;p21"/>
          <p:cNvSpPr txBox="1"/>
          <p:nvPr/>
        </p:nvSpPr>
        <p:spPr>
          <a:xfrm>
            <a:off x="3949925" y="4389775"/>
            <a:ext cx="49197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oracle/lnx-ora18.windows.domain@WINDOWS.DOMAIN</a:t>
            </a:r>
            <a:endParaRPr b="1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4" name="Google Shape;154;p21"/>
          <p:cNvSpPr txBox="1"/>
          <p:nvPr/>
        </p:nvSpPr>
        <p:spPr>
          <a:xfrm>
            <a:off x="538675" y="2370000"/>
            <a:ext cx="21300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Windows Domain</a:t>
            </a:r>
            <a:r>
              <a:rPr b="1" lang="en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User</a:t>
            </a:r>
            <a:endParaRPr b="1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5" name="Google Shape;155;p21"/>
          <p:cNvSpPr txBox="1"/>
          <p:nvPr/>
        </p:nvSpPr>
        <p:spPr>
          <a:xfrm>
            <a:off x="3269550" y="613063"/>
            <a:ext cx="26049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Windows Domain</a:t>
            </a:r>
            <a:r>
              <a:rPr b="1" lang="en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Controller</a:t>
            </a:r>
            <a:endParaRPr>
              <a:solidFill>
                <a:schemeClr val="lt2"/>
              </a:solidFill>
            </a:endParaRPr>
          </a:p>
        </p:txBody>
      </p:sp>
      <p:cxnSp>
        <p:nvCxnSpPr>
          <p:cNvPr id="156" name="Google Shape;156;p21"/>
          <p:cNvCxnSpPr/>
          <p:nvPr/>
        </p:nvCxnSpPr>
        <p:spPr>
          <a:xfrm>
            <a:off x="2888825" y="3253275"/>
            <a:ext cx="2418900" cy="51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57" name="Google Shape;157;p21"/>
          <p:cNvCxnSpPr/>
          <p:nvPr/>
        </p:nvCxnSpPr>
        <p:spPr>
          <a:xfrm flipH="1" rot="10800000">
            <a:off x="2462325" y="1659275"/>
            <a:ext cx="1500000" cy="14487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med" w="med" type="stealth"/>
            <a:tailEnd len="med" w="med" type="stealth"/>
          </a:ln>
        </p:spPr>
      </p:cxnSp>
      <p:pic>
        <p:nvPicPr>
          <p:cNvPr id="158" name="Google Shape;158;p21"/>
          <p:cNvPicPr preferRelativeResize="0"/>
          <p:nvPr/>
        </p:nvPicPr>
        <p:blipFill rotWithShape="1">
          <a:blip r:embed="rId4">
            <a:alphaModFix/>
          </a:blip>
          <a:srcRect b="0" l="2901" r="2892" t="0"/>
          <a:stretch/>
        </p:blipFill>
        <p:spPr>
          <a:xfrm>
            <a:off x="4059250" y="977099"/>
            <a:ext cx="807150" cy="1329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60825" y="1478503"/>
            <a:ext cx="394479" cy="34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57850" y="3070563"/>
            <a:ext cx="697825" cy="617193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1"/>
          <p:cNvSpPr txBox="1"/>
          <p:nvPr/>
        </p:nvSpPr>
        <p:spPr>
          <a:xfrm>
            <a:off x="2695475" y="0"/>
            <a:ext cx="33975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Windows Domain</a:t>
            </a:r>
            <a:endParaRPr b="1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@WINDOWS.DOMAIN</a:t>
            </a:r>
            <a:endParaRPr>
              <a:solidFill>
                <a:schemeClr val="lt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162" name="Google Shape;16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6525" y="1129500"/>
            <a:ext cx="475725" cy="47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1"/>
          <p:cNvSpPr txBox="1"/>
          <p:nvPr/>
        </p:nvSpPr>
        <p:spPr>
          <a:xfrm>
            <a:off x="5843075" y="1214425"/>
            <a:ext cx="26973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ora18_sa</a:t>
            </a:r>
            <a:r>
              <a:rPr lang="en">
                <a:solidFill>
                  <a:schemeClr val="lt2"/>
                </a:solidFill>
                <a:latin typeface="Consolas"/>
                <a:ea typeface="Consolas"/>
                <a:cs typeface="Consolas"/>
                <a:sym typeface="Consolas"/>
              </a:rPr>
              <a:t>@WINDOWS.DOMAIN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164" name="Google Shape;16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5633350" y="1691675"/>
            <a:ext cx="318512" cy="617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5633846" y="1901767"/>
            <a:ext cx="345919" cy="165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5800988" y="973364"/>
            <a:ext cx="391676" cy="19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1"/>
          <p:cNvPicPr preferRelativeResize="0"/>
          <p:nvPr/>
        </p:nvPicPr>
        <p:blipFill rotWithShape="1">
          <a:blip r:embed="rId8">
            <a:alphaModFix/>
          </a:blip>
          <a:srcRect b="0" l="2901" r="2892" t="0"/>
          <a:stretch/>
        </p:blipFill>
        <p:spPr>
          <a:xfrm>
            <a:off x="6324600" y="2895600"/>
            <a:ext cx="807150" cy="1329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86700" y="3573825"/>
            <a:ext cx="617175" cy="61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6477000" y="3246307"/>
            <a:ext cx="475725" cy="563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5638800" y="2888022"/>
            <a:ext cx="318512" cy="617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5611894" y="3097294"/>
            <a:ext cx="345919" cy="165093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1"/>
          <p:cNvSpPr/>
          <p:nvPr/>
        </p:nvSpPr>
        <p:spPr>
          <a:xfrm>
            <a:off x="5385850" y="2809650"/>
            <a:ext cx="1940100" cy="1570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1"/>
          <p:cNvSpPr/>
          <p:nvPr/>
        </p:nvSpPr>
        <p:spPr>
          <a:xfrm>
            <a:off x="5385850" y="2819400"/>
            <a:ext cx="2849700" cy="1570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4" name="Google Shape;174;p21"/>
          <p:cNvCxnSpPr/>
          <p:nvPr/>
        </p:nvCxnSpPr>
        <p:spPr>
          <a:xfrm rot="10800000">
            <a:off x="4691375" y="2170800"/>
            <a:ext cx="862500" cy="8688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175" name="Google Shape;175;p21"/>
          <p:cNvSpPr txBox="1"/>
          <p:nvPr/>
        </p:nvSpPr>
        <p:spPr>
          <a:xfrm>
            <a:off x="5751275" y="2363350"/>
            <a:ext cx="21300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Linux Database Server</a:t>
            </a:r>
            <a:endParaRPr b="1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76" name="Google Shape;176;p21"/>
          <p:cNvCxnSpPr/>
          <p:nvPr/>
        </p:nvCxnSpPr>
        <p:spPr>
          <a:xfrm>
            <a:off x="5772750" y="2183650"/>
            <a:ext cx="0" cy="6702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77" name="Google Shape;177;p21"/>
          <p:cNvSpPr txBox="1"/>
          <p:nvPr/>
        </p:nvSpPr>
        <p:spPr>
          <a:xfrm>
            <a:off x="5332275" y="1661800"/>
            <a:ext cx="318600" cy="2805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1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78" name="Google Shape;178;p21"/>
          <p:cNvSpPr txBox="1"/>
          <p:nvPr/>
        </p:nvSpPr>
        <p:spPr>
          <a:xfrm>
            <a:off x="6266925" y="1661800"/>
            <a:ext cx="318600" cy="2805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2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179" name="Google Shape;179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6547750" y="1691675"/>
            <a:ext cx="318512" cy="617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6548246" y="1901767"/>
            <a:ext cx="345919" cy="165093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1"/>
          <p:cNvSpPr txBox="1"/>
          <p:nvPr/>
        </p:nvSpPr>
        <p:spPr>
          <a:xfrm>
            <a:off x="5332275" y="976000"/>
            <a:ext cx="318600" cy="2805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1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82" name="Google Shape;182;p21"/>
          <p:cNvSpPr txBox="1"/>
          <p:nvPr/>
        </p:nvSpPr>
        <p:spPr>
          <a:xfrm>
            <a:off x="5332275" y="976000"/>
            <a:ext cx="318600" cy="2805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2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83" name="Google Shape;183;p21"/>
          <p:cNvSpPr txBox="1"/>
          <p:nvPr/>
        </p:nvSpPr>
        <p:spPr>
          <a:xfrm>
            <a:off x="5408475" y="2881000"/>
            <a:ext cx="318600" cy="2805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1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keIT Theme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