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8" r:id="rId1"/>
  </p:sldMasterIdLst>
  <p:notesMasterIdLst>
    <p:notesMasterId r:id="rId28"/>
  </p:notesMasterIdLst>
  <p:handoutMasterIdLst>
    <p:handoutMasterId r:id="rId29"/>
  </p:handoutMasterIdLst>
  <p:sldIdLst>
    <p:sldId id="268" r:id="rId2"/>
    <p:sldId id="272" r:id="rId3"/>
    <p:sldId id="273" r:id="rId4"/>
    <p:sldId id="293" r:id="rId5"/>
    <p:sldId id="266" r:id="rId6"/>
    <p:sldId id="283" r:id="rId7"/>
    <p:sldId id="287" r:id="rId8"/>
    <p:sldId id="277" r:id="rId9"/>
    <p:sldId id="278" r:id="rId10"/>
    <p:sldId id="290" r:id="rId11"/>
    <p:sldId id="279" r:id="rId12"/>
    <p:sldId id="280" r:id="rId13"/>
    <p:sldId id="292" r:id="rId14"/>
    <p:sldId id="281" r:id="rId15"/>
    <p:sldId id="282" r:id="rId16"/>
    <p:sldId id="284" r:id="rId17"/>
    <p:sldId id="285" r:id="rId18"/>
    <p:sldId id="286" r:id="rId19"/>
    <p:sldId id="291" r:id="rId20"/>
    <p:sldId id="269" r:id="rId21"/>
    <p:sldId id="270" r:id="rId22"/>
    <p:sldId id="275" r:id="rId23"/>
    <p:sldId id="276" r:id="rId24"/>
    <p:sldId id="288" r:id="rId25"/>
    <p:sldId id="271" r:id="rId26"/>
    <p:sldId id="274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3A3A"/>
    <a:srgbClr val="4B4B4B"/>
    <a:srgbClr val="565656"/>
    <a:srgbClr val="1E88E5"/>
    <a:srgbClr val="F3F3F3"/>
    <a:srgbClr val="2196F3"/>
    <a:srgbClr val="009587"/>
    <a:srgbClr val="E6E5E6"/>
    <a:srgbClr val="A4A4A4"/>
    <a:srgbClr val="4389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45" autoAdjust="0"/>
    <p:restoredTop sz="95407" autoAdjust="0"/>
  </p:normalViewPr>
  <p:slideViewPr>
    <p:cSldViewPr snapToGrid="0">
      <p:cViewPr varScale="1">
        <p:scale>
          <a:sx n="59" d="100"/>
          <a:sy n="59" d="100"/>
        </p:scale>
        <p:origin x="78" y="186"/>
      </p:cViewPr>
      <p:guideLst/>
    </p:cSldViewPr>
  </p:slideViewPr>
  <p:outlineViewPr>
    <p:cViewPr>
      <p:scale>
        <a:sx n="33" d="100"/>
        <a:sy n="33" d="100"/>
      </p:scale>
      <p:origin x="0" y="-2064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3252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687727A-A9AC-4D9E-8B79-41E6A98103E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2E7EB7-42B8-4A89-90F4-0C2A410BF80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9120A5-700C-4359-ACA9-DA14E258BA6C}" type="datetimeFigureOut">
              <a:rPr lang="hr-HR" smtClean="0"/>
              <a:t>18.10.2018.</a:t>
            </a:fld>
            <a:endParaRPr lang="hr-H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AA9EF1-A77F-496E-A1B5-EDB88E30DD1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7F438C-0578-4B32-9741-16149586550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C0349A-16A0-4BD9-BC9F-01A470613BC6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006516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0B250B-736D-4EB9-988F-BB8C91E7DB3D}" type="datetimeFigureOut">
              <a:rPr lang="en-US" smtClean="0"/>
              <a:t>10/18/2018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99E039-7B0B-43EA-B37B-A96465CC8B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8163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1981200" y="1128511"/>
            <a:ext cx="8229600" cy="2387600"/>
          </a:xfrm>
          <a:effectLst>
            <a:outerShdw blurRad="50800" dist="25400" dir="8100000" algn="tr" rotWithShape="0">
              <a:prstClr val="black">
                <a:alpha val="40000"/>
              </a:prstClr>
            </a:outerShdw>
          </a:effectLst>
        </p:spPr>
        <p:txBody>
          <a:bodyPr anchor="b">
            <a:normAutofit/>
          </a:bodyPr>
          <a:lstStyle>
            <a:lvl1pPr algn="ctr">
              <a:defRPr sz="4950" baseline="0">
                <a:solidFill>
                  <a:schemeClr val="tx2">
                    <a:lumMod val="90000"/>
                    <a:lumOff val="10000"/>
                  </a:schemeClr>
                </a:solidFill>
                <a:latin typeface="Abadi" panose="020B0604020104020204" pitchFamily="34" charset="0"/>
              </a:defRPr>
            </a:lvl1pPr>
          </a:lstStyle>
          <a:p>
            <a:r>
              <a:rPr lang="hr-HR" dirty="0"/>
              <a:t>Naslov prezentacije</a:t>
            </a:r>
            <a:endParaRPr lang="en-US" dirty="0"/>
          </a:p>
        </p:txBody>
      </p:sp>
      <p:sp>
        <p:nvSpPr>
          <p:cNvPr id="10" name="Прямоугольник 15">
            <a:extLst>
              <a:ext uri="{FF2B5EF4-FFF2-40B4-BE49-F238E27FC236}">
                <a16:creationId xmlns:a16="http://schemas.microsoft.com/office/drawing/2014/main" id="{E07CAE2A-EC95-42C3-BC0E-CBC4A8F76D22}"/>
              </a:ext>
            </a:extLst>
          </p:cNvPr>
          <p:cNvSpPr/>
          <p:nvPr userDrawn="1"/>
        </p:nvSpPr>
        <p:spPr>
          <a:xfrm>
            <a:off x="0" y="1"/>
            <a:ext cx="12192000" cy="497540"/>
          </a:xfrm>
          <a:prstGeom prst="rect">
            <a:avLst/>
          </a:prstGeom>
          <a:solidFill>
            <a:srgbClr val="1E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135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25D9830-2AFD-435B-A7AD-0216FD921F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1435" y="5400800"/>
            <a:ext cx="2249128" cy="1005821"/>
          </a:xfrm>
          <a:prstGeom prst="rect">
            <a:avLst/>
          </a:prstGeom>
        </p:spPr>
      </p:pic>
      <p:pic>
        <p:nvPicPr>
          <p:cNvPr id="1026" name="Picture 2" descr="Hroug 23 logo">
            <a:extLst>
              <a:ext uri="{FF2B5EF4-FFF2-40B4-BE49-F238E27FC236}">
                <a16:creationId xmlns:a16="http://schemas.microsoft.com/office/drawing/2014/main" id="{7DE20956-747E-434F-8A53-8654E4CD5B7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2437" y="4408051"/>
            <a:ext cx="3667125" cy="700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0245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Пользовательский макет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 userDrawn="1"/>
        </p:nvSpPr>
        <p:spPr>
          <a:xfrm>
            <a:off x="0" y="1"/>
            <a:ext cx="12192000" cy="1062318"/>
          </a:xfrm>
          <a:prstGeom prst="rect">
            <a:avLst/>
          </a:prstGeom>
          <a:solidFill>
            <a:srgbClr val="1E8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1350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376518" y="1"/>
            <a:ext cx="11456893" cy="1062318"/>
          </a:xfrm>
        </p:spPr>
        <p:txBody>
          <a:bodyPr>
            <a:normAutofit/>
          </a:bodyPr>
          <a:lstStyle>
            <a:lvl1pPr>
              <a:defRPr sz="4000" b="0">
                <a:solidFill>
                  <a:schemeClr val="bg1"/>
                </a:solidFill>
                <a:latin typeface="Abadi" panose="020B0604020104020204" pitchFamily="34" charset="0"/>
              </a:defRPr>
            </a:lvl1pPr>
          </a:lstStyle>
          <a:p>
            <a:r>
              <a:rPr lang="hr-HR" noProof="0" dirty="0"/>
              <a:t>Naslov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idx="1" hasCustomPrompt="1"/>
          </p:nvPr>
        </p:nvSpPr>
        <p:spPr>
          <a:xfrm>
            <a:off x="376518" y="1674908"/>
            <a:ext cx="11456893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indent="-360000">
              <a:buClr>
                <a:schemeClr val="tx2">
                  <a:lumMod val="75000"/>
                  <a:lumOff val="25000"/>
                </a:schemeClr>
              </a:buClr>
              <a:defRPr sz="3200">
                <a:solidFill>
                  <a:schemeClr val="tx2">
                    <a:lumMod val="90000"/>
                    <a:lumOff val="10000"/>
                  </a:schemeClr>
                </a:solidFill>
                <a:latin typeface="Abadi" panose="020B0604020104020204" pitchFamily="34" charset="0"/>
              </a:defRPr>
            </a:lvl1pPr>
            <a:lvl2pPr marL="715963" indent="-352425">
              <a:buClr>
                <a:schemeClr val="tx2">
                  <a:lumMod val="75000"/>
                  <a:lumOff val="25000"/>
                </a:schemeClr>
              </a:buClr>
              <a:defRPr sz="2800">
                <a:solidFill>
                  <a:schemeClr val="tx2">
                    <a:lumMod val="90000"/>
                    <a:lumOff val="10000"/>
                  </a:schemeClr>
                </a:solidFill>
                <a:latin typeface="Abadi" panose="020B0604020104020204" pitchFamily="34" charset="0"/>
              </a:defRPr>
            </a:lvl2pPr>
            <a:lvl3pPr marL="981075" indent="-265113">
              <a:buClr>
                <a:schemeClr val="tx2">
                  <a:lumMod val="75000"/>
                  <a:lumOff val="25000"/>
                </a:schemeClr>
              </a:buClr>
              <a:defRPr sz="2000">
                <a:solidFill>
                  <a:schemeClr val="tx2">
                    <a:lumMod val="90000"/>
                    <a:lumOff val="10000"/>
                  </a:schemeClr>
                </a:solidFill>
                <a:latin typeface="Abadi" panose="020B0604020104020204" pitchFamily="34" charset="0"/>
              </a:defRPr>
            </a:lvl3pPr>
            <a:lvl4pPr>
              <a:defRPr>
                <a:latin typeface="Abadi Extra Light" panose="020B0204020104020204" pitchFamily="34" charset="0"/>
              </a:defRPr>
            </a:lvl4pPr>
            <a:lvl5pPr>
              <a:defRPr>
                <a:latin typeface="Abadi Extra Light" panose="020B0204020104020204" pitchFamily="34" charset="0"/>
              </a:defRPr>
            </a:lvl5pPr>
          </a:lstStyle>
          <a:p>
            <a:pPr lvl="0"/>
            <a:r>
              <a:rPr lang="hr-HR" noProof="0" dirty="0"/>
              <a:t>Odlomak</a:t>
            </a:r>
          </a:p>
          <a:p>
            <a:pPr lvl="1"/>
            <a:r>
              <a:rPr lang="hr-HR" noProof="0" dirty="0"/>
              <a:t>Druga razina</a:t>
            </a:r>
          </a:p>
          <a:p>
            <a:pPr lvl="2"/>
            <a:r>
              <a:rPr lang="hr-HR" noProof="0" dirty="0"/>
              <a:t>Treća razina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E30DF28-637B-4777-8874-548F89F524C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3517" y="6174456"/>
            <a:ext cx="1528481" cy="683544"/>
          </a:xfrm>
          <a:prstGeom prst="rect">
            <a:avLst/>
          </a:prstGeom>
        </p:spPr>
      </p:pic>
      <p:pic>
        <p:nvPicPr>
          <p:cNvPr id="11" name="Picture 2" descr="Hroug 23 logo">
            <a:extLst>
              <a:ext uri="{FF2B5EF4-FFF2-40B4-BE49-F238E27FC236}">
                <a16:creationId xmlns:a16="http://schemas.microsoft.com/office/drawing/2014/main" id="{EE89A27F-74B9-4EF6-85EC-4724CC3C65B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470" y="6317272"/>
            <a:ext cx="2084293" cy="397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7487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8332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6E5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2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rgbClr val="4389FE"/>
                </a:solidFill>
              </a:defRPr>
            </a:lvl1pPr>
          </a:lstStyle>
          <a:p>
            <a:fld id="{B7710434-858C-4C17-A4D9-102A9D92833F}" type="datetime1">
              <a:rPr lang="en-US" smtClean="0"/>
              <a:t>10/18/2018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rgbClr val="009587"/>
                </a:solidFill>
              </a:defRPr>
            </a:lvl1pPr>
          </a:lstStyle>
          <a:p>
            <a:r>
              <a:rPr lang="en-US"/>
              <a:t>by Alexandr Strykhotskyi</a:t>
            </a:r>
            <a:endParaRPr lang="en-US" dirty="0"/>
          </a:p>
        </p:txBody>
      </p:sp>
      <p:sp>
        <p:nvSpPr>
          <p:cNvPr id="12" name="Прямоугольный треугольник 11"/>
          <p:cNvSpPr/>
          <p:nvPr userDrawn="1"/>
        </p:nvSpPr>
        <p:spPr>
          <a:xfrm rot="16200000">
            <a:off x="10463154" y="5129149"/>
            <a:ext cx="1680357" cy="1801093"/>
          </a:xfrm>
          <a:prstGeom prst="rtTriangle">
            <a:avLst/>
          </a:prstGeom>
          <a:solidFill>
            <a:srgbClr val="009587"/>
          </a:solidFill>
          <a:ln>
            <a:noFill/>
          </a:ln>
          <a:effectLst>
            <a:outerShdw blurRad="50800" dist="25400" dir="13500000" algn="b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070276" y="6356352"/>
            <a:ext cx="19079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fld id="{9EE7F37A-CC99-425F-8443-C689995AC63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4446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92" r:id="rId2"/>
    <p:sldLayoutId id="2147483693" r:id="rId3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rgbClr val="202020"/>
        </a:buClr>
        <a:buSzPct val="100000"/>
        <a:buFont typeface="Wingdings 2" panose="05020102010507070707" pitchFamily="18" charset="2"/>
        <a:buChar char=""/>
        <a:defRPr sz="2100" kern="1200">
          <a:solidFill>
            <a:srgbClr val="202020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717171"/>
        </a:buClr>
        <a:buSzPct val="100000"/>
        <a:buFont typeface="Wingdings 2" panose="05020102010507070707" pitchFamily="18" charset="2"/>
        <a:buChar char=""/>
        <a:defRPr sz="1800" kern="1200">
          <a:solidFill>
            <a:srgbClr val="71717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717171"/>
        </a:buClr>
        <a:buSzPct val="100000"/>
        <a:buFont typeface="Wingdings 2" panose="05020102010507070707" pitchFamily="18" charset="2"/>
        <a:buChar char=""/>
        <a:defRPr sz="1500" kern="1200">
          <a:solidFill>
            <a:srgbClr val="71717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717171"/>
        </a:buClr>
        <a:buSzPct val="100000"/>
        <a:buFont typeface="Wingdings 2" panose="05020102010507070707" pitchFamily="18" charset="2"/>
        <a:buChar char=""/>
        <a:defRPr sz="1350" kern="1200">
          <a:solidFill>
            <a:srgbClr val="71717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717171"/>
        </a:buClr>
        <a:buSzPct val="100000"/>
        <a:buFont typeface="Wingdings 2" panose="05020102010507070707" pitchFamily="18" charset="2"/>
        <a:buChar char=""/>
        <a:defRPr sz="1350" kern="1200">
          <a:solidFill>
            <a:srgbClr val="71717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github.com/thehuha/hroug-apex-translation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oraclequirks.blogspot.com/2009/03/saq-seldom-asked-questions-about-apex.html" TargetMode="External"/><Relationship Id="rId2" Type="http://schemas.openxmlformats.org/officeDocument/2006/relationships/hyperlink" Target="https://www.oracle.com/webfolder/technetwork/tutorials/obe/db/apex/r51/translating_appln/translating_appln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red-gate.com/simple-talk/sysadmin/general/multi-language-database-applications-using-oracle-apex/" TargetMode="External"/><Relationship Id="rId4" Type="http://schemas.openxmlformats.org/officeDocument/2006/relationships/hyperlink" Target="https://wiki.gutzmann.com/confluence/display/HowTo/APEX+-+The+Pitfalls+of+Managing+Application+Globalization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E1D4D1-5483-4462-98EF-CB101623BC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29553" y="631626"/>
            <a:ext cx="9932894" cy="2387600"/>
          </a:xfrm>
        </p:spPr>
        <p:txBody>
          <a:bodyPr/>
          <a:lstStyle/>
          <a:p>
            <a:r>
              <a:rPr lang="en-US" noProof="0" dirty="0"/>
              <a:t>APEX Translations</a:t>
            </a:r>
            <a:br>
              <a:rPr lang="en-US" noProof="0" dirty="0"/>
            </a:br>
            <a:r>
              <a:rPr lang="en-US" sz="4400" noProof="0" dirty="0"/>
              <a:t>Deployment and best practices</a:t>
            </a:r>
            <a:r>
              <a:rPr lang="hr-HR" sz="4400" noProof="0" dirty="0"/>
              <a:t> (105)</a:t>
            </a:r>
            <a:endParaRPr lang="en-US" noProof="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6D4ECE5-FE74-4BE8-9C9D-7A8B1B039522}"/>
              </a:ext>
            </a:extLst>
          </p:cNvPr>
          <p:cNvSpPr txBox="1"/>
          <p:nvPr/>
        </p:nvSpPr>
        <p:spPr>
          <a:xfrm>
            <a:off x="3016439" y="3019226"/>
            <a:ext cx="61591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2400" dirty="0">
                <a:solidFill>
                  <a:schemeClr val="tx2">
                    <a:lumMod val="90000"/>
                    <a:lumOff val="10000"/>
                  </a:schemeClr>
                </a:solidFill>
                <a:latin typeface="Abadi Extra Light" panose="020B0204020104020204" pitchFamily="34" charset="0"/>
              </a:rPr>
              <a:t>Daniel Huha </a:t>
            </a:r>
            <a:r>
              <a:rPr lang="hr-HR" sz="2400" dirty="0">
                <a:solidFill>
                  <a:schemeClr val="tx2">
                    <a:lumMod val="90000"/>
                    <a:lumOff val="10000"/>
                  </a:schemeClr>
                </a:solidFill>
                <a:latin typeface="Abadi Extra Light" panose="020B0204020104020204" pitchFamily="34" charset="0"/>
                <a:sym typeface="Wingdings" panose="05000000000000000000" pitchFamily="2" charset="2"/>
              </a:rPr>
              <a:t> BiLog d.o.o.  daniel.huha@bilog.hr</a:t>
            </a:r>
            <a:endParaRPr lang="hr-HR" sz="2400" dirty="0">
              <a:solidFill>
                <a:schemeClr val="tx2">
                  <a:lumMod val="90000"/>
                  <a:lumOff val="10000"/>
                </a:schemeClr>
              </a:solidFill>
              <a:latin typeface="Abadi Extra Light" panose="020B02040201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44228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415968F-5AE4-433E-B062-2529E7B10B5D}"/>
              </a:ext>
            </a:extLst>
          </p:cNvPr>
          <p:cNvSpPr txBox="1"/>
          <p:nvPr/>
        </p:nvSpPr>
        <p:spPr>
          <a:xfrm>
            <a:off x="2259853" y="1414732"/>
            <a:ext cx="76722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3600" dirty="0">
                <a:solidFill>
                  <a:schemeClr val="tx2">
                    <a:lumMod val="90000"/>
                    <a:lumOff val="1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WWV_FLOW_TRANSLATABLE_TEXT$</a:t>
            </a:r>
          </a:p>
          <a:p>
            <a:r>
              <a:rPr lang="hr-HR" sz="3600" dirty="0">
                <a:solidFill>
                  <a:schemeClr val="tx2">
                    <a:lumMod val="90000"/>
                    <a:lumOff val="1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WWV_FLOW_TRANSLATABLE_COLS$</a:t>
            </a:r>
          </a:p>
        </p:txBody>
      </p:sp>
    </p:spTree>
    <p:extLst>
      <p:ext uri="{BB962C8B-B14F-4D97-AF65-F5344CB8AC3E}">
        <p14:creationId xmlns:p14="http://schemas.microsoft.com/office/powerpoint/2010/main" val="25820733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0BE5F1-69A6-4B77-9160-84E4DB2752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noProof="0" dirty="0"/>
              <a:t>Download XLIFF translation files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C9A5F1B-D3C9-4F7F-87D6-492EEEF9CC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8817" y="1062319"/>
            <a:ext cx="8094366" cy="5278934"/>
          </a:xfrm>
        </p:spPr>
      </p:pic>
    </p:spTree>
    <p:extLst>
      <p:ext uri="{BB962C8B-B14F-4D97-AF65-F5344CB8AC3E}">
        <p14:creationId xmlns:p14="http://schemas.microsoft.com/office/powerpoint/2010/main" val="41391183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C8B634-F221-43FE-BD47-40D8051AE1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XLIFF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A94C397-7D11-447A-A207-0F7B7196FD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noProof="0" dirty="0">
                <a:latin typeface="Courier New" panose="02070309020205020404" pitchFamily="49" charset="0"/>
                <a:cs typeface="Courier New" panose="02070309020205020404" pitchFamily="49" charset="0"/>
              </a:rPr>
              <a:t>&lt;trans-unit id="S-2-799066865292682042-124"&gt;</a:t>
            </a:r>
          </a:p>
          <a:p>
            <a:pPr marL="544513" lvl="1" indent="0">
              <a:buNone/>
            </a:pPr>
            <a:r>
              <a:rPr lang="en-US" noProof="0" dirty="0">
                <a:latin typeface="Courier New" panose="02070309020205020404" pitchFamily="49" charset="0"/>
                <a:cs typeface="Courier New" panose="02070309020205020404" pitchFamily="49" charset="0"/>
              </a:rPr>
              <a:t>&lt;source&gt;Home&lt;/source&gt;</a:t>
            </a:r>
          </a:p>
          <a:p>
            <a:pPr marL="544513" lvl="1" indent="0">
              <a:buNone/>
            </a:pPr>
            <a:r>
              <a:rPr lang="en-US" noProof="0" dirty="0">
                <a:latin typeface="Courier New" panose="02070309020205020404" pitchFamily="49" charset="0"/>
                <a:cs typeface="Courier New" panose="02070309020205020404" pitchFamily="49" charset="0"/>
              </a:rPr>
              <a:t>&lt;target&gt;</a:t>
            </a:r>
            <a:r>
              <a:rPr lang="en-US" noProof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Početna</a:t>
            </a:r>
            <a:r>
              <a:rPr lang="en-US" noProof="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noProof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stranica</a:t>
            </a:r>
            <a:r>
              <a:rPr lang="en-US" noProof="0" dirty="0">
                <a:latin typeface="Courier New" panose="02070309020205020404" pitchFamily="49" charset="0"/>
                <a:cs typeface="Courier New" panose="02070309020205020404" pitchFamily="49" charset="0"/>
              </a:rPr>
              <a:t>&lt;/target&gt;</a:t>
            </a:r>
          </a:p>
          <a:p>
            <a:pPr marL="0" indent="0">
              <a:buNone/>
            </a:pPr>
            <a:r>
              <a:rPr lang="en-US" noProof="0" dirty="0">
                <a:latin typeface="Courier New" panose="02070309020205020404" pitchFamily="49" charset="0"/>
                <a:cs typeface="Courier New" panose="02070309020205020404" pitchFamily="49" charset="0"/>
              </a:rPr>
              <a:t>&lt;/trans-unit&gt;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9782114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C7E836D-DD28-4B7B-B389-792FEEA8A8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61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4502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75107-F179-41D3-988E-F3685A2E0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noProof="0" dirty="0"/>
              <a:t>Apply XLIFF translation files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4EF7BEC-3B9B-4EC9-854A-7011451086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073" y="1277281"/>
            <a:ext cx="10269853" cy="4303437"/>
          </a:xfrm>
        </p:spPr>
      </p:pic>
    </p:spTree>
    <p:extLst>
      <p:ext uri="{BB962C8B-B14F-4D97-AF65-F5344CB8AC3E}">
        <p14:creationId xmlns:p14="http://schemas.microsoft.com/office/powerpoint/2010/main" val="15665139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F4BE63-DDDE-4AAD-8BAC-3EDAB775EA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noProof="0" dirty="0"/>
              <a:t>Publish translated applications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1E3EC96-219F-4DD5-9BD9-4C2FB01DB1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90" y="1372276"/>
            <a:ext cx="11852619" cy="3614252"/>
          </a:xfrm>
        </p:spPr>
      </p:pic>
    </p:spTree>
    <p:extLst>
      <p:ext uri="{BB962C8B-B14F-4D97-AF65-F5344CB8AC3E}">
        <p14:creationId xmlns:p14="http://schemas.microsoft.com/office/powerpoint/2010/main" val="19114613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53904-5934-4AC7-8FDD-9D770E3EF4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noProof="0" dirty="0"/>
              <a:t>The “Shadow” Application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C5A681-F279-4650-8D79-DC46F54554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6518" y="1674908"/>
            <a:ext cx="11456893" cy="4351337"/>
          </a:xfrm>
        </p:spPr>
        <p:txBody>
          <a:bodyPr/>
          <a:lstStyle/>
          <a:p>
            <a:r>
              <a:rPr lang="hr-HR" dirty="0"/>
              <a:t>A </a:t>
            </a:r>
            <a:r>
              <a:rPr lang="hr-HR" dirty="0" err="1"/>
              <a:t>copy</a:t>
            </a:r>
            <a:r>
              <a:rPr lang="hr-HR" dirty="0"/>
              <a:t> </a:t>
            </a:r>
            <a:r>
              <a:rPr lang="hr-HR" dirty="0" err="1"/>
              <a:t>of</a:t>
            </a:r>
            <a:r>
              <a:rPr lang="hr-HR" dirty="0"/>
              <a:t> </a:t>
            </a:r>
            <a:r>
              <a:rPr lang="hr-HR" dirty="0" err="1"/>
              <a:t>our</a:t>
            </a:r>
            <a:r>
              <a:rPr lang="hr-HR" dirty="0"/>
              <a:t> </a:t>
            </a:r>
            <a:r>
              <a:rPr lang="hr-HR" dirty="0" err="1"/>
              <a:t>primary</a:t>
            </a:r>
            <a:r>
              <a:rPr lang="hr-HR" dirty="0"/>
              <a:t> </a:t>
            </a:r>
            <a:r>
              <a:rPr lang="hr-HR" dirty="0" err="1"/>
              <a:t>application</a:t>
            </a:r>
            <a:r>
              <a:rPr lang="hr-HR" dirty="0"/>
              <a:t>, for </a:t>
            </a:r>
            <a:r>
              <a:rPr lang="hr-HR" dirty="0" err="1"/>
              <a:t>each</a:t>
            </a:r>
            <a:r>
              <a:rPr lang="hr-HR" dirty="0"/>
              <a:t> </a:t>
            </a:r>
            <a:r>
              <a:rPr lang="hr-HR" dirty="0" err="1"/>
              <a:t>language</a:t>
            </a:r>
            <a:r>
              <a:rPr lang="hr-HR" dirty="0"/>
              <a:t> </a:t>
            </a:r>
            <a:r>
              <a:rPr lang="hr-HR" dirty="0" err="1"/>
              <a:t>mapping</a:t>
            </a:r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r>
              <a:rPr lang="hr-HR" dirty="0" err="1"/>
              <a:t>Developer</a:t>
            </a:r>
            <a:r>
              <a:rPr lang="hr-HR" dirty="0"/>
              <a:t> </a:t>
            </a:r>
            <a:r>
              <a:rPr lang="hr-HR" dirty="0" err="1"/>
              <a:t>may</a:t>
            </a:r>
            <a:r>
              <a:rPr lang="hr-HR" dirty="0"/>
              <a:t> </a:t>
            </a:r>
            <a:r>
              <a:rPr lang="hr-HR" dirty="0" err="1"/>
              <a:t>not</a:t>
            </a:r>
            <a:r>
              <a:rPr lang="hr-HR" dirty="0"/>
              <a:t> </a:t>
            </a:r>
            <a:r>
              <a:rPr lang="hr-HR" dirty="0" err="1"/>
              <a:t>be</a:t>
            </a:r>
            <a:r>
              <a:rPr lang="hr-HR" dirty="0"/>
              <a:t> </a:t>
            </a:r>
            <a:r>
              <a:rPr lang="hr-HR" dirty="0" err="1"/>
              <a:t>aware</a:t>
            </a:r>
            <a:r>
              <a:rPr lang="hr-HR" dirty="0"/>
              <a:t> </a:t>
            </a:r>
            <a:r>
              <a:rPr lang="hr-HR" dirty="0" err="1"/>
              <a:t>of</a:t>
            </a:r>
            <a:r>
              <a:rPr lang="hr-HR" dirty="0"/>
              <a:t> </a:t>
            </a:r>
            <a:r>
              <a:rPr lang="hr-HR" dirty="0" err="1"/>
              <a:t>its</a:t>
            </a:r>
            <a:r>
              <a:rPr lang="hr-HR" dirty="0"/>
              <a:t> </a:t>
            </a:r>
            <a:r>
              <a:rPr lang="hr-HR" dirty="0" err="1"/>
              <a:t>existence</a:t>
            </a:r>
            <a:endParaRPr lang="hr-HR" dirty="0"/>
          </a:p>
          <a:p>
            <a:r>
              <a:rPr lang="hr-HR" dirty="0" err="1"/>
              <a:t>End-user</a:t>
            </a:r>
            <a:r>
              <a:rPr lang="hr-HR" dirty="0"/>
              <a:t> </a:t>
            </a:r>
            <a:r>
              <a:rPr lang="hr-HR" dirty="0" err="1"/>
              <a:t>isn’t</a:t>
            </a:r>
            <a:r>
              <a:rPr lang="hr-HR" dirty="0"/>
              <a:t> </a:t>
            </a:r>
            <a:r>
              <a:rPr lang="hr-HR" dirty="0" err="1"/>
              <a:t>aware</a:t>
            </a:r>
            <a:r>
              <a:rPr lang="hr-HR" dirty="0"/>
              <a:t> </a:t>
            </a:r>
            <a:r>
              <a:rPr lang="hr-HR" dirty="0" err="1"/>
              <a:t>of</a:t>
            </a:r>
            <a:r>
              <a:rPr lang="hr-HR" dirty="0"/>
              <a:t> </a:t>
            </a:r>
            <a:r>
              <a:rPr lang="hr-HR" dirty="0" err="1"/>
              <a:t>its</a:t>
            </a:r>
            <a:r>
              <a:rPr lang="hr-HR" dirty="0"/>
              <a:t> </a:t>
            </a:r>
            <a:r>
              <a:rPr lang="hr-HR" dirty="0" err="1"/>
              <a:t>existance</a:t>
            </a:r>
            <a:endParaRPr lang="hr-HR" dirty="0"/>
          </a:p>
          <a:p>
            <a:r>
              <a:rPr lang="hr-HR" dirty="0" err="1"/>
              <a:t>Runtime</a:t>
            </a:r>
            <a:r>
              <a:rPr lang="hr-HR" dirty="0"/>
              <a:t> URL </a:t>
            </a:r>
            <a:r>
              <a:rPr lang="hr-HR" dirty="0" err="1"/>
              <a:t>shows</a:t>
            </a:r>
            <a:r>
              <a:rPr lang="hr-HR" dirty="0"/>
              <a:t> </a:t>
            </a:r>
            <a:r>
              <a:rPr lang="hr-HR" dirty="0" err="1"/>
              <a:t>only</a:t>
            </a:r>
            <a:r>
              <a:rPr lang="hr-HR" dirty="0"/>
              <a:t> </a:t>
            </a:r>
            <a:r>
              <a:rPr lang="hr-HR" dirty="0" err="1"/>
              <a:t>primary</a:t>
            </a:r>
            <a:r>
              <a:rPr lang="hr-HR" dirty="0"/>
              <a:t> </a:t>
            </a:r>
            <a:r>
              <a:rPr lang="hr-HR" dirty="0" err="1"/>
              <a:t>Application</a:t>
            </a:r>
            <a:r>
              <a:rPr lang="hr-HR" dirty="0"/>
              <a:t> ID 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B8BE81F-AB67-49A7-981C-DF8C27C714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0414018"/>
              </p:ext>
            </p:extLst>
          </p:nvPr>
        </p:nvGraphicFramePr>
        <p:xfrm>
          <a:off x="2040964" y="2488027"/>
          <a:ext cx="8128000" cy="150876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771368462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72537975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857474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48195675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hr-HR" sz="2000" b="0" dirty="0" err="1">
                          <a:solidFill>
                            <a:schemeClr val="tx2"/>
                          </a:solidFill>
                          <a:latin typeface="Abadi" panose="020B0604020104020204" pitchFamily="34" charset="0"/>
                        </a:rPr>
                        <a:t>primary</a:t>
                      </a:r>
                      <a:r>
                        <a:rPr lang="hr-HR" sz="2000" b="0" dirty="0">
                          <a:solidFill>
                            <a:schemeClr val="tx2"/>
                          </a:solidFill>
                          <a:latin typeface="Abadi" panose="020B0604020104020204" pitchFamily="34" charset="0"/>
                        </a:rPr>
                        <a:t> </a:t>
                      </a:r>
                      <a:r>
                        <a:rPr lang="hr-HR" sz="2000" b="0" dirty="0" err="1">
                          <a:solidFill>
                            <a:schemeClr val="tx2"/>
                          </a:solidFill>
                          <a:latin typeface="Abadi" panose="020B0604020104020204" pitchFamily="34" charset="0"/>
                        </a:rPr>
                        <a:t>application</a:t>
                      </a:r>
                      <a:endParaRPr lang="hr-HR" sz="2000" b="0" dirty="0">
                        <a:solidFill>
                          <a:schemeClr val="tx2"/>
                        </a:solidFill>
                        <a:latin typeface="Abadi" panose="020B060402010402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hr-HR" sz="2000" b="0" dirty="0" err="1">
                          <a:solidFill>
                            <a:schemeClr val="tx2"/>
                          </a:solidFill>
                          <a:latin typeface="Abadi" panose="020B0604020104020204" pitchFamily="34" charset="0"/>
                        </a:rPr>
                        <a:t>shadow</a:t>
                      </a:r>
                      <a:r>
                        <a:rPr lang="hr-HR" sz="2000" b="0" dirty="0">
                          <a:solidFill>
                            <a:schemeClr val="tx2"/>
                          </a:solidFill>
                          <a:latin typeface="Abadi" panose="020B0604020104020204" pitchFamily="34" charset="0"/>
                        </a:rPr>
                        <a:t> </a:t>
                      </a:r>
                      <a:r>
                        <a:rPr lang="hr-HR" sz="2000" b="0" dirty="0" err="1">
                          <a:solidFill>
                            <a:schemeClr val="tx2"/>
                          </a:solidFill>
                          <a:latin typeface="Abadi" panose="020B0604020104020204" pitchFamily="34" charset="0"/>
                        </a:rPr>
                        <a:t>applications</a:t>
                      </a:r>
                      <a:endParaRPr lang="hr-HR" sz="2000" b="0" dirty="0">
                        <a:solidFill>
                          <a:schemeClr val="tx2"/>
                        </a:solidFill>
                        <a:latin typeface="Abadi" panose="020B060402010402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54825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r-HR" sz="1800" b="1" dirty="0">
                          <a:solidFill>
                            <a:schemeClr val="tx2"/>
                          </a:solidFill>
                          <a:latin typeface="Abadi" panose="020B0604020104020204" pitchFamily="34" charset="0"/>
                        </a:rPr>
                        <a:t>100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2">
                          <a:lumMod val="90000"/>
                          <a:lumOff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hr-HR" sz="1800" b="1" dirty="0" err="1">
                          <a:solidFill>
                            <a:schemeClr val="tx2"/>
                          </a:solidFill>
                          <a:latin typeface="Abadi" panose="020B0604020104020204" pitchFamily="34" charset="0"/>
                        </a:rPr>
                        <a:t>en</a:t>
                      </a:r>
                      <a:endParaRPr lang="hr-HR" sz="1800" b="1" dirty="0">
                        <a:solidFill>
                          <a:schemeClr val="tx2"/>
                        </a:solidFill>
                        <a:latin typeface="Abadi" panose="020B06040201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90000"/>
                          <a:lumOff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90000"/>
                          <a:lumOff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hr-HR" sz="1800" b="1" dirty="0">
                          <a:solidFill>
                            <a:schemeClr val="tx2"/>
                          </a:solidFill>
                          <a:latin typeface="Abadi" panose="020B0604020104020204" pitchFamily="34" charset="0"/>
                        </a:rPr>
                        <a:t>1001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90000"/>
                          <a:lumOff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90000"/>
                          <a:lumOff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hr-HR" sz="1800" b="1" dirty="0" err="1">
                          <a:solidFill>
                            <a:schemeClr val="tx2"/>
                          </a:solidFill>
                          <a:latin typeface="Abadi" panose="020B0604020104020204" pitchFamily="34" charset="0"/>
                        </a:rPr>
                        <a:t>hr</a:t>
                      </a:r>
                      <a:endParaRPr lang="hr-HR" sz="1800" b="1" dirty="0">
                        <a:solidFill>
                          <a:schemeClr val="tx2"/>
                        </a:solidFill>
                        <a:latin typeface="Abadi" panose="020B06040201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90000"/>
                          <a:lumOff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5247326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hr-HR" sz="1800" b="1" dirty="0">
                        <a:solidFill>
                          <a:schemeClr val="tx2"/>
                        </a:solidFill>
                        <a:latin typeface="Abadi" panose="020B060402010402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2">
                          <a:lumMod val="90000"/>
                          <a:lumOff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hr-HR" sz="1800" b="1">
                        <a:solidFill>
                          <a:schemeClr val="tx2"/>
                        </a:solidFill>
                        <a:latin typeface="Abadi" panose="020B06040201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90000"/>
                          <a:lumOff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90000"/>
                          <a:lumOff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hr-HR" sz="1800" b="1" dirty="0">
                          <a:solidFill>
                            <a:schemeClr val="tx2"/>
                          </a:solidFill>
                          <a:latin typeface="Abadi" panose="020B0604020104020204" pitchFamily="34" charset="0"/>
                        </a:rPr>
                        <a:t>1002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90000"/>
                          <a:lumOff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90000"/>
                          <a:lumOff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hr-HR" sz="1800" b="1" dirty="0">
                          <a:solidFill>
                            <a:schemeClr val="tx2"/>
                          </a:solidFill>
                          <a:latin typeface="Abadi" panose="020B0604020104020204" pitchFamily="34" charset="0"/>
                        </a:rPr>
                        <a:t>de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90000"/>
                          <a:lumOff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314373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hr-HR" sz="1800" b="1">
                        <a:solidFill>
                          <a:schemeClr val="tx2"/>
                        </a:solidFill>
                        <a:latin typeface="Abadi" panose="020B060402010402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2">
                          <a:lumMod val="90000"/>
                          <a:lumOff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hr-HR" sz="1800" b="1" dirty="0">
                        <a:solidFill>
                          <a:schemeClr val="tx2"/>
                        </a:solidFill>
                        <a:latin typeface="Abadi" panose="020B06040201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90000"/>
                          <a:lumOff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90000"/>
                          <a:lumOff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hr-HR" sz="1800" b="1" dirty="0">
                          <a:solidFill>
                            <a:schemeClr val="tx2"/>
                          </a:solidFill>
                          <a:latin typeface="Abadi" panose="020B0604020104020204" pitchFamily="34" charset="0"/>
                        </a:rPr>
                        <a:t>1003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90000"/>
                          <a:lumOff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90000"/>
                          <a:lumOff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hr-HR" sz="1800" b="1" dirty="0" err="1">
                          <a:solidFill>
                            <a:schemeClr val="tx2"/>
                          </a:solidFill>
                          <a:latin typeface="Abadi" panose="020B0604020104020204" pitchFamily="34" charset="0"/>
                        </a:rPr>
                        <a:t>fr</a:t>
                      </a:r>
                      <a:endParaRPr lang="hr-HR" sz="1800" b="1" dirty="0">
                        <a:solidFill>
                          <a:schemeClr val="tx2"/>
                        </a:solidFill>
                        <a:latin typeface="Abadi" panose="020B06040201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90000"/>
                          <a:lumOff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4326411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29356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BBE25-3682-4607-BA9E-A006B39F09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noProof="0" dirty="0"/>
              <a:t>Manually editing the Translation Repository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733797D-6A2F-49A8-8B4D-CA6D9E2346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589" y="1195385"/>
            <a:ext cx="10616821" cy="5040073"/>
          </a:xfrm>
        </p:spPr>
      </p:pic>
    </p:spTree>
    <p:extLst>
      <p:ext uri="{BB962C8B-B14F-4D97-AF65-F5344CB8AC3E}">
        <p14:creationId xmlns:p14="http://schemas.microsoft.com/office/powerpoint/2010/main" val="33917251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C0B9CC-18AA-4C99-A54E-3C1657FA4C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Text Messages and Dynamic Translations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3A1263-DAE6-41F8-A8DA-8FEDCBAEBD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6518" y="1371600"/>
            <a:ext cx="11815482" cy="5486400"/>
          </a:xfrm>
        </p:spPr>
        <p:txBody>
          <a:bodyPr>
            <a:normAutofit/>
          </a:bodyPr>
          <a:lstStyle/>
          <a:p>
            <a:r>
              <a:rPr lang="hr-HR" sz="2800" dirty="0"/>
              <a:t>UI </a:t>
            </a:r>
            <a:r>
              <a:rPr lang="hr-HR" sz="2800" dirty="0" err="1"/>
              <a:t>Translations</a:t>
            </a:r>
            <a:r>
              <a:rPr lang="hr-HR" sz="2800" dirty="0"/>
              <a:t> &lt;&gt; Data </a:t>
            </a:r>
            <a:r>
              <a:rPr lang="hr-HR" sz="2800" dirty="0" err="1"/>
              <a:t>Translations</a:t>
            </a:r>
            <a:endParaRPr lang="hr-HR" sz="2800" dirty="0"/>
          </a:p>
          <a:p>
            <a:pPr marL="0" indent="0">
              <a:buNone/>
            </a:pPr>
            <a:endParaRPr lang="hr-HR" sz="2800" dirty="0"/>
          </a:p>
          <a:p>
            <a:r>
              <a:rPr lang="hr-HR" sz="2800" dirty="0"/>
              <a:t>APEX_LANG API</a:t>
            </a:r>
          </a:p>
          <a:p>
            <a:pPr marL="0" indent="0">
              <a:buNone/>
            </a:pPr>
            <a:endParaRPr lang="hr-HR" sz="2800" dirty="0"/>
          </a:p>
          <a:p>
            <a:pPr marL="877888" lvl="1" indent="-514350">
              <a:buFont typeface="+mj-lt"/>
              <a:buAutoNum type="arabicPeriod"/>
            </a:pPr>
            <a:r>
              <a:rPr lang="hr-HR" sz="2400" dirty="0" err="1"/>
              <a:t>Create</a:t>
            </a:r>
            <a:r>
              <a:rPr lang="hr-HR" sz="2400" dirty="0"/>
              <a:t> a </a:t>
            </a:r>
            <a:r>
              <a:rPr lang="hr-HR" sz="2400" dirty="0" err="1"/>
              <a:t>Text</a:t>
            </a:r>
            <a:r>
              <a:rPr lang="hr-HR" sz="2400" dirty="0"/>
              <a:t> </a:t>
            </a:r>
            <a:r>
              <a:rPr lang="hr-HR" sz="2400" dirty="0" err="1"/>
              <a:t>Message</a:t>
            </a:r>
            <a:endParaRPr lang="hr-HR" sz="2400" dirty="0"/>
          </a:p>
          <a:p>
            <a:pPr marL="877888" lvl="1" indent="-514350">
              <a:buFont typeface="+mj-lt"/>
              <a:buAutoNum type="arabicPeriod"/>
            </a:pPr>
            <a:endParaRPr lang="hr-HR" sz="2400" dirty="0"/>
          </a:p>
          <a:p>
            <a:pPr marL="877888" lvl="1" indent="-514350">
              <a:buFont typeface="+mj-lt"/>
              <a:buAutoNum type="arabicPeriod"/>
            </a:pPr>
            <a:endParaRPr lang="hr-HR" sz="2400" dirty="0"/>
          </a:p>
          <a:p>
            <a:pPr marL="877888" lvl="1" indent="-514350">
              <a:buFont typeface="+mj-lt"/>
              <a:buAutoNum type="arabicPeriod"/>
            </a:pPr>
            <a:endParaRPr lang="hr-HR" sz="2400" dirty="0"/>
          </a:p>
          <a:p>
            <a:pPr marL="877888" lvl="1" indent="-514350">
              <a:buFont typeface="+mj-lt"/>
              <a:buAutoNum type="arabicPeriod"/>
            </a:pPr>
            <a:endParaRPr lang="hr-HR" sz="2400" dirty="0"/>
          </a:p>
          <a:p>
            <a:pPr marL="877888" lvl="1" indent="-514350">
              <a:buFont typeface="+mj-lt"/>
              <a:buAutoNum type="arabicPeriod"/>
            </a:pPr>
            <a:endParaRPr lang="hr-HR" sz="2400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92CF243A-B72F-4AD6-A209-DC128524D2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0307192"/>
              </p:ext>
            </p:extLst>
          </p:nvPr>
        </p:nvGraphicFramePr>
        <p:xfrm>
          <a:off x="3073400" y="3801208"/>
          <a:ext cx="6045200" cy="144780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777999">
                  <a:extLst>
                    <a:ext uri="{9D8B030D-6E8A-4147-A177-3AD203B41FA5}">
                      <a16:colId xmlns:a16="http://schemas.microsoft.com/office/drawing/2014/main" val="1540400486"/>
                    </a:ext>
                  </a:extLst>
                </a:gridCol>
                <a:gridCol w="1113693">
                  <a:extLst>
                    <a:ext uri="{9D8B030D-6E8A-4147-A177-3AD203B41FA5}">
                      <a16:colId xmlns:a16="http://schemas.microsoft.com/office/drawing/2014/main" val="3395752082"/>
                    </a:ext>
                  </a:extLst>
                </a:gridCol>
                <a:gridCol w="3153508">
                  <a:extLst>
                    <a:ext uri="{9D8B030D-6E8A-4147-A177-3AD203B41FA5}">
                      <a16:colId xmlns:a16="http://schemas.microsoft.com/office/drawing/2014/main" val="4220282458"/>
                    </a:ext>
                  </a:extLst>
                </a:gridCol>
              </a:tblGrid>
              <a:tr h="232444">
                <a:tc>
                  <a:txBody>
                    <a:bodyPr/>
                    <a:lstStyle/>
                    <a:p>
                      <a:r>
                        <a:rPr lang="hr-HR" sz="16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Abadi" panose="020B0604020104020204" pitchFamily="34" charset="0"/>
                        </a:rPr>
                        <a:t>Reference </a:t>
                      </a:r>
                      <a:r>
                        <a:rPr lang="hr-HR" sz="1600" dirty="0" err="1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Abadi" panose="020B0604020104020204" pitchFamily="34" charset="0"/>
                        </a:rPr>
                        <a:t>Code</a:t>
                      </a:r>
                      <a:endParaRPr lang="hr-HR" sz="1600" dirty="0">
                        <a:solidFill>
                          <a:schemeClr val="tx2">
                            <a:lumMod val="90000"/>
                            <a:lumOff val="10000"/>
                          </a:schemeClr>
                        </a:solidFill>
                        <a:latin typeface="Abadi" panose="020B0604020104020204" pitchFamily="34" charset="0"/>
                      </a:endParaRP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sz="1600" dirty="0" err="1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Abadi" panose="020B0604020104020204" pitchFamily="34" charset="0"/>
                        </a:rPr>
                        <a:t>Language</a:t>
                      </a:r>
                      <a:endParaRPr lang="hr-HR" sz="1600" dirty="0">
                        <a:solidFill>
                          <a:schemeClr val="tx2">
                            <a:lumMod val="90000"/>
                            <a:lumOff val="10000"/>
                          </a:schemeClr>
                        </a:solidFill>
                        <a:latin typeface="Abadi" panose="020B0604020104020204" pitchFamily="34" charset="0"/>
                      </a:endParaRP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sz="1600" dirty="0" err="1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Abadi" panose="020B0604020104020204" pitchFamily="34" charset="0"/>
                        </a:rPr>
                        <a:t>Text</a:t>
                      </a:r>
                      <a:endParaRPr lang="hr-HR" sz="1600" dirty="0">
                        <a:solidFill>
                          <a:schemeClr val="tx2">
                            <a:lumMod val="90000"/>
                            <a:lumOff val="10000"/>
                          </a:schemeClr>
                        </a:solidFill>
                        <a:latin typeface="Abadi" panose="020B0604020104020204" pitchFamily="34" charset="0"/>
                      </a:endParaRP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93833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r-HR" sz="16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Abadi" panose="020B0604020104020204" pitchFamily="34" charset="0"/>
                        </a:rPr>
                        <a:t>WARNING_TEXT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r-HR" sz="1600" dirty="0" err="1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Abadi" panose="020B0604020104020204" pitchFamily="34" charset="0"/>
                        </a:rPr>
                        <a:t>en</a:t>
                      </a:r>
                      <a:endParaRPr lang="hr-HR" sz="1600" dirty="0">
                        <a:solidFill>
                          <a:schemeClr val="tx2">
                            <a:lumMod val="90000"/>
                            <a:lumOff val="10000"/>
                          </a:schemeClr>
                        </a:solidFill>
                        <a:latin typeface="Abadi" panose="020B06040201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r-HR" sz="1600" dirty="0" err="1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Abadi" panose="020B0604020104020204" pitchFamily="34" charset="0"/>
                        </a:rPr>
                        <a:t>Warning</a:t>
                      </a:r>
                      <a:r>
                        <a:rPr lang="hr-HR" sz="16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Abadi" panose="020B0604020104020204" pitchFamily="34" charset="0"/>
                        </a:rPr>
                        <a:t>!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263431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6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Abadi" panose="020B0604020104020204" pitchFamily="34" charset="0"/>
                        </a:rPr>
                        <a:t>WARNING_TEXT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r-HR" sz="16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Abadi" panose="020B0604020104020204" pitchFamily="34" charset="0"/>
                        </a:rPr>
                        <a:t>de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r-HR" sz="1600" dirty="0" err="1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Abadi" panose="020B0604020104020204" pitchFamily="34" charset="0"/>
                        </a:rPr>
                        <a:t>Warnung</a:t>
                      </a:r>
                      <a:r>
                        <a:rPr lang="hr-HR" sz="16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Abadi" panose="020B0604020104020204" pitchFamily="34" charset="0"/>
                        </a:rPr>
                        <a:t>!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45573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r-HR" sz="16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Abadi" panose="020B0604020104020204" pitchFamily="34" charset="0"/>
                        </a:rPr>
                        <a:t>WARNING_TEXT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r-HR" sz="1600" dirty="0" err="1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Abadi" panose="020B0604020104020204" pitchFamily="34" charset="0"/>
                        </a:rPr>
                        <a:t>hr</a:t>
                      </a:r>
                      <a:endParaRPr lang="hr-HR" sz="1600" dirty="0">
                        <a:solidFill>
                          <a:schemeClr val="tx2">
                            <a:lumMod val="90000"/>
                            <a:lumOff val="10000"/>
                          </a:schemeClr>
                        </a:solidFill>
                        <a:latin typeface="Abadi" panose="020B06040201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r-HR" sz="16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Abadi" panose="020B0604020104020204" pitchFamily="34" charset="0"/>
                        </a:rPr>
                        <a:t>Upozorenje!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999821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04152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D36922-F692-44BB-BA71-263DE04CAB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Text Messages and Dynamic Translations</a:t>
            </a:r>
            <a:r>
              <a:rPr lang="hr-HR" dirty="0"/>
              <a:t>, </a:t>
            </a:r>
            <a:r>
              <a:rPr lang="hr-HR" dirty="0" err="1"/>
              <a:t>cont</a:t>
            </a:r>
            <a:r>
              <a:rPr lang="hr-HR" dirty="0"/>
              <a:t>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F8BA9-EA77-4BC2-B7F4-4CDBA28484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Get it in PL/SQL:</a:t>
            </a:r>
          </a:p>
          <a:p>
            <a:pPr marL="363538" lvl="1" indent="0">
              <a:buNone/>
            </a:pPr>
            <a:r>
              <a:rPr lang="en-US" sz="2400" dirty="0">
                <a:solidFill>
                  <a:schemeClr val="tx2">
                    <a:lumMod val="90000"/>
                    <a:lumOff val="1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APEX_LANG.GET_MESSAGE(‘</a:t>
            </a:r>
            <a:r>
              <a:rPr lang="hr-HR" sz="2400" dirty="0">
                <a:solidFill>
                  <a:schemeClr val="tx2">
                    <a:lumMod val="90000"/>
                    <a:lumOff val="1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WARNING_TEXT</a:t>
            </a:r>
            <a:r>
              <a:rPr lang="en-US" sz="2400" dirty="0">
                <a:solidFill>
                  <a:schemeClr val="tx2">
                    <a:lumMod val="90000"/>
                    <a:lumOff val="1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’)</a:t>
            </a:r>
            <a:endParaRPr lang="hr-HR" sz="2400" dirty="0">
              <a:solidFill>
                <a:schemeClr val="tx2">
                  <a:lumMod val="90000"/>
                  <a:lumOff val="1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63538" lvl="1" indent="0">
              <a:buNone/>
            </a:pPr>
            <a:r>
              <a:rPr lang="en-US" sz="2400" dirty="0">
                <a:solidFill>
                  <a:schemeClr val="tx2">
                    <a:lumMod val="90000"/>
                    <a:lumOff val="1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v('APP_TEXT$</a:t>
            </a:r>
            <a:r>
              <a:rPr lang="hr-HR" sz="2400" dirty="0">
                <a:solidFill>
                  <a:schemeClr val="tx2">
                    <a:lumMod val="90000"/>
                    <a:lumOff val="1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WARNING_TEXT</a:t>
            </a:r>
            <a:r>
              <a:rPr lang="en-US" sz="2400" dirty="0">
                <a:solidFill>
                  <a:schemeClr val="tx2">
                    <a:lumMod val="90000"/>
                    <a:lumOff val="1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’)</a:t>
            </a:r>
            <a:endParaRPr lang="hr-HR" sz="2400" dirty="0">
              <a:solidFill>
                <a:schemeClr val="tx2">
                  <a:lumMod val="90000"/>
                  <a:lumOff val="1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63538" lvl="1" indent="0">
              <a:buNone/>
            </a:pPr>
            <a:r>
              <a:rPr lang="en-US" sz="2400" dirty="0">
                <a:solidFill>
                  <a:schemeClr val="tx2">
                    <a:lumMod val="90000"/>
                    <a:lumOff val="1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v('APP_TEXT$</a:t>
            </a:r>
            <a:r>
              <a:rPr lang="hr-HR" sz="2400" dirty="0">
                <a:solidFill>
                  <a:schemeClr val="tx2">
                    <a:lumMod val="90000"/>
                    <a:lumOff val="1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WARNING_TEXT$DE</a:t>
            </a:r>
            <a:r>
              <a:rPr lang="en-US" sz="2400" dirty="0">
                <a:solidFill>
                  <a:schemeClr val="tx2">
                    <a:lumMod val="90000"/>
                    <a:lumOff val="1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’)</a:t>
            </a:r>
            <a:endParaRPr lang="hr-HR" sz="2400" dirty="0">
              <a:solidFill>
                <a:schemeClr val="tx2">
                  <a:lumMod val="90000"/>
                  <a:lumOff val="1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63538" lvl="1" indent="0">
              <a:buNone/>
            </a:pPr>
            <a:endParaRPr lang="hr-HR" sz="3600" dirty="0"/>
          </a:p>
          <a:p>
            <a:r>
              <a:rPr lang="en-US" dirty="0"/>
              <a:t>Get it in JavaScript / Dynamic Actions:</a:t>
            </a:r>
          </a:p>
          <a:p>
            <a:pPr marL="363538" lvl="1" indent="0">
              <a:buNone/>
            </a:pPr>
            <a:r>
              <a:rPr lang="hr-HR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apex.lang.getMessage</a:t>
            </a:r>
            <a:r>
              <a:rPr lang="hr-HR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(‘WARNING_TEXT’)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2865740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220DF8-6792-4B93-81B4-5030465340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0A36A2-CC42-40B7-8BDA-6CAF23DC2E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/>
              <a:t>About me</a:t>
            </a:r>
          </a:p>
          <a:p>
            <a:r>
              <a:rPr lang="en-US" noProof="0" dirty="0"/>
              <a:t>About this topic</a:t>
            </a:r>
          </a:p>
          <a:p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Translation</a:t>
            </a:r>
            <a:r>
              <a:rPr lang="hr-HR" dirty="0"/>
              <a:t> </a:t>
            </a:r>
            <a:r>
              <a:rPr lang="hr-HR" dirty="0" err="1"/>
              <a:t>Workflow</a:t>
            </a:r>
            <a:endParaRPr lang="en-US" noProof="0" dirty="0"/>
          </a:p>
          <a:p>
            <a:r>
              <a:rPr lang="hr-HR" dirty="0" err="1"/>
              <a:t>The</a:t>
            </a:r>
            <a:r>
              <a:rPr lang="hr-HR" dirty="0"/>
              <a:t> „</a:t>
            </a:r>
            <a:r>
              <a:rPr lang="hr-HR" dirty="0" err="1"/>
              <a:t>Shadow</a:t>
            </a:r>
            <a:r>
              <a:rPr lang="hr-HR" dirty="0"/>
              <a:t>” </a:t>
            </a:r>
            <a:r>
              <a:rPr lang="hr-HR" dirty="0" err="1"/>
              <a:t>Application</a:t>
            </a:r>
            <a:endParaRPr lang="hr-HR" dirty="0"/>
          </a:p>
          <a:p>
            <a:r>
              <a:rPr lang="hr-HR" noProof="0" dirty="0" err="1"/>
              <a:t>Text</a:t>
            </a:r>
            <a:r>
              <a:rPr lang="hr-HR" noProof="0" dirty="0"/>
              <a:t> </a:t>
            </a:r>
            <a:r>
              <a:rPr lang="hr-HR" noProof="0" dirty="0" err="1"/>
              <a:t>Messages</a:t>
            </a:r>
            <a:r>
              <a:rPr lang="hr-HR" noProof="0" dirty="0"/>
              <a:t> API</a:t>
            </a:r>
            <a:endParaRPr lang="en-US" noProof="0" dirty="0"/>
          </a:p>
          <a:p>
            <a:r>
              <a:rPr lang="en-US" noProof="0" dirty="0"/>
              <a:t>Deploy</a:t>
            </a:r>
            <a:r>
              <a:rPr lang="hr-HR" noProof="0" dirty="0" err="1"/>
              <a:t>ing</a:t>
            </a:r>
            <a:r>
              <a:rPr lang="hr-HR" noProof="0" dirty="0"/>
              <a:t> </a:t>
            </a:r>
            <a:r>
              <a:rPr lang="hr-HR" noProof="0" dirty="0" err="1"/>
              <a:t>Translations</a:t>
            </a:r>
            <a:endParaRPr lang="en-US" noProof="0" dirty="0"/>
          </a:p>
          <a:p>
            <a:r>
              <a:rPr lang="en-US" noProof="0" dirty="0"/>
              <a:t>Best practices and advice</a:t>
            </a:r>
          </a:p>
          <a:p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790360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43B862-E6C5-4CE4-80BD-6D9AD34BA9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Deploying </a:t>
            </a:r>
            <a:r>
              <a:rPr lang="hr-HR" noProof="0" dirty="0"/>
              <a:t>T</a:t>
            </a:r>
            <a:r>
              <a:rPr lang="en-US" noProof="0" dirty="0" err="1"/>
              <a:t>ranslations</a:t>
            </a:r>
            <a:endParaRPr lang="en-US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4CA4F6-7C23-4E76-96A4-30E765FB5E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noProof="0" dirty="0"/>
              <a:t>Export an entire application</a:t>
            </a:r>
          </a:p>
          <a:p>
            <a:pPr lvl="1"/>
            <a:r>
              <a:rPr lang="en-US" noProof="0" dirty="0"/>
              <a:t>Translations are included</a:t>
            </a:r>
          </a:p>
          <a:p>
            <a:pPr lvl="1"/>
            <a:r>
              <a:rPr lang="en-US" noProof="0" dirty="0"/>
              <a:t>Text Messages and Dynamic Translations are included</a:t>
            </a:r>
          </a:p>
          <a:p>
            <a:pPr lvl="1"/>
            <a:endParaRPr lang="en-US" noProof="0" dirty="0"/>
          </a:p>
          <a:p>
            <a:r>
              <a:rPr lang="en-US" noProof="0" dirty="0"/>
              <a:t>Export a single page</a:t>
            </a:r>
          </a:p>
          <a:p>
            <a:pPr lvl="1"/>
            <a:r>
              <a:rPr lang="en-US" noProof="0" dirty="0"/>
              <a:t>Translations are NOT included</a:t>
            </a:r>
          </a:p>
          <a:p>
            <a:pPr lvl="1"/>
            <a:r>
              <a:rPr lang="en-US" noProof="0" dirty="0"/>
              <a:t>Text Messages and Dynamic Translations are NOT included</a:t>
            </a:r>
          </a:p>
          <a:p>
            <a:pPr lvl="1"/>
            <a:endParaRPr lang="en-US" noProof="0" dirty="0"/>
          </a:p>
          <a:p>
            <a:r>
              <a:rPr lang="en-US" noProof="0" dirty="0"/>
              <a:t>Custom deployment process</a:t>
            </a:r>
          </a:p>
          <a:p>
            <a:pPr marL="0" indent="0" algn="ctr">
              <a:buNone/>
            </a:pPr>
            <a:r>
              <a:rPr lang="en-US" noProof="0" dirty="0">
                <a:hlinkClick r:id="rId2"/>
              </a:rPr>
              <a:t>https://github.com/thehuha/hroug-apex-translations</a:t>
            </a:r>
            <a:endParaRPr lang="en-US" noProof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D553F14-9F59-49BF-9637-C9B68DE1B2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0659" y="1851751"/>
            <a:ext cx="1105054" cy="121937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84F0335-8C4B-4101-9A10-AC9B6731AE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4448" y="3786880"/>
            <a:ext cx="1257475" cy="1171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61207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1F68A9-2E2F-4AB8-9CE3-02BFC30941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Best practices and useful hints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48E688-64B1-4665-9763-7D6FDE69B6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noProof="0" dirty="0"/>
              <a:t>Use the default translation </a:t>
            </a:r>
            <a:r>
              <a:rPr lang="hr-HR" sz="2800" noProof="0" dirty="0" err="1"/>
              <a:t>workflow</a:t>
            </a:r>
            <a:r>
              <a:rPr lang="hr-HR" sz="2800" noProof="0" dirty="0"/>
              <a:t>.</a:t>
            </a:r>
            <a:endParaRPr lang="en-US" sz="2800" noProof="0" dirty="0"/>
          </a:p>
          <a:p>
            <a:pPr marL="514350" indent="-514350">
              <a:buFont typeface="+mj-lt"/>
              <a:buAutoNum type="arabicPeriod"/>
            </a:pPr>
            <a:r>
              <a:rPr lang="en-US" sz="2800" noProof="0" dirty="0"/>
              <a:t>Or don't!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noProof="0" dirty="0"/>
              <a:t>Use APEX API-s</a:t>
            </a:r>
            <a:r>
              <a:rPr lang="hr-HR" sz="2800" noProof="0" dirty="0"/>
              <a:t>.</a:t>
            </a:r>
            <a:endParaRPr lang="en-US" sz="2800" noProof="0" dirty="0"/>
          </a:p>
          <a:p>
            <a:pPr marL="901700" lvl="1" indent="-365125"/>
            <a:r>
              <a:rPr lang="en-US" sz="2400" noProof="0" dirty="0"/>
              <a:t>documented and undocumented (but very carefully)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noProof="0" dirty="0"/>
              <a:t>Establish your own translating process and then stick to it</a:t>
            </a:r>
            <a:r>
              <a:rPr lang="hr-HR" sz="2800" noProof="0" dirty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Don't translate internal messages (APEX IR actions </a:t>
            </a:r>
            <a:r>
              <a:rPr lang="hr-HR" sz="2800" dirty="0" err="1"/>
              <a:t>etc</a:t>
            </a:r>
            <a:r>
              <a:rPr lang="hr-HR" sz="2800" dirty="0"/>
              <a:t>.</a:t>
            </a:r>
            <a:r>
              <a:rPr lang="en-US" sz="2800" dirty="0"/>
              <a:t>)</a:t>
            </a:r>
          </a:p>
          <a:p>
            <a:pPr marL="901700" lvl="1" indent="-365125"/>
            <a:r>
              <a:rPr lang="en-US" sz="2400" dirty="0"/>
              <a:t>download them from </a:t>
            </a:r>
            <a:r>
              <a:rPr lang="en-US" sz="2400" b="1" dirty="0"/>
              <a:t>apex-translate.com</a:t>
            </a:r>
          </a:p>
          <a:p>
            <a:pPr marL="0" indent="0">
              <a:buNone/>
            </a:pPr>
            <a:endParaRPr lang="en-US" sz="2800" noProof="0" dirty="0"/>
          </a:p>
        </p:txBody>
      </p:sp>
    </p:spTree>
    <p:extLst>
      <p:ext uri="{BB962C8B-B14F-4D97-AF65-F5344CB8AC3E}">
        <p14:creationId xmlns:p14="http://schemas.microsoft.com/office/powerpoint/2010/main" val="1676017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1F68A9-2E2F-4AB8-9CE3-02BFC30941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Best practices and useful hints, continued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48E688-64B1-4665-9763-7D6FDE69B6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6518" y="1674908"/>
            <a:ext cx="11456893" cy="4579588"/>
          </a:xfrm>
        </p:spPr>
        <p:txBody>
          <a:bodyPr>
            <a:normAutofit/>
          </a:bodyPr>
          <a:lstStyle/>
          <a:p>
            <a:pPr marL="622300" indent="-622300">
              <a:buFont typeface="+mj-lt"/>
              <a:buAutoNum type="arabicPeriod" startAt="6"/>
            </a:pPr>
            <a:r>
              <a:rPr lang="en-US" sz="3000" noProof="0" dirty="0"/>
              <a:t>Test early to avoid rewriting or re-engineering large chunks of work</a:t>
            </a:r>
            <a:r>
              <a:rPr lang="hr-HR" sz="3000" noProof="0" dirty="0"/>
              <a:t>.</a:t>
            </a:r>
          </a:p>
          <a:p>
            <a:pPr marL="622300" indent="-622300">
              <a:buFont typeface="+mj-lt"/>
              <a:buAutoNum type="arabicPeriod" startAt="6"/>
            </a:pPr>
            <a:r>
              <a:rPr lang="en-US" sz="3000" noProof="0" dirty="0"/>
              <a:t>When modifying the original App, </a:t>
            </a:r>
            <a:r>
              <a:rPr lang="hr-HR" sz="3000" noProof="0" dirty="0" err="1"/>
              <a:t>propagate</a:t>
            </a:r>
            <a:r>
              <a:rPr lang="hr-HR" sz="3000" noProof="0" dirty="0"/>
              <a:t> </a:t>
            </a:r>
            <a:r>
              <a:rPr lang="hr-HR" sz="3000" noProof="0" dirty="0" err="1"/>
              <a:t>changes</a:t>
            </a:r>
            <a:r>
              <a:rPr lang="hr-HR" sz="3000" noProof="0" dirty="0"/>
              <a:t> </a:t>
            </a:r>
            <a:r>
              <a:rPr lang="hr-HR" sz="3000" noProof="0" dirty="0" err="1"/>
              <a:t>through</a:t>
            </a:r>
            <a:r>
              <a:rPr lang="hr-HR" sz="3000" noProof="0" dirty="0"/>
              <a:t> </a:t>
            </a:r>
            <a:r>
              <a:rPr lang="hr-HR" sz="3000" dirty="0"/>
              <a:t>S</a:t>
            </a:r>
            <a:r>
              <a:rPr lang="hr-HR" sz="3000" noProof="0" dirty="0" err="1"/>
              <a:t>eed</a:t>
            </a:r>
            <a:r>
              <a:rPr lang="hr-HR" sz="3000" noProof="0" dirty="0"/>
              <a:t> </a:t>
            </a:r>
            <a:r>
              <a:rPr lang="hr-HR" sz="3000" noProof="0" dirty="0" err="1"/>
              <a:t>and</a:t>
            </a:r>
            <a:r>
              <a:rPr lang="hr-HR" sz="3000" noProof="0" dirty="0"/>
              <a:t> </a:t>
            </a:r>
            <a:r>
              <a:rPr lang="hr-HR" sz="3000" noProof="0" dirty="0" err="1"/>
              <a:t>Publish</a:t>
            </a:r>
            <a:r>
              <a:rPr lang="hr-HR" sz="3000" dirty="0"/>
              <a:t>.</a:t>
            </a:r>
            <a:endParaRPr lang="en-US" sz="3000" noProof="0" dirty="0"/>
          </a:p>
          <a:p>
            <a:pPr marL="622300" indent="-622300">
              <a:buFont typeface="+mj-lt"/>
              <a:buAutoNum type="arabicPeriod" startAt="6"/>
            </a:pPr>
            <a:r>
              <a:rPr lang="en-US" sz="3000" noProof="0" dirty="0"/>
              <a:t>Take into account that some translations need more space on screen than others</a:t>
            </a:r>
            <a:endParaRPr lang="hr-HR" sz="3000" noProof="0" dirty="0"/>
          </a:p>
          <a:p>
            <a:pPr marL="887413" lvl="1" indent="-342900"/>
            <a:r>
              <a:rPr lang="en-US" sz="2300" noProof="0" dirty="0"/>
              <a:t>e.g. </a:t>
            </a:r>
            <a:r>
              <a:rPr lang="en-US" sz="2300" noProof="0" dirty="0" err="1"/>
              <a:t>eng.</a:t>
            </a:r>
            <a:r>
              <a:rPr lang="en-US" sz="2300" noProof="0" dirty="0"/>
              <a:t> Save &lt;&gt; ger. </a:t>
            </a:r>
            <a:r>
              <a:rPr lang="en-US" sz="2300" noProof="0" dirty="0" err="1"/>
              <a:t>Speichern</a:t>
            </a:r>
            <a:r>
              <a:rPr lang="hr-HR" sz="2300" noProof="0" dirty="0"/>
              <a:t> &lt;&gt; ar. </a:t>
            </a:r>
            <a:r>
              <a:rPr lang="ar-AE" sz="3100" dirty="0"/>
              <a:t>حفظ التغييرات</a:t>
            </a:r>
            <a:endParaRPr lang="en-US" sz="3100" noProof="0" dirty="0"/>
          </a:p>
          <a:p>
            <a:pPr marL="622300" indent="-622300">
              <a:buFont typeface="+mj-lt"/>
              <a:buAutoNum type="arabicPeriod" startAt="6"/>
            </a:pPr>
            <a:r>
              <a:rPr lang="en-US" sz="3000" noProof="0" dirty="0"/>
              <a:t>Export XLIFF files to backup your own (or someone else's) translation work</a:t>
            </a:r>
            <a:r>
              <a:rPr lang="hr-HR" sz="3000" noProof="0" dirty="0"/>
              <a:t>.</a:t>
            </a:r>
            <a:endParaRPr lang="en-US" sz="3000" noProof="0" dirty="0"/>
          </a:p>
          <a:p>
            <a:pPr marL="901700" lvl="1" indent="-365125"/>
            <a:r>
              <a:rPr lang="en-US" sz="2300" noProof="0" dirty="0"/>
              <a:t>store them in your versioning tool</a:t>
            </a:r>
          </a:p>
          <a:p>
            <a:pPr marL="325800" indent="-514350">
              <a:buFont typeface="+mj-lt"/>
              <a:buAutoNum type="arabicPeriod" startAt="6"/>
            </a:pP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85859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1F68A9-2E2F-4AB8-9CE3-02BFC30941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Best practices and useful hints, </a:t>
            </a:r>
            <a:r>
              <a:rPr lang="hr-HR" noProof="0" dirty="0"/>
              <a:t>bonus</a:t>
            </a:r>
            <a:endParaRPr lang="en-US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48E688-64B1-4665-9763-7D6FDE69B6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6518" y="1674908"/>
            <a:ext cx="11245211" cy="4351337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10"/>
            </a:pPr>
            <a:r>
              <a:rPr lang="hr-HR" sz="2800" noProof="0" dirty="0"/>
              <a:t> </a:t>
            </a:r>
            <a:r>
              <a:rPr lang="en-US" sz="2800" noProof="0" dirty="0"/>
              <a:t>Oracle Application Express Globalization </a:t>
            </a:r>
            <a:r>
              <a:rPr lang="hr-HR" sz="2800" noProof="0" dirty="0" err="1"/>
              <a:t>Country</a:t>
            </a:r>
            <a:r>
              <a:rPr lang="hr-HR" sz="2800" noProof="0" dirty="0"/>
              <a:t> </a:t>
            </a:r>
            <a:r>
              <a:rPr lang="en-US" sz="2800" noProof="0" dirty="0"/>
              <a:t>Codes</a:t>
            </a:r>
            <a:endParaRPr lang="hr-HR" sz="2800" noProof="0" dirty="0"/>
          </a:p>
          <a:p>
            <a:pPr marL="0" indent="0">
              <a:buNone/>
            </a:pPr>
            <a:r>
              <a:rPr lang="hr-HR" sz="2800" dirty="0"/>
              <a:t>	</a:t>
            </a:r>
            <a:r>
              <a:rPr lang="en-US" sz="2800" noProof="0" dirty="0"/>
              <a:t>!= ISO Two-letter</a:t>
            </a:r>
            <a:r>
              <a:rPr lang="hr-HR" sz="2800" noProof="0" dirty="0"/>
              <a:t> C</a:t>
            </a:r>
            <a:r>
              <a:rPr lang="en-US" sz="2800" noProof="0" dirty="0" err="1"/>
              <a:t>ountry</a:t>
            </a:r>
            <a:r>
              <a:rPr lang="en-US" sz="2800" noProof="0" dirty="0"/>
              <a:t> Codes</a:t>
            </a:r>
            <a:endParaRPr lang="hr-HR" sz="2800" noProof="0" dirty="0"/>
          </a:p>
          <a:p>
            <a:pPr marL="0" indent="0">
              <a:buNone/>
            </a:pPr>
            <a:endParaRPr lang="en-US" sz="2800" noProof="0" dirty="0"/>
          </a:p>
          <a:p>
            <a:pPr marL="1081088" lvl="1" indent="-457200"/>
            <a:r>
              <a:rPr lang="en-US" sz="2400" noProof="0" dirty="0"/>
              <a:t>e.g. Slovenia – </a:t>
            </a:r>
            <a:r>
              <a:rPr lang="en-US" sz="2400" b="1" noProof="0" dirty="0" err="1"/>
              <a:t>sl</a:t>
            </a:r>
            <a:r>
              <a:rPr lang="en-US" sz="2400" noProof="0" dirty="0"/>
              <a:t> in APEX, </a:t>
            </a:r>
            <a:r>
              <a:rPr lang="en-US" sz="2400" b="1" noProof="0" dirty="0"/>
              <a:t>SI</a:t>
            </a:r>
            <a:r>
              <a:rPr lang="en-US" sz="2400" noProof="0" dirty="0"/>
              <a:t> in ISO</a:t>
            </a:r>
          </a:p>
          <a:p>
            <a:pPr marL="0" indent="0">
              <a:buNone/>
            </a:pP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047099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220DF8-6792-4B93-81B4-5030465340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err="1"/>
              <a:t>Recap</a:t>
            </a:r>
            <a:endParaRPr lang="en-US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0A36A2-CC42-40B7-8BDA-6CAF23DC2E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Translation</a:t>
            </a:r>
            <a:r>
              <a:rPr lang="hr-HR" dirty="0"/>
              <a:t> </a:t>
            </a:r>
            <a:r>
              <a:rPr lang="hr-HR" dirty="0" err="1"/>
              <a:t>Workflow</a:t>
            </a:r>
            <a:endParaRPr lang="en-US" noProof="0" dirty="0"/>
          </a:p>
          <a:p>
            <a:r>
              <a:rPr lang="hr-HR" dirty="0" err="1"/>
              <a:t>The</a:t>
            </a:r>
            <a:r>
              <a:rPr lang="hr-HR" dirty="0"/>
              <a:t> „</a:t>
            </a:r>
            <a:r>
              <a:rPr lang="hr-HR" dirty="0" err="1"/>
              <a:t>Shadow</a:t>
            </a:r>
            <a:r>
              <a:rPr lang="hr-HR" dirty="0"/>
              <a:t>” </a:t>
            </a:r>
            <a:r>
              <a:rPr lang="hr-HR" dirty="0" err="1"/>
              <a:t>Application</a:t>
            </a:r>
            <a:endParaRPr lang="hr-HR" dirty="0"/>
          </a:p>
          <a:p>
            <a:r>
              <a:rPr lang="hr-HR" noProof="0" dirty="0" err="1"/>
              <a:t>Text</a:t>
            </a:r>
            <a:r>
              <a:rPr lang="hr-HR" noProof="0" dirty="0"/>
              <a:t> </a:t>
            </a:r>
            <a:r>
              <a:rPr lang="hr-HR" noProof="0" dirty="0" err="1"/>
              <a:t>Messages</a:t>
            </a:r>
            <a:r>
              <a:rPr lang="hr-HR" noProof="0" dirty="0"/>
              <a:t> API</a:t>
            </a:r>
            <a:endParaRPr lang="en-US" noProof="0" dirty="0"/>
          </a:p>
          <a:p>
            <a:r>
              <a:rPr lang="en-US" noProof="0" dirty="0"/>
              <a:t>Deploy</a:t>
            </a:r>
            <a:r>
              <a:rPr lang="hr-HR" noProof="0" dirty="0" err="1"/>
              <a:t>ing</a:t>
            </a:r>
            <a:r>
              <a:rPr lang="hr-HR" noProof="0" dirty="0"/>
              <a:t> </a:t>
            </a:r>
            <a:r>
              <a:rPr lang="hr-HR" noProof="0" dirty="0" err="1"/>
              <a:t>Translations</a:t>
            </a:r>
            <a:endParaRPr lang="en-US" noProof="0" dirty="0"/>
          </a:p>
          <a:p>
            <a:r>
              <a:rPr lang="en-US" noProof="0" dirty="0"/>
              <a:t>Best practices and advice</a:t>
            </a:r>
          </a:p>
          <a:p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536576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6C4225-20C2-4E24-8C84-CB3D604FAA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Questions?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25822B-2DDF-4AC2-BF09-C288FFAF9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/>
              <a:t>  daniel.huha@bilog.hr</a:t>
            </a:r>
          </a:p>
        </p:txBody>
      </p:sp>
    </p:spTree>
    <p:extLst>
      <p:ext uri="{BB962C8B-B14F-4D97-AF65-F5344CB8AC3E}">
        <p14:creationId xmlns:p14="http://schemas.microsoft.com/office/powerpoint/2010/main" val="18238253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60727C-3A01-4219-AD8A-4C0CCE8D7F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217E40-BF75-4CFC-A0D3-A98D950D57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6518" y="1190848"/>
            <a:ext cx="11456893" cy="5018566"/>
          </a:xfrm>
        </p:spPr>
        <p:txBody>
          <a:bodyPr>
            <a:normAutofit fontScale="92500" lnSpcReduction="10000"/>
          </a:bodyPr>
          <a:lstStyle/>
          <a:p>
            <a:r>
              <a:rPr lang="en-US" sz="2400" noProof="0" dirty="0"/>
              <a:t>Oracle Documentation</a:t>
            </a:r>
          </a:p>
          <a:p>
            <a:pPr marL="0" indent="0">
              <a:buNone/>
            </a:pPr>
            <a:r>
              <a:rPr lang="en-US" sz="2400" noProof="0" dirty="0">
                <a:hlinkClick r:id="rId2"/>
              </a:rPr>
              <a:t>https://www.oracle.com/webfolder/technetwork/tutorials/obe/db/apex/r51/translating_appln/translating_appln.html</a:t>
            </a:r>
            <a:r>
              <a:rPr lang="en-US" sz="2400" noProof="0" dirty="0"/>
              <a:t> </a:t>
            </a:r>
          </a:p>
          <a:p>
            <a:pPr marL="0" indent="0">
              <a:buNone/>
            </a:pPr>
            <a:endParaRPr lang="en-US" sz="2400" noProof="0" dirty="0"/>
          </a:p>
          <a:p>
            <a:r>
              <a:rPr lang="en-US" sz="2400" noProof="0" dirty="0"/>
              <a:t>SAQ: Seldom Asked Questions about Apex Globalization, Flavio </a:t>
            </a:r>
            <a:r>
              <a:rPr lang="en-US" sz="2400" noProof="0" dirty="0" err="1"/>
              <a:t>Cassetta</a:t>
            </a:r>
            <a:endParaRPr lang="en-US" sz="2400" noProof="0" dirty="0"/>
          </a:p>
          <a:p>
            <a:pPr marL="0" indent="0">
              <a:buNone/>
            </a:pPr>
            <a:r>
              <a:rPr lang="en-US" sz="2400" noProof="0" dirty="0">
                <a:hlinkClick r:id="rId3"/>
              </a:rPr>
              <a:t>http://oraclequirks.blogspot.com/2009/03/saq-seldom-asked-questions-about-apex.html</a:t>
            </a:r>
            <a:endParaRPr lang="en-US" sz="2400" noProof="0" dirty="0"/>
          </a:p>
          <a:p>
            <a:pPr marL="0" indent="0">
              <a:buNone/>
            </a:pPr>
            <a:endParaRPr lang="en-US" sz="2400" noProof="0" dirty="0"/>
          </a:p>
          <a:p>
            <a:r>
              <a:rPr lang="en-US" sz="2400" noProof="0" dirty="0"/>
              <a:t>APEX - The Pitfalls of Managing Application Globalization, Thomas </a:t>
            </a:r>
            <a:r>
              <a:rPr lang="en-US" sz="2400" noProof="0" dirty="0" err="1"/>
              <a:t>Gutzmann</a:t>
            </a:r>
            <a:endParaRPr lang="en-US" sz="2400" noProof="0" dirty="0"/>
          </a:p>
          <a:p>
            <a:pPr marL="0" indent="0">
              <a:buNone/>
            </a:pPr>
            <a:r>
              <a:rPr lang="en-US" sz="2400" noProof="0" dirty="0">
                <a:hlinkClick r:id="rId4"/>
              </a:rPr>
              <a:t>https://wiki.gutzmann.com/confluence/display/HowTo/APEX+-+The+Pitfalls+of+Managing+Application+Globalization</a:t>
            </a:r>
            <a:endParaRPr lang="en-US" sz="2400" noProof="0" dirty="0"/>
          </a:p>
          <a:p>
            <a:pPr marL="0" indent="0">
              <a:buNone/>
            </a:pPr>
            <a:endParaRPr lang="en-US" sz="2400" noProof="0" dirty="0"/>
          </a:p>
          <a:p>
            <a:r>
              <a:rPr lang="en-US" sz="2400" noProof="0" dirty="0"/>
              <a:t>Multi-Language database applications using Oracle Apex, Peter </a:t>
            </a:r>
            <a:r>
              <a:rPr lang="en-US" sz="2400" noProof="0" dirty="0" err="1"/>
              <a:t>Raganitsch</a:t>
            </a:r>
            <a:endParaRPr lang="en-US" sz="2400" noProof="0" dirty="0"/>
          </a:p>
          <a:p>
            <a:pPr marL="0" indent="0">
              <a:buNone/>
            </a:pPr>
            <a:r>
              <a:rPr lang="en-US" sz="2400" noProof="0" dirty="0">
                <a:hlinkClick r:id="rId5"/>
              </a:rPr>
              <a:t>https://www.red-gate.com/simple-talk/sysadmin/general/multi-language-database-applications-using-oracle-apex/</a:t>
            </a:r>
            <a:r>
              <a:rPr lang="en-US" sz="2400" noProof="0" dirty="0"/>
              <a:t> </a:t>
            </a:r>
          </a:p>
          <a:p>
            <a:endParaRPr lang="en-US" sz="2400" noProof="0" dirty="0"/>
          </a:p>
        </p:txBody>
      </p:sp>
    </p:spTree>
    <p:extLst>
      <p:ext uri="{BB962C8B-B14F-4D97-AF65-F5344CB8AC3E}">
        <p14:creationId xmlns:p14="http://schemas.microsoft.com/office/powerpoint/2010/main" val="6753415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647EF-0CB4-448C-A1CF-074329EB77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noProof="0" dirty="0" err="1"/>
              <a:t>About</a:t>
            </a:r>
            <a:r>
              <a:rPr lang="hr-HR" noProof="0" dirty="0"/>
              <a:t> me</a:t>
            </a:r>
            <a:endParaRPr lang="en-US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494942-CEE6-452C-AA8B-15EFFBCED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92056" y="1674908"/>
            <a:ext cx="8941355" cy="4351337"/>
          </a:xfrm>
        </p:spPr>
        <p:txBody>
          <a:bodyPr/>
          <a:lstStyle/>
          <a:p>
            <a:pPr marL="457200" indent="-457200"/>
            <a:r>
              <a:rPr lang="en-US" noProof="0" dirty="0"/>
              <a:t>Mag. Inf., Faculty of Organization and Informatics in </a:t>
            </a:r>
            <a:r>
              <a:rPr lang="en-US" noProof="0" dirty="0" err="1"/>
              <a:t>Varaždin</a:t>
            </a:r>
            <a:r>
              <a:rPr lang="en-US" noProof="0" dirty="0"/>
              <a:t>, 2008.</a:t>
            </a:r>
          </a:p>
          <a:p>
            <a:pPr marL="457200" indent="-457200"/>
            <a:r>
              <a:rPr lang="en-US" noProof="0" dirty="0"/>
              <a:t>Worked as a school teacher until 2011.</a:t>
            </a:r>
          </a:p>
          <a:p>
            <a:pPr marL="457200" indent="-457200"/>
            <a:r>
              <a:rPr lang="en-US" noProof="0" dirty="0"/>
              <a:t>Since 2011. working as an Oracle developer in </a:t>
            </a:r>
            <a:r>
              <a:rPr lang="en-US" noProof="0" dirty="0" err="1"/>
              <a:t>Bilog</a:t>
            </a:r>
            <a:r>
              <a:rPr lang="en-US" noProof="0" dirty="0"/>
              <a:t> d.o.o., with focus on Application Express</a:t>
            </a:r>
          </a:p>
          <a:p>
            <a:pPr marL="457200" indent="-457200"/>
            <a:r>
              <a:rPr lang="en-US" noProof="0" dirty="0"/>
              <a:t>Primarily as a developer, but also as an educator</a:t>
            </a:r>
          </a:p>
          <a:p>
            <a:endParaRPr lang="en-US" noProof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79F595E-5F66-42D2-BDA1-B646EE2710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718" y="1768741"/>
            <a:ext cx="1590687" cy="2120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030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19E77E-CEEA-4F35-B88A-048820F94A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err="1"/>
              <a:t>Translations</a:t>
            </a:r>
            <a:r>
              <a:rPr lang="hr-HR" dirty="0"/>
              <a:t>, </a:t>
            </a:r>
            <a:r>
              <a:rPr lang="hr-HR" dirty="0" err="1"/>
              <a:t>anyone</a:t>
            </a:r>
            <a:r>
              <a:rPr lang="hr-HR" dirty="0"/>
              <a:t>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F0FD22-1EE7-4CAF-A51E-4C333B6A8E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706293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F7BC91-3C3A-4EDD-BD80-E1C70EE1E0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The Translation Workflow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3E45AA7-4230-42FB-929B-DB27A683E9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25800" indent="-514350">
              <a:buFont typeface="+mj-lt"/>
              <a:buAutoNum type="arabicPeriod"/>
            </a:pPr>
            <a:r>
              <a:rPr lang="hr-HR" dirty="0" err="1"/>
              <a:t>Define</a:t>
            </a:r>
            <a:r>
              <a:rPr lang="hr-HR" dirty="0"/>
              <a:t> how </a:t>
            </a:r>
            <a:r>
              <a:rPr lang="hr-HR" dirty="0" err="1"/>
              <a:t>you</a:t>
            </a:r>
            <a:r>
              <a:rPr lang="hr-HR" dirty="0"/>
              <a:t> set </a:t>
            </a:r>
            <a:r>
              <a:rPr lang="hr-HR" dirty="0" err="1"/>
              <a:t>your</a:t>
            </a:r>
            <a:r>
              <a:rPr lang="hr-HR" dirty="0"/>
              <a:t> </a:t>
            </a:r>
            <a:r>
              <a:rPr lang="hr-HR" dirty="0" err="1"/>
              <a:t>Application’s</a:t>
            </a:r>
            <a:r>
              <a:rPr lang="hr-HR" dirty="0"/>
              <a:t> </a:t>
            </a:r>
            <a:r>
              <a:rPr lang="hr-HR" dirty="0" err="1"/>
              <a:t>language</a:t>
            </a:r>
            <a:endParaRPr lang="hr-HR" dirty="0"/>
          </a:p>
          <a:p>
            <a:pPr marL="325800" indent="-514350">
              <a:buFont typeface="+mj-lt"/>
              <a:buAutoNum type="arabicPeriod"/>
            </a:pPr>
            <a:r>
              <a:rPr lang="hr-HR" dirty="0"/>
              <a:t>Make </a:t>
            </a:r>
            <a:r>
              <a:rPr lang="hr-HR" dirty="0" err="1"/>
              <a:t>Translations</a:t>
            </a:r>
            <a:r>
              <a:rPr lang="hr-HR" dirty="0"/>
              <a:t> </a:t>
            </a:r>
            <a:r>
              <a:rPr lang="hr-HR" dirty="0" err="1"/>
              <a:t>thorugh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workflow</a:t>
            </a:r>
            <a:endParaRPr lang="hr-HR" dirty="0"/>
          </a:p>
          <a:p>
            <a:pPr marL="325800" indent="-514350">
              <a:buFont typeface="+mj-lt"/>
              <a:buAutoNum type="arabicPeriod"/>
            </a:pPr>
            <a:r>
              <a:rPr lang="hr-HR" dirty="0"/>
              <a:t>Test</a:t>
            </a:r>
          </a:p>
          <a:p>
            <a:pPr marL="325800" indent="-514350">
              <a:buFont typeface="+mj-lt"/>
              <a:buAutoNum type="arabicPeriod"/>
            </a:pPr>
            <a:r>
              <a:rPr lang="hr-HR" dirty="0" err="1"/>
              <a:t>Deploy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6716723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285511-BA92-4A5A-8F26-28DBE979D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Setting the Application Language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7C93C0A-6147-4F5F-AE85-0C71F656D5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7250" y="1062319"/>
            <a:ext cx="9675427" cy="5234247"/>
          </a:xfrm>
        </p:spPr>
      </p:pic>
    </p:spTree>
    <p:extLst>
      <p:ext uri="{BB962C8B-B14F-4D97-AF65-F5344CB8AC3E}">
        <p14:creationId xmlns:p14="http://schemas.microsoft.com/office/powerpoint/2010/main" val="25497802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F7BC91-3C3A-4EDD-BD80-E1C70EE1E0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The Translation Workflow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BBA8926-9292-43A5-BBA2-05C7A81ABD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7961" y="1062319"/>
            <a:ext cx="7696077" cy="5302559"/>
          </a:xfrm>
        </p:spPr>
      </p:pic>
    </p:spTree>
    <p:extLst>
      <p:ext uri="{BB962C8B-B14F-4D97-AF65-F5344CB8AC3E}">
        <p14:creationId xmlns:p14="http://schemas.microsoft.com/office/powerpoint/2010/main" val="26240685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1F79DD-C3C5-45CE-A444-5640FCAFC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Define application languages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BC23BEB-F8A8-46DA-89B4-A21FB9E7B9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874" y="1333035"/>
            <a:ext cx="11948251" cy="3799797"/>
          </a:xfrm>
        </p:spPr>
      </p:pic>
    </p:spTree>
    <p:extLst>
      <p:ext uri="{BB962C8B-B14F-4D97-AF65-F5344CB8AC3E}">
        <p14:creationId xmlns:p14="http://schemas.microsoft.com/office/powerpoint/2010/main" val="17318641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239E23-04CC-4279-809F-6E150B0394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noProof="0" dirty="0"/>
              <a:t>Seed translatable text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BAA41A6-3FEA-4D37-9635-21D8512A20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88" y="1382764"/>
            <a:ext cx="11963824" cy="3664724"/>
          </a:xfrm>
        </p:spPr>
      </p:pic>
    </p:spTree>
    <p:extLst>
      <p:ext uri="{BB962C8B-B14F-4D97-AF65-F5344CB8AC3E}">
        <p14:creationId xmlns:p14="http://schemas.microsoft.com/office/powerpoint/2010/main" val="4093556186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Material Colors">
      <a:dk1>
        <a:srgbClr val="009587"/>
      </a:dk1>
      <a:lt1>
        <a:srgbClr val="FFFFFF"/>
      </a:lt1>
      <a:dk2>
        <a:srgbClr val="202020"/>
      </a:dk2>
      <a:lt2>
        <a:srgbClr val="FFFFFF"/>
      </a:lt2>
      <a:accent1>
        <a:srgbClr val="954F72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aterial Design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6864</TotalTime>
  <Words>691</Words>
  <Application>Microsoft Office PowerPoint</Application>
  <PresentationFormat>Widescreen</PresentationFormat>
  <Paragraphs>135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4" baseType="lpstr">
      <vt:lpstr>Abadi</vt:lpstr>
      <vt:lpstr>Abadi Extra Light</vt:lpstr>
      <vt:lpstr>Calibri</vt:lpstr>
      <vt:lpstr>Courier New</vt:lpstr>
      <vt:lpstr>Roboto</vt:lpstr>
      <vt:lpstr>Wingdings</vt:lpstr>
      <vt:lpstr>Wingdings 2</vt:lpstr>
      <vt:lpstr>HDOfficeLightV0</vt:lpstr>
      <vt:lpstr>APEX Translations Deployment and best practices (105)</vt:lpstr>
      <vt:lpstr>Summary</vt:lpstr>
      <vt:lpstr>About me</vt:lpstr>
      <vt:lpstr>Translations, anyone?</vt:lpstr>
      <vt:lpstr>The Translation Workflow</vt:lpstr>
      <vt:lpstr>Setting the Application Language</vt:lpstr>
      <vt:lpstr>The Translation Workflow</vt:lpstr>
      <vt:lpstr>Define application languages</vt:lpstr>
      <vt:lpstr>Seed translatable text</vt:lpstr>
      <vt:lpstr>PowerPoint Presentation</vt:lpstr>
      <vt:lpstr>Download XLIFF translation files</vt:lpstr>
      <vt:lpstr>XLIFF</vt:lpstr>
      <vt:lpstr>PowerPoint Presentation</vt:lpstr>
      <vt:lpstr>Apply XLIFF translation files</vt:lpstr>
      <vt:lpstr>Publish translated applications</vt:lpstr>
      <vt:lpstr>The “Shadow” Application</vt:lpstr>
      <vt:lpstr>Manually editing the Translation Repository</vt:lpstr>
      <vt:lpstr>Text Messages and Dynamic Translations</vt:lpstr>
      <vt:lpstr>Text Messages and Dynamic Translations, cont.</vt:lpstr>
      <vt:lpstr>Deploying Translations</vt:lpstr>
      <vt:lpstr>Best practices and useful hints</vt:lpstr>
      <vt:lpstr>Best practices and useful hints, continued</vt:lpstr>
      <vt:lpstr>Best practices and useful hints, bonus</vt:lpstr>
      <vt:lpstr>Recap</vt:lpstr>
      <vt:lpstr>Questions?</vt:lpstr>
      <vt:lpstr>References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APEX Translations - Deployment and best practices</dc:title>
  <dc:creator>daniel.huha@bilog.hr</dc:creator>
  <cp:keywords>oracle, APEX</cp:keywords>
  <cp:lastModifiedBy>Daniel</cp:lastModifiedBy>
  <cp:revision>105</cp:revision>
  <dcterms:created xsi:type="dcterms:W3CDTF">2016-09-14T17:31:33Z</dcterms:created>
  <dcterms:modified xsi:type="dcterms:W3CDTF">2018-10-18T07:22:32Z</dcterms:modified>
</cp:coreProperties>
</file>