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6" r:id="rId1"/>
    <p:sldMasterId id="2147483963" r:id="rId2"/>
  </p:sldMasterIdLst>
  <p:notesMasterIdLst>
    <p:notesMasterId r:id="rId20"/>
  </p:notesMasterIdLst>
  <p:handoutMasterIdLst>
    <p:handoutMasterId r:id="rId21"/>
  </p:handoutMasterIdLst>
  <p:sldIdLst>
    <p:sldId id="538" r:id="rId3"/>
    <p:sldId id="283" r:id="rId4"/>
    <p:sldId id="324" r:id="rId5"/>
    <p:sldId id="325" r:id="rId6"/>
    <p:sldId id="326" r:id="rId7"/>
    <p:sldId id="329" r:id="rId8"/>
    <p:sldId id="327" r:id="rId9"/>
    <p:sldId id="328" r:id="rId10"/>
    <p:sldId id="330" r:id="rId11"/>
    <p:sldId id="331" r:id="rId12"/>
    <p:sldId id="332" r:id="rId13"/>
    <p:sldId id="333" r:id="rId14"/>
    <p:sldId id="308" r:id="rId15"/>
    <p:sldId id="336" r:id="rId16"/>
    <p:sldId id="337" r:id="rId17"/>
    <p:sldId id="294" r:id="rId18"/>
    <p:sldId id="278" r:id="rId1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744">
          <p15:clr>
            <a:srgbClr val="A4A3A4"/>
          </p15:clr>
        </p15:guide>
        <p15:guide id="3" orient="horz" pos="960">
          <p15:clr>
            <a:srgbClr val="A4A3A4"/>
          </p15:clr>
        </p15:guide>
        <p15:guide id="4" orient="horz" pos="1248">
          <p15:clr>
            <a:srgbClr val="A4A3A4"/>
          </p15:clr>
        </p15:guide>
        <p15:guide id="5" pos="3839">
          <p15:clr>
            <a:srgbClr val="A4A3A4"/>
          </p15:clr>
        </p15:guide>
        <p15:guide id="6" pos="7343">
          <p15:clr>
            <a:srgbClr val="A4A3A4"/>
          </p15:clr>
        </p15:guide>
        <p15:guide id="7" pos="335">
          <p15:clr>
            <a:srgbClr val="A4A3A4"/>
          </p15:clr>
        </p15:guide>
        <p15:guide id="8" pos="453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1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23" autoAdjust="0"/>
    <p:restoredTop sz="82980" autoAdjust="0"/>
  </p:normalViewPr>
  <p:slideViewPr>
    <p:cSldViewPr snapToGrid="0" snapToObjects="1">
      <p:cViewPr varScale="1">
        <p:scale>
          <a:sx n="56" d="100"/>
          <a:sy n="56" d="100"/>
        </p:scale>
        <p:origin x="536" y="36"/>
      </p:cViewPr>
      <p:guideLst>
        <p:guide orient="horz" pos="2160"/>
        <p:guide orient="horz" pos="3744"/>
        <p:guide orient="horz" pos="960"/>
        <p:guide orient="horz" pos="1248"/>
        <p:guide pos="3839"/>
        <p:guide pos="7343"/>
        <p:guide pos="335"/>
        <p:guide pos="4534"/>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60981C-B62D-E341-901C-8A6B875D0489}" type="datetimeFigureOut">
              <a:rPr lang="en-US" smtClean="0"/>
              <a:t>10/14/2018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C3A139-62C6-0C45-BEC0-65C6AEFFD651}" type="slidenum">
              <a:rPr lang="en-US" smtClean="0"/>
              <a:t>‹#›</a:t>
            </a:fld>
            <a:endParaRPr lang="en-US"/>
          </a:p>
        </p:txBody>
      </p:sp>
    </p:spTree>
    <p:extLst>
      <p:ext uri="{BB962C8B-B14F-4D97-AF65-F5344CB8AC3E}">
        <p14:creationId xmlns:p14="http://schemas.microsoft.com/office/powerpoint/2010/main" val="18754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BB883-46CD-F84C-9D36-B3D7B2D8FD17}" type="datetimeFigureOut">
              <a:rPr lang="en-US" smtClean="0"/>
              <a:t>10/14/2018</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891FE-AEE6-B34A-AF73-F145BD79C499}" type="slidenum">
              <a:rPr lang="en-US" smtClean="0"/>
              <a:t>‹#›</a:t>
            </a:fld>
            <a:endParaRPr lang="en-US"/>
          </a:p>
        </p:txBody>
      </p:sp>
    </p:spTree>
    <p:extLst>
      <p:ext uri="{BB962C8B-B14F-4D97-AF65-F5344CB8AC3E}">
        <p14:creationId xmlns:p14="http://schemas.microsoft.com/office/powerpoint/2010/main" val="38714257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It’s great to be here. My name is x. I am your Oracle [Title]. </a:t>
            </a:r>
          </a:p>
          <a:p>
            <a:r>
              <a:rPr lang="en-US" sz="1200" kern="1200" dirty="0">
                <a:solidFill>
                  <a:schemeClr val="tx1"/>
                </a:solidFill>
                <a:effectLst/>
                <a:latin typeface="+mn-lt"/>
                <a:ea typeface="+mn-ea"/>
                <a:cs typeface="+mn-cs"/>
              </a:rPr>
              <a:t>We’re excited to partner with [Company A] to discuss how Oracle simply powerful HCM Cloud solution can help transform and future proof your business, tomorrow, today in the digital age.</a:t>
            </a:r>
          </a:p>
          <a:p>
            <a:r>
              <a:rPr lang="en-US" sz="1200" kern="1200" dirty="0">
                <a:solidFill>
                  <a:schemeClr val="tx1"/>
                </a:solidFill>
                <a:effectLst/>
                <a:latin typeface="+mn-lt"/>
                <a:ea typeface="+mn-ea"/>
                <a:cs typeface="+mn-cs"/>
              </a:rPr>
              <a:t> </a:t>
            </a:r>
          </a:p>
          <a:p>
            <a:r>
              <a:rPr lang="en-US" b="0" baseline="0" dirty="0"/>
              <a:t>The Deloitte Human Capital Trends study, which surveyed more than 7,000 companies in 130 countries, found that </a:t>
            </a:r>
            <a:r>
              <a:rPr lang="en-US" b="1" baseline="0" dirty="0"/>
              <a:t>92% of companies believe they are not organized correctly to succeed</a:t>
            </a:r>
            <a:r>
              <a:rPr lang="en-US" b="0" baseline="0" dirty="0"/>
              <a:t>… A strong talent strategy will be the foundation to creating the team-based transparent organization of tomorrow. </a:t>
            </a:r>
          </a:p>
          <a:p>
            <a:endParaRPr lang="en-US" b="0" baseline="0" dirty="0"/>
          </a:p>
          <a:p>
            <a:r>
              <a:rPr lang="en-US" b="0" baseline="0" dirty="0"/>
              <a:t>Today we plan to discuss ways Oracle can partner with you to help HR spend more time focusing on automating a talent strategy that helps your workforce reach their full potential more efficiently.  Nearly everything in our lives today is digital, which is why Oracle has made a tremendous investment in designing simply powerful applications for HR and talent management, so you can use technology to harness the power of your talented workforce. </a:t>
            </a:r>
          </a:p>
          <a:p>
            <a:endParaRPr lang="en-US" b="0" baseline="0" dirty="0"/>
          </a:p>
          <a:p>
            <a:r>
              <a:rPr lang="en-US" b="0" baseline="0" dirty="0"/>
              <a:t>Key themes you will here today in our presentation will be: </a:t>
            </a:r>
          </a:p>
          <a:p>
            <a:endParaRPr lang="en-US" b="0" baseline="0" dirty="0"/>
          </a:p>
          <a:p>
            <a:r>
              <a:rPr lang="en-US" b="0" baseline="0" dirty="0"/>
              <a:t>- “always on”, “real-time”, “self-service”, “manager enabled”  </a:t>
            </a:r>
          </a:p>
          <a:p>
            <a:endParaRPr lang="en-US" dirty="0"/>
          </a:p>
        </p:txBody>
      </p:sp>
      <p:sp>
        <p:nvSpPr>
          <p:cNvPr id="4" name="Slide Number Placeholder 3"/>
          <p:cNvSpPr>
            <a:spLocks noGrp="1"/>
          </p:cNvSpPr>
          <p:nvPr>
            <p:ph type="sldNum" sz="quarter" idx="10"/>
          </p:nvPr>
        </p:nvSpPr>
        <p:spPr/>
        <p:txBody>
          <a:bodyPr/>
          <a:lstStyle/>
          <a:p>
            <a:fld id="{D2304753-555F-844E-94E6-C0459ACEDBCC}" type="slidenum">
              <a:rPr lang="en-US" smtClean="0"/>
              <a:t>1</a:t>
            </a:fld>
            <a:endParaRPr lang="en-US"/>
          </a:p>
        </p:txBody>
      </p:sp>
    </p:spTree>
    <p:extLst>
      <p:ext uri="{BB962C8B-B14F-4D97-AF65-F5344CB8AC3E}">
        <p14:creationId xmlns:p14="http://schemas.microsoft.com/office/powerpoint/2010/main" val="1082729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Naša djelatnost, IT </a:t>
            </a:r>
            <a:r>
              <a:rPr lang="hr-HR" sz="1200" kern="1200" dirty="0" err="1">
                <a:solidFill>
                  <a:schemeClr val="tx1"/>
                </a:solidFill>
                <a:effectLst/>
                <a:latin typeface="+mn-lt"/>
                <a:ea typeface="+mn-ea"/>
                <a:cs typeface="+mn-cs"/>
              </a:rPr>
              <a:t>consulting</a:t>
            </a:r>
            <a:r>
              <a:rPr lang="hr-HR" sz="1200" kern="1200" dirty="0">
                <a:solidFill>
                  <a:schemeClr val="tx1"/>
                </a:solidFill>
                <a:effectLst/>
                <a:latin typeface="+mn-lt"/>
                <a:ea typeface="+mn-ea"/>
                <a:cs typeface="+mn-cs"/>
              </a:rPr>
              <a:t>, nametnula nam je da kroz više decenija usavršimo proces zapošljavanja, početne i permanentne interne obuke, usmjeravanje i praćenje napretka, te ubrzanog stjecanja iskustva kroz seriju projekata sa postepenim povećavanjem odgovornosti. Pri tom smo se trudili da istovremeno skratimo potrebno vreme, a povećamo postignutu širinu i dubinu znanja, kao i sposobnost da se to znanje efektivno iskoristi na projektima. To iskustvo nam je jasno pokazalo da taj cijeli proces mora da se vodi sa velikom pažnjom i posvećenošću stručnog i poslovnog rukovodstva, ali da mora biti i dobro organiziran, sa efikasnom informatičkom podrškom. Za 5-6 ljudi, nekoliko </a:t>
            </a:r>
            <a:r>
              <a:rPr lang="hr-HR" sz="1200" kern="1200" dirty="0" err="1">
                <a:solidFill>
                  <a:schemeClr val="tx1"/>
                </a:solidFill>
                <a:effectLst/>
                <a:latin typeface="+mn-lt"/>
                <a:ea typeface="+mn-ea"/>
                <a:cs typeface="+mn-cs"/>
              </a:rPr>
              <a:t>spreadsheet</a:t>
            </a:r>
            <a:r>
              <a:rPr lang="hr-HR" sz="1200" kern="1200" dirty="0">
                <a:solidFill>
                  <a:schemeClr val="tx1"/>
                </a:solidFill>
                <a:effectLst/>
                <a:latin typeface="+mn-lt"/>
                <a:ea typeface="+mn-ea"/>
                <a:cs typeface="+mn-cs"/>
              </a:rPr>
              <a:t>-a je završavalo posao, ali već za 100 ljudi, morala je da se koristi dobra aplikacija, koja ne oduzima previše vremena za unošenje i ažuriranje raznih evidencija i planova, a daje dobar pregled i olakšava optimizaciju cijelog procesa. Nije svejedno da li uspijete organizirati da vam vaš konzultant pohađa obuku jednom u 3 mjeseca ili jednom u 4 mjeseca i da li posle obuke to znanje ima priliku primijeniti već slijedeći tjedan ili kroz 6 mjeseci. Uz tempo općih promjena i napretka u našoj djelatnosti, prvi scenarij vam omogućava da jedva održavate osrednju kvalitetu i slabu konkurentnost, a drugi da ste u svjetskom vrhu i da uvijek imate posla.</a:t>
            </a:r>
            <a:endParaRPr lang="en-US"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Iako naša djelatnost živi od prodaje pameti i od postanka je izložena brzim promjenama, sa širenjem eksponencijalnog ubrzanja u sve djelatnosti, slična načela za razvoj talenata će se morati primijeniti svugdje. Samo, tada to neće biti fina optimizacija tog procesa, već temeljna promjena pristupa, prioriteta i ulaganja u razvoj talenata. Umjesto prosječno jedne (ili nijedne) profesionalne obuke u 5 godina, često loše izvedene ili neprimjerene, imat ćemo potrebu za 2-3 obuke godišnje, maksimalno efektne i odabrane i prilagođene potrebama organizacije i pojedinačnih talenata. Umjesto da se znanje unutar organizacije prenosi spontano i u fragmentima, imat ćemo talente koji su motivirani da svoje znanje prenose drugima na osmišljen i efikasan način. Umjesto do neiskusni rade trivijalne poslove godinama, njihova karijera će biti ubrzana kroz zadavanje zadataka i ciljeva koji će im pomoći da steknu iskustvo potrebno da učvrste znanja stečena intenzivnom obukom. Umjesto da nemamo skoro nikakvu evidenciju o učinku i nedefinirane ciljeve, svaki talent će znati i aktivno učestvovati u postavljanju i ostvarivanju kratkoročnih i dugoročnih ciljeva, sa svih organizacionih nivoa. I, sva ta obuka, stjecanje iskustva i ciljevi, bit će međusobno usklađeni i u skladu sa poslovnom strategijom i brzim promjenama u organizaciji.</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10</a:t>
            </a:fld>
            <a:endParaRPr lang="en-US"/>
          </a:p>
        </p:txBody>
      </p:sp>
    </p:spTree>
    <p:extLst>
      <p:ext uri="{BB962C8B-B14F-4D97-AF65-F5344CB8AC3E}">
        <p14:creationId xmlns:p14="http://schemas.microsoft.com/office/powerpoint/2010/main" val="306509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Iako su mladi talenti najveći neiskorišteni potencijal u većini organizacija, iskusni zaposlenici također mogu biti velika neiskorištena vrijednost. Oni se šalju na obuku još rjeđe ili nikad – smatra se da već znaju sve što treba ili da su prestari da uče potpuno nove stvari. Oni sposobniji, kroz mnogo godina, polako dobivaju unapređenja, dok ne završe na nekoj rukovodećoj poziciji za koju u suštini više nemaju sposobnosti ili znanja. Njihovo bogato i dragocjeno iskustvo će ubrzano gubiti vrijednost kako se budu ubrzavale promjene, ukoliko ne budu učestvovali veoma aktivno u tim promjenama i brzo stjecali nova znanja. Da bi to bilo moguće, njihova postojeća znanja i sposobnosti se moraju evidentirati, objektivno ocijeniti i usporediti sa novim potrebama, pa se za uočene nedostatke mora napraviti plan poboljšanja. Za sva rukovodeća i ključna radna mjesta treba unaprijed imati plan sukcesije koji će osigurati da najbolji interni kandidati budu prepoznati i njihova znanja i sposobnosti budu dovedeni na potreban nivo. Treba imati u vidu da će brzina promjena utjecati i na promjene u samoj strukturi upravljanja, pa će se u praksi mnogo više javljati matrične, projektno orijentirane ili svedene hijerarhije sa povećanom ulogom stručnih ključnih radnih mjesta u odnosu na administrativno-menadžerske. Optimalno iskorištenje iskusnih zaposlenika je kritično, a ta optimizacija se može efikasno sprovoditi samo uz podršku dobre aplikacije.</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11</a:t>
            </a:fld>
            <a:endParaRPr lang="en-US"/>
          </a:p>
        </p:txBody>
      </p:sp>
    </p:spTree>
    <p:extLst>
      <p:ext uri="{BB962C8B-B14F-4D97-AF65-F5344CB8AC3E}">
        <p14:creationId xmlns:p14="http://schemas.microsoft.com/office/powerpoint/2010/main" val="316327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Vidi se da implementacijski projekti posebno, kao i tehnološki napredak uopće, zahtijevaju velike i brze promjene u organizacijama, a samim tim i ozbiljan pristup upravljanju promjenama. Dio tog pristupa mora biti i upravljanje talentima, i mladim i iskusnim, kao nosiocima promjena. Efikasno upravljanje talentima je moguće samo uz podršku dobre aplikacije. Zato, vjerojatno prva velika promjena koju vaša organizacija treba sprovesti je implementacija aplikacije za upravljanje talentima i temeljna promjena pristupa upravljanja talentima</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12</a:t>
            </a:fld>
            <a:endParaRPr lang="en-US"/>
          </a:p>
        </p:txBody>
      </p:sp>
    </p:spTree>
    <p:extLst>
      <p:ext uri="{BB962C8B-B14F-4D97-AF65-F5344CB8AC3E}">
        <p14:creationId xmlns:p14="http://schemas.microsoft.com/office/powerpoint/2010/main" val="4263180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4488" y="387350"/>
            <a:ext cx="4648200" cy="2616200"/>
          </a:xfrm>
        </p:spPr>
      </p:sp>
      <p:sp>
        <p:nvSpPr>
          <p:cNvPr id="3" name="Notes Placeholder 2"/>
          <p:cNvSpPr>
            <a:spLocks noGrp="1"/>
          </p:cNvSpPr>
          <p:nvPr>
            <p:ph type="body" idx="1"/>
          </p:nvPr>
        </p:nvSpPr>
        <p:spPr/>
        <p:txBody>
          <a:bodyPr>
            <a:noAutofit/>
          </a:bodyPr>
          <a:lstStyle/>
          <a:p>
            <a:r>
              <a:rPr lang="hr-HR" sz="1200" kern="1200" dirty="0">
                <a:solidFill>
                  <a:schemeClr val="tx1"/>
                </a:solidFill>
                <a:effectLst/>
                <a:latin typeface="+mn-lt"/>
                <a:ea typeface="+mn-ea"/>
                <a:cs typeface="+mn-cs"/>
              </a:rPr>
              <a:t>Oracle Talent Management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(TM) je izuzetno dobro SaaS rješenje za te potrebe. Najvažnije funkcije su:</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Katalog poslova i radnih mjesta (hijerarhija radnih mjesta; povijest promjena; fleksibilno definiranje atributa; sinkronizacija poslova, radnih mjesta i angažmana)</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Profili osoba i poslova/radnih mjesta (praćenje vještina, kompetencija, dostignuća i drugih sadržaja; knjižnica sadržaja - tipovi i stavke; modeli za ocjenjivanje; pretraga profila; usporedba profila; analiza najboljeg uklapanja)</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Upravljanje ciljevima (individualni; organizacioni; knjižnica ciljeva; dodjeljivanje i dijeljenje ciljeva)</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Upravljanje učinkom</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Razvoj karijere (plan razvoja karijere; pregled razvojnih ciljeva; istraživanje rola; interesantne karijere; omiljene kolege; želje)</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Pregled talenata (vođenje sastanka za pregled talenata; matrica ocjena: učinka, potencijala, kompetencija, ciljeva, posljedica gubitka, rizika gubitka, bodova; individualni i organizacioni pregled)</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Planiranje sukcesije</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Edukacija (kontekstualno i ugrađeno, kolaborativno, socijalno i ciljano učenje; praćenje napretka u realnom vremenu)</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Zapošljavanje</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Interna društvena mreža za suradnju sa kolegama</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Imenik za laku pretragu po svim elementima profila zaposlenih i prikaz organigrama</a:t>
            </a:r>
            <a:endParaRPr lang="en-US"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Sustav za analizu podataka</a:t>
            </a:r>
          </a:p>
          <a:p>
            <a:r>
              <a:rPr lang="hr-HR" sz="1200" kern="1200" dirty="0">
                <a:solidFill>
                  <a:schemeClr val="tx1"/>
                </a:solidFill>
                <a:effectLst/>
                <a:latin typeface="+mn-lt"/>
                <a:ea typeface="+mn-ea"/>
                <a:cs typeface="+mn-cs"/>
              </a:rPr>
              <a:t>TM se može implementirati samostalno ili kao dio šire grupe Oracle Human Capital Management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(HCM). HCM je grupa aplikacija u okviru Oracle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porodice aplikacija, koju je Oracle razvio na zajedničkoj bazi podataka korištenjem Oracle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Middleware</a:t>
            </a:r>
            <a:r>
              <a:rPr lang="hr-HR" sz="1200" kern="1200" dirty="0">
                <a:solidFill>
                  <a:schemeClr val="tx1"/>
                </a:solidFill>
                <a:effectLst/>
                <a:latin typeface="+mn-lt"/>
                <a:ea typeface="+mn-ea"/>
                <a:cs typeface="+mn-cs"/>
              </a:rPr>
              <a:t> srednjeg sloja. Ovakva arhitektura osigurava najjednostavniju i najefikasniju moguću integraciju svih modula Oracle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koji su praktično svi samo dijelovi jedne velike aplikacije postavljene na jednoj bazi podataka. Veoma je lako početi samo sa TM, nastaviti sa ostatkom HCM, pa kasnije implementirati ERP, SCM, CRM, sve prirodno integrirano.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arhitektura nam osigurava da nemamo briga oko hardvera, instalacije i velikog dijela administracije, te da je tehnička podrška pojednostavljena i efikasnija. Nemamo briga ni oko nadogradnji na nove verzije, njih Oracle radi redovno svaka tri mjeseca.</a:t>
            </a:r>
            <a:endParaRPr lang="en-US" sz="1100" kern="1200" dirty="0">
              <a:solidFill>
                <a:srgbClr val="000000"/>
              </a:solidFill>
              <a:latin typeface="+mn-lt"/>
              <a:ea typeface="+mn-ea"/>
              <a:cs typeface="+mn-cs"/>
            </a:endParaRPr>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3067958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hr-HR" sz="1200" kern="1200" dirty="0">
                <a:solidFill>
                  <a:schemeClr val="tx1"/>
                </a:solidFill>
                <a:effectLst/>
                <a:latin typeface="+mn-lt"/>
                <a:ea typeface="+mn-ea"/>
                <a:cs typeface="+mn-cs"/>
              </a:rPr>
              <a:t>Pored toga što ima sve potrebne funkcije, veoma je bitno da upotreba TM ne predstavlja značajan dodatni posao za rukovodioce i zaposlenike. Sučelje je jednostavno i intuitivno i posjeduje samposlužne stranice za sve moguće interakcije direktno sa rukovodiocima i zaposlenicima. Sučelje se automatski prilagođava veličini ekrana na kome se koristi, tako da je upotreba prijatna i produktivna na mobilnim telefonima, </a:t>
            </a:r>
            <a:r>
              <a:rPr lang="hr-HR" sz="1200" kern="1200" dirty="0" err="1">
                <a:solidFill>
                  <a:schemeClr val="tx1"/>
                </a:solidFill>
                <a:effectLst/>
                <a:latin typeface="+mn-lt"/>
                <a:ea typeface="+mn-ea"/>
                <a:cs typeface="+mn-cs"/>
              </a:rPr>
              <a:t>tablet</a:t>
            </a:r>
            <a:r>
              <a:rPr lang="hr-HR" sz="1200" kern="1200" dirty="0">
                <a:solidFill>
                  <a:schemeClr val="tx1"/>
                </a:solidFill>
                <a:effectLst/>
                <a:latin typeface="+mn-lt"/>
                <a:ea typeface="+mn-ea"/>
                <a:cs typeface="+mn-cs"/>
              </a:rPr>
              <a:t> i personalnim računarima.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14</a:t>
            </a:fld>
            <a:endParaRPr lang="en-US"/>
          </a:p>
        </p:txBody>
      </p:sp>
    </p:spTree>
    <p:extLst>
      <p:ext uri="{BB962C8B-B14F-4D97-AF65-F5344CB8AC3E}">
        <p14:creationId xmlns:p14="http://schemas.microsoft.com/office/powerpoint/2010/main" val="1090422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Iako je promjena koju donosi implementacija TM velika, ona pruža i dobru šansu da se lako prebrode tipični problemi iz oblasti upravljanja promjenama:</a:t>
            </a:r>
            <a:endParaRPr lang="en-US" sz="1200" kern="1200" dirty="0">
              <a:solidFill>
                <a:schemeClr val="tx1"/>
              </a:solidFill>
              <a:effectLst/>
              <a:latin typeface="+mn-lt"/>
              <a:ea typeface="+mn-ea"/>
              <a:cs typeface="+mn-cs"/>
            </a:endParaRPr>
          </a:p>
          <a:p>
            <a:pPr lvl="0"/>
            <a:r>
              <a:rPr lang="hr-HR" sz="1200" b="1" kern="1200" dirty="0">
                <a:solidFill>
                  <a:schemeClr val="tx1"/>
                </a:solidFill>
                <a:effectLst/>
                <a:latin typeface="+mn-lt"/>
                <a:ea typeface="+mn-ea"/>
                <a:cs typeface="+mn-cs"/>
              </a:rPr>
              <a:t>Integracija</a:t>
            </a:r>
            <a:r>
              <a:rPr lang="hr-HR" sz="1200" kern="1200" dirty="0">
                <a:solidFill>
                  <a:schemeClr val="tx1"/>
                </a:solidFill>
                <a:effectLst/>
                <a:latin typeface="+mn-lt"/>
                <a:ea typeface="+mn-ea"/>
                <a:cs typeface="+mn-cs"/>
              </a:rPr>
              <a:t> tehničkog i ljudskog aspekta upravljanja promjena nije veliki problem jer već prirodno imamo članove tima iz obadvije oblasti, iz kadrovske službe i implementacijske konzultante.</a:t>
            </a:r>
            <a:endParaRPr lang="en-US" sz="1200" kern="1200" dirty="0">
              <a:solidFill>
                <a:schemeClr val="tx1"/>
              </a:solidFill>
              <a:effectLst/>
              <a:latin typeface="+mn-lt"/>
              <a:ea typeface="+mn-ea"/>
              <a:cs typeface="+mn-cs"/>
            </a:endParaRPr>
          </a:p>
          <a:p>
            <a:pPr lvl="0"/>
            <a:r>
              <a:rPr lang="hr-HR" sz="1200" b="1" kern="1200" dirty="0">
                <a:solidFill>
                  <a:schemeClr val="tx1"/>
                </a:solidFill>
                <a:effectLst/>
                <a:latin typeface="+mn-lt"/>
                <a:ea typeface="+mn-ea"/>
                <a:cs typeface="+mn-cs"/>
              </a:rPr>
              <a:t>Navigacija</a:t>
            </a:r>
            <a:r>
              <a:rPr lang="hr-HR" sz="1200" kern="1200" dirty="0">
                <a:solidFill>
                  <a:schemeClr val="tx1"/>
                </a:solidFill>
                <a:effectLst/>
                <a:latin typeface="+mn-lt"/>
                <a:ea typeface="+mn-ea"/>
                <a:cs typeface="+mn-cs"/>
              </a:rPr>
              <a:t> (upravljanje promjenama kroz vrijeme) je olakšana upotrebom TM, jer skoro sve funkcije TM mogu pomoći u navigaciji.</a:t>
            </a:r>
            <a:endParaRPr lang="en-US" sz="1200" kern="1200" dirty="0">
              <a:solidFill>
                <a:schemeClr val="tx1"/>
              </a:solidFill>
              <a:effectLst/>
              <a:latin typeface="+mn-lt"/>
              <a:ea typeface="+mn-ea"/>
              <a:cs typeface="+mn-cs"/>
            </a:endParaRPr>
          </a:p>
          <a:p>
            <a:pPr lvl="0"/>
            <a:r>
              <a:rPr lang="hr-HR" sz="1200" b="1" kern="1200" dirty="0">
                <a:solidFill>
                  <a:schemeClr val="tx1"/>
                </a:solidFill>
                <a:effectLst/>
                <a:latin typeface="+mn-lt"/>
                <a:ea typeface="+mn-ea"/>
                <a:cs typeface="+mn-cs"/>
              </a:rPr>
              <a:t>Ljudski faktor</a:t>
            </a:r>
            <a:r>
              <a:rPr lang="hr-HR" sz="1200" kern="1200" dirty="0">
                <a:solidFill>
                  <a:schemeClr val="tx1"/>
                </a:solidFill>
                <a:effectLst/>
                <a:latin typeface="+mn-lt"/>
                <a:ea typeface="+mn-ea"/>
                <a:cs typeface="+mn-cs"/>
              </a:rPr>
              <a:t> (odbojnost prema promjenama) je lakše savladati u novoj kulturi koju stvara upotreba TM, gdje se stalno ocjenjuje napredak, performanse, diskutira o karijeri i olakšava neposredno učestvovanje svih u postavljanju ciljeva. Upozoravamo da se upotreba TM i promjena kulture neće desiti samo po sebi, još uvijek je potreban ozbiljan početni napor, ali jednom pokrenut, proces počinje sam sebe da gura naprijed.</a:t>
            </a:r>
            <a:endParaRPr lang="en-US"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Danas se u svijetu koristi više modela upravljanja promjenama. Mi se na Oracle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projektima držimo samo opće preporuke da treba istaći važnost upravljanja promjenama i za to pridobiti rukovodstvo naručitelja. Za koju god formalni ili ad </a:t>
            </a:r>
            <a:r>
              <a:rPr lang="hr-HR" sz="1200" kern="1200" dirty="0" err="1">
                <a:solidFill>
                  <a:schemeClr val="tx1"/>
                </a:solidFill>
                <a:effectLst/>
                <a:latin typeface="+mn-lt"/>
                <a:ea typeface="+mn-ea"/>
                <a:cs typeface="+mn-cs"/>
              </a:rPr>
              <a:t>hoc</a:t>
            </a:r>
            <a:r>
              <a:rPr lang="hr-HR" sz="1200" kern="1200" dirty="0">
                <a:solidFill>
                  <a:schemeClr val="tx1"/>
                </a:solidFill>
                <a:effectLst/>
                <a:latin typeface="+mn-lt"/>
                <a:ea typeface="+mn-ea"/>
                <a:cs typeface="+mn-cs"/>
              </a:rPr>
              <a:t> model da se odlučimo, sa početkom upotrebe TM dobiva se dobra informatička podrška za mnoge od najvažnijih zadataka u upravljanju promjenama. Pored toga, upotreba TM dugoročno odgaja najvažniji sastojak za stalne i brze promjene - talente.</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15</a:t>
            </a:fld>
            <a:endParaRPr lang="en-US"/>
          </a:p>
        </p:txBody>
      </p:sp>
    </p:spTree>
    <p:extLst>
      <p:ext uri="{BB962C8B-B14F-4D97-AF65-F5344CB8AC3E}">
        <p14:creationId xmlns:p14="http://schemas.microsoft.com/office/powerpoint/2010/main" val="1395121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77D54D-1E99-4443-A807-2DA0074FA598}" type="slidenum">
              <a:rPr lang="en-US" sz="1800" kern="0" smtClean="0">
                <a:solidFill>
                  <a:sysClr val="windowText" lastClr="000000"/>
                </a:solidFill>
                <a:latin typeface="Calibri"/>
              </a:rPr>
              <a:pPr>
                <a:defRPr/>
              </a:pPr>
              <a:t>16</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1978632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677D54D-1E99-4443-A807-2DA0074FA598}" type="slidenum">
              <a:rPr lang="en-US" smtClean="0"/>
              <a:t>17</a:t>
            </a:fld>
            <a:endParaRPr lang="en-US"/>
          </a:p>
        </p:txBody>
      </p:sp>
    </p:spTree>
    <p:extLst>
      <p:ext uri="{BB962C8B-B14F-4D97-AF65-F5344CB8AC3E}">
        <p14:creationId xmlns:p14="http://schemas.microsoft.com/office/powerpoint/2010/main" val="177147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hr-HR" sz="1200" kern="1200" dirty="0">
                <a:solidFill>
                  <a:schemeClr val="tx1"/>
                </a:solidFill>
                <a:effectLst/>
                <a:latin typeface="+mn-lt"/>
                <a:ea typeface="+mn-ea"/>
                <a:cs typeface="+mn-cs"/>
              </a:rPr>
              <a:t>Svi koji prate aktivnosti kompanije Oracle, mogli su uočiti ubrzan razvoj SaaS usluga baziranih na Oracle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aplikacijama. Te aplikacije predstavljaju krunu razvoja integriranih poslovnih aplikacija koji je započeo 1987. godine, zasnovan na jedinstvenom modelu podataka u bazi podataka Oracle i 4G alatima za razvoj aplikacija. Tu generaciju aplikacija danas poznajemo kao e-</a:t>
            </a:r>
            <a:r>
              <a:rPr lang="hr-HR" sz="1200" kern="1200" dirty="0" err="1">
                <a:solidFill>
                  <a:schemeClr val="tx1"/>
                </a:solidFill>
                <a:effectLst/>
                <a:latin typeface="+mn-lt"/>
                <a:ea typeface="+mn-ea"/>
                <a:cs typeface="+mn-cs"/>
              </a:rPr>
              <a:t>Buinesss</a:t>
            </a:r>
            <a:r>
              <a:rPr lang="hr-HR" sz="1200" kern="1200" dirty="0">
                <a:solidFill>
                  <a:schemeClr val="tx1"/>
                </a:solidFill>
                <a:effectLst/>
                <a:latin typeface="+mn-lt"/>
                <a:ea typeface="+mn-ea"/>
                <a:cs typeface="+mn-cs"/>
              </a:rPr>
              <a:t> Suite. Oracle je 2009. godine značajno proširio svoj </a:t>
            </a:r>
            <a:r>
              <a:rPr lang="hr-HR" sz="1200" kern="1200" dirty="0" err="1">
                <a:solidFill>
                  <a:schemeClr val="tx1"/>
                </a:solidFill>
                <a:effectLst/>
                <a:latin typeface="+mn-lt"/>
                <a:ea typeface="+mn-ea"/>
                <a:cs typeface="+mn-cs"/>
              </a:rPr>
              <a:t>middleware</a:t>
            </a:r>
            <a:r>
              <a:rPr lang="hr-HR" sz="1200" kern="1200" dirty="0">
                <a:solidFill>
                  <a:schemeClr val="tx1"/>
                </a:solidFill>
                <a:effectLst/>
                <a:latin typeface="+mn-lt"/>
                <a:ea typeface="+mn-ea"/>
                <a:cs typeface="+mn-cs"/>
              </a:rPr>
              <a:t> portfelj i stvorio zaokružen i kompletan Oracle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Middleware</a:t>
            </a:r>
            <a:r>
              <a:rPr lang="hr-HR" sz="1200" kern="1200" dirty="0">
                <a:solidFill>
                  <a:schemeClr val="tx1"/>
                </a:solidFill>
                <a:effectLst/>
                <a:latin typeface="+mn-lt"/>
                <a:ea typeface="+mn-ea"/>
                <a:cs typeface="+mn-cs"/>
              </a:rPr>
              <a:t>. Time je pored dominacije na nivou baze podataka, ostvario i tehnološko vodstvo na srednjem sloju, što mu je dalo najbolju moguću platformu za razvoj nove generacije aplikacija, Oracle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Applications</a:t>
            </a:r>
            <a:r>
              <a:rPr lang="hr-HR" sz="1200" kern="1200" dirty="0">
                <a:solidFill>
                  <a:schemeClr val="tx1"/>
                </a:solidFill>
                <a:effectLst/>
                <a:latin typeface="+mn-lt"/>
                <a:ea typeface="+mn-ea"/>
                <a:cs typeface="+mn-cs"/>
              </a:rPr>
              <a:t>. Tu je model podataka iz e-Business Suite poboljšan izabranim detaljima iz </a:t>
            </a:r>
            <a:r>
              <a:rPr lang="hr-HR" sz="1200" kern="1200" dirty="0" err="1">
                <a:solidFill>
                  <a:schemeClr val="tx1"/>
                </a:solidFill>
                <a:effectLst/>
                <a:latin typeface="+mn-lt"/>
                <a:ea typeface="+mn-ea"/>
                <a:cs typeface="+mn-cs"/>
              </a:rPr>
              <a:t>Siebel</a:t>
            </a:r>
            <a:r>
              <a:rPr lang="hr-HR" sz="1200" kern="1200" dirty="0">
                <a:solidFill>
                  <a:schemeClr val="tx1"/>
                </a:solidFill>
                <a:effectLst/>
                <a:latin typeface="+mn-lt"/>
                <a:ea typeface="+mn-ea"/>
                <a:cs typeface="+mn-cs"/>
              </a:rPr>
              <a:t>, JD </a:t>
            </a:r>
            <a:r>
              <a:rPr lang="hr-HR" sz="1200" kern="1200" dirty="0" err="1">
                <a:solidFill>
                  <a:schemeClr val="tx1"/>
                </a:solidFill>
                <a:effectLst/>
                <a:latin typeface="+mn-lt"/>
                <a:ea typeface="+mn-ea"/>
                <a:cs typeface="+mn-cs"/>
              </a:rPr>
              <a:t>Edwards</a:t>
            </a:r>
            <a:r>
              <a:rPr lang="hr-HR" sz="1200" kern="1200" dirty="0">
                <a:solidFill>
                  <a:schemeClr val="tx1"/>
                </a:solidFill>
                <a:effectLst/>
                <a:latin typeface="+mn-lt"/>
                <a:ea typeface="+mn-ea"/>
                <a:cs typeface="+mn-cs"/>
              </a:rPr>
              <a:t> i </a:t>
            </a:r>
            <a:r>
              <a:rPr lang="hr-HR" sz="1200" kern="1200" dirty="0" err="1">
                <a:solidFill>
                  <a:schemeClr val="tx1"/>
                </a:solidFill>
                <a:effectLst/>
                <a:latin typeface="+mn-lt"/>
                <a:ea typeface="+mn-ea"/>
                <a:cs typeface="+mn-cs"/>
              </a:rPr>
              <a:t>PeopleSoft</a:t>
            </a:r>
            <a:r>
              <a:rPr lang="hr-HR" sz="1200" kern="1200" dirty="0">
                <a:solidFill>
                  <a:schemeClr val="tx1"/>
                </a:solidFill>
                <a:effectLst/>
                <a:latin typeface="+mn-lt"/>
                <a:ea typeface="+mn-ea"/>
                <a:cs typeface="+mn-cs"/>
              </a:rPr>
              <a:t> aplikacija, a veliki dio nove funkcionalnosti je dobiven od nove platforme,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Middleware</a:t>
            </a:r>
            <a:r>
              <a:rPr lang="hr-HR" sz="1200" kern="1200" dirty="0">
                <a:solidFill>
                  <a:schemeClr val="tx1"/>
                </a:solidFill>
                <a:effectLst/>
                <a:latin typeface="+mn-lt"/>
                <a:ea typeface="+mn-ea"/>
                <a:cs typeface="+mn-cs"/>
              </a:rPr>
              <a:t>. Ta platforma je omogućila i prirodan prelazak na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zahvaljujući vrhunskim SOA i sigurnosnim funkcijama, uz dodatni faktor korištenja vlastitog optimiziranog hardvera i distribucije Linuxa. Prve implementacije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aplikacije, prvo on-premise, a uskoro i u </a:t>
            </a:r>
            <a:r>
              <a:rPr lang="hr-HR" sz="1200" kern="1200" dirty="0" err="1">
                <a:solidFill>
                  <a:schemeClr val="tx1"/>
                </a:solidFill>
                <a:effectLst/>
                <a:latin typeface="+mn-lt"/>
                <a:ea typeface="+mn-ea"/>
                <a:cs typeface="+mn-cs"/>
              </a:rPr>
              <a:t>Cloudu</a:t>
            </a:r>
            <a:r>
              <a:rPr lang="hr-HR" sz="1200" kern="1200" dirty="0">
                <a:solidFill>
                  <a:schemeClr val="tx1"/>
                </a:solidFill>
                <a:effectLst/>
                <a:latin typeface="+mn-lt"/>
                <a:ea typeface="+mn-ea"/>
                <a:cs typeface="+mn-cs"/>
              </a:rPr>
              <a:t>, započele su u malom obimu 2012. godine. Bilo je potrebno oko 5 godina da svi moduli koji postoje u starom e-Business Suite postanu raspoloživi i u Oracle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Još uvijek je broj zemalja za koje postoje lokalizacije veći u </a:t>
            </a:r>
            <a:r>
              <a:rPr lang="hr-HR" sz="1200" kern="1200" dirty="0" err="1">
                <a:solidFill>
                  <a:schemeClr val="tx1"/>
                </a:solidFill>
                <a:effectLst/>
                <a:latin typeface="+mn-lt"/>
                <a:ea typeface="+mn-ea"/>
                <a:cs typeface="+mn-cs"/>
              </a:rPr>
              <a:t>eBS</a:t>
            </a:r>
            <a:r>
              <a:rPr lang="hr-HR" sz="1200" kern="1200" dirty="0">
                <a:solidFill>
                  <a:schemeClr val="tx1"/>
                </a:solidFill>
                <a:effectLst/>
                <a:latin typeface="+mn-lt"/>
                <a:ea typeface="+mn-ea"/>
                <a:cs typeface="+mn-cs"/>
              </a:rPr>
              <a:t> nego u </a:t>
            </a:r>
            <a:r>
              <a:rPr lang="hr-HR" sz="1200" kern="1200" dirty="0" err="1">
                <a:solidFill>
                  <a:schemeClr val="tx1"/>
                </a:solidFill>
                <a:effectLst/>
                <a:latin typeface="+mn-lt"/>
                <a:ea typeface="+mn-ea"/>
                <a:cs typeface="+mn-cs"/>
              </a:rPr>
              <a:t>Cloudu</a:t>
            </a:r>
            <a:r>
              <a:rPr lang="hr-HR" sz="1200" kern="1200" dirty="0">
                <a:solidFill>
                  <a:schemeClr val="tx1"/>
                </a:solidFill>
                <a:effectLst/>
                <a:latin typeface="+mn-lt"/>
                <a:ea typeface="+mn-ea"/>
                <a:cs typeface="+mn-cs"/>
              </a:rPr>
              <a:t>, ali se situacija sa modulima i lokalizacijama mijenja pred našim očima. Danas Oracle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SaaS korisnici dobivaju automatski </a:t>
            </a:r>
            <a:r>
              <a:rPr lang="hr-HR" sz="1200" kern="1200" dirty="0" err="1">
                <a:solidFill>
                  <a:schemeClr val="tx1"/>
                </a:solidFill>
                <a:effectLst/>
                <a:latin typeface="+mn-lt"/>
                <a:ea typeface="+mn-ea"/>
                <a:cs typeface="+mn-cs"/>
              </a:rPr>
              <a:t>upgrade</a:t>
            </a:r>
            <a:r>
              <a:rPr lang="hr-HR" sz="1200" kern="1200" dirty="0">
                <a:solidFill>
                  <a:schemeClr val="tx1"/>
                </a:solidFill>
                <a:effectLst/>
                <a:latin typeface="+mn-lt"/>
                <a:ea typeface="+mn-ea"/>
                <a:cs typeface="+mn-cs"/>
              </a:rPr>
              <a:t> na novu verziju svaka 3 mjeseca i mi vidimo 2019. godinu kao prekretnicu za primjenu Oracle SaaS u Hrvatskoj.</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72D9AE-7182-4680-8F79-479C4181FF0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63325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Konzultanti u našem Oracle SaaS timu, pored iskustva u desetinama e-Business Suite implementacija, obučavaju se i certificiraju se za Oracle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Saas</a:t>
            </a:r>
            <a:r>
              <a:rPr lang="hr-HR" sz="1200" kern="1200" dirty="0">
                <a:solidFill>
                  <a:schemeClr val="tx1"/>
                </a:solidFill>
                <a:effectLst/>
                <a:latin typeface="+mn-lt"/>
                <a:ea typeface="+mn-ea"/>
                <a:cs typeface="+mn-cs"/>
              </a:rPr>
              <a:t> još od 2012. godine, tako da danas posjeduju certifikate iz svih oblasti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 CRM, SCM, ERP, a najnoviji su za HCM i Talent Management. U ovom trenutku, naš konzultant Rade Pobulić učestvuje u globalnoj implementaciji Oracle HCM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kod DHL Express.</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3</a:t>
            </a:fld>
            <a:endParaRPr lang="en-US"/>
          </a:p>
        </p:txBody>
      </p:sp>
    </p:spTree>
    <p:extLst>
      <p:ext uri="{BB962C8B-B14F-4D97-AF65-F5344CB8AC3E}">
        <p14:creationId xmlns:p14="http://schemas.microsoft.com/office/powerpoint/2010/main" val="51794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Pored široko poznatog softvera i hardvera, Oracle već 30 godina njeguje i metodologiju projekata vezanih za Oracle proizvode. Rade Pobulić nam je još 1990. godine na CASE 2. savjetovanju u Opatiji najavio Oracle CASE alate, a slijedeće godine je na CASE 3. Richard </a:t>
            </a:r>
            <a:r>
              <a:rPr lang="hr-HR" sz="1200" kern="1200" dirty="0" err="1">
                <a:solidFill>
                  <a:schemeClr val="tx1"/>
                </a:solidFill>
                <a:effectLst/>
                <a:latin typeface="+mn-lt"/>
                <a:ea typeface="+mn-ea"/>
                <a:cs typeface="+mn-cs"/>
              </a:rPr>
              <a:t>Barker</a:t>
            </a:r>
            <a:r>
              <a:rPr lang="hr-HR" sz="1200" kern="1200" dirty="0">
                <a:solidFill>
                  <a:schemeClr val="tx1"/>
                </a:solidFill>
                <a:effectLst/>
                <a:latin typeface="+mn-lt"/>
                <a:ea typeface="+mn-ea"/>
                <a:cs typeface="+mn-cs"/>
              </a:rPr>
              <a:t>, autor Oracle CASE </a:t>
            </a:r>
            <a:r>
              <a:rPr lang="hr-HR" sz="1200" kern="1200" dirty="0" err="1">
                <a:solidFill>
                  <a:schemeClr val="tx1"/>
                </a:solidFill>
                <a:effectLst/>
                <a:latin typeface="+mn-lt"/>
                <a:ea typeface="+mn-ea"/>
                <a:cs typeface="+mn-cs"/>
              </a:rPr>
              <a:t>Method</a:t>
            </a:r>
            <a:r>
              <a:rPr lang="hr-HR" sz="1200" kern="1200" dirty="0">
                <a:solidFill>
                  <a:schemeClr val="tx1"/>
                </a:solidFill>
                <a:effectLst/>
                <a:latin typeface="+mn-lt"/>
                <a:ea typeface="+mn-ea"/>
                <a:cs typeface="+mn-cs"/>
              </a:rPr>
              <a:t>, održao predavanje o Oracle CASE metodologiji i alatima. Oracle je uskoro na sličnim principima razvio i </a:t>
            </a:r>
            <a:r>
              <a:rPr lang="hr-HR" sz="1200" kern="1200" dirty="0" err="1">
                <a:solidFill>
                  <a:schemeClr val="tx1"/>
                </a:solidFill>
                <a:effectLst/>
                <a:latin typeface="+mn-lt"/>
                <a:ea typeface="+mn-ea"/>
                <a:cs typeface="+mn-cs"/>
              </a:rPr>
              <a:t>Application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Implementation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Method</a:t>
            </a:r>
            <a:r>
              <a:rPr lang="hr-HR" sz="1200" kern="1200" dirty="0">
                <a:solidFill>
                  <a:schemeClr val="tx1"/>
                </a:solidFill>
                <a:effectLst/>
                <a:latin typeface="+mn-lt"/>
                <a:ea typeface="+mn-ea"/>
                <a:cs typeface="+mn-cs"/>
              </a:rPr>
              <a:t> (AIM) za projekte implementacije </a:t>
            </a:r>
            <a:r>
              <a:rPr lang="hr-HR" sz="1200" kern="1200" dirty="0" err="1">
                <a:solidFill>
                  <a:schemeClr val="tx1"/>
                </a:solidFill>
                <a:effectLst/>
                <a:latin typeface="+mn-lt"/>
                <a:ea typeface="+mn-ea"/>
                <a:cs typeface="+mn-cs"/>
              </a:rPr>
              <a:t>eBusiness</a:t>
            </a:r>
            <a:r>
              <a:rPr lang="hr-HR" sz="1200" kern="1200" dirty="0">
                <a:solidFill>
                  <a:schemeClr val="tx1"/>
                </a:solidFill>
                <a:effectLst/>
                <a:latin typeface="+mn-lt"/>
                <a:ea typeface="+mn-ea"/>
                <a:cs typeface="+mn-cs"/>
              </a:rPr>
              <a:t> Suite, a sa dolaskom </a:t>
            </a:r>
            <a:r>
              <a:rPr lang="hr-HR" sz="1200" kern="1200" dirty="0" err="1">
                <a:solidFill>
                  <a:schemeClr val="tx1"/>
                </a:solidFill>
                <a:effectLst/>
                <a:latin typeface="+mn-lt"/>
                <a:ea typeface="+mn-ea"/>
                <a:cs typeface="+mn-cs"/>
              </a:rPr>
              <a:t>Fusion</a:t>
            </a:r>
            <a:r>
              <a:rPr lang="hr-HR" sz="1200" kern="1200" dirty="0">
                <a:solidFill>
                  <a:schemeClr val="tx1"/>
                </a:solidFill>
                <a:effectLst/>
                <a:latin typeface="+mn-lt"/>
                <a:ea typeface="+mn-ea"/>
                <a:cs typeface="+mn-cs"/>
              </a:rPr>
              <a:t> aplikacija, metode CDM i AIM su zamijenjene Oracle </a:t>
            </a:r>
            <a:r>
              <a:rPr lang="hr-HR" sz="1200" kern="1200" dirty="0" err="1">
                <a:solidFill>
                  <a:schemeClr val="tx1"/>
                </a:solidFill>
                <a:effectLst/>
                <a:latin typeface="+mn-lt"/>
                <a:ea typeface="+mn-ea"/>
                <a:cs typeface="+mn-cs"/>
              </a:rPr>
              <a:t>Unified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Method</a:t>
            </a:r>
            <a:r>
              <a:rPr lang="hr-HR" sz="1200" kern="1200" dirty="0">
                <a:solidFill>
                  <a:schemeClr val="tx1"/>
                </a:solidFill>
                <a:effectLst/>
                <a:latin typeface="+mn-lt"/>
                <a:ea typeface="+mn-ea"/>
                <a:cs typeface="+mn-cs"/>
              </a:rPr>
              <a:t>-om (OUM). OUM je prije tri godine dopunjen specijalnom varijantom, OUM CAS (</a:t>
            </a:r>
            <a:r>
              <a:rPr lang="hr-HR" sz="1200" kern="1200" dirty="0" err="1">
                <a:solidFill>
                  <a:schemeClr val="tx1"/>
                </a:solidFill>
                <a:effectLst/>
                <a:latin typeface="+mn-lt"/>
                <a:ea typeface="+mn-ea"/>
                <a:cs typeface="+mn-cs"/>
              </a:rPr>
              <a:t>Cloud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Application</a:t>
            </a:r>
            <a:r>
              <a:rPr lang="hr-HR" sz="1200" kern="1200" dirty="0">
                <a:solidFill>
                  <a:schemeClr val="tx1"/>
                </a:solidFill>
                <a:effectLst/>
                <a:latin typeface="+mn-lt"/>
                <a:ea typeface="+mn-ea"/>
                <a:cs typeface="+mn-cs"/>
              </a:rPr>
              <a:t> Services), za implementaciju SaaS.</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4</a:t>
            </a:fld>
            <a:endParaRPr lang="en-US"/>
          </a:p>
        </p:txBody>
      </p:sp>
    </p:spTree>
    <p:extLst>
      <p:ext uri="{BB962C8B-B14F-4D97-AF65-F5344CB8AC3E}">
        <p14:creationId xmlns:p14="http://schemas.microsoft.com/office/powerpoint/2010/main" val="1735664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AIM i OUM imaju definirane procese za upravljanje organizacionim promjenama, sa po desetak zadataka. To nam je, kao dobrim poznavaocima obje metodologije, ukazalo na potrebu ozbiljnog pristupa tim zadacima, ali u praksi smo vidjeli da drugi konzultanti taj proces potpuno zanemaruju, podrazumijevajući da će je to odgovornost naručitelja. Zbog takvog stava, implementacijski konzultanti koji posjeduju znanje potrebna za upravljanje promjenama su vrlo rijetki i jedine koje znamo su proizvod raznovrsne karijere koja je obuhvaćala i management potkovan sa dobrim teoretskim znanjem. S druge strane, sami naručitelji projekata imaju najčešće malo ili nikakvo teorijsko i praktično znanje o upravljanju promjenama, tako da nisu ni svjesni važnosti tog procesa, te u natječajima i ne spominju to kao komponentu implementacijske usluge. Imali smo više prilika da nas pozovu u pomoć na projektima sa ozbiljnim problemima po završetku implementacije, gdje smo se uvjerili da je nebriga o upravljanju promjenama višestruko umanjila potencijalne pozitivne efekta implementacije Oracle aplikacija, a u najgorim slučajevima dovela i do pojave negativnih efekata.</a:t>
            </a:r>
            <a:endParaRPr lang="en-US"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Najnovija iskustva nam pokazuju da je nedostatak upravljanja promjenama još veći problem kod implementacija Oracle SaaS, zbog slijedećih razloga:</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I kupovina i implementacija SaaS se odvija brže i manje je prilika i vremena na raspolaganju za postavljanje odgovarajućeg procesa upravljanja promjenama.</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Promjene su veće jer se aplikacija manje prilagođava postojećim poslovnim procesima naručitelja, već se procesi prilagođavaju aplikaciji. Pored toga, izuzetno funkcionalno bogatstvo SaaS pruža priliku da se mnoge stvari rade na potpuno novi način, ili da se nešto što je ranije bilo nemoguće, sada može raditi.</a:t>
            </a:r>
            <a:endParaRPr lang="en-US"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Promjene su češće, jer se automatski radi nadogradnja na novu verziju svakog kvartala, a zbog intenzivnog razvoja, to stalno donosi značajne nove funkcije koje valja iskoristiti.</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5</a:t>
            </a:fld>
            <a:endParaRPr lang="en-US"/>
          </a:p>
        </p:txBody>
      </p:sp>
    </p:spTree>
    <p:extLst>
      <p:ext uri="{BB962C8B-B14F-4D97-AF65-F5344CB8AC3E}">
        <p14:creationId xmlns:p14="http://schemas.microsoft.com/office/powerpoint/2010/main" val="3383575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AIM i OUM imaju definirane procese za upravljanje organizacionim promjenama, sa po desetak zadataka. To nam je, kao dobrim poznavaocima obje metodologije, ukazalo na potrebu ozbiljnog pristupa tim zadacima, ali u praksi smo vidjeli da drugi konzultanti taj proces potpuno zanemaruju, podrazumijevajući da će je to odgovornost naručitelja. Zbog takvog stava, implementacijski konzultanti koji posjeduju znanje potrebna za upravljanje promjenama su vrlo rijetki i jedine koje znamo su proizvod raznovrsne karijere koja je obuhvaćala i management potkovan sa dobrim teoretskim znanjem. S druge strane, sami naručitelji projekata imaju najčešće malo ili nikakvo teorijsko i praktično znanje o upravljanju promjenama, tako da nisu ni svjesni važnosti tog procesa, te u natječajima i ne spominju to kao komponentu implementacijske usluge. Imali smo više prilika da nas pozovu u pomoć na projektima sa ozbiljnim problemima po završetku implementacije, gdje smo se uvjerili da je nebriga o upravljanju promjenama višestruko umanjila potencijalne pozitivne efekta implementacije Oracle aplikacija, a u najgorim slučajevima dovela i do pojave negativnih efekata.</a:t>
            </a:r>
            <a:endParaRPr lang="en-US"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Najnovija iskustva nam pokazuju da je nedostatak upravljanja promjenama još veći problem kod implementacija Oracle SaaS, zbog slijedećih razloga:</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I kupovina i implementacija SaaS se odvija brže i manje je prilika i vremena na raspolaganju za postavljanje odgovarajućeg procesa upravljanja promjenama.</a:t>
            </a:r>
            <a:endParaRPr lang="en-US" sz="1200" kern="1200" dirty="0">
              <a:solidFill>
                <a:schemeClr val="tx1"/>
              </a:solidFill>
              <a:effectLst/>
              <a:latin typeface="+mn-lt"/>
              <a:ea typeface="+mn-ea"/>
              <a:cs typeface="+mn-cs"/>
            </a:endParaRPr>
          </a:p>
          <a:p>
            <a:pPr lvl="0"/>
            <a:r>
              <a:rPr lang="hr-HR" sz="1200" kern="1200" dirty="0">
                <a:solidFill>
                  <a:schemeClr val="tx1"/>
                </a:solidFill>
                <a:effectLst/>
                <a:latin typeface="+mn-lt"/>
                <a:ea typeface="+mn-ea"/>
                <a:cs typeface="+mn-cs"/>
              </a:rPr>
              <a:t>Promjene su veće jer se aplikacija manje prilagođava postojećim poslovnim procesima naručitelja, već se procesi prilagođavaju aplikaciji. Pored toga, izuzetno funkcionalno bogatstvo SaaS pruža priliku da se mnoge stvari rade na potpuno novi način, ili da se nešto što je ranije bilo nemoguće, sada može raditi.</a:t>
            </a:r>
            <a:endParaRPr lang="en-US"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Promjene su češće, jer se automatski radi nadogradnja na novu verziju svakog kvartala, a zbog intenzivnog razvoja, to stalno donosi značajne nove funkcije koje valja iskoristiti.</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6</a:t>
            </a:fld>
            <a:endParaRPr lang="en-US"/>
          </a:p>
        </p:txBody>
      </p:sp>
    </p:spTree>
    <p:extLst>
      <p:ext uri="{BB962C8B-B14F-4D97-AF65-F5344CB8AC3E}">
        <p14:creationId xmlns:p14="http://schemas.microsoft.com/office/powerpoint/2010/main" val="3221281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Nažalost, kako je OUM CAS značajno svedena u odnosu na OUM, kompletan proces upravljanja promjenama je izbačen i zamijenjen jednim savjetom:</a:t>
            </a:r>
            <a:endParaRPr lang="en-US" sz="1200" kern="1200" dirty="0">
              <a:solidFill>
                <a:schemeClr val="tx1"/>
              </a:solidFill>
              <a:effectLst/>
              <a:latin typeface="+mn-lt"/>
              <a:ea typeface="+mn-ea"/>
              <a:cs typeface="+mn-cs"/>
            </a:endParaRPr>
          </a:p>
          <a:p>
            <a:r>
              <a:rPr lang="hr-HR" sz="1200" i="1" kern="1200" dirty="0" err="1">
                <a:solidFill>
                  <a:schemeClr val="tx1"/>
                </a:solidFill>
                <a:effectLst/>
                <a:latin typeface="+mn-lt"/>
                <a:ea typeface="+mn-ea"/>
                <a:cs typeface="+mn-cs"/>
              </a:rPr>
              <a:t>Emphasize</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the</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importance</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of</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Organizational</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Change</a:t>
            </a:r>
            <a:r>
              <a:rPr lang="hr-HR" sz="1200" i="1" kern="1200" dirty="0">
                <a:solidFill>
                  <a:schemeClr val="tx1"/>
                </a:solidFill>
                <a:effectLst/>
                <a:latin typeface="+mn-lt"/>
                <a:ea typeface="+mn-ea"/>
                <a:cs typeface="+mn-cs"/>
              </a:rPr>
              <a:t> Management </a:t>
            </a:r>
            <a:r>
              <a:rPr lang="hr-HR" sz="1200" i="1" kern="1200" dirty="0" err="1">
                <a:solidFill>
                  <a:schemeClr val="tx1"/>
                </a:solidFill>
                <a:effectLst/>
                <a:latin typeface="+mn-lt"/>
                <a:ea typeface="+mn-ea"/>
                <a:cs typeface="+mn-cs"/>
              </a:rPr>
              <a:t>in</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maximizing</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the</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benefits</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of</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investments</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in</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new</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technology</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Reiterate</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the</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usefulness</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of</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clearly</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articulating</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and</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communicating</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the</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project's</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value</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proposition</a:t>
            </a:r>
            <a:r>
              <a:rPr lang="hr-HR" sz="1200" i="1" kern="1200" dirty="0">
                <a:solidFill>
                  <a:schemeClr val="tx1"/>
                </a:solidFill>
                <a:effectLst/>
                <a:latin typeface="+mn-lt"/>
                <a:ea typeface="+mn-ea"/>
                <a:cs typeface="+mn-cs"/>
              </a:rPr>
              <a:t>, as </a:t>
            </a:r>
            <a:r>
              <a:rPr lang="hr-HR" sz="1200" i="1" kern="1200" dirty="0" err="1">
                <a:solidFill>
                  <a:schemeClr val="tx1"/>
                </a:solidFill>
                <a:effectLst/>
                <a:latin typeface="+mn-lt"/>
                <a:ea typeface="+mn-ea"/>
                <a:cs typeface="+mn-cs"/>
              </a:rPr>
              <a:t>well</a:t>
            </a:r>
            <a:r>
              <a:rPr lang="hr-HR" sz="1200" i="1" kern="1200" dirty="0">
                <a:solidFill>
                  <a:schemeClr val="tx1"/>
                </a:solidFill>
                <a:effectLst/>
                <a:latin typeface="+mn-lt"/>
                <a:ea typeface="+mn-ea"/>
                <a:cs typeface="+mn-cs"/>
              </a:rPr>
              <a:t> as </a:t>
            </a:r>
            <a:r>
              <a:rPr lang="hr-HR" sz="1200" i="1" kern="1200" dirty="0" err="1">
                <a:solidFill>
                  <a:schemeClr val="tx1"/>
                </a:solidFill>
                <a:effectLst/>
                <a:latin typeface="+mn-lt"/>
                <a:ea typeface="+mn-ea"/>
                <a:cs typeface="+mn-cs"/>
              </a:rPr>
              <a:t>having</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the</a:t>
            </a:r>
            <a:r>
              <a:rPr lang="hr-HR" sz="1200" i="1" kern="1200" dirty="0">
                <a:solidFill>
                  <a:schemeClr val="tx1"/>
                </a:solidFill>
                <a:effectLst/>
                <a:latin typeface="+mn-lt"/>
                <a:ea typeface="+mn-ea"/>
                <a:cs typeface="+mn-cs"/>
              </a:rPr>
              <a:t> support </a:t>
            </a:r>
            <a:r>
              <a:rPr lang="hr-HR" sz="1200" i="1" kern="1200" dirty="0" err="1">
                <a:solidFill>
                  <a:schemeClr val="tx1"/>
                </a:solidFill>
                <a:effectLst/>
                <a:latin typeface="+mn-lt"/>
                <a:ea typeface="+mn-ea"/>
                <a:cs typeface="+mn-cs"/>
              </a:rPr>
              <a:t>of</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key</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stakeholders</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throughout</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the</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project</a:t>
            </a:r>
            <a:r>
              <a:rPr lang="hr-HR"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OUM CAS je izuzetno pragmatična i agilna metoda, pa je vjerojatno uzrok izbacivanja procesa upravljanja promjenama bilo opažanje da većina implementacijskih konzultanata to i ne ume da radi, a da većina naručitelja to i ne zahtjeva. Mi se sa takvim pragmatičnim smanjenjem obuhvata metodologije potpuno slažemo, ali nas je to ponukalo da napravimo ozbiljnu analizu optimalnog pristupa upravljanju promjenama u implementacijskim projektima. Ubrzo nam je postalo jasno da implementacijski projekti, iako možda predstavljaju neke od najvećih organizacijskih promjena, imaju slične probleme i moraju dijeliti isti pristup kao i druge organizacijske promjene. Kao dva osnovna problema, uočili smo povećanu brzinu promjena i nedostatak stručnosti za upravljanje promjenama.</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7</a:t>
            </a:fld>
            <a:endParaRPr lang="en-US"/>
          </a:p>
        </p:txBody>
      </p:sp>
    </p:spTree>
    <p:extLst>
      <p:ext uri="{BB962C8B-B14F-4D97-AF65-F5344CB8AC3E}">
        <p14:creationId xmlns:p14="http://schemas.microsoft.com/office/powerpoint/2010/main" val="819017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Kao što je i razvoj Oracle SaaS ubrzan u odnosu na e-Business Suite, i opći tehnološki razvoj u svijetu pokazuje znakove eksponencijalnog ubrzanja. To znači da će se svaka djelatnost u svakoj organizaciji, prije ili kasnije, toliko brzo mijenjati, da će sposobnost za brze promjene biti najvažniji faktor uspjeha u svemu! Nama, kao iskusnim primjeniteljima raznih praktičnih metoda i teorija upravljanja promjenama, na prvih mah je palo na pamet usavršavanje agilnijih metoda, ali smo shvatili i da će se, kao i sve ostalo, i te metode usavršavati i mijenjati ubrzano. To je onda još više naglasilo problem nedostatka stručnosti u upravljanju promjenama.</a:t>
            </a:r>
            <a:endParaRPr lang="en-US"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Od kako je postalo jasno da umjetna inteligencija pokazuje znake eksponencijalnog rasta i da ima potencijal da ubrza cjelokupan tehnološki napredak, rađene su u svijetu mnoge analize o najboljoj organizacionoj strategiji u takvom kontekstu. Ono što smo uspjeli izvući kao najčešći savjet svih tih analiza je da su sada za svaku organizaciju najvažniji talenti, a ne procesi i drugi do sada bitni organizacioni činioci. Kao „talent“ definiramo svakog zaposlenog koji ima potencijal da poboljša rezultate organizacije, što implicira da može da aktivno učestvuje u sve bržim promjenama.</a:t>
            </a:r>
          </a:p>
          <a:p>
            <a:r>
              <a:rPr lang="hr-HR" sz="1200" kern="1200" dirty="0">
                <a:solidFill>
                  <a:schemeClr val="tx1"/>
                </a:solidFill>
                <a:effectLst/>
                <a:latin typeface="+mn-lt"/>
                <a:ea typeface="+mn-ea"/>
                <a:cs typeface="+mn-cs"/>
              </a:rPr>
              <a:t>To nam je već dalo smjernice za pristup na našim projektima. Kako smo mi sami svakako već svjesni važnosti upravljanja promjenama na projektu i poslije, to znači da smo mi taj eksterni talent koji sve to treba predočiti na pravi način rukovodstvu naručitelja i njegovom projektnom timu, a onda vidjeti sa njima imaju li oni raspoložive talente koji bi se pridružili i preuzeli što je moguće veću ulogu u upravljanju promjenama. Najbolje je ako je naša uloga uglavnom edukativna i da talenti naručitelja do završetka projekta postanu sposobni da samostalno i kreativno upravljaju promjenama.</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8</a:t>
            </a:fld>
            <a:endParaRPr lang="en-US"/>
          </a:p>
        </p:txBody>
      </p:sp>
    </p:spTree>
    <p:extLst>
      <p:ext uri="{BB962C8B-B14F-4D97-AF65-F5344CB8AC3E}">
        <p14:creationId xmlns:p14="http://schemas.microsoft.com/office/powerpoint/2010/main" val="139394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a:solidFill>
                  <a:schemeClr val="tx1"/>
                </a:solidFill>
                <a:effectLst/>
                <a:latin typeface="+mn-lt"/>
                <a:ea typeface="+mn-ea"/>
                <a:cs typeface="+mn-cs"/>
              </a:rPr>
              <a:t>Svima je jasno da je implementacijski projekt težak zadatak za svaku organizaciju, jer se moraju angažirati najviše oni kadrovi koji su već najviše opterećeni redovnim obavezama, kao najbolji poznavaoci poslovnih procesa. Međutim, takvi projekti su istovremeno i šansa da se mlađi talenti, manje iskusni ali više raspoloživi i spremniji za učenje i promjene, značajnije uključe i ubrzano steknu dragocjeno iskustvo kroz suradnju sa iskusnim konzultantima i svojim najiskusnijim kolegama. Ljudima kojima po dvije – tri godine nije dana prilika da rade zahtjevnije poslove, iskustvo na implementacijskom projektu je znalo da promjeni karijeru.</a:t>
            </a:r>
            <a:endParaRPr lang="en-US" dirty="0"/>
          </a:p>
        </p:txBody>
      </p:sp>
      <p:sp>
        <p:nvSpPr>
          <p:cNvPr id="4" name="Slide Number Placeholder 3"/>
          <p:cNvSpPr>
            <a:spLocks noGrp="1"/>
          </p:cNvSpPr>
          <p:nvPr>
            <p:ph type="sldNum" sz="quarter" idx="5"/>
          </p:nvPr>
        </p:nvSpPr>
        <p:spPr/>
        <p:txBody>
          <a:bodyPr/>
          <a:lstStyle/>
          <a:p>
            <a:fld id="{540891FE-AEE6-B34A-AF73-F145BD79C499}" type="slidenum">
              <a:rPr lang="en-US" smtClean="0"/>
              <a:t>9</a:t>
            </a:fld>
            <a:endParaRPr lang="en-US"/>
          </a:p>
        </p:txBody>
      </p:sp>
    </p:spTree>
    <p:extLst>
      <p:ext uri="{BB962C8B-B14F-4D97-AF65-F5344CB8AC3E}">
        <p14:creationId xmlns:p14="http://schemas.microsoft.com/office/powerpoint/2010/main" val="4174146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dirty="0">
              <a:solidFill>
                <a:srgbClr val="58595B"/>
              </a:solidFill>
              <a:latin typeface="Calibri"/>
            </a:endParaRPr>
          </a:p>
        </p:txBody>
      </p:sp>
      <p:sp>
        <p:nvSpPr>
          <p:cNvPr id="5" name="Footer Placeholder 4"/>
          <p:cNvSpPr>
            <a:spLocks noGrp="1"/>
          </p:cNvSpPr>
          <p:nvPr>
            <p:ph type="ftr" sz="quarter" idx="11"/>
          </p:nvPr>
        </p:nvSpPr>
        <p:spPr/>
        <p:txBody>
          <a:bodyPr/>
          <a:lstStyle/>
          <a:p>
            <a:endParaRPr dirty="0">
              <a:solidFill>
                <a:srgbClr val="58595B"/>
              </a:solidFill>
              <a:latin typeface="Calibri"/>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latin typeface="Calibri"/>
              </a:rPr>
              <a:pPr/>
              <a:t>‹#›</a:t>
            </a:fld>
            <a:endParaRPr>
              <a:solidFill>
                <a:srgbClr val="58595B"/>
              </a:solidFill>
              <a:latin typeface="Calibri"/>
            </a:endParaRPr>
          </a:p>
        </p:txBody>
      </p:sp>
      <p:sp>
        <p:nvSpPr>
          <p:cNvPr id="8" name="Picture Placeholder 7"/>
          <p:cNvSpPr>
            <a:spLocks noGrp="1"/>
          </p:cNvSpPr>
          <p:nvPr>
            <p:ph type="pic" sz="quarter" idx="13"/>
          </p:nvPr>
        </p:nvSpPr>
        <p:spPr>
          <a:xfrm>
            <a:off x="193675" y="190500"/>
            <a:ext cx="11798299" cy="6210301"/>
          </a:xfrm>
        </p:spPr>
        <p:txBody>
          <a:bodyPr anchor="t"/>
          <a:lstStyle>
            <a:lvl1pPr marL="0" indent="0" algn="ctr">
              <a:buNone/>
              <a:defRPr/>
            </a:lvl1pPr>
          </a:lstStyle>
          <a:p>
            <a:endParaRPr lang="en-US" dirty="0"/>
          </a:p>
        </p:txBody>
      </p:sp>
    </p:spTree>
    <p:extLst>
      <p:ext uri="{BB962C8B-B14F-4D97-AF65-F5344CB8AC3E}">
        <p14:creationId xmlns:p14="http://schemas.microsoft.com/office/powerpoint/2010/main" val="214591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dirty="0">
              <a:solidFill>
                <a:srgbClr val="58595B"/>
              </a:solidFill>
              <a:latin typeface="Calibri"/>
            </a:endParaRPr>
          </a:p>
        </p:txBody>
      </p:sp>
      <p:sp>
        <p:nvSpPr>
          <p:cNvPr id="6" name="Footer Placeholder 5"/>
          <p:cNvSpPr>
            <a:spLocks noGrp="1"/>
          </p:cNvSpPr>
          <p:nvPr>
            <p:ph type="ftr" sz="quarter" idx="11"/>
          </p:nvPr>
        </p:nvSpPr>
        <p:spPr/>
        <p:txBody>
          <a:bodyPr/>
          <a:lstStyle/>
          <a:p>
            <a:endParaRPr dirty="0">
              <a:solidFill>
                <a:srgbClr val="58595B"/>
              </a:solidFill>
              <a:latin typeface="Calibri"/>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latin typeface="Calibri"/>
              </a:rPr>
              <a:pPr/>
              <a:t>‹#›</a:t>
            </a:fld>
            <a:endParaRPr>
              <a:solidFill>
                <a:srgbClr val="58595B"/>
              </a:solidFill>
              <a:latin typeface="Calibri"/>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10"/>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32220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12" name="Picture Placeholder 7"/>
          <p:cNvSpPr>
            <a:spLocks noGrp="1"/>
          </p:cNvSpPr>
          <p:nvPr>
            <p:ph type="pic" sz="quarter" idx="14"/>
          </p:nvPr>
        </p:nvSpPr>
        <p:spPr>
          <a:xfrm>
            <a:off x="193675" y="190500"/>
            <a:ext cx="11798299" cy="6210301"/>
          </a:xfrm>
        </p:spPr>
        <p:txBody>
          <a:bodyPr anchor="t"/>
          <a:lstStyle>
            <a:lvl1pPr marL="0" indent="0" algn="ctr">
              <a:buNone/>
              <a:defRPr/>
            </a:lvl1pPr>
          </a:lstStyle>
          <a:p>
            <a:endParaRPr lang="en-US" dirty="0"/>
          </a:p>
        </p:txBody>
      </p: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dirty="0">
              <a:solidFill>
                <a:srgbClr val="58595B"/>
              </a:solidFill>
              <a:latin typeface="Calibri"/>
            </a:endParaRPr>
          </a:p>
        </p:txBody>
      </p:sp>
      <p:sp>
        <p:nvSpPr>
          <p:cNvPr id="6" name="Footer Placeholder 5"/>
          <p:cNvSpPr>
            <a:spLocks noGrp="1"/>
          </p:cNvSpPr>
          <p:nvPr>
            <p:ph type="ftr" sz="quarter" idx="11"/>
          </p:nvPr>
        </p:nvSpPr>
        <p:spPr/>
        <p:txBody>
          <a:bodyPr/>
          <a:lstStyle/>
          <a:p>
            <a:endParaRPr dirty="0">
              <a:solidFill>
                <a:srgbClr val="58595B"/>
              </a:solidFill>
              <a:latin typeface="Calibri"/>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8595B"/>
                </a:solidFill>
                <a:latin typeface="Calibri"/>
              </a:rPr>
              <a:pPr/>
              <a:t>‹#›</a:t>
            </a:fld>
            <a:endParaRPr>
              <a:solidFill>
                <a:srgbClr val="58595B"/>
              </a:solidFill>
              <a:latin typeface="Calibri"/>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itle 1"/>
          <p:cNvSpPr>
            <a:spLocks noGrp="1"/>
          </p:cNvSpPr>
          <p:nvPr>
            <p:ph type="title"/>
          </p:nvPr>
        </p:nvSpPr>
        <p:spPr>
          <a:xfrm>
            <a:off x="531813" y="857767"/>
            <a:ext cx="11125200" cy="1371600"/>
          </a:xfrm>
        </p:spPr>
        <p:txBody>
          <a:bodyPr anchor="t"/>
          <a:lstStyle>
            <a:lvl1pPr algn="l">
              <a:lnSpc>
                <a:spcPct val="80000"/>
              </a:lnSpc>
              <a:defRPr sz="3600" b="1" cap="none" baseline="0"/>
            </a:lvl1pPr>
          </a:lstStyle>
          <a:p>
            <a:r>
              <a:rPr lang="en-US"/>
              <a:t>Click to edit Master title style</a:t>
            </a:r>
            <a:endParaRPr/>
          </a:p>
        </p:txBody>
      </p:sp>
    </p:spTree>
    <p:extLst>
      <p:ext uri="{BB962C8B-B14F-4D97-AF65-F5344CB8AC3E}">
        <p14:creationId xmlns:p14="http://schemas.microsoft.com/office/powerpoint/2010/main" val="1604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alphaModFix amt="47000"/>
            <a:extLst>
              <a:ext uri="{28A0092B-C50C-407E-A947-70E740481C1C}">
                <a14:useLocalDpi xmlns:a14="http://schemas.microsoft.com/office/drawing/2010/main"/>
              </a:ext>
            </a:extLst>
          </a:blip>
          <a:stretch>
            <a:fillRect/>
          </a:stretch>
        </p:blipFill>
        <p:spPr>
          <a:xfrm flipH="1">
            <a:off x="81978" y="192024"/>
            <a:ext cx="6318821" cy="6318821"/>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18985" y="176394"/>
            <a:ext cx="11607828" cy="6227999"/>
          </a:xfrm>
          <a:prstGeom prst="rect">
            <a:avLst/>
          </a:prstGeom>
        </p:spPr>
      </p:pic>
      <p:grpSp>
        <p:nvGrpSpPr>
          <p:cNvPr id="9" name="Group 8"/>
          <p:cNvGrpSpPr/>
          <p:nvPr userDrawn="1"/>
        </p:nvGrpSpPr>
        <p:grpSpPr>
          <a:xfrm>
            <a:off x="0" y="0"/>
            <a:ext cx="12189398" cy="68580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23"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24" name="TextBox 2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sp>
        <p:nvSpPr>
          <p:cNvPr id="16" name="Freeform 1"/>
          <p:cNvSpPr>
            <a:spLocks noChangeArrowheads="1"/>
          </p:cNvSpPr>
          <p:nvPr/>
        </p:nvSpPr>
        <p:spPr bwMode="auto">
          <a:xfrm flipH="1">
            <a:off x="4789173" y="1743892"/>
            <a:ext cx="1793125" cy="1551868"/>
          </a:xfrm>
          <a:custGeom>
            <a:avLst/>
            <a:gdLst>
              <a:gd name="T0" fmla="*/ 3023 w 6065"/>
              <a:gd name="T1" fmla="*/ 0 h 5246"/>
              <a:gd name="T2" fmla="*/ 6064 w 6065"/>
              <a:gd name="T3" fmla="*/ 5245 h 5246"/>
              <a:gd name="T4" fmla="*/ 0 w 6065"/>
              <a:gd name="T5" fmla="*/ 5245 h 5246"/>
              <a:gd name="T6" fmla="*/ 3023 w 6065"/>
              <a:gd name="T7" fmla="*/ 0 h 5246"/>
            </a:gdLst>
            <a:ahLst/>
            <a:cxnLst>
              <a:cxn ang="0">
                <a:pos x="T0" y="T1"/>
              </a:cxn>
              <a:cxn ang="0">
                <a:pos x="T2" y="T3"/>
              </a:cxn>
              <a:cxn ang="0">
                <a:pos x="T4" y="T5"/>
              </a:cxn>
              <a:cxn ang="0">
                <a:pos x="T6" y="T7"/>
              </a:cxn>
            </a:cxnLst>
            <a:rect l="0" t="0" r="r" b="b"/>
            <a:pathLst>
              <a:path w="6065" h="5246">
                <a:moveTo>
                  <a:pt x="3023" y="0"/>
                </a:moveTo>
                <a:lnTo>
                  <a:pt x="6064" y="5245"/>
                </a:lnTo>
                <a:lnTo>
                  <a:pt x="0" y="5245"/>
                </a:lnTo>
                <a:lnTo>
                  <a:pt x="3023" y="0"/>
                </a:lnTo>
              </a:path>
            </a:pathLst>
          </a:custGeom>
          <a:solidFill>
            <a:schemeClr val="accent6">
              <a:alpha val="81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45720" rIns="91440" bIns="45720" numCol="1" spcCol="0" rtlCol="0" fromWordArt="0" anchor="ctr" anchorCtr="0" forceAA="0" compatLnSpc="1">
            <a:prstTxWarp prst="textNoShape">
              <a:avLst/>
            </a:prstTxWarp>
            <a:noAutofit/>
          </a:bodyPr>
          <a:lstStyle/>
          <a:p>
            <a:pPr lvl="0"/>
            <a:endParaRPr lang="en-US"/>
          </a:p>
        </p:txBody>
      </p:sp>
      <p:sp>
        <p:nvSpPr>
          <p:cNvPr id="17" name="Freeform 2"/>
          <p:cNvSpPr>
            <a:spLocks noChangeArrowheads="1"/>
          </p:cNvSpPr>
          <p:nvPr/>
        </p:nvSpPr>
        <p:spPr bwMode="auto">
          <a:xfrm flipH="1">
            <a:off x="4789173" y="3294456"/>
            <a:ext cx="1793125" cy="1551868"/>
          </a:xfrm>
          <a:custGeom>
            <a:avLst/>
            <a:gdLst>
              <a:gd name="T0" fmla="*/ 3023 w 6065"/>
              <a:gd name="T1" fmla="*/ 5245 h 5246"/>
              <a:gd name="T2" fmla="*/ 6064 w 6065"/>
              <a:gd name="T3" fmla="*/ 0 h 5246"/>
              <a:gd name="T4" fmla="*/ 0 w 6065"/>
              <a:gd name="T5" fmla="*/ 0 h 5246"/>
              <a:gd name="T6" fmla="*/ 3023 w 6065"/>
              <a:gd name="T7" fmla="*/ 5245 h 5246"/>
            </a:gdLst>
            <a:ahLst/>
            <a:cxnLst>
              <a:cxn ang="0">
                <a:pos x="T0" y="T1"/>
              </a:cxn>
              <a:cxn ang="0">
                <a:pos x="T2" y="T3"/>
              </a:cxn>
              <a:cxn ang="0">
                <a:pos x="T4" y="T5"/>
              </a:cxn>
              <a:cxn ang="0">
                <a:pos x="T6" y="T7"/>
              </a:cxn>
            </a:cxnLst>
            <a:rect l="0" t="0" r="r" b="b"/>
            <a:pathLst>
              <a:path w="6065" h="5246">
                <a:moveTo>
                  <a:pt x="3023" y="5245"/>
                </a:moveTo>
                <a:lnTo>
                  <a:pt x="6064" y="0"/>
                </a:lnTo>
                <a:lnTo>
                  <a:pt x="0" y="0"/>
                </a:lnTo>
                <a:lnTo>
                  <a:pt x="3023" y="5245"/>
                </a:lnTo>
              </a:path>
            </a:pathLst>
          </a:custGeom>
          <a:solidFill>
            <a:schemeClr val="bg2">
              <a:alpha val="68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endParaRPr lang="en-US">
              <a:solidFill>
                <a:schemeClr val="lt1"/>
              </a:solidFill>
            </a:endParaRPr>
          </a:p>
        </p:txBody>
      </p:sp>
      <p:sp>
        <p:nvSpPr>
          <p:cNvPr id="20" name="Freeform 3"/>
          <p:cNvSpPr>
            <a:spLocks noChangeArrowheads="1"/>
          </p:cNvSpPr>
          <p:nvPr/>
        </p:nvSpPr>
        <p:spPr bwMode="auto">
          <a:xfrm flipH="1">
            <a:off x="5687692" y="1743892"/>
            <a:ext cx="1789212" cy="1551868"/>
          </a:xfrm>
          <a:custGeom>
            <a:avLst/>
            <a:gdLst>
              <a:gd name="T0" fmla="*/ 3024 w 6048"/>
              <a:gd name="T1" fmla="*/ 5245 h 5246"/>
              <a:gd name="T2" fmla="*/ 6047 w 6048"/>
              <a:gd name="T3" fmla="*/ 0 h 5246"/>
              <a:gd name="T4" fmla="*/ 0 w 6048"/>
              <a:gd name="T5" fmla="*/ 0 h 5246"/>
              <a:gd name="T6" fmla="*/ 3024 w 6048"/>
              <a:gd name="T7" fmla="*/ 5245 h 5246"/>
            </a:gdLst>
            <a:ahLst/>
            <a:cxnLst>
              <a:cxn ang="0">
                <a:pos x="T0" y="T1"/>
              </a:cxn>
              <a:cxn ang="0">
                <a:pos x="T2" y="T3"/>
              </a:cxn>
              <a:cxn ang="0">
                <a:pos x="T4" y="T5"/>
              </a:cxn>
              <a:cxn ang="0">
                <a:pos x="T6" y="T7"/>
              </a:cxn>
            </a:cxnLst>
            <a:rect l="0" t="0" r="r" b="b"/>
            <a:pathLst>
              <a:path w="6048" h="5246">
                <a:moveTo>
                  <a:pt x="3024" y="5245"/>
                </a:moveTo>
                <a:lnTo>
                  <a:pt x="6047" y="0"/>
                </a:lnTo>
                <a:lnTo>
                  <a:pt x="0" y="0"/>
                </a:lnTo>
                <a:lnTo>
                  <a:pt x="3024" y="5245"/>
                </a:lnTo>
              </a:path>
            </a:pathLst>
          </a:custGeom>
          <a:solidFill>
            <a:schemeClr val="bg2">
              <a:alpha val="68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endParaRPr lang="en-US"/>
          </a:p>
        </p:txBody>
      </p:sp>
      <p:sp>
        <p:nvSpPr>
          <p:cNvPr id="25" name="Freeform 4"/>
          <p:cNvSpPr>
            <a:spLocks noChangeArrowheads="1"/>
          </p:cNvSpPr>
          <p:nvPr/>
        </p:nvSpPr>
        <p:spPr bwMode="auto">
          <a:xfrm flipH="1">
            <a:off x="5687692" y="192024"/>
            <a:ext cx="1789212" cy="1551868"/>
          </a:xfrm>
          <a:custGeom>
            <a:avLst/>
            <a:gdLst>
              <a:gd name="T0" fmla="*/ 3024 w 6048"/>
              <a:gd name="T1" fmla="*/ 0 h 5247"/>
              <a:gd name="T2" fmla="*/ 6047 w 6048"/>
              <a:gd name="T3" fmla="*/ 5246 h 5247"/>
              <a:gd name="T4" fmla="*/ 0 w 6048"/>
              <a:gd name="T5" fmla="*/ 5246 h 5247"/>
              <a:gd name="T6" fmla="*/ 3024 w 6048"/>
              <a:gd name="T7" fmla="*/ 0 h 5247"/>
            </a:gdLst>
            <a:ahLst/>
            <a:cxnLst>
              <a:cxn ang="0">
                <a:pos x="T0" y="T1"/>
              </a:cxn>
              <a:cxn ang="0">
                <a:pos x="T2" y="T3"/>
              </a:cxn>
              <a:cxn ang="0">
                <a:pos x="T4" y="T5"/>
              </a:cxn>
              <a:cxn ang="0">
                <a:pos x="T6" y="T7"/>
              </a:cxn>
            </a:cxnLst>
            <a:rect l="0" t="0" r="r" b="b"/>
            <a:pathLst>
              <a:path w="6048" h="5247">
                <a:moveTo>
                  <a:pt x="3024" y="0"/>
                </a:moveTo>
                <a:lnTo>
                  <a:pt x="6047" y="5246"/>
                </a:lnTo>
                <a:lnTo>
                  <a:pt x="0" y="5246"/>
                </a:lnTo>
                <a:lnTo>
                  <a:pt x="3024" y="0"/>
                </a:lnTo>
              </a:path>
            </a:pathLst>
          </a:custGeom>
          <a:solidFill>
            <a:schemeClr val="accent6">
              <a:alpha val="81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45720" rIns="91440" bIns="45720" numCol="1" spcCol="0" rtlCol="0" fromWordArt="0" anchor="ctr" anchorCtr="0" forceAA="0" compatLnSpc="1">
            <a:prstTxWarp prst="textNoShape">
              <a:avLst/>
            </a:prstTxWarp>
            <a:noAutofit/>
          </a:bodyPr>
          <a:lstStyle/>
          <a:p>
            <a:pPr lvl="0"/>
            <a:endParaRPr lang="en-US"/>
          </a:p>
        </p:txBody>
      </p:sp>
      <p:sp>
        <p:nvSpPr>
          <p:cNvPr id="26" name="Freeform 5"/>
          <p:cNvSpPr>
            <a:spLocks noChangeArrowheads="1"/>
          </p:cNvSpPr>
          <p:nvPr/>
        </p:nvSpPr>
        <p:spPr bwMode="auto">
          <a:xfrm flipH="1">
            <a:off x="5687692" y="4845019"/>
            <a:ext cx="1789212" cy="1555781"/>
          </a:xfrm>
          <a:custGeom>
            <a:avLst/>
            <a:gdLst>
              <a:gd name="T0" fmla="*/ 3024 w 6048"/>
              <a:gd name="T1" fmla="*/ 5262 h 5263"/>
              <a:gd name="T2" fmla="*/ 6047 w 6048"/>
              <a:gd name="T3" fmla="*/ 0 h 5263"/>
              <a:gd name="T4" fmla="*/ 0 w 6048"/>
              <a:gd name="T5" fmla="*/ 0 h 5263"/>
              <a:gd name="T6" fmla="*/ 3024 w 6048"/>
              <a:gd name="T7" fmla="*/ 5262 h 5263"/>
            </a:gdLst>
            <a:ahLst/>
            <a:cxnLst>
              <a:cxn ang="0">
                <a:pos x="T0" y="T1"/>
              </a:cxn>
              <a:cxn ang="0">
                <a:pos x="T2" y="T3"/>
              </a:cxn>
              <a:cxn ang="0">
                <a:pos x="T4" y="T5"/>
              </a:cxn>
              <a:cxn ang="0">
                <a:pos x="T6" y="T7"/>
              </a:cxn>
            </a:cxnLst>
            <a:rect l="0" t="0" r="r" b="b"/>
            <a:pathLst>
              <a:path w="6048" h="5263">
                <a:moveTo>
                  <a:pt x="3024" y="5262"/>
                </a:moveTo>
                <a:lnTo>
                  <a:pt x="6047" y="0"/>
                </a:lnTo>
                <a:lnTo>
                  <a:pt x="0" y="0"/>
                </a:lnTo>
                <a:lnTo>
                  <a:pt x="3024" y="5262"/>
                </a:lnTo>
              </a:path>
            </a:pathLst>
          </a:custGeom>
          <a:solidFill>
            <a:schemeClr val="bg2">
              <a:alpha val="68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endParaRPr lang="en-US"/>
          </a:p>
        </p:txBody>
      </p:sp>
      <p:sp>
        <p:nvSpPr>
          <p:cNvPr id="27" name="Freeform 6"/>
          <p:cNvSpPr>
            <a:spLocks noChangeArrowheads="1"/>
          </p:cNvSpPr>
          <p:nvPr/>
        </p:nvSpPr>
        <p:spPr bwMode="auto">
          <a:xfrm flipH="1">
            <a:off x="5675817" y="3294456"/>
            <a:ext cx="1789212" cy="1551868"/>
          </a:xfrm>
          <a:custGeom>
            <a:avLst/>
            <a:gdLst>
              <a:gd name="T0" fmla="*/ 3024 w 6048"/>
              <a:gd name="T1" fmla="*/ 0 h 5246"/>
              <a:gd name="T2" fmla="*/ 6047 w 6048"/>
              <a:gd name="T3" fmla="*/ 5245 h 5246"/>
              <a:gd name="T4" fmla="*/ 0 w 6048"/>
              <a:gd name="T5" fmla="*/ 5245 h 5246"/>
              <a:gd name="T6" fmla="*/ 3024 w 6048"/>
              <a:gd name="T7" fmla="*/ 0 h 5246"/>
            </a:gdLst>
            <a:ahLst/>
            <a:cxnLst>
              <a:cxn ang="0">
                <a:pos x="T0" y="T1"/>
              </a:cxn>
              <a:cxn ang="0">
                <a:pos x="T2" y="T3"/>
              </a:cxn>
              <a:cxn ang="0">
                <a:pos x="T4" y="T5"/>
              </a:cxn>
              <a:cxn ang="0">
                <a:pos x="T6" y="T7"/>
              </a:cxn>
            </a:cxnLst>
            <a:rect l="0" t="0" r="r" b="b"/>
            <a:pathLst>
              <a:path w="6048" h="5246">
                <a:moveTo>
                  <a:pt x="3024" y="0"/>
                </a:moveTo>
                <a:lnTo>
                  <a:pt x="6047" y="5245"/>
                </a:lnTo>
                <a:lnTo>
                  <a:pt x="0" y="5245"/>
                </a:lnTo>
                <a:lnTo>
                  <a:pt x="3024" y="0"/>
                </a:lnTo>
              </a:path>
            </a:pathLst>
          </a:custGeom>
          <a:solidFill>
            <a:schemeClr val="accent6">
              <a:alpha val="81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45720" rIns="91440" bIns="45720" numCol="1" spcCol="0" rtlCol="0" fromWordArt="0" anchor="ctr" anchorCtr="0" forceAA="0" compatLnSpc="1">
            <a:prstTxWarp prst="textNoShape">
              <a:avLst/>
            </a:prstTxWarp>
            <a:noAutofit/>
          </a:bodyPr>
          <a:lstStyle/>
          <a:p>
            <a:pPr lvl="0"/>
            <a:endParaRPr lang="en-US"/>
          </a:p>
        </p:txBody>
      </p:sp>
      <p:pic>
        <p:nvPicPr>
          <p:cNvPr id="19" name="Slika 1" descr="unnamed">
            <a:extLst>
              <a:ext uri="{FF2B5EF4-FFF2-40B4-BE49-F238E27FC236}">
                <a16:creationId xmlns:a16="http://schemas.microsoft.com/office/drawing/2014/main" id="{5FCC4C61-BC97-433D-912A-9E15AACF550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83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5351" y="174789"/>
            <a:ext cx="9449373" cy="6259845"/>
          </a:xfrm>
          <a:prstGeom prst="rect">
            <a:avLst/>
          </a:prstGeom>
        </p:spPr>
      </p:pic>
      <p:grpSp>
        <p:nvGrpSpPr>
          <p:cNvPr id="14" name="Group 13"/>
          <p:cNvGrpSpPr/>
          <p:nvPr userDrawn="1"/>
        </p:nvGrpSpPr>
        <p:grpSpPr>
          <a:xfrm rot="20958520" flipH="1">
            <a:off x="2786298" y="228544"/>
            <a:ext cx="4815021" cy="6249030"/>
            <a:chOff x="174620" y="218177"/>
            <a:chExt cx="4815021" cy="6249030"/>
          </a:xfrm>
        </p:grpSpPr>
        <p:sp>
          <p:nvSpPr>
            <p:cNvPr id="15" name="Freeform 19"/>
            <p:cNvSpPr>
              <a:spLocks noChangeArrowheads="1"/>
            </p:cNvSpPr>
            <p:nvPr userDrawn="1"/>
          </p:nvSpPr>
          <p:spPr bwMode="auto">
            <a:xfrm>
              <a:off x="1333704" y="3346863"/>
              <a:ext cx="990" cy="991"/>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1A17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20"/>
            <p:cNvSpPr>
              <a:spLocks noChangeArrowheads="1"/>
            </p:cNvSpPr>
            <p:nvPr/>
          </p:nvSpPr>
          <p:spPr bwMode="auto">
            <a:xfrm>
              <a:off x="1365414" y="3406320"/>
              <a:ext cx="807615" cy="1399206"/>
            </a:xfrm>
            <a:custGeom>
              <a:avLst/>
              <a:gdLst>
                <a:gd name="T0" fmla="*/ 0 w 3592"/>
                <a:gd name="T1" fmla="*/ 0 h 6226"/>
                <a:gd name="T2" fmla="*/ 0 w 3592"/>
                <a:gd name="T3" fmla="*/ 0 h 6226"/>
                <a:gd name="T4" fmla="*/ 3305 w 3592"/>
                <a:gd name="T5" fmla="*/ 5722 h 6226"/>
                <a:gd name="T6" fmla="*/ 3591 w 3592"/>
                <a:gd name="T7" fmla="*/ 6225 h 6226"/>
                <a:gd name="T8" fmla="*/ 3591 w 3592"/>
                <a:gd name="T9" fmla="*/ 6225 h 6226"/>
                <a:gd name="T10" fmla="*/ 3591 w 3592"/>
                <a:gd name="T11" fmla="*/ 6225 h 6226"/>
                <a:gd name="T12" fmla="*/ 3591 w 3592"/>
                <a:gd name="T13" fmla="*/ 6225 h 6226"/>
                <a:gd name="T14" fmla="*/ 3472 w 3592"/>
                <a:gd name="T15" fmla="*/ 6010 h 6226"/>
                <a:gd name="T16" fmla="*/ 0 w 3592"/>
                <a:gd name="T17" fmla="*/ 0 h 6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2" h="6226">
                  <a:moveTo>
                    <a:pt x="0" y="0"/>
                  </a:moveTo>
                  <a:lnTo>
                    <a:pt x="0" y="0"/>
                  </a:lnTo>
                  <a:lnTo>
                    <a:pt x="3305" y="5722"/>
                  </a:lnTo>
                  <a:lnTo>
                    <a:pt x="3591" y="6225"/>
                  </a:lnTo>
                  <a:lnTo>
                    <a:pt x="3591" y="6225"/>
                  </a:lnTo>
                  <a:lnTo>
                    <a:pt x="3591" y="6225"/>
                  </a:lnTo>
                  <a:lnTo>
                    <a:pt x="3591" y="6225"/>
                  </a:lnTo>
                  <a:lnTo>
                    <a:pt x="3472" y="6010"/>
                  </a:lnTo>
                  <a:lnTo>
                    <a:pt x="0" y="0"/>
                  </a:lnTo>
                </a:path>
              </a:pathLst>
            </a:custGeom>
            <a:solidFill>
              <a:srgbClr val="1A17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21"/>
            <p:cNvSpPr>
              <a:spLocks noChangeArrowheads="1"/>
            </p:cNvSpPr>
            <p:nvPr/>
          </p:nvSpPr>
          <p:spPr bwMode="auto">
            <a:xfrm>
              <a:off x="1365414" y="3406320"/>
              <a:ext cx="807615" cy="1399206"/>
            </a:xfrm>
            <a:custGeom>
              <a:avLst/>
              <a:gdLst>
                <a:gd name="T0" fmla="*/ 0 w 3592"/>
                <a:gd name="T1" fmla="*/ 0 h 6226"/>
                <a:gd name="T2" fmla="*/ 0 w 3592"/>
                <a:gd name="T3" fmla="*/ 0 h 6226"/>
                <a:gd name="T4" fmla="*/ 3305 w 3592"/>
                <a:gd name="T5" fmla="*/ 5722 h 6226"/>
                <a:gd name="T6" fmla="*/ 3591 w 3592"/>
                <a:gd name="T7" fmla="*/ 6225 h 6226"/>
                <a:gd name="T8" fmla="*/ 3591 w 3592"/>
                <a:gd name="T9" fmla="*/ 6225 h 6226"/>
                <a:gd name="T10" fmla="*/ 3591 w 3592"/>
                <a:gd name="T11" fmla="*/ 6225 h 6226"/>
                <a:gd name="T12" fmla="*/ 3591 w 3592"/>
                <a:gd name="T13" fmla="*/ 6225 h 6226"/>
                <a:gd name="T14" fmla="*/ 3472 w 3592"/>
                <a:gd name="T15" fmla="*/ 6010 h 6226"/>
                <a:gd name="T16" fmla="*/ 0 w 3592"/>
                <a:gd name="T17" fmla="*/ 0 h 6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2" h="6226">
                  <a:moveTo>
                    <a:pt x="0" y="0"/>
                  </a:moveTo>
                  <a:lnTo>
                    <a:pt x="0" y="0"/>
                  </a:lnTo>
                  <a:lnTo>
                    <a:pt x="3305" y="5722"/>
                  </a:lnTo>
                  <a:lnTo>
                    <a:pt x="3591" y="6225"/>
                  </a:lnTo>
                  <a:lnTo>
                    <a:pt x="3591" y="6225"/>
                  </a:lnTo>
                  <a:lnTo>
                    <a:pt x="3591" y="6225"/>
                  </a:lnTo>
                  <a:lnTo>
                    <a:pt x="3591" y="6225"/>
                  </a:lnTo>
                  <a:lnTo>
                    <a:pt x="3472" y="6010"/>
                  </a:lnTo>
                  <a:lnTo>
                    <a:pt x="0" y="0"/>
                  </a:lnTo>
                </a:path>
              </a:pathLst>
            </a:custGeom>
            <a:solidFill>
              <a:srgbClr val="1A17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22"/>
            <p:cNvSpPr>
              <a:spLocks noChangeArrowheads="1"/>
            </p:cNvSpPr>
            <p:nvPr/>
          </p:nvSpPr>
          <p:spPr bwMode="auto">
            <a:xfrm>
              <a:off x="2209694" y="4869938"/>
              <a:ext cx="990" cy="99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1A17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23"/>
            <p:cNvSpPr>
              <a:spLocks noChangeArrowheads="1"/>
            </p:cNvSpPr>
            <p:nvPr/>
          </p:nvSpPr>
          <p:spPr bwMode="auto">
            <a:xfrm>
              <a:off x="2209694" y="4869938"/>
              <a:ext cx="990" cy="99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1A1700"/>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1"/>
            <p:cNvSpPr>
              <a:spLocks noChangeArrowheads="1"/>
            </p:cNvSpPr>
            <p:nvPr userDrawn="1"/>
          </p:nvSpPr>
          <p:spPr bwMode="auto">
            <a:xfrm>
              <a:off x="2660959" y="4848389"/>
              <a:ext cx="2328682" cy="1618818"/>
            </a:xfrm>
            <a:custGeom>
              <a:avLst/>
              <a:gdLst>
                <a:gd name="T0" fmla="*/ 8240 w 8241"/>
                <a:gd name="T1" fmla="*/ 5378 h 5379"/>
                <a:gd name="T2" fmla="*/ 3078 w 8241"/>
                <a:gd name="T3" fmla="*/ 5378 h 5379"/>
                <a:gd name="T4" fmla="*/ 0 w 8241"/>
                <a:gd name="T5" fmla="*/ 0 h 5379"/>
                <a:gd name="T6" fmla="*/ 5163 w 8241"/>
                <a:gd name="T7" fmla="*/ 0 h 5379"/>
                <a:gd name="T8" fmla="*/ 8240 w 8241"/>
                <a:gd name="T9" fmla="*/ 5362 h 5379"/>
                <a:gd name="T10" fmla="*/ 8240 w 8241"/>
                <a:gd name="T11" fmla="*/ 5378 h 5379"/>
                <a:gd name="connsiteX0" fmla="*/ 9999 w 9999"/>
                <a:gd name="connsiteY0" fmla="*/ 9998 h 9998"/>
                <a:gd name="connsiteX1" fmla="*/ 3735 w 9999"/>
                <a:gd name="connsiteY1" fmla="*/ 9998 h 9998"/>
                <a:gd name="connsiteX2" fmla="*/ 0 w 9999"/>
                <a:gd name="connsiteY2" fmla="*/ 0 h 9998"/>
                <a:gd name="connsiteX3" fmla="*/ 6265 w 9999"/>
                <a:gd name="connsiteY3" fmla="*/ 0 h 9998"/>
                <a:gd name="connsiteX4" fmla="*/ 9388 w 9999"/>
                <a:gd name="connsiteY4" fmla="*/ 8059 h 9998"/>
                <a:gd name="connsiteX5" fmla="*/ 9999 w 9999"/>
                <a:gd name="connsiteY5" fmla="*/ 9968 h 9998"/>
                <a:gd name="connsiteX6" fmla="*/ 9999 w 9999"/>
                <a:gd name="connsiteY6" fmla="*/ 9998 h 9998"/>
                <a:gd name="connsiteX0" fmla="*/ 10000 w 10000"/>
                <a:gd name="connsiteY0" fmla="*/ 10000 h 10000"/>
                <a:gd name="connsiteX1" fmla="*/ 3735 w 10000"/>
                <a:gd name="connsiteY1" fmla="*/ 10000 h 10000"/>
                <a:gd name="connsiteX2" fmla="*/ 0 w 10000"/>
                <a:gd name="connsiteY2" fmla="*/ 0 h 10000"/>
                <a:gd name="connsiteX3" fmla="*/ 6266 w 10000"/>
                <a:gd name="connsiteY3" fmla="*/ 0 h 10000"/>
                <a:gd name="connsiteX4" fmla="*/ 9389 w 10000"/>
                <a:gd name="connsiteY4" fmla="*/ 8061 h 10000"/>
                <a:gd name="connsiteX5" fmla="*/ 10000 w 10000"/>
                <a:gd name="connsiteY5" fmla="*/ 9970 h 10000"/>
                <a:gd name="connsiteX0" fmla="*/ 10000 w 10000"/>
                <a:gd name="connsiteY0" fmla="*/ 10000 h 10000"/>
                <a:gd name="connsiteX1" fmla="*/ 3735 w 10000"/>
                <a:gd name="connsiteY1" fmla="*/ 10000 h 10000"/>
                <a:gd name="connsiteX2" fmla="*/ 0 w 10000"/>
                <a:gd name="connsiteY2" fmla="*/ 0 h 10000"/>
                <a:gd name="connsiteX3" fmla="*/ 6266 w 10000"/>
                <a:gd name="connsiteY3" fmla="*/ 0 h 10000"/>
                <a:gd name="connsiteX4" fmla="*/ 9389 w 10000"/>
                <a:gd name="connsiteY4" fmla="*/ 8061 h 10000"/>
                <a:gd name="connsiteX0" fmla="*/ 3735 w 9389"/>
                <a:gd name="connsiteY0" fmla="*/ 10000 h 10000"/>
                <a:gd name="connsiteX1" fmla="*/ 0 w 9389"/>
                <a:gd name="connsiteY1" fmla="*/ 0 h 10000"/>
                <a:gd name="connsiteX2" fmla="*/ 6266 w 9389"/>
                <a:gd name="connsiteY2" fmla="*/ 0 h 10000"/>
                <a:gd name="connsiteX3" fmla="*/ 9389 w 9389"/>
                <a:gd name="connsiteY3" fmla="*/ 8061 h 10000"/>
                <a:gd name="connsiteX0" fmla="*/ 3978 w 10000"/>
                <a:gd name="connsiteY0" fmla="*/ 10000 h 10000"/>
                <a:gd name="connsiteX1" fmla="*/ 0 w 10000"/>
                <a:gd name="connsiteY1" fmla="*/ 0 h 10000"/>
                <a:gd name="connsiteX2" fmla="*/ 6674 w 10000"/>
                <a:gd name="connsiteY2" fmla="*/ 0 h 10000"/>
                <a:gd name="connsiteX3" fmla="*/ 10000 w 10000"/>
                <a:gd name="connsiteY3" fmla="*/ 8061 h 10000"/>
                <a:gd name="connsiteX4" fmla="*/ 3978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3978" y="10000"/>
                  </a:moveTo>
                  <a:lnTo>
                    <a:pt x="0" y="0"/>
                  </a:lnTo>
                  <a:lnTo>
                    <a:pt x="6674" y="0"/>
                  </a:lnTo>
                  <a:lnTo>
                    <a:pt x="10000" y="8061"/>
                  </a:lnTo>
                  <a:lnTo>
                    <a:pt x="3978" y="10000"/>
                  </a:lnTo>
                  <a:close/>
                </a:path>
              </a:pathLst>
            </a:custGeom>
            <a:solidFill>
              <a:schemeClr val="bg2">
                <a:alpha val="83000"/>
              </a:schemeClr>
            </a:solidFill>
            <a:ln>
              <a:noFill/>
            </a:ln>
            <a:effectLst/>
          </p:spPr>
          <p:txBody>
            <a:bodyPr wrap="none" anchor="ctr"/>
            <a:lstStyle/>
            <a:p>
              <a:pPr lvl="0"/>
              <a:endParaRPr lang="en-US">
                <a:solidFill>
                  <a:schemeClr val="tx1"/>
                </a:solidFill>
              </a:endParaRPr>
            </a:p>
          </p:txBody>
        </p:sp>
        <p:sp>
          <p:nvSpPr>
            <p:cNvPr id="26" name="Freeform 2"/>
            <p:cNvSpPr>
              <a:spLocks noChangeArrowheads="1"/>
            </p:cNvSpPr>
            <p:nvPr userDrawn="1"/>
          </p:nvSpPr>
          <p:spPr bwMode="auto">
            <a:xfrm>
              <a:off x="174620" y="218177"/>
              <a:ext cx="2270893" cy="1550504"/>
            </a:xfrm>
            <a:custGeom>
              <a:avLst/>
              <a:gdLst>
                <a:gd name="T0" fmla="*/ 8241 w 8242"/>
                <a:gd name="T1" fmla="*/ 5379 h 5380"/>
                <a:gd name="T2" fmla="*/ 3078 w 8242"/>
                <a:gd name="T3" fmla="*/ 5379 h 5380"/>
                <a:gd name="T4" fmla="*/ 0 w 8242"/>
                <a:gd name="T5" fmla="*/ 0 h 5380"/>
                <a:gd name="T6" fmla="*/ 5163 w 8242"/>
                <a:gd name="T7" fmla="*/ 0 h 5380"/>
                <a:gd name="T8" fmla="*/ 8224 w 8242"/>
                <a:gd name="T9" fmla="*/ 5363 h 5380"/>
                <a:gd name="T10" fmla="*/ 8241 w 8242"/>
                <a:gd name="T11" fmla="*/ 5379 h 5380"/>
                <a:gd name="connsiteX0" fmla="*/ 9999 w 9999"/>
                <a:gd name="connsiteY0" fmla="*/ 9998 h 9998"/>
                <a:gd name="connsiteX1" fmla="*/ 3735 w 9999"/>
                <a:gd name="connsiteY1" fmla="*/ 9998 h 9998"/>
                <a:gd name="connsiteX2" fmla="*/ 844 w 9999"/>
                <a:gd name="connsiteY2" fmla="*/ 2151 h 9998"/>
                <a:gd name="connsiteX3" fmla="*/ 0 w 9999"/>
                <a:gd name="connsiteY3" fmla="*/ 0 h 9998"/>
                <a:gd name="connsiteX4" fmla="*/ 6264 w 9999"/>
                <a:gd name="connsiteY4" fmla="*/ 0 h 9998"/>
                <a:gd name="connsiteX5" fmla="*/ 9978 w 9999"/>
                <a:gd name="connsiteY5" fmla="*/ 9968 h 9998"/>
                <a:gd name="connsiteX6" fmla="*/ 9999 w 9999"/>
                <a:gd name="connsiteY6" fmla="*/ 9998 h 9998"/>
                <a:gd name="connsiteX0" fmla="*/ 9156 w 9156"/>
                <a:gd name="connsiteY0" fmla="*/ 10000 h 10000"/>
                <a:gd name="connsiteX1" fmla="*/ 2891 w 9156"/>
                <a:gd name="connsiteY1" fmla="*/ 10000 h 10000"/>
                <a:gd name="connsiteX2" fmla="*/ 0 w 9156"/>
                <a:gd name="connsiteY2" fmla="*/ 2151 h 10000"/>
                <a:gd name="connsiteX3" fmla="*/ 5421 w 9156"/>
                <a:gd name="connsiteY3" fmla="*/ 0 h 10000"/>
                <a:gd name="connsiteX4" fmla="*/ 9135 w 9156"/>
                <a:gd name="connsiteY4" fmla="*/ 9970 h 10000"/>
                <a:gd name="connsiteX5" fmla="*/ 9156 w 9156"/>
                <a:gd name="connsiteY5" fmla="*/ 10000 h 10000"/>
                <a:gd name="connsiteX0" fmla="*/ 10000 w 10000"/>
                <a:gd name="connsiteY0" fmla="*/ 9578 h 9578"/>
                <a:gd name="connsiteX1" fmla="*/ 3157 w 10000"/>
                <a:gd name="connsiteY1" fmla="*/ 9578 h 9578"/>
                <a:gd name="connsiteX2" fmla="*/ 0 w 10000"/>
                <a:gd name="connsiteY2" fmla="*/ 1729 h 9578"/>
                <a:gd name="connsiteX3" fmla="*/ 6089 w 10000"/>
                <a:gd name="connsiteY3" fmla="*/ 0 h 9578"/>
                <a:gd name="connsiteX4" fmla="*/ 9977 w 10000"/>
                <a:gd name="connsiteY4" fmla="*/ 9548 h 9578"/>
                <a:gd name="connsiteX5" fmla="*/ 10000 w 10000"/>
                <a:gd name="connsiteY5" fmla="*/ 9578 h 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578">
                  <a:moveTo>
                    <a:pt x="10000" y="9578"/>
                  </a:moveTo>
                  <a:lnTo>
                    <a:pt x="3157" y="9578"/>
                  </a:lnTo>
                  <a:lnTo>
                    <a:pt x="0" y="1729"/>
                  </a:lnTo>
                  <a:lnTo>
                    <a:pt x="6089" y="0"/>
                  </a:lnTo>
                  <a:lnTo>
                    <a:pt x="9977" y="9548"/>
                  </a:lnTo>
                  <a:cubicBezTo>
                    <a:pt x="9985" y="9558"/>
                    <a:pt x="9992" y="9568"/>
                    <a:pt x="10000" y="9578"/>
                  </a:cubicBezTo>
                </a:path>
              </a:pathLst>
            </a:custGeom>
            <a:solidFill>
              <a:schemeClr val="accent5">
                <a:alpha val="71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endParaRPr lang="en-US">
                <a:solidFill>
                  <a:schemeClr val="lt1"/>
                </a:solidFill>
              </a:endParaRPr>
            </a:p>
          </p:txBody>
        </p:sp>
        <p:sp>
          <p:nvSpPr>
            <p:cNvPr id="27" name="Freeform 3"/>
            <p:cNvSpPr>
              <a:spLocks noChangeArrowheads="1"/>
            </p:cNvSpPr>
            <p:nvPr userDrawn="1"/>
          </p:nvSpPr>
          <p:spPr bwMode="auto">
            <a:xfrm>
              <a:off x="929008" y="1826436"/>
              <a:ext cx="1593926" cy="1384233"/>
            </a:xfrm>
            <a:custGeom>
              <a:avLst/>
              <a:gdLst>
                <a:gd name="T0" fmla="*/ 5295 w 5296"/>
                <a:gd name="T1" fmla="*/ 0 h 4601"/>
                <a:gd name="T2" fmla="*/ 2647 w 5296"/>
                <a:gd name="T3" fmla="*/ 4600 h 4601"/>
                <a:gd name="T4" fmla="*/ 0 w 5296"/>
                <a:gd name="T5" fmla="*/ 0 h 4601"/>
                <a:gd name="T6" fmla="*/ 5295 w 5296"/>
                <a:gd name="T7" fmla="*/ 0 h 4601"/>
              </a:gdLst>
              <a:ahLst/>
              <a:cxnLst>
                <a:cxn ang="0">
                  <a:pos x="T0" y="T1"/>
                </a:cxn>
                <a:cxn ang="0">
                  <a:pos x="T2" y="T3"/>
                </a:cxn>
                <a:cxn ang="0">
                  <a:pos x="T4" y="T5"/>
                </a:cxn>
                <a:cxn ang="0">
                  <a:pos x="T6" y="T7"/>
                </a:cxn>
              </a:cxnLst>
              <a:rect l="0" t="0" r="r" b="b"/>
              <a:pathLst>
                <a:path w="5296" h="4601">
                  <a:moveTo>
                    <a:pt x="5295" y="0"/>
                  </a:moveTo>
                  <a:lnTo>
                    <a:pt x="2647" y="4600"/>
                  </a:lnTo>
                  <a:lnTo>
                    <a:pt x="0" y="0"/>
                  </a:lnTo>
                  <a:lnTo>
                    <a:pt x="5295" y="0"/>
                  </a:lnTo>
                </a:path>
              </a:pathLst>
            </a:custGeom>
            <a:solidFill>
              <a:schemeClr val="bg2">
                <a:alpha val="83000"/>
              </a:schemeClr>
            </a:solidFill>
            <a:ln>
              <a:noFill/>
            </a:ln>
            <a:effectLst/>
          </p:spPr>
          <p:txBody>
            <a:bodyPr wrap="none" anchor="ctr"/>
            <a:lstStyle/>
            <a:p>
              <a:pPr lvl="0"/>
              <a:endParaRPr lang="en-US">
                <a:solidFill>
                  <a:schemeClr val="tx1"/>
                </a:solidFill>
              </a:endParaRPr>
            </a:p>
          </p:txBody>
        </p:sp>
        <p:sp>
          <p:nvSpPr>
            <p:cNvPr id="28" name="Freeform 4"/>
            <p:cNvSpPr>
              <a:spLocks noChangeArrowheads="1"/>
            </p:cNvSpPr>
            <p:nvPr userDrawn="1"/>
          </p:nvSpPr>
          <p:spPr bwMode="auto">
            <a:xfrm>
              <a:off x="1747671" y="1892432"/>
              <a:ext cx="1593926" cy="1380252"/>
            </a:xfrm>
            <a:custGeom>
              <a:avLst/>
              <a:gdLst>
                <a:gd name="T0" fmla="*/ 0 w 5295"/>
                <a:gd name="T1" fmla="*/ 4583 h 4584"/>
                <a:gd name="T2" fmla="*/ 2648 w 5295"/>
                <a:gd name="T3" fmla="*/ 0 h 4584"/>
                <a:gd name="T4" fmla="*/ 5294 w 5295"/>
                <a:gd name="T5" fmla="*/ 4583 h 4584"/>
                <a:gd name="T6" fmla="*/ 0 w 5295"/>
                <a:gd name="T7" fmla="*/ 4583 h 4584"/>
              </a:gdLst>
              <a:ahLst/>
              <a:cxnLst>
                <a:cxn ang="0">
                  <a:pos x="T0" y="T1"/>
                </a:cxn>
                <a:cxn ang="0">
                  <a:pos x="T2" y="T3"/>
                </a:cxn>
                <a:cxn ang="0">
                  <a:pos x="T4" y="T5"/>
                </a:cxn>
                <a:cxn ang="0">
                  <a:pos x="T6" y="T7"/>
                </a:cxn>
              </a:cxnLst>
              <a:rect l="0" t="0" r="r" b="b"/>
              <a:pathLst>
                <a:path w="5295" h="4584">
                  <a:moveTo>
                    <a:pt x="0" y="4583"/>
                  </a:moveTo>
                  <a:lnTo>
                    <a:pt x="2648" y="0"/>
                  </a:lnTo>
                  <a:lnTo>
                    <a:pt x="5294" y="4583"/>
                  </a:lnTo>
                  <a:lnTo>
                    <a:pt x="0" y="4583"/>
                  </a:lnTo>
                </a:path>
              </a:pathLst>
            </a:custGeom>
            <a:solidFill>
              <a:schemeClr val="accent5">
                <a:alpha val="71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endParaRPr lang="en-US">
                <a:solidFill>
                  <a:schemeClr val="lt1"/>
                </a:solidFill>
              </a:endParaRPr>
            </a:p>
          </p:txBody>
        </p:sp>
        <p:sp>
          <p:nvSpPr>
            <p:cNvPr id="29" name="Freeform 5"/>
            <p:cNvSpPr>
              <a:spLocks noChangeArrowheads="1"/>
            </p:cNvSpPr>
            <p:nvPr userDrawn="1"/>
          </p:nvSpPr>
          <p:spPr bwMode="auto">
            <a:xfrm>
              <a:off x="1795647" y="3330114"/>
              <a:ext cx="1588617" cy="1380252"/>
            </a:xfrm>
            <a:custGeom>
              <a:avLst/>
              <a:gdLst>
                <a:gd name="T0" fmla="*/ 5277 w 5278"/>
                <a:gd name="T1" fmla="*/ 0 h 4585"/>
                <a:gd name="T2" fmla="*/ 2630 w 5278"/>
                <a:gd name="T3" fmla="*/ 4584 h 4585"/>
                <a:gd name="T4" fmla="*/ 0 w 5278"/>
                <a:gd name="T5" fmla="*/ 0 h 4585"/>
                <a:gd name="T6" fmla="*/ 5277 w 5278"/>
                <a:gd name="T7" fmla="*/ 0 h 4585"/>
              </a:gdLst>
              <a:ahLst/>
              <a:cxnLst>
                <a:cxn ang="0">
                  <a:pos x="T0" y="T1"/>
                </a:cxn>
                <a:cxn ang="0">
                  <a:pos x="T2" y="T3"/>
                </a:cxn>
                <a:cxn ang="0">
                  <a:pos x="T4" y="T5"/>
                </a:cxn>
                <a:cxn ang="0">
                  <a:pos x="T6" y="T7"/>
                </a:cxn>
              </a:cxnLst>
              <a:rect l="0" t="0" r="r" b="b"/>
              <a:pathLst>
                <a:path w="5278" h="4585">
                  <a:moveTo>
                    <a:pt x="5277" y="0"/>
                  </a:moveTo>
                  <a:lnTo>
                    <a:pt x="2630" y="4584"/>
                  </a:lnTo>
                  <a:lnTo>
                    <a:pt x="0" y="0"/>
                  </a:lnTo>
                  <a:lnTo>
                    <a:pt x="5277" y="0"/>
                  </a:lnTo>
                </a:path>
              </a:pathLst>
            </a:custGeom>
            <a:solidFill>
              <a:schemeClr val="bg2">
                <a:alpha val="83000"/>
              </a:schemeClr>
            </a:solidFill>
            <a:ln>
              <a:noFill/>
            </a:ln>
            <a:effectLst/>
          </p:spPr>
          <p:txBody>
            <a:bodyPr wrap="none" anchor="ctr"/>
            <a:lstStyle/>
            <a:p>
              <a:pPr lvl="0"/>
              <a:endParaRPr lang="en-US">
                <a:solidFill>
                  <a:schemeClr val="tx1"/>
                </a:solidFill>
              </a:endParaRPr>
            </a:p>
          </p:txBody>
        </p:sp>
        <p:sp>
          <p:nvSpPr>
            <p:cNvPr id="30" name="Freeform 6"/>
            <p:cNvSpPr>
              <a:spLocks noChangeArrowheads="1"/>
            </p:cNvSpPr>
            <p:nvPr userDrawn="1"/>
          </p:nvSpPr>
          <p:spPr bwMode="auto">
            <a:xfrm>
              <a:off x="2614310" y="3396110"/>
              <a:ext cx="1593925" cy="1385561"/>
            </a:xfrm>
            <a:custGeom>
              <a:avLst/>
              <a:gdLst>
                <a:gd name="T0" fmla="*/ 0 w 5296"/>
                <a:gd name="T1" fmla="*/ 4601 h 4602"/>
                <a:gd name="T2" fmla="*/ 2648 w 5296"/>
                <a:gd name="T3" fmla="*/ 0 h 4602"/>
                <a:gd name="T4" fmla="*/ 5295 w 5296"/>
                <a:gd name="T5" fmla="*/ 4601 h 4602"/>
                <a:gd name="T6" fmla="*/ 0 w 5296"/>
                <a:gd name="T7" fmla="*/ 4601 h 4602"/>
              </a:gdLst>
              <a:ahLst/>
              <a:cxnLst>
                <a:cxn ang="0">
                  <a:pos x="T0" y="T1"/>
                </a:cxn>
                <a:cxn ang="0">
                  <a:pos x="T2" y="T3"/>
                </a:cxn>
                <a:cxn ang="0">
                  <a:pos x="T4" y="T5"/>
                </a:cxn>
                <a:cxn ang="0">
                  <a:pos x="T6" y="T7"/>
                </a:cxn>
              </a:cxnLst>
              <a:rect l="0" t="0" r="r" b="b"/>
              <a:pathLst>
                <a:path w="5296" h="4602">
                  <a:moveTo>
                    <a:pt x="0" y="4601"/>
                  </a:moveTo>
                  <a:lnTo>
                    <a:pt x="2648" y="0"/>
                  </a:lnTo>
                  <a:lnTo>
                    <a:pt x="5295" y="4601"/>
                  </a:lnTo>
                  <a:lnTo>
                    <a:pt x="0" y="4601"/>
                  </a:lnTo>
                </a:path>
              </a:pathLst>
            </a:custGeom>
            <a:solidFill>
              <a:schemeClr val="accent5">
                <a:alpha val="71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0"/>
              <a:endParaRPr lang="en-US">
                <a:solidFill>
                  <a:schemeClr val="lt1"/>
                </a:solidFill>
              </a:endParaRPr>
            </a:p>
          </p:txBody>
        </p:sp>
      </p:grpSp>
      <p:sp>
        <p:nvSpPr>
          <p:cNvPr id="21" name="Parallelogram 20"/>
          <p:cNvSpPr/>
          <p:nvPr userDrawn="1"/>
        </p:nvSpPr>
        <p:spPr>
          <a:xfrm>
            <a:off x="4843849" y="190500"/>
            <a:ext cx="7248282" cy="6247638"/>
          </a:xfrm>
          <a:custGeom>
            <a:avLst/>
            <a:gdLst>
              <a:gd name="connsiteX0" fmla="*/ 0 w 10149840"/>
              <a:gd name="connsiteY0" fmla="*/ 6227064 h 6227064"/>
              <a:gd name="connsiteX1" fmla="*/ 2277798 w 10149840"/>
              <a:gd name="connsiteY1" fmla="*/ 0 h 6227064"/>
              <a:gd name="connsiteX2" fmla="*/ 10149840 w 10149840"/>
              <a:gd name="connsiteY2" fmla="*/ 0 h 6227064"/>
              <a:gd name="connsiteX3" fmla="*/ 7872042 w 10149840"/>
              <a:gd name="connsiteY3" fmla="*/ 6227064 h 6227064"/>
              <a:gd name="connsiteX4" fmla="*/ 0 w 10149840"/>
              <a:gd name="connsiteY4" fmla="*/ 6227064 h 6227064"/>
              <a:gd name="connsiteX0" fmla="*/ 0 w 10149840"/>
              <a:gd name="connsiteY0" fmla="*/ 6228588 h 6228588"/>
              <a:gd name="connsiteX1" fmla="*/ 2277798 w 10149840"/>
              <a:gd name="connsiteY1" fmla="*/ 1524 h 6228588"/>
              <a:gd name="connsiteX2" fmla="*/ 7670292 w 10149840"/>
              <a:gd name="connsiteY2" fmla="*/ 0 h 6228588"/>
              <a:gd name="connsiteX3" fmla="*/ 10149840 w 10149840"/>
              <a:gd name="connsiteY3" fmla="*/ 1524 h 6228588"/>
              <a:gd name="connsiteX4" fmla="*/ 7872042 w 10149840"/>
              <a:gd name="connsiteY4" fmla="*/ 6228588 h 6228588"/>
              <a:gd name="connsiteX5" fmla="*/ 0 w 10149840"/>
              <a:gd name="connsiteY5" fmla="*/ 6228588 h 6228588"/>
              <a:gd name="connsiteX0" fmla="*/ 0 w 7872042"/>
              <a:gd name="connsiteY0" fmla="*/ 6228588 h 6228588"/>
              <a:gd name="connsiteX1" fmla="*/ 2277798 w 7872042"/>
              <a:gd name="connsiteY1" fmla="*/ 1524 h 6228588"/>
              <a:gd name="connsiteX2" fmla="*/ 7670292 w 7872042"/>
              <a:gd name="connsiteY2" fmla="*/ 0 h 6228588"/>
              <a:gd name="connsiteX3" fmla="*/ 7872042 w 7872042"/>
              <a:gd name="connsiteY3" fmla="*/ 6228588 h 6228588"/>
              <a:gd name="connsiteX4" fmla="*/ 0 w 7872042"/>
              <a:gd name="connsiteY4" fmla="*/ 6228588 h 6228588"/>
              <a:gd name="connsiteX0" fmla="*/ 0 w 7700592"/>
              <a:gd name="connsiteY0" fmla="*/ 6228588 h 6247638"/>
              <a:gd name="connsiteX1" fmla="*/ 2277798 w 7700592"/>
              <a:gd name="connsiteY1" fmla="*/ 1524 h 6247638"/>
              <a:gd name="connsiteX2" fmla="*/ 7670292 w 7700592"/>
              <a:gd name="connsiteY2" fmla="*/ 0 h 6247638"/>
              <a:gd name="connsiteX3" fmla="*/ 7700592 w 7700592"/>
              <a:gd name="connsiteY3" fmla="*/ 6247638 h 6247638"/>
              <a:gd name="connsiteX4" fmla="*/ 0 w 7700592"/>
              <a:gd name="connsiteY4" fmla="*/ 6228588 h 62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0592" h="6247638">
                <a:moveTo>
                  <a:pt x="0" y="6228588"/>
                </a:moveTo>
                <a:lnTo>
                  <a:pt x="2277798" y="1524"/>
                </a:lnTo>
                <a:lnTo>
                  <a:pt x="7670292" y="0"/>
                </a:lnTo>
                <a:lnTo>
                  <a:pt x="7700592" y="6247638"/>
                </a:lnTo>
                <a:lnTo>
                  <a:pt x="0" y="6228588"/>
                </a:lnTo>
                <a:close/>
              </a:path>
            </a:pathLst>
          </a:cu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lvl="1" algn="ctr">
              <a:lnSpc>
                <a:spcPct val="90000"/>
              </a:lnSpc>
            </a:pPr>
            <a:endParaRPr lang="en-US" sz="2400" dirty="0">
              <a:solidFill>
                <a:srgbClr val="FFFFFF"/>
              </a:solidFill>
            </a:endParaRPr>
          </a:p>
        </p:txBody>
      </p:sp>
      <p:grpSp>
        <p:nvGrpSpPr>
          <p:cNvPr id="9" name="Group 8"/>
          <p:cNvGrpSpPr/>
          <p:nvPr userDrawn="1"/>
        </p:nvGrpSpPr>
        <p:grpSpPr>
          <a:xfrm>
            <a:off x="0" y="0"/>
            <a:ext cx="12189398" cy="68580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1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31" name="Slika 1" descr="unnamed">
            <a:extLst>
              <a:ext uri="{FF2B5EF4-FFF2-40B4-BE49-F238E27FC236}">
                <a16:creationId xmlns:a16="http://schemas.microsoft.com/office/drawing/2014/main" id="{591BB713-8FE6-4A43-A1E7-12DFCF729E3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42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6261" y="145774"/>
            <a:ext cx="12019721" cy="6410474"/>
          </a:xfrm>
          <a:prstGeom prst="rect">
            <a:avLst/>
          </a:prstGeom>
        </p:spPr>
      </p:pic>
      <p:sp>
        <p:nvSpPr>
          <p:cNvPr id="8" name="Parallelogram 7"/>
          <p:cNvSpPr/>
          <p:nvPr userDrawn="1"/>
        </p:nvSpPr>
        <p:spPr>
          <a:xfrm>
            <a:off x="42598" y="180862"/>
            <a:ext cx="6701102" cy="6227064"/>
          </a:xfrm>
          <a:custGeom>
            <a:avLst/>
            <a:gdLst>
              <a:gd name="connsiteX0" fmla="*/ 0 w 8978900"/>
              <a:gd name="connsiteY0" fmla="*/ 6227064 h 6227064"/>
              <a:gd name="connsiteX1" fmla="*/ 2277798 w 8978900"/>
              <a:gd name="connsiteY1" fmla="*/ 0 h 6227064"/>
              <a:gd name="connsiteX2" fmla="*/ 8978900 w 8978900"/>
              <a:gd name="connsiteY2" fmla="*/ 0 h 6227064"/>
              <a:gd name="connsiteX3" fmla="*/ 6701102 w 8978900"/>
              <a:gd name="connsiteY3" fmla="*/ 6227064 h 6227064"/>
              <a:gd name="connsiteX4" fmla="*/ 0 w 8978900"/>
              <a:gd name="connsiteY4" fmla="*/ 6227064 h 6227064"/>
              <a:gd name="connsiteX0" fmla="*/ 0 w 8978900"/>
              <a:gd name="connsiteY0" fmla="*/ 6227064 h 6227064"/>
              <a:gd name="connsiteX1" fmla="*/ 2277798 w 8978900"/>
              <a:gd name="connsiteY1" fmla="*/ 0 h 6227064"/>
              <a:gd name="connsiteX2" fmla="*/ 8978900 w 8978900"/>
              <a:gd name="connsiteY2" fmla="*/ 0 h 6227064"/>
              <a:gd name="connsiteX3" fmla="*/ 6701102 w 8978900"/>
              <a:gd name="connsiteY3" fmla="*/ 6227064 h 6227064"/>
              <a:gd name="connsiteX4" fmla="*/ 2330450 w 8978900"/>
              <a:gd name="connsiteY4" fmla="*/ 6219938 h 6227064"/>
              <a:gd name="connsiteX5" fmla="*/ 0 w 8978900"/>
              <a:gd name="connsiteY5" fmla="*/ 6227064 h 6227064"/>
              <a:gd name="connsiteX0" fmla="*/ 52652 w 6701102"/>
              <a:gd name="connsiteY0" fmla="*/ 6219938 h 6227064"/>
              <a:gd name="connsiteX1" fmla="*/ 0 w 6701102"/>
              <a:gd name="connsiteY1" fmla="*/ 0 h 6227064"/>
              <a:gd name="connsiteX2" fmla="*/ 6701102 w 6701102"/>
              <a:gd name="connsiteY2" fmla="*/ 0 h 6227064"/>
              <a:gd name="connsiteX3" fmla="*/ 4423304 w 6701102"/>
              <a:gd name="connsiteY3" fmla="*/ 6227064 h 6227064"/>
              <a:gd name="connsiteX4" fmla="*/ 52652 w 6701102"/>
              <a:gd name="connsiteY4" fmla="*/ 6219938 h 622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102" h="6227064">
                <a:moveTo>
                  <a:pt x="52652" y="6219938"/>
                </a:moveTo>
                <a:lnTo>
                  <a:pt x="0" y="0"/>
                </a:lnTo>
                <a:lnTo>
                  <a:pt x="6701102" y="0"/>
                </a:lnTo>
                <a:lnTo>
                  <a:pt x="4423304" y="6227064"/>
                </a:lnTo>
                <a:lnTo>
                  <a:pt x="52652" y="6219938"/>
                </a:lnTo>
                <a:close/>
              </a:path>
            </a:pathLst>
          </a:custGeom>
          <a:gradFill flip="none" rotWithShape="1">
            <a:gsLst>
              <a:gs pos="0">
                <a:schemeClr val="accent4">
                  <a:shade val="30000"/>
                  <a:satMod val="115000"/>
                  <a:alpha val="94000"/>
                </a:schemeClr>
              </a:gs>
              <a:gs pos="50000">
                <a:schemeClr val="accent4">
                  <a:shade val="67500"/>
                  <a:satMod val="115000"/>
                  <a:alpha val="94000"/>
                </a:schemeClr>
              </a:gs>
              <a:gs pos="100000">
                <a:schemeClr val="accent4">
                  <a:shade val="100000"/>
                  <a:satMod val="115000"/>
                  <a:alpha val="80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lvl="1" algn="ctr">
              <a:lnSpc>
                <a:spcPct val="90000"/>
              </a:lnSpc>
            </a:pPr>
            <a:endParaRPr lang="en-US" sz="2400" dirty="0">
              <a:solidFill>
                <a:srgbClr val="FFFFFF"/>
              </a:solidFill>
            </a:endParaRPr>
          </a:p>
        </p:txBody>
      </p:sp>
      <p:grpSp>
        <p:nvGrpSpPr>
          <p:cNvPr id="9" name="Group 8"/>
          <p:cNvGrpSpPr/>
          <p:nvPr userDrawn="1"/>
        </p:nvGrpSpPr>
        <p:grpSpPr>
          <a:xfrm>
            <a:off x="0" y="0"/>
            <a:ext cx="12189398" cy="68580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1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5" name="Slika 1" descr="unnamed">
            <a:extLst>
              <a:ext uri="{FF2B5EF4-FFF2-40B4-BE49-F238E27FC236}">
                <a16:creationId xmlns:a16="http://schemas.microsoft.com/office/drawing/2014/main" id="{4E126D27-420B-4834-A630-BFA17979B63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49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509" y="139148"/>
            <a:ext cx="11910474" cy="6341165"/>
          </a:xfrm>
          <a:prstGeom prst="rect">
            <a:avLst/>
          </a:prstGeom>
        </p:spPr>
      </p:pic>
      <p:sp>
        <p:nvSpPr>
          <p:cNvPr id="15" name="Parallelogram 20"/>
          <p:cNvSpPr/>
          <p:nvPr userDrawn="1"/>
        </p:nvSpPr>
        <p:spPr>
          <a:xfrm>
            <a:off x="38100" y="177736"/>
            <a:ext cx="6596380" cy="6242114"/>
          </a:xfrm>
          <a:custGeom>
            <a:avLst/>
            <a:gdLst>
              <a:gd name="connsiteX0" fmla="*/ 0 w 8869680"/>
              <a:gd name="connsiteY0" fmla="*/ 6227064 h 6227064"/>
              <a:gd name="connsiteX1" fmla="*/ 2277798 w 8869680"/>
              <a:gd name="connsiteY1" fmla="*/ 0 h 6227064"/>
              <a:gd name="connsiteX2" fmla="*/ 8869680 w 8869680"/>
              <a:gd name="connsiteY2" fmla="*/ 0 h 6227064"/>
              <a:gd name="connsiteX3" fmla="*/ 6591882 w 8869680"/>
              <a:gd name="connsiteY3" fmla="*/ 6227064 h 6227064"/>
              <a:gd name="connsiteX4" fmla="*/ 0 w 8869680"/>
              <a:gd name="connsiteY4" fmla="*/ 6227064 h 6227064"/>
              <a:gd name="connsiteX0" fmla="*/ 0 w 8869680"/>
              <a:gd name="connsiteY0" fmla="*/ 6227064 h 6242114"/>
              <a:gd name="connsiteX1" fmla="*/ 2277798 w 8869680"/>
              <a:gd name="connsiteY1" fmla="*/ 0 h 6242114"/>
              <a:gd name="connsiteX2" fmla="*/ 8869680 w 8869680"/>
              <a:gd name="connsiteY2" fmla="*/ 0 h 6242114"/>
              <a:gd name="connsiteX3" fmla="*/ 6591882 w 8869680"/>
              <a:gd name="connsiteY3" fmla="*/ 6227064 h 6242114"/>
              <a:gd name="connsiteX4" fmla="*/ 2273300 w 8869680"/>
              <a:gd name="connsiteY4" fmla="*/ 6242114 h 6242114"/>
              <a:gd name="connsiteX5" fmla="*/ 0 w 8869680"/>
              <a:gd name="connsiteY5" fmla="*/ 6227064 h 6242114"/>
              <a:gd name="connsiteX0" fmla="*/ 0 w 6596380"/>
              <a:gd name="connsiteY0" fmla="*/ 6242114 h 6242114"/>
              <a:gd name="connsiteX1" fmla="*/ 4498 w 6596380"/>
              <a:gd name="connsiteY1" fmla="*/ 0 h 6242114"/>
              <a:gd name="connsiteX2" fmla="*/ 6596380 w 6596380"/>
              <a:gd name="connsiteY2" fmla="*/ 0 h 6242114"/>
              <a:gd name="connsiteX3" fmla="*/ 4318582 w 6596380"/>
              <a:gd name="connsiteY3" fmla="*/ 6227064 h 6242114"/>
              <a:gd name="connsiteX4" fmla="*/ 0 w 6596380"/>
              <a:gd name="connsiteY4" fmla="*/ 6242114 h 624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6380" h="6242114">
                <a:moveTo>
                  <a:pt x="0" y="6242114"/>
                </a:moveTo>
                <a:cubicBezTo>
                  <a:pt x="1499" y="4161409"/>
                  <a:pt x="2999" y="2080705"/>
                  <a:pt x="4498" y="0"/>
                </a:cubicBezTo>
                <a:lnTo>
                  <a:pt x="6596380" y="0"/>
                </a:lnTo>
                <a:lnTo>
                  <a:pt x="4318582" y="6227064"/>
                </a:lnTo>
                <a:lnTo>
                  <a:pt x="0" y="6242114"/>
                </a:lnTo>
                <a:close/>
              </a:path>
            </a:pathLst>
          </a:custGeom>
          <a:gradFill flip="none" rotWithShape="1">
            <a:gsLst>
              <a:gs pos="0">
                <a:schemeClr val="accent5">
                  <a:lumMod val="50000"/>
                  <a:alpha val="96000"/>
                </a:schemeClr>
              </a:gs>
              <a:gs pos="50000">
                <a:schemeClr val="accent5">
                  <a:lumMod val="75000"/>
                  <a:alpha val="94000"/>
                </a:schemeClr>
              </a:gs>
              <a:gs pos="100000">
                <a:schemeClr val="accent5">
                  <a:alpha val="77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lvl="1"/>
            <a:endParaRPr lang="en-US" dirty="0"/>
          </a:p>
        </p:txBody>
      </p:sp>
      <p:grpSp>
        <p:nvGrpSpPr>
          <p:cNvPr id="9" name="Group 8"/>
          <p:cNvGrpSpPr/>
          <p:nvPr userDrawn="1"/>
        </p:nvGrpSpPr>
        <p:grpSpPr>
          <a:xfrm>
            <a:off x="0" y="0"/>
            <a:ext cx="12189398" cy="68580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1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4" name="Slika 1" descr="unnamed">
            <a:extLst>
              <a:ext uri="{FF2B5EF4-FFF2-40B4-BE49-F238E27FC236}">
                <a16:creationId xmlns:a16="http://schemas.microsoft.com/office/drawing/2014/main" id="{DE4DAAE1-3B76-48F1-B0E7-78E4EACE461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35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3962" y="145773"/>
            <a:ext cx="11890946" cy="6291603"/>
          </a:xfrm>
          <a:prstGeom prst="rect">
            <a:avLst/>
          </a:prstGeom>
        </p:spPr>
      </p:pic>
      <p:sp>
        <p:nvSpPr>
          <p:cNvPr id="8" name="Parallelogram 7"/>
          <p:cNvSpPr/>
          <p:nvPr userDrawn="1"/>
        </p:nvSpPr>
        <p:spPr>
          <a:xfrm>
            <a:off x="42598" y="180862"/>
            <a:ext cx="6701102" cy="6227064"/>
          </a:xfrm>
          <a:custGeom>
            <a:avLst/>
            <a:gdLst>
              <a:gd name="connsiteX0" fmla="*/ 0 w 8978900"/>
              <a:gd name="connsiteY0" fmla="*/ 6227064 h 6227064"/>
              <a:gd name="connsiteX1" fmla="*/ 2277798 w 8978900"/>
              <a:gd name="connsiteY1" fmla="*/ 0 h 6227064"/>
              <a:gd name="connsiteX2" fmla="*/ 8978900 w 8978900"/>
              <a:gd name="connsiteY2" fmla="*/ 0 h 6227064"/>
              <a:gd name="connsiteX3" fmla="*/ 6701102 w 8978900"/>
              <a:gd name="connsiteY3" fmla="*/ 6227064 h 6227064"/>
              <a:gd name="connsiteX4" fmla="*/ 0 w 8978900"/>
              <a:gd name="connsiteY4" fmla="*/ 6227064 h 6227064"/>
              <a:gd name="connsiteX0" fmla="*/ 0 w 8978900"/>
              <a:gd name="connsiteY0" fmla="*/ 6227064 h 6227064"/>
              <a:gd name="connsiteX1" fmla="*/ 2277798 w 8978900"/>
              <a:gd name="connsiteY1" fmla="*/ 0 h 6227064"/>
              <a:gd name="connsiteX2" fmla="*/ 8978900 w 8978900"/>
              <a:gd name="connsiteY2" fmla="*/ 0 h 6227064"/>
              <a:gd name="connsiteX3" fmla="*/ 6701102 w 8978900"/>
              <a:gd name="connsiteY3" fmla="*/ 6227064 h 6227064"/>
              <a:gd name="connsiteX4" fmla="*/ 2330450 w 8978900"/>
              <a:gd name="connsiteY4" fmla="*/ 6219938 h 6227064"/>
              <a:gd name="connsiteX5" fmla="*/ 0 w 8978900"/>
              <a:gd name="connsiteY5" fmla="*/ 6227064 h 6227064"/>
              <a:gd name="connsiteX0" fmla="*/ 52652 w 6701102"/>
              <a:gd name="connsiteY0" fmla="*/ 6219938 h 6227064"/>
              <a:gd name="connsiteX1" fmla="*/ 0 w 6701102"/>
              <a:gd name="connsiteY1" fmla="*/ 0 h 6227064"/>
              <a:gd name="connsiteX2" fmla="*/ 6701102 w 6701102"/>
              <a:gd name="connsiteY2" fmla="*/ 0 h 6227064"/>
              <a:gd name="connsiteX3" fmla="*/ 4423304 w 6701102"/>
              <a:gd name="connsiteY3" fmla="*/ 6227064 h 6227064"/>
              <a:gd name="connsiteX4" fmla="*/ 52652 w 6701102"/>
              <a:gd name="connsiteY4" fmla="*/ 6219938 h 622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1102" h="6227064">
                <a:moveTo>
                  <a:pt x="52652" y="6219938"/>
                </a:moveTo>
                <a:lnTo>
                  <a:pt x="0" y="0"/>
                </a:lnTo>
                <a:lnTo>
                  <a:pt x="6701102" y="0"/>
                </a:lnTo>
                <a:lnTo>
                  <a:pt x="4423304" y="6227064"/>
                </a:lnTo>
                <a:lnTo>
                  <a:pt x="52652" y="6219938"/>
                </a:lnTo>
                <a:close/>
              </a:path>
            </a:pathLst>
          </a:custGeom>
          <a:gradFill flip="none" rotWithShape="1">
            <a:gsLst>
              <a:gs pos="0">
                <a:schemeClr val="accent4">
                  <a:shade val="30000"/>
                  <a:satMod val="115000"/>
                  <a:alpha val="94000"/>
                </a:schemeClr>
              </a:gs>
              <a:gs pos="50000">
                <a:schemeClr val="accent4">
                  <a:shade val="67500"/>
                  <a:satMod val="115000"/>
                  <a:alpha val="94000"/>
                </a:schemeClr>
              </a:gs>
              <a:gs pos="100000">
                <a:schemeClr val="accent4">
                  <a:shade val="100000"/>
                  <a:satMod val="115000"/>
                  <a:alpha val="80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marL="0" lvl="1" algn="ctr">
              <a:lnSpc>
                <a:spcPct val="90000"/>
              </a:lnSpc>
            </a:pPr>
            <a:endParaRPr lang="en-US" sz="2400" dirty="0">
              <a:solidFill>
                <a:srgbClr val="FFFFFF"/>
              </a:solidFill>
            </a:endParaRPr>
          </a:p>
        </p:txBody>
      </p:sp>
      <p:grpSp>
        <p:nvGrpSpPr>
          <p:cNvPr id="9" name="Group 8"/>
          <p:cNvGrpSpPr/>
          <p:nvPr userDrawn="1"/>
        </p:nvGrpSpPr>
        <p:grpSpPr>
          <a:xfrm>
            <a:off x="0" y="0"/>
            <a:ext cx="12189398" cy="68580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1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4" name="Slika 1" descr="unnamed">
            <a:extLst>
              <a:ext uri="{FF2B5EF4-FFF2-40B4-BE49-F238E27FC236}">
                <a16:creationId xmlns:a16="http://schemas.microsoft.com/office/drawing/2014/main" id="{B561C3D0-C165-4BAA-B565-EC36348C4B6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3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539"/>
          <a:stretch/>
        </p:blipFill>
        <p:spPr bwMode="gray">
          <a:xfrm>
            <a:off x="147054" y="76200"/>
            <a:ext cx="11924797" cy="6554537"/>
          </a:xfrm>
          <a:prstGeom prst="rect">
            <a:avLst/>
          </a:prstGeom>
        </p:spPr>
      </p:pic>
      <p:grpSp>
        <p:nvGrpSpPr>
          <p:cNvPr id="13" name="Group 12"/>
          <p:cNvGrpSpPr/>
          <p:nvPr userDrawn="1"/>
        </p:nvGrpSpPr>
        <p:grpSpPr>
          <a:xfrm>
            <a:off x="0" y="0"/>
            <a:ext cx="12189398" cy="6858000"/>
            <a:chOff x="0" y="0"/>
            <a:chExt cx="12189398" cy="6858000"/>
          </a:xfrm>
          <a:solidFill>
            <a:srgbClr val="D8E1E6"/>
          </a:solidFill>
        </p:grpSpPr>
        <p:sp>
          <p:nvSpPr>
            <p:cNvPr id="15" name="Rectangle 14"/>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6" name="Rectangle 15"/>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7" name="Rectangle 16"/>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2" name="Rectangle 21"/>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23"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a:t>Click to edit Master title style</a:t>
            </a:r>
            <a:endParaRPr dirty="0"/>
          </a:p>
        </p:txBody>
      </p:sp>
      <p:sp>
        <p:nvSpPr>
          <p:cNvPr id="25"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endParaRPr lang="en-US" dirty="0"/>
          </a:p>
        </p:txBody>
      </p:sp>
      <p:sp>
        <p:nvSpPr>
          <p:cNvPr id="2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27" name="TextBox 2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8" name="Slika 1" descr="unnamed">
            <a:extLst>
              <a:ext uri="{FF2B5EF4-FFF2-40B4-BE49-F238E27FC236}">
                <a16:creationId xmlns:a16="http://schemas.microsoft.com/office/drawing/2014/main" id="{CC4E532D-E682-46F9-899B-7726477810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title="Oracle corporate Tagline in colo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C51EAA63-D034-42AE-91FA-B13B9518C7BE}" type="slidenum">
              <a:rPr/>
              <a:t>‹#›</a:t>
            </a:fld>
            <a:endParaRPr/>
          </a:p>
        </p:txBody>
      </p:sp>
    </p:spTree>
    <p:extLst>
      <p:ext uri="{BB962C8B-B14F-4D97-AF65-F5344CB8AC3E}">
        <p14:creationId xmlns:p14="http://schemas.microsoft.com/office/powerpoint/2010/main" val="376463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title="Oracle Logo Slid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3822128" y="2843826"/>
            <a:ext cx="4544568" cy="569547"/>
          </a:xfrm>
          <a:prstGeom prst="rect">
            <a:avLst/>
          </a:prstGeom>
        </p:spPr>
      </p:pic>
      <p:grpSp>
        <p:nvGrpSpPr>
          <p:cNvPr id="10" name="Group 9"/>
          <p:cNvGrpSpPr/>
          <p:nvPr/>
        </p:nvGrpSpPr>
        <p:grpSpPr>
          <a:xfrm>
            <a:off x="0" y="0"/>
            <a:ext cx="12189398" cy="6858000"/>
            <a:chOff x="0" y="0"/>
            <a:chExt cx="12189398" cy="6858000"/>
          </a:xfrm>
          <a:solidFill>
            <a:srgbClr val="D8E1E6"/>
          </a:solidFill>
        </p:grpSpPr>
        <p:sp>
          <p:nvSpPr>
            <p:cNvPr id="11" name="Rectangle 10"/>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ectangle 12"/>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pic>
        <p:nvPicPr>
          <p:cNvPr id="9" name="Slika 1" descr="unnamed">
            <a:extLst>
              <a:ext uri="{FF2B5EF4-FFF2-40B4-BE49-F238E27FC236}">
                <a16:creationId xmlns:a16="http://schemas.microsoft.com/office/drawing/2014/main" id="{EB2D1BA7-86F1-42F5-8757-148482484C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94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857767"/>
            <a:ext cx="11125200" cy="1371600"/>
          </a:xfrm>
        </p:spPr>
        <p:txBody>
          <a:bodyPr anchor="t"/>
          <a:lstStyle>
            <a:lvl1pPr algn="l">
              <a:lnSpc>
                <a:spcPct val="80000"/>
              </a:lnSpc>
              <a:defRPr sz="3600" b="1" cap="none" baseline="0"/>
            </a:lvl1pPr>
          </a:lstStyle>
          <a:p>
            <a:r>
              <a:rPr lang="en-US"/>
              <a:t>Click to edit Master title style</a:t>
            </a:r>
            <a:endParaRPr/>
          </a:p>
        </p:txBody>
      </p:sp>
      <p:sp>
        <p:nvSpPr>
          <p:cNvPr id="4" name="Date Placeholder 3"/>
          <p:cNvSpPr>
            <a:spLocks noGrp="1"/>
          </p:cNvSpPr>
          <p:nvPr>
            <p:ph type="dt" sz="half" idx="10"/>
          </p:nvPr>
        </p:nvSpPr>
        <p:spPr/>
        <p:txBody>
          <a:bodyPr/>
          <a:lstStyle/>
          <a:p>
            <a:endParaRPr dirty="0">
              <a:solidFill>
                <a:srgbClr val="58595B"/>
              </a:solidFill>
              <a:latin typeface="Calibri"/>
            </a:endParaRPr>
          </a:p>
        </p:txBody>
      </p:sp>
      <p:sp>
        <p:nvSpPr>
          <p:cNvPr id="5" name="Footer Placeholder 4"/>
          <p:cNvSpPr>
            <a:spLocks noGrp="1"/>
          </p:cNvSpPr>
          <p:nvPr>
            <p:ph type="ftr" sz="quarter" idx="11"/>
          </p:nvPr>
        </p:nvSpPr>
        <p:spPr/>
        <p:txBody>
          <a:bodyPr/>
          <a:lstStyle/>
          <a:p>
            <a:endParaRPr dirty="0">
              <a:solidFill>
                <a:srgbClr val="58595B"/>
              </a:solidFill>
              <a:latin typeface="Calibri"/>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latin typeface="Calibri"/>
              </a:rPr>
              <a:pPr/>
              <a:t>‹#›</a:t>
            </a:fld>
            <a:endParaRPr>
              <a:solidFill>
                <a:srgbClr val="58595B"/>
              </a:solidFill>
              <a:latin typeface="Calibri"/>
            </a:endParaRPr>
          </a:p>
        </p:txBody>
      </p:sp>
      <p:sp>
        <p:nvSpPr>
          <p:cNvPr id="8" name="Picture Placeholder 7"/>
          <p:cNvSpPr>
            <a:spLocks noGrp="1"/>
          </p:cNvSpPr>
          <p:nvPr>
            <p:ph type="pic" sz="quarter" idx="13"/>
          </p:nvPr>
        </p:nvSpPr>
        <p:spPr>
          <a:xfrm>
            <a:off x="193675" y="190500"/>
            <a:ext cx="11798299" cy="6210301"/>
          </a:xfrm>
        </p:spPr>
        <p:txBody>
          <a:bodyPr anchor="t"/>
          <a:lstStyle>
            <a:lvl1pPr marL="0" indent="0" algn="ctr">
              <a:buNone/>
              <a:defRPr/>
            </a:lvl1pPr>
          </a:lstStyle>
          <a:p>
            <a:endParaRPr lang="en-US" dirty="0"/>
          </a:p>
        </p:txBody>
      </p:sp>
    </p:spTree>
    <p:extLst>
      <p:ext uri="{BB962C8B-B14F-4D97-AF65-F5344CB8AC3E}">
        <p14:creationId xmlns:p14="http://schemas.microsoft.com/office/powerpoint/2010/main" val="366007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3" name="Picture Placeholder 21"/>
          <p:cNvSpPr>
            <a:spLocks noGrp="1" noChangeAspect="1"/>
          </p:cNvSpPr>
          <p:nvPr>
            <p:ph type="pic" sz="quarter" idx="10"/>
          </p:nvPr>
        </p:nvSpPr>
        <p:spPr>
          <a:xfrm>
            <a:off x="0" y="0"/>
            <a:ext cx="12188825" cy="6985000"/>
          </a:xfrm>
        </p:spPr>
        <p:txBody>
          <a:bodyPr>
            <a:normAutofit/>
          </a:bodyPr>
          <a:lstStyle>
            <a:lvl1pPr>
              <a:defRPr sz="1999"/>
            </a:lvl1pPr>
          </a:lstStyle>
          <a:p>
            <a:endParaRPr lang="en-US"/>
          </a:p>
        </p:txBody>
      </p:sp>
    </p:spTree>
    <p:extLst>
      <p:ext uri="{BB962C8B-B14F-4D97-AF65-F5344CB8AC3E}">
        <p14:creationId xmlns:p14="http://schemas.microsoft.com/office/powerpoint/2010/main" val="230692727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rder Footer">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4182130" y="6556248"/>
            <a:ext cx="1226398" cy="182880"/>
          </a:xfrm>
        </p:spPr>
        <p:txBody>
          <a:bodyPr/>
          <a:lstStyle/>
          <a:p>
            <a:fld id="{DCEFBF28-4340-9348-86AA-965BE6065D9E}" type="datetime1">
              <a:rPr lang="en-GB" smtClean="0"/>
              <a:t>14/10/2018</a:t>
            </a:fld>
            <a:endParaRPr dirty="0"/>
          </a:p>
        </p:txBody>
      </p:sp>
      <p:sp>
        <p:nvSpPr>
          <p:cNvPr id="11" name="Footer Placeholder 4"/>
          <p:cNvSpPr>
            <a:spLocks noGrp="1"/>
          </p:cNvSpPr>
          <p:nvPr>
            <p:ph type="ftr" sz="quarter" idx="11"/>
          </p:nvPr>
        </p:nvSpPr>
        <p:spPr>
          <a:xfrm>
            <a:off x="8621423" y="6556248"/>
            <a:ext cx="2743200" cy="182880"/>
          </a:xfrm>
        </p:spPr>
        <p:txBody>
          <a:bodyPr/>
          <a:lstStyle/>
          <a:p>
            <a:r>
              <a:rPr dirty="0"/>
              <a:t>Oracle Confidential – Internal/Restricted/Highly Restricted</a:t>
            </a:r>
          </a:p>
        </p:txBody>
      </p:sp>
      <p:sp>
        <p:nvSpPr>
          <p:cNvPr id="12" name="Slide Number Placeholder 5"/>
          <p:cNvSpPr>
            <a:spLocks noGrp="1"/>
          </p:cNvSpPr>
          <p:nvPr>
            <p:ph type="sldNum" sz="quarter" idx="12"/>
          </p:nvPr>
        </p:nvSpPr>
        <p:spPr>
          <a:xfrm>
            <a:off x="11276011" y="6556248"/>
            <a:ext cx="381661" cy="182880"/>
          </a:xfrm>
        </p:spPr>
        <p:txBody>
          <a:bodyPr/>
          <a:lstStyle/>
          <a:p>
            <a:fld id="{C51EAA63-D034-42AE-91FA-B13B9518C7BE}" type="slidenum">
              <a:rPr/>
              <a:t>‹#›</a:t>
            </a:fld>
            <a:endParaRPr dirty="0"/>
          </a:p>
        </p:txBody>
      </p:sp>
      <p:sp>
        <p:nvSpPr>
          <p:cNvPr id="13" name="TextBox 12"/>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201</a:t>
            </a:r>
            <a:r>
              <a:rPr lang="en-US" sz="850" dirty="0">
                <a:solidFill>
                  <a:schemeClr val="tx1"/>
                </a:solidFill>
              </a:rPr>
              <a:t>7,</a:t>
            </a:r>
            <a:r>
              <a:rPr sz="850" dirty="0">
                <a:solidFill>
                  <a:schemeClr val="tx1"/>
                </a:solidFill>
              </a:rPr>
              <a:t> Oracle and/or its affiliates. All rights reserved.  |</a:t>
            </a:r>
          </a:p>
        </p:txBody>
      </p:sp>
    </p:spTree>
    <p:extLst>
      <p:ext uri="{BB962C8B-B14F-4D97-AF65-F5344CB8AC3E}">
        <p14:creationId xmlns:p14="http://schemas.microsoft.com/office/powerpoint/2010/main" val="106518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Image left and text 1">
    <p:spTree>
      <p:nvGrpSpPr>
        <p:cNvPr id="1" name=""/>
        <p:cNvGrpSpPr/>
        <p:nvPr/>
      </p:nvGrpSpPr>
      <p:grpSpPr>
        <a:xfrm>
          <a:off x="0" y="0"/>
          <a:ext cx="0" cy="0"/>
          <a:chOff x="0" y="0"/>
          <a:chExt cx="0" cy="0"/>
        </a:xfrm>
      </p:grpSpPr>
      <p:sp>
        <p:nvSpPr>
          <p:cNvPr id="13" name="Freeform 12"/>
          <p:cNvSpPr/>
          <p:nvPr userDrawn="1"/>
        </p:nvSpPr>
        <p:spPr>
          <a:xfrm>
            <a:off x="4909278" y="187377"/>
            <a:ext cx="7084675" cy="6213423"/>
          </a:xfrm>
          <a:custGeom>
            <a:avLst/>
            <a:gdLst>
              <a:gd name="connsiteX0" fmla="*/ 2960558 w 7157804"/>
              <a:gd name="connsiteY0" fmla="*/ 0 h 6235908"/>
              <a:gd name="connsiteX1" fmla="*/ 7157804 w 7157804"/>
              <a:gd name="connsiteY1" fmla="*/ 0 h 6235908"/>
              <a:gd name="connsiteX2" fmla="*/ 7157804 w 7157804"/>
              <a:gd name="connsiteY2" fmla="*/ 6235908 h 6235908"/>
              <a:gd name="connsiteX3" fmla="*/ 0 w 7157804"/>
              <a:gd name="connsiteY3" fmla="*/ 6235908 h 6235908"/>
              <a:gd name="connsiteX4" fmla="*/ 2960558 w 7157804"/>
              <a:gd name="connsiteY4" fmla="*/ 0 h 623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7804" h="6235908">
                <a:moveTo>
                  <a:pt x="2960558" y="0"/>
                </a:moveTo>
                <a:lnTo>
                  <a:pt x="7157804" y="0"/>
                </a:lnTo>
                <a:lnTo>
                  <a:pt x="7157804" y="6235908"/>
                </a:lnTo>
                <a:lnTo>
                  <a:pt x="0" y="6235908"/>
                </a:lnTo>
                <a:lnTo>
                  <a:pt x="2960558" y="0"/>
                </a:lnTo>
                <a:close/>
              </a:path>
            </a:pathLst>
          </a:custGeom>
          <a:solidFill>
            <a:srgbClr val="00758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5" name="Slika 1" descr="unnamed">
            <a:extLst>
              <a:ext uri="{FF2B5EF4-FFF2-40B4-BE49-F238E27FC236}">
                <a16:creationId xmlns:a16="http://schemas.microsoft.com/office/drawing/2014/main" id="{E6E8BBF6-AC34-42D0-86ED-CB3439AD89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3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eft and text 1">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962" y="192024"/>
            <a:ext cx="11114058" cy="6208776"/>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CE7AAC8A-03C5-48D4-B8C1-12BFC270E5C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22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left and tex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961" y="192024"/>
            <a:ext cx="11082049" cy="6233651"/>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BDF77A2F-56A5-4ABB-8609-A6C45D283A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69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Image left and text 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67535" y="176463"/>
            <a:ext cx="7310608" cy="6240379"/>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5" name="Slika 1" descr="unnamed">
            <a:extLst>
              <a:ext uri="{FF2B5EF4-FFF2-40B4-BE49-F238E27FC236}">
                <a16:creationId xmlns:a16="http://schemas.microsoft.com/office/drawing/2014/main" id="{AADD4715-FC63-42BF-A34A-A7FBB236ADF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20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Image left and text 1">
    <p:spTree>
      <p:nvGrpSpPr>
        <p:cNvPr id="1" name=""/>
        <p:cNvGrpSpPr/>
        <p:nvPr/>
      </p:nvGrpSpPr>
      <p:grpSpPr>
        <a:xfrm>
          <a:off x="0" y="0"/>
          <a:ext cx="0" cy="0"/>
          <a:chOff x="0" y="0"/>
          <a:chExt cx="0" cy="0"/>
        </a:xfrm>
      </p:grpSpPr>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a:ext>
            </a:extLst>
          </a:blip>
          <a:srcRect r="1309"/>
          <a:stretch/>
        </p:blipFill>
        <p:spPr>
          <a:xfrm>
            <a:off x="1151001" y="192024"/>
            <a:ext cx="10893362" cy="6208776"/>
          </a:xfrm>
          <a:prstGeom prst="rect">
            <a:avLst/>
          </a:prstGeom>
        </p:spPr>
      </p:pic>
      <p:pic>
        <p:nvPicPr>
          <p:cNvPr id="13" name="Slika 1" descr="unnamed">
            <a:extLst>
              <a:ext uri="{FF2B5EF4-FFF2-40B4-BE49-F238E27FC236}">
                <a16:creationId xmlns:a16="http://schemas.microsoft.com/office/drawing/2014/main" id="{7CE3CAEE-9924-4F5B-B496-4DCA1833D93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76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Image left and tex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7039" y="192024"/>
            <a:ext cx="11037824" cy="6208776"/>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4FD25635-8FD6-43C0-A60B-6E6F4BFD50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78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Image left and text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414173" y="196786"/>
            <a:ext cx="7774652" cy="6464428"/>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196786"/>
            <a:ext cx="8249523" cy="6464428"/>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spTree>
    <p:extLst>
      <p:ext uri="{BB962C8B-B14F-4D97-AF65-F5344CB8AC3E}">
        <p14:creationId xmlns:p14="http://schemas.microsoft.com/office/powerpoint/2010/main" val="311211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Image left and text 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93962" y="192024"/>
            <a:ext cx="11801189" cy="6208776"/>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spTree>
    <p:extLst>
      <p:ext uri="{BB962C8B-B14F-4D97-AF65-F5344CB8AC3E}">
        <p14:creationId xmlns:p14="http://schemas.microsoft.com/office/powerpoint/2010/main" val="15150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er Calibri">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a:duotone>
              <a:schemeClr val="bg2">
                <a:shade val="45000"/>
                <a:satMod val="135000"/>
              </a:schemeClr>
              <a:prstClr val="white"/>
            </a:duotone>
            <a:lum bright="20000" contrast="-20000"/>
          </a:blip>
          <a:stretch>
            <a:fillRect/>
          </a:stretch>
        </p:blipFill>
        <p:spPr>
          <a:xfrm>
            <a:off x="365391" y="2240596"/>
            <a:ext cx="933821" cy="813329"/>
          </a:xfrm>
          <a:prstGeom prst="rect">
            <a:avLst/>
          </a:prstGeom>
        </p:spPr>
      </p:pic>
      <p:sp>
        <p:nvSpPr>
          <p:cNvPr id="2" name="Date Placeholder 1"/>
          <p:cNvSpPr>
            <a:spLocks noGrp="1"/>
          </p:cNvSpPr>
          <p:nvPr>
            <p:ph type="dt" sz="half" idx="10"/>
          </p:nvPr>
        </p:nvSpPr>
        <p:spPr/>
        <p:txBody>
          <a:bodyPr/>
          <a:lstStyle/>
          <a:p>
            <a:endParaRPr dirty="0">
              <a:solidFill>
                <a:srgbClr val="58595B"/>
              </a:solidFill>
              <a:latin typeface="Calibri"/>
            </a:endParaRPr>
          </a:p>
        </p:txBody>
      </p:sp>
      <p:sp>
        <p:nvSpPr>
          <p:cNvPr id="3" name="Footer Placeholder 2"/>
          <p:cNvSpPr>
            <a:spLocks noGrp="1"/>
          </p:cNvSpPr>
          <p:nvPr>
            <p:ph type="ftr" sz="quarter" idx="11"/>
          </p:nvPr>
        </p:nvSpPr>
        <p:spPr/>
        <p:txBody>
          <a:bodyPr/>
          <a:lstStyle/>
          <a:p>
            <a:endParaRPr dirty="0">
              <a:solidFill>
                <a:srgbClr val="58595B"/>
              </a:solidFill>
              <a:latin typeface="Calibri"/>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8595B"/>
                </a:solidFill>
                <a:latin typeface="Calibri"/>
              </a:rPr>
              <a:pPr/>
              <a:t>‹#›</a:t>
            </a:fld>
            <a:endParaRPr>
              <a:solidFill>
                <a:srgbClr val="58595B"/>
              </a:solidFill>
              <a:latin typeface="Calibri"/>
            </a:endParaRPr>
          </a:p>
        </p:txBody>
      </p:sp>
      <p:sp>
        <p:nvSpPr>
          <p:cNvPr id="8" name="Picture Placeholder 7"/>
          <p:cNvSpPr>
            <a:spLocks noGrp="1"/>
          </p:cNvSpPr>
          <p:nvPr>
            <p:ph type="pic" sz="quarter" idx="13"/>
          </p:nvPr>
        </p:nvSpPr>
        <p:spPr>
          <a:xfrm flipH="1">
            <a:off x="5723789" y="189975"/>
            <a:ext cx="6274536" cy="6212265"/>
          </a:xfrm>
          <a:custGeom>
            <a:avLst/>
            <a:gdLst/>
            <a:ahLst/>
            <a:cxnLst/>
            <a:rect l="l" t="t" r="r" b="b"/>
            <a:pathLst>
              <a:path w="6274536" h="6212265">
                <a:moveTo>
                  <a:pt x="6274536" y="0"/>
                </a:moveTo>
                <a:lnTo>
                  <a:pt x="0" y="0"/>
                </a:lnTo>
                <a:lnTo>
                  <a:pt x="0" y="6212265"/>
                </a:lnTo>
                <a:lnTo>
                  <a:pt x="3196234" y="6212265"/>
                </a:lnTo>
                <a:close/>
              </a:path>
            </a:pathLst>
          </a:custGeom>
          <a:solidFill>
            <a:schemeClr val="bg2"/>
          </a:solidFill>
          <a:ln>
            <a:noFill/>
          </a:ln>
        </p:spPr>
        <p:txBody>
          <a:bodyPr anchor="ctr"/>
          <a:lstStyle>
            <a:lvl1pPr marL="0" indent="0" algn="ctr">
              <a:buNone/>
              <a:defRPr sz="1800"/>
            </a:lvl1pPr>
          </a:lstStyle>
          <a:p>
            <a:endParaRPr lang="en-US"/>
          </a:p>
        </p:txBody>
      </p:sp>
      <p:sp>
        <p:nvSpPr>
          <p:cNvPr id="24" name="Text Placeholder 23"/>
          <p:cNvSpPr>
            <a:spLocks noGrp="1"/>
          </p:cNvSpPr>
          <p:nvPr>
            <p:ph type="body" sz="quarter" idx="14" hasCustomPrompt="1"/>
          </p:nvPr>
        </p:nvSpPr>
        <p:spPr>
          <a:xfrm>
            <a:off x="531812" y="1402420"/>
            <a:ext cx="3842759" cy="940800"/>
          </a:xfrm>
        </p:spPr>
        <p:txBody>
          <a:bodyPr/>
          <a:lstStyle>
            <a:lvl1pPr marL="0" indent="0">
              <a:buNone/>
              <a:defRPr sz="2000">
                <a:solidFill>
                  <a:schemeClr val="accent4"/>
                </a:solidFill>
              </a:defRPr>
            </a:lvl1pPr>
            <a:lvl2pPr marL="274320" indent="0">
              <a:buNone/>
              <a:defRPr sz="1800">
                <a:solidFill>
                  <a:srgbClr val="374A58"/>
                </a:solidFill>
              </a:defRPr>
            </a:lvl2pPr>
            <a:lvl3pPr marL="548640" indent="0">
              <a:buNone/>
              <a:defRPr sz="1800">
                <a:solidFill>
                  <a:srgbClr val="374A58"/>
                </a:solidFill>
              </a:defRPr>
            </a:lvl3pPr>
            <a:lvl4pPr marL="777240" indent="0">
              <a:buNone/>
              <a:defRPr sz="1800">
                <a:solidFill>
                  <a:srgbClr val="374A58"/>
                </a:solidFill>
              </a:defRPr>
            </a:lvl4pPr>
            <a:lvl5pPr marL="1005840" indent="0">
              <a:buNone/>
              <a:defRPr sz="1800">
                <a:solidFill>
                  <a:srgbClr val="374A58"/>
                </a:solidFill>
              </a:defRPr>
            </a:lvl5pPr>
          </a:lstStyle>
          <a:p>
            <a:pPr lvl="0"/>
            <a:r>
              <a:rPr lang="en-US" dirty="0"/>
              <a:t>CLICK TO EDIT MASTER TEXT STYLES</a:t>
            </a:r>
          </a:p>
        </p:txBody>
      </p:sp>
      <p:sp>
        <p:nvSpPr>
          <p:cNvPr id="25" name="Text Placeholder 23"/>
          <p:cNvSpPr>
            <a:spLocks noGrp="1"/>
          </p:cNvSpPr>
          <p:nvPr>
            <p:ph type="body" sz="quarter" idx="15" hasCustomPrompt="1"/>
          </p:nvPr>
        </p:nvSpPr>
        <p:spPr>
          <a:xfrm>
            <a:off x="531812" y="2730759"/>
            <a:ext cx="6133558" cy="2025522"/>
          </a:xfrm>
        </p:spPr>
        <p:txBody>
          <a:bodyPr/>
          <a:lstStyle>
            <a:lvl1pPr marL="0" indent="0">
              <a:buNone/>
              <a:defRPr sz="1800" b="1">
                <a:solidFill>
                  <a:srgbClr val="374A58"/>
                </a:solidFill>
              </a:defRPr>
            </a:lvl1pPr>
            <a:lvl2pPr marL="274320" indent="0">
              <a:buNone/>
              <a:defRPr sz="1800">
                <a:solidFill>
                  <a:srgbClr val="374A58"/>
                </a:solidFill>
              </a:defRPr>
            </a:lvl2pPr>
            <a:lvl3pPr marL="548640" indent="0">
              <a:buNone/>
              <a:defRPr sz="1800">
                <a:solidFill>
                  <a:srgbClr val="374A58"/>
                </a:solidFill>
              </a:defRPr>
            </a:lvl3pPr>
            <a:lvl4pPr marL="777240" indent="0">
              <a:buNone/>
              <a:defRPr sz="1800">
                <a:solidFill>
                  <a:srgbClr val="374A58"/>
                </a:solidFill>
              </a:defRPr>
            </a:lvl4pPr>
            <a:lvl5pPr marL="1005840" indent="0">
              <a:buNone/>
              <a:defRPr sz="1800">
                <a:solidFill>
                  <a:srgbClr val="374A58"/>
                </a:solidFill>
              </a:defRPr>
            </a:lvl5pPr>
          </a:lstStyle>
          <a:p>
            <a:pPr lvl="0"/>
            <a:r>
              <a:rPr lang="en-US" dirty="0"/>
              <a:t>Click to edit master text styles</a:t>
            </a:r>
          </a:p>
        </p:txBody>
      </p:sp>
      <p:sp>
        <p:nvSpPr>
          <p:cNvPr id="27" name="Text Placeholder 23"/>
          <p:cNvSpPr>
            <a:spLocks noGrp="1"/>
          </p:cNvSpPr>
          <p:nvPr>
            <p:ph type="body" sz="quarter" idx="16" hasCustomPrompt="1"/>
          </p:nvPr>
        </p:nvSpPr>
        <p:spPr>
          <a:xfrm>
            <a:off x="531813" y="5035413"/>
            <a:ext cx="1689111" cy="902690"/>
          </a:xfrm>
        </p:spPr>
        <p:txBody>
          <a:bodyPr anchor="ctr"/>
          <a:lstStyle>
            <a:lvl1pPr marL="0" indent="0" algn="ctr">
              <a:spcBef>
                <a:spcPts val="0"/>
              </a:spcBef>
              <a:buNone/>
              <a:defRPr sz="1800" b="0">
                <a:solidFill>
                  <a:srgbClr val="374A58"/>
                </a:solidFill>
              </a:defRPr>
            </a:lvl1pPr>
            <a:lvl2pPr marL="274320" indent="0">
              <a:buNone/>
              <a:defRPr sz="1800">
                <a:solidFill>
                  <a:srgbClr val="374A58"/>
                </a:solidFill>
              </a:defRPr>
            </a:lvl2pPr>
            <a:lvl3pPr marL="548640" indent="0">
              <a:buNone/>
              <a:defRPr sz="1800">
                <a:solidFill>
                  <a:srgbClr val="374A58"/>
                </a:solidFill>
              </a:defRPr>
            </a:lvl3pPr>
            <a:lvl4pPr marL="777240" indent="0">
              <a:buNone/>
              <a:defRPr sz="1800">
                <a:solidFill>
                  <a:srgbClr val="374A58"/>
                </a:solidFill>
              </a:defRPr>
            </a:lvl4pPr>
            <a:lvl5pPr marL="1005840" indent="0">
              <a:buNone/>
              <a:defRPr sz="1800">
                <a:solidFill>
                  <a:srgbClr val="374A58"/>
                </a:solidFill>
              </a:defRPr>
            </a:lvl5pPr>
          </a:lstStyle>
          <a:p>
            <a:pPr lvl="0"/>
            <a:r>
              <a:rPr lang="en-US" dirty="0"/>
              <a:t>Click to edit master text styles</a:t>
            </a:r>
          </a:p>
        </p:txBody>
      </p:sp>
      <p:sp>
        <p:nvSpPr>
          <p:cNvPr id="28" name="Text Placeholder 23"/>
          <p:cNvSpPr>
            <a:spLocks noGrp="1"/>
          </p:cNvSpPr>
          <p:nvPr>
            <p:ph type="body" sz="quarter" idx="17" hasCustomPrompt="1"/>
          </p:nvPr>
        </p:nvSpPr>
        <p:spPr>
          <a:xfrm>
            <a:off x="2593032" y="5035413"/>
            <a:ext cx="1689111" cy="902690"/>
          </a:xfrm>
        </p:spPr>
        <p:txBody>
          <a:bodyPr anchor="ctr"/>
          <a:lstStyle>
            <a:lvl1pPr marL="0" indent="0" algn="ctr">
              <a:spcBef>
                <a:spcPts val="0"/>
              </a:spcBef>
              <a:buNone/>
              <a:defRPr sz="1800" b="0">
                <a:solidFill>
                  <a:srgbClr val="374A58"/>
                </a:solidFill>
              </a:defRPr>
            </a:lvl1pPr>
            <a:lvl2pPr marL="274320" indent="0">
              <a:buNone/>
              <a:defRPr sz="1800">
                <a:solidFill>
                  <a:srgbClr val="374A58"/>
                </a:solidFill>
              </a:defRPr>
            </a:lvl2pPr>
            <a:lvl3pPr marL="548640" indent="0">
              <a:buNone/>
              <a:defRPr sz="1800">
                <a:solidFill>
                  <a:srgbClr val="374A58"/>
                </a:solidFill>
              </a:defRPr>
            </a:lvl3pPr>
            <a:lvl4pPr marL="777240" indent="0">
              <a:buNone/>
              <a:defRPr sz="1800">
                <a:solidFill>
                  <a:srgbClr val="374A58"/>
                </a:solidFill>
              </a:defRPr>
            </a:lvl4pPr>
            <a:lvl5pPr marL="1005840" indent="0">
              <a:buNone/>
              <a:defRPr sz="1800">
                <a:solidFill>
                  <a:srgbClr val="374A58"/>
                </a:solidFill>
              </a:defRPr>
            </a:lvl5pPr>
          </a:lstStyle>
          <a:p>
            <a:pPr lvl="0"/>
            <a:r>
              <a:rPr lang="en-US" dirty="0"/>
              <a:t>Click to edit master text styles</a:t>
            </a:r>
          </a:p>
        </p:txBody>
      </p:sp>
      <p:sp>
        <p:nvSpPr>
          <p:cNvPr id="29" name="Text Placeholder 23"/>
          <p:cNvSpPr>
            <a:spLocks noGrp="1"/>
          </p:cNvSpPr>
          <p:nvPr>
            <p:ph type="body" sz="quarter" idx="18" hasCustomPrompt="1"/>
          </p:nvPr>
        </p:nvSpPr>
        <p:spPr>
          <a:xfrm>
            <a:off x="4654252" y="5035413"/>
            <a:ext cx="3134019" cy="902690"/>
          </a:xfrm>
        </p:spPr>
        <p:txBody>
          <a:bodyPr anchor="ctr"/>
          <a:lstStyle>
            <a:lvl1pPr marL="0" indent="0" algn="ctr">
              <a:spcBef>
                <a:spcPts val="0"/>
              </a:spcBef>
              <a:buNone/>
              <a:defRPr sz="1800" b="0">
                <a:solidFill>
                  <a:srgbClr val="374A58"/>
                </a:solidFill>
              </a:defRPr>
            </a:lvl1pPr>
            <a:lvl2pPr marL="274320" indent="0">
              <a:buNone/>
              <a:defRPr sz="1800">
                <a:solidFill>
                  <a:srgbClr val="374A58"/>
                </a:solidFill>
              </a:defRPr>
            </a:lvl2pPr>
            <a:lvl3pPr marL="548640" indent="0">
              <a:buNone/>
              <a:defRPr sz="1800">
                <a:solidFill>
                  <a:srgbClr val="374A58"/>
                </a:solidFill>
              </a:defRPr>
            </a:lvl3pPr>
            <a:lvl4pPr marL="777240" indent="0">
              <a:buNone/>
              <a:defRPr sz="1800">
                <a:solidFill>
                  <a:srgbClr val="374A58"/>
                </a:solidFill>
              </a:defRPr>
            </a:lvl4pPr>
            <a:lvl5pPr marL="1005840" indent="0">
              <a:buNone/>
              <a:defRPr sz="1800">
                <a:solidFill>
                  <a:srgbClr val="374A58"/>
                </a:solidFill>
              </a:defRPr>
            </a:lvl5pPr>
          </a:lstStyle>
          <a:p>
            <a:pPr lvl="0"/>
            <a:r>
              <a:rPr lang="en-US" dirty="0"/>
              <a:t>Click to edit </a:t>
            </a:r>
            <a:br>
              <a:rPr lang="en-US" dirty="0"/>
            </a:br>
            <a:r>
              <a:rPr lang="en-US" dirty="0"/>
              <a:t>master text styles</a:t>
            </a:r>
          </a:p>
        </p:txBody>
      </p:sp>
      <p:sp>
        <p:nvSpPr>
          <p:cNvPr id="33" name="Picture Placeholder 32"/>
          <p:cNvSpPr>
            <a:spLocks noGrp="1"/>
          </p:cNvSpPr>
          <p:nvPr>
            <p:ph type="pic" sz="quarter" idx="19"/>
          </p:nvPr>
        </p:nvSpPr>
        <p:spPr>
          <a:xfrm>
            <a:off x="4474232" y="521852"/>
            <a:ext cx="1357174" cy="1372392"/>
          </a:xfrm>
        </p:spPr>
        <p:txBody>
          <a:bodyPr anchor="ctr"/>
          <a:lstStyle>
            <a:lvl1pPr marL="0" indent="0" algn="ctr">
              <a:buNone/>
              <a:defRPr sz="1050"/>
            </a:lvl1pPr>
          </a:lstStyle>
          <a:p>
            <a:endParaRPr lang="en-US"/>
          </a:p>
        </p:txBody>
      </p:sp>
      <p:sp>
        <p:nvSpPr>
          <p:cNvPr id="6" name="Title 5"/>
          <p:cNvSpPr>
            <a:spLocks noGrp="1"/>
          </p:cNvSpPr>
          <p:nvPr>
            <p:ph type="title" hasCustomPrompt="1"/>
          </p:nvPr>
        </p:nvSpPr>
        <p:spPr>
          <a:xfrm>
            <a:off x="531812" y="521852"/>
            <a:ext cx="3842759" cy="889000"/>
          </a:xfrm>
        </p:spPr>
        <p:txBody>
          <a:bodyPr/>
          <a:lstStyle>
            <a:lvl1pPr>
              <a:defRPr b="1">
                <a:solidFill>
                  <a:schemeClr val="accent4"/>
                </a:solidFill>
              </a:defRPr>
            </a:lvl1pPr>
          </a:lstStyle>
          <a:p>
            <a:r>
              <a:rPr lang="en-US" dirty="0"/>
              <a:t>CLICK TO EDIT MASTER</a:t>
            </a:r>
          </a:p>
        </p:txBody>
      </p:sp>
      <p:cxnSp>
        <p:nvCxnSpPr>
          <p:cNvPr id="16" name="Straight Connector 15"/>
          <p:cNvCxnSpPr/>
          <p:nvPr userDrawn="1"/>
        </p:nvCxnSpPr>
        <p:spPr>
          <a:xfrm>
            <a:off x="4474232" y="4944956"/>
            <a:ext cx="0" cy="1083604"/>
          </a:xfrm>
          <a:prstGeom prst="line">
            <a:avLst/>
          </a:prstGeom>
          <a:ln w="28575">
            <a:solidFill>
              <a:srgbClr val="00758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406977" y="4952330"/>
            <a:ext cx="0" cy="1068856"/>
          </a:xfrm>
          <a:prstGeom prst="line">
            <a:avLst/>
          </a:prstGeom>
          <a:ln w="28575">
            <a:solidFill>
              <a:srgbClr val="00758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9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Image left and tex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961" y="192024"/>
            <a:ext cx="11800903" cy="6208776"/>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5" name="Picture 2" descr="part1">
            <a:extLst>
              <a:ext uri="{FF2B5EF4-FFF2-40B4-BE49-F238E27FC236}">
                <a16:creationId xmlns:a16="http://schemas.microsoft.com/office/drawing/2014/main" id="{735B6AA6-122A-4860-8FA3-A57695D895BD}"/>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b="4483"/>
          <a:stretch/>
        </p:blipFill>
        <p:spPr bwMode="auto">
          <a:xfrm rot="21132656">
            <a:off x="4063551" y="2169257"/>
            <a:ext cx="3943786" cy="287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1D6F672-4622-4B01-9F5B-BD9EA7EA952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rot="21374179">
            <a:off x="10389063" y="3068382"/>
            <a:ext cx="1372335" cy="2397894"/>
          </a:xfrm>
          <a:prstGeom prst="rect">
            <a:avLst/>
          </a:prstGeom>
        </p:spPr>
      </p:pic>
      <p:pic>
        <p:nvPicPr>
          <p:cNvPr id="17" name="Slika 1" descr="unnamed">
            <a:extLst>
              <a:ext uri="{FF2B5EF4-FFF2-40B4-BE49-F238E27FC236}">
                <a16:creationId xmlns:a16="http://schemas.microsoft.com/office/drawing/2014/main" id="{3386CCEF-A411-4D2F-9371-3F4AD36147A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75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Image left and tex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7303" y="192024"/>
            <a:ext cx="11774218" cy="6208776"/>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1D02E0E4-0C3A-4A35-9A61-13C245DD3D6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29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Image left and tex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1945" y="192024"/>
            <a:ext cx="11774219" cy="6208776"/>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9DCEDD65-B672-49DD-8113-C4CBFB6E4BF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32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Image left and tex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052" y="96252"/>
            <a:ext cx="12103688" cy="6382511"/>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3A31F37A-B886-4A25-982B-A8D9D184A96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25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mage left and tex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98" y="95456"/>
            <a:ext cx="12103688" cy="6382511"/>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8B0E09F8-BD67-47D8-9201-8C1FF6D7D41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01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Image left and tex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8784" y="203200"/>
            <a:ext cx="11810598" cy="6217478"/>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sp>
        <p:nvSpPr>
          <p:cNvPr id="7" name="Rectangle 6"/>
          <p:cNvSpPr/>
          <p:nvPr userDrawn="1"/>
        </p:nvSpPr>
        <p:spPr>
          <a:xfrm>
            <a:off x="2222339" y="1157468"/>
            <a:ext cx="2222339" cy="4525702"/>
          </a:xfrm>
          <a:prstGeom prst="rect">
            <a:avLst/>
          </a:prstGeom>
          <a:solidFill>
            <a:srgbClr val="003B4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pic>
        <p:nvPicPr>
          <p:cNvPr id="15" name="Slika 1" descr="unnamed">
            <a:extLst>
              <a:ext uri="{FF2B5EF4-FFF2-40B4-BE49-F238E27FC236}">
                <a16:creationId xmlns:a16="http://schemas.microsoft.com/office/drawing/2014/main" id="{A52F168D-B0C5-426F-B8C1-2581F701C45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71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Image left and text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03370" y="192024"/>
            <a:ext cx="11791782" cy="6217478"/>
          </a:xfrm>
          <a:prstGeom prst="rect">
            <a:avLst/>
          </a:prstGeom>
        </p:spPr>
      </p:pic>
      <p:sp>
        <p:nvSpPr>
          <p:cNvPr id="15" name="Rectangle 14"/>
          <p:cNvSpPr/>
          <p:nvPr userDrawn="1"/>
        </p:nvSpPr>
        <p:spPr>
          <a:xfrm>
            <a:off x="62230" y="122042"/>
            <a:ext cx="11932634" cy="6315334"/>
          </a:xfrm>
          <a:prstGeom prst="rect">
            <a:avLst/>
          </a:prstGeom>
          <a:solidFill>
            <a:srgbClr val="000000">
              <a:alpha val="25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6" name="Rectangle 15"/>
          <p:cNvSpPr/>
          <p:nvPr userDrawn="1"/>
        </p:nvSpPr>
        <p:spPr>
          <a:xfrm>
            <a:off x="107576" y="147919"/>
            <a:ext cx="11858553" cy="6259898"/>
          </a:xfrm>
          <a:prstGeom prst="rect">
            <a:avLst/>
          </a:prstGeom>
          <a:solidFill>
            <a:schemeClr val="bg2">
              <a:lumMod val="10000"/>
              <a:alpha val="62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7" name="Slika 1" descr="unnamed">
            <a:extLst>
              <a:ext uri="{FF2B5EF4-FFF2-40B4-BE49-F238E27FC236}">
                <a16:creationId xmlns:a16="http://schemas.microsoft.com/office/drawing/2014/main" id="{04DC69B1-6ED0-498D-B8B9-089D260809D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38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Image left and text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00026" y="185737"/>
            <a:ext cx="5629274" cy="6229350"/>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CAD4C376-206F-41AE-AE62-F8F1C60A000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05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Footer Placeholder 1"/>
          <p:cNvSpPr txBox="1">
            <a:spLocks/>
          </p:cNvSpPr>
          <p:nvPr userDrawn="1"/>
        </p:nvSpPr>
        <p:spPr>
          <a:xfrm>
            <a:off x="8621423" y="6556248"/>
            <a:ext cx="2743200" cy="182880"/>
          </a:xfrm>
          <a:prstGeom prst="rect">
            <a:avLst/>
          </a:prstGeom>
        </p:spPr>
        <p:txBody>
          <a:bodyPr vert="horz" wrap="none" lIns="0" tIns="0" rIns="0" bIns="0" rtlCol="0" anchor="ctr" anchorCtr="0">
            <a:noAutofit/>
          </a:bodyP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Oracle Confidential – Internal/Restricted/Highly Restricted</a:t>
            </a:r>
            <a:endParaRPr lang="en-US" dirty="0"/>
          </a:p>
        </p:txBody>
      </p:sp>
      <p:sp>
        <p:nvSpPr>
          <p:cNvPr id="7" name="Slide Number Placeholder 2"/>
          <p:cNvSpPr txBox="1">
            <a:spLocks/>
          </p:cNvSpPr>
          <p:nvPr userDrawn="1"/>
        </p:nvSpPr>
        <p:spPr>
          <a:xfrm>
            <a:off x="11276011" y="6556248"/>
            <a:ext cx="381661" cy="182880"/>
          </a:xfrm>
          <a:prstGeom prst="rect">
            <a:avLst/>
          </a:prstGeom>
        </p:spPr>
        <p:txBody>
          <a:bodyPr vert="horz" wrap="none" lIns="0" tIns="0" rIns="0" bIns="0" rtlCol="0" anchor="ctr" anchorCtr="0">
            <a:noAutofit/>
          </a:bodyPr>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1EAA63-D034-42AE-91FA-B13B9518C7BE}" type="slidenum">
              <a:rPr lang="uk-UA" smtClean="0"/>
              <a:pPr/>
              <a:t>‹#›</a:t>
            </a:fld>
            <a:endParaRPr lang="uk-UA"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04897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Footer Placeholder 1"/>
          <p:cNvSpPr txBox="1">
            <a:spLocks/>
          </p:cNvSpPr>
          <p:nvPr userDrawn="1"/>
        </p:nvSpPr>
        <p:spPr>
          <a:xfrm>
            <a:off x="8621423" y="6556248"/>
            <a:ext cx="2743200" cy="182880"/>
          </a:xfrm>
          <a:prstGeom prst="rect">
            <a:avLst/>
          </a:prstGeom>
        </p:spPr>
        <p:txBody>
          <a:bodyPr vert="horz" wrap="none" lIns="0" tIns="0" rIns="0" bIns="0" rtlCol="0" anchor="ctr" anchorCtr="0">
            <a:noAutofit/>
          </a:bodyP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Oracle Confidential – Internal/Restricted/Highly Restricted</a:t>
            </a:r>
            <a:endParaRPr lang="en-US" dirty="0"/>
          </a:p>
        </p:txBody>
      </p:sp>
      <p:sp>
        <p:nvSpPr>
          <p:cNvPr id="7" name="Slide Number Placeholder 2"/>
          <p:cNvSpPr txBox="1">
            <a:spLocks/>
          </p:cNvSpPr>
          <p:nvPr userDrawn="1"/>
        </p:nvSpPr>
        <p:spPr>
          <a:xfrm>
            <a:off x="11276011" y="6556248"/>
            <a:ext cx="381661" cy="182880"/>
          </a:xfrm>
          <a:prstGeom prst="rect">
            <a:avLst/>
          </a:prstGeom>
        </p:spPr>
        <p:txBody>
          <a:bodyPr vert="horz" wrap="none" lIns="0" tIns="0" rIns="0" bIns="0" rtlCol="0" anchor="ctr" anchorCtr="0">
            <a:noAutofit/>
          </a:bodyPr>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1EAA63-D034-42AE-91FA-B13B9518C7BE}" type="slidenum">
              <a:rPr lang="uk-UA" smtClean="0"/>
              <a:pPr/>
              <a:t>‹#›</a:t>
            </a:fld>
            <a:endParaRPr lang="uk-UA"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40629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859916"/>
            <a:ext cx="11126522" cy="415748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endParaRPr dirty="0">
              <a:solidFill>
                <a:srgbClr val="58595B"/>
              </a:solidFill>
              <a:latin typeface="Calibri"/>
            </a:endParaRPr>
          </a:p>
        </p:txBody>
      </p:sp>
      <p:sp>
        <p:nvSpPr>
          <p:cNvPr id="5" name="Footer Placeholder 4"/>
          <p:cNvSpPr>
            <a:spLocks noGrp="1"/>
          </p:cNvSpPr>
          <p:nvPr>
            <p:ph type="ftr" sz="quarter" idx="11"/>
          </p:nvPr>
        </p:nvSpPr>
        <p:spPr/>
        <p:txBody>
          <a:bodyPr/>
          <a:lstStyle/>
          <a:p>
            <a:endParaRPr dirty="0">
              <a:solidFill>
                <a:srgbClr val="58595B"/>
              </a:solidFill>
              <a:latin typeface="Calibri"/>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latin typeface="Calibri"/>
              </a:rPr>
              <a:pPr/>
              <a:t>‹#›</a:t>
            </a:fld>
            <a:endParaRPr>
              <a:solidFill>
                <a:srgbClr val="58595B"/>
              </a:solidFill>
              <a:latin typeface="Calibri"/>
            </a:endParaRPr>
          </a:p>
        </p:txBody>
      </p:sp>
      <p:sp>
        <p:nvSpPr>
          <p:cNvPr id="9" name="Title 5"/>
          <p:cNvSpPr>
            <a:spLocks noGrp="1"/>
          </p:cNvSpPr>
          <p:nvPr>
            <p:ph type="title" hasCustomPrompt="1"/>
          </p:nvPr>
        </p:nvSpPr>
        <p:spPr>
          <a:xfrm>
            <a:off x="531812" y="857767"/>
            <a:ext cx="11125860" cy="889000"/>
          </a:xfrm>
        </p:spPr>
        <p:txBody>
          <a:bodyPr anchor="t"/>
          <a:lstStyle>
            <a:lvl1pPr>
              <a:defRPr b="1">
                <a:solidFill>
                  <a:schemeClr val="tx2"/>
                </a:solidFill>
              </a:defRPr>
            </a:lvl1pPr>
          </a:lstStyle>
          <a:p>
            <a:r>
              <a:rPr lang="en-US" dirty="0"/>
              <a:t>CLICK TO EDIT MASTER</a:t>
            </a:r>
          </a:p>
        </p:txBody>
      </p:sp>
    </p:spTree>
    <p:extLst>
      <p:ext uri="{BB962C8B-B14F-4D97-AF65-F5344CB8AC3E}">
        <p14:creationId xmlns:p14="http://schemas.microsoft.com/office/powerpoint/2010/main" val="19606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7" y="0"/>
            <a:ext cx="12192002"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9240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Image left and tex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962" y="166607"/>
            <a:ext cx="11148036" cy="6270769"/>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708A1030-F417-4898-ACFA-2B7338D054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04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Image left and tex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3961" y="192024"/>
            <a:ext cx="11082049" cy="6233651"/>
          </a:xfrm>
          <a:prstGeom prst="rect">
            <a:avLst/>
          </a:prstGeom>
        </p:spPr>
      </p:pic>
      <p:grpSp>
        <p:nvGrpSpPr>
          <p:cNvPr id="8"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13" name="Slika 1" descr="unnamed">
            <a:extLst>
              <a:ext uri="{FF2B5EF4-FFF2-40B4-BE49-F238E27FC236}">
                <a16:creationId xmlns:a16="http://schemas.microsoft.com/office/drawing/2014/main" id="{D88CB521-82E2-4C74-B06B-15A0F5F7F4B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93"/>
            <a:ext cx="12188826" cy="6856214"/>
          </a:xfrm>
          <a:prstGeom prst="rect">
            <a:avLst/>
          </a:prstGeom>
        </p:spPr>
      </p:pic>
      <p:sp>
        <p:nvSpPr>
          <p:cNvPr id="15" name="Slide Number Placeholder 4"/>
          <p:cNvSpPr txBox="1">
            <a:spLocks/>
          </p:cNvSpPr>
          <p:nvPr userDrawn="1"/>
        </p:nvSpPr>
        <p:spPr>
          <a:xfrm>
            <a:off x="11324205" y="6556248"/>
            <a:ext cx="333467" cy="182880"/>
          </a:xfrm>
          <a:prstGeom prst="rect">
            <a:avLst/>
          </a:prstGeom>
        </p:spPr>
        <p:txBody>
          <a:bodyPr vert="horz" wrap="none" lIns="0" tIns="0" rIns="0" bIns="0" rtlCol="0" anchor="ctr" anchorCtr="0">
            <a:noAutofit/>
          </a:bodyPr>
          <a:lstStyle>
            <a:defPPr>
              <a:defRPr lang="en-US"/>
            </a:defPPr>
            <a:lvl1pPr marL="0" algn="r" defTabSz="914400" rtl="0" eaLnBrk="1" latinLnBrk="0" hangingPunct="1">
              <a:defRPr sz="850" kern="1200">
                <a:solidFill>
                  <a:schemeClr val="tx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1EAA63-D034-42AE-91FA-B13B9518C7BE}" type="slidenum">
              <a:rPr kumimoji="0" lang="uk-UA" sz="850" b="0" i="0" u="none" strike="noStrike" kern="1200" cap="none" spc="0" normalizeH="0" baseline="0" noProof="0" smtClean="0">
                <a:ln>
                  <a:noFill/>
                </a:ln>
                <a:solidFill>
                  <a:srgbClr val="FFFFFF">
                    <a:alpha val="0"/>
                  </a:srgbClr>
                </a:solidFill>
                <a:effectLst/>
                <a:uLnTx/>
                <a:uFillTx/>
                <a:latin typeface="Calibri"/>
                <a:ea typeface=""/>
                <a:cs typeface=""/>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uk-UA" sz="850" b="0" i="0" u="none" strike="noStrike" kern="1200" cap="none" spc="0" normalizeH="0" baseline="0" noProof="0">
              <a:ln>
                <a:noFill/>
              </a:ln>
              <a:solidFill>
                <a:srgbClr val="FFFFFF">
                  <a:alpha val="0"/>
                </a:srgbClr>
              </a:solidFill>
              <a:effectLst/>
              <a:uLnTx/>
              <a:uFillTx/>
              <a:latin typeface="Calibri"/>
              <a:ea typeface=""/>
              <a:cs typeface=""/>
            </a:endParaRPr>
          </a:p>
        </p:txBody>
      </p:sp>
      <p:sp>
        <p:nvSpPr>
          <p:cNvPr id="16" name="Footer Placeholder 3"/>
          <p:cNvSpPr txBox="1">
            <a:spLocks/>
          </p:cNvSpPr>
          <p:nvPr userDrawn="1"/>
        </p:nvSpPr>
        <p:spPr>
          <a:xfrm>
            <a:off x="8621422" y="6556248"/>
            <a:ext cx="2702495" cy="182880"/>
          </a:xfrm>
          <a:prstGeom prst="rect">
            <a:avLst/>
          </a:prstGeom>
        </p:spPr>
        <p:txBody>
          <a:bodyPr vert="horz" wrap="none" lIns="0" tIns="0" rIns="0" bIns="0" rtlCol="0" anchor="ctr" anchorCtr="0">
            <a:noAutofit/>
          </a:bodyP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FFFFFF"/>
              </a:solidFill>
              <a:effectLst/>
              <a:uLnTx/>
              <a:uFillTx/>
              <a:latin typeface="Calibri"/>
              <a:ea typeface=""/>
              <a:cs typeface=""/>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850" b="0" i="0" u="none" strike="noStrike" kern="0" cap="none" spc="0" normalizeH="0" baseline="0" noProof="0" dirty="0">
              <a:ln>
                <a:noFill/>
              </a:ln>
              <a:solidFill>
                <a:srgbClr val="FFFFFF"/>
              </a:solidFill>
              <a:effectLst/>
              <a:uLnTx/>
              <a:uFillTx/>
            </a:endParaRPr>
          </a:p>
        </p:txBody>
      </p:sp>
      <p:pic>
        <p:nvPicPr>
          <p:cNvPr id="7" name="Slika 1" descr="unnamed">
            <a:extLst>
              <a:ext uri="{FF2B5EF4-FFF2-40B4-BE49-F238E27FC236}">
                <a16:creationId xmlns:a16="http://schemas.microsoft.com/office/drawing/2014/main" id="{88B2B73D-1037-4EB9-8D6F-D9D9562760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48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37463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without Picture">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rgbClr val="5F5F5F"/>
              </a:solidFill>
            </a:endParaRPr>
          </a:p>
        </p:txBody>
      </p:sp>
    </p:spTree>
    <p:extLst>
      <p:ext uri="{BB962C8B-B14F-4D97-AF65-F5344CB8AC3E}">
        <p14:creationId xmlns:p14="http://schemas.microsoft.com/office/powerpoint/2010/main" val="346950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rgbClr val="5F5F5F"/>
              </a:solidFill>
            </a:endParaRPr>
          </a:p>
        </p:txBody>
      </p:sp>
    </p:spTree>
    <p:extLst>
      <p:ext uri="{BB962C8B-B14F-4D97-AF65-F5344CB8AC3E}">
        <p14:creationId xmlns:p14="http://schemas.microsoft.com/office/powerpoint/2010/main" val="326854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0" name="Rectangle 9" descr="Full slide 4-color photo can be inserted here" title="Title Slide with Pictu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endParaRPr lang="en-US" dirty="0"/>
          </a:p>
        </p:txBody>
      </p:sp>
      <p:sp>
        <p:nvSpPr>
          <p:cNvPr id="8" name="Footer Placeholder 7"/>
          <p:cNvSpPr>
            <a:spLocks noGrp="1"/>
          </p:cNvSpPr>
          <p:nvPr>
            <p:ph type="ftr" sz="quarter" idx="15"/>
          </p:nvPr>
        </p:nvSpPr>
        <p:spPr/>
        <p:txBody>
          <a:bodyPr/>
          <a:lstStyle>
            <a:lvl1pPr>
              <a:defRPr>
                <a:solidFill>
                  <a:schemeClr val="tx1"/>
                </a:solidFill>
              </a:defRPr>
            </a:lvl1pPr>
          </a:lstStyle>
          <a:p>
            <a:endParaRPr lang="en-US"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spTree>
    <p:extLst>
      <p:ext uri="{BB962C8B-B14F-4D97-AF65-F5344CB8AC3E}">
        <p14:creationId xmlns:p14="http://schemas.microsoft.com/office/powerpoint/2010/main" val="1232381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with Picture and Logo">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spTree>
    <p:extLst>
      <p:ext uri="{BB962C8B-B14F-4D97-AF65-F5344CB8AC3E}">
        <p14:creationId xmlns:p14="http://schemas.microsoft.com/office/powerpoint/2010/main" val="40168347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with Picture and 2 Logos">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title="Title Slide with Picture and customer/partner logo"/>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spTree>
    <p:extLst>
      <p:ext uri="{BB962C8B-B14F-4D97-AF65-F5344CB8AC3E}">
        <p14:creationId xmlns:p14="http://schemas.microsoft.com/office/powerpoint/2010/main" val="42442051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2286000"/>
            <a:ext cx="4636482" cy="3731397"/>
          </a:xfrm>
        </p:spPr>
        <p:txBody>
          <a:bodyPr/>
          <a:lstStyle>
            <a:lvl1pPr>
              <a:spcBef>
                <a:spcPts val="1800"/>
              </a:spcBef>
              <a:defRPr>
                <a:solidFill>
                  <a:schemeClr val="tx2"/>
                </a:solidFill>
              </a:defRPr>
            </a:lvl1pPr>
            <a:lvl2pPr>
              <a:spcBef>
                <a:spcPts val="1800"/>
              </a:spcBef>
              <a:defRPr>
                <a:solidFill>
                  <a:schemeClr val="tx2"/>
                </a:solidFill>
              </a:defRPr>
            </a:lvl2pPr>
            <a:lvl3pPr>
              <a:spcBef>
                <a:spcPts val="1800"/>
              </a:spcBef>
              <a:defRPr>
                <a:solidFill>
                  <a:schemeClr val="tx2"/>
                </a:solidFill>
              </a:defRPr>
            </a:lvl3pPr>
            <a:lvl4pPr>
              <a:spcBef>
                <a:spcPts val="1800"/>
              </a:spcBef>
              <a:defRPr>
                <a:solidFill>
                  <a:schemeClr val="tx2"/>
                </a:solidFill>
              </a:defRPr>
            </a:lvl4pPr>
            <a:lvl5pPr>
              <a:spcBef>
                <a:spcPts val="1800"/>
              </a:spcBef>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endParaRPr dirty="0">
              <a:solidFill>
                <a:srgbClr val="58595B"/>
              </a:solidFill>
              <a:latin typeface="Calibri"/>
            </a:endParaRPr>
          </a:p>
        </p:txBody>
      </p:sp>
      <p:sp>
        <p:nvSpPr>
          <p:cNvPr id="5" name="Footer Placeholder 4"/>
          <p:cNvSpPr>
            <a:spLocks noGrp="1"/>
          </p:cNvSpPr>
          <p:nvPr>
            <p:ph type="ftr" sz="quarter" idx="11"/>
          </p:nvPr>
        </p:nvSpPr>
        <p:spPr/>
        <p:txBody>
          <a:bodyPr/>
          <a:lstStyle/>
          <a:p>
            <a:endParaRPr dirty="0">
              <a:solidFill>
                <a:srgbClr val="58595B"/>
              </a:solidFill>
              <a:latin typeface="Calibri"/>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latin typeface="Calibri"/>
              </a:rPr>
              <a:pPr/>
              <a:t>‹#›</a:t>
            </a:fld>
            <a:endParaRPr>
              <a:solidFill>
                <a:srgbClr val="58595B"/>
              </a:solidFill>
              <a:latin typeface="Calibri"/>
            </a:endParaRPr>
          </a:p>
        </p:txBody>
      </p:sp>
      <p:sp>
        <p:nvSpPr>
          <p:cNvPr id="9" name="Title 5"/>
          <p:cNvSpPr>
            <a:spLocks noGrp="1"/>
          </p:cNvSpPr>
          <p:nvPr>
            <p:ph type="title" hasCustomPrompt="1"/>
          </p:nvPr>
        </p:nvSpPr>
        <p:spPr>
          <a:xfrm>
            <a:off x="531812" y="857767"/>
            <a:ext cx="11125860" cy="889000"/>
          </a:xfrm>
        </p:spPr>
        <p:txBody>
          <a:bodyPr anchor="t"/>
          <a:lstStyle>
            <a:lvl1pPr>
              <a:defRPr b="1">
                <a:solidFill>
                  <a:schemeClr val="tx2"/>
                </a:solidFill>
              </a:defRPr>
            </a:lvl1pPr>
          </a:lstStyle>
          <a:p>
            <a:r>
              <a:rPr lang="en-US" dirty="0"/>
              <a:t>CLICK TO EDIT MASTER</a:t>
            </a:r>
          </a:p>
        </p:txBody>
      </p:sp>
    </p:spTree>
    <p:extLst>
      <p:ext uri="{BB962C8B-B14F-4D97-AF65-F5344CB8AC3E}">
        <p14:creationId xmlns:p14="http://schemas.microsoft.com/office/powerpoint/2010/main" val="208239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4B0713F-DA50-44B8-8328-CFEF845F6523}" type="datetime1">
              <a:rPr lang="en-US" smtClean="0"/>
              <a:t>10/14/2018</a:t>
            </a:fld>
            <a:endParaRPr dirty="0"/>
          </a:p>
        </p:txBody>
      </p:sp>
      <p:sp>
        <p:nvSpPr>
          <p:cNvPr id="5" name="Footer Placeholder 4"/>
          <p:cNvSpPr>
            <a:spLocks noGrp="1"/>
          </p:cNvSpPr>
          <p:nvPr>
            <p:ph type="ftr" sz="quarter" idx="11"/>
          </p:nvPr>
        </p:nvSpPr>
        <p:spPr/>
        <p:txBody>
          <a:bodyPr/>
          <a:lstStyle/>
          <a:p>
            <a:endParaRPr lang="hr-HR" dirty="0"/>
          </a:p>
          <a:p>
            <a:endParaRPr dirty="0"/>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Tree>
    <p:extLst>
      <p:ext uri="{BB962C8B-B14F-4D97-AF65-F5344CB8AC3E}">
        <p14:creationId xmlns:p14="http://schemas.microsoft.com/office/powerpoint/2010/main" val="68453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7CD2E52-83C8-44FA-88AD-FB45DDFBF65F}" type="datetime1">
              <a:rPr lang="en-US" smtClean="0"/>
              <a:t>10/14/2018</a:t>
            </a:fld>
            <a:endParaRPr dirty="0"/>
          </a:p>
        </p:txBody>
      </p:sp>
      <p:sp>
        <p:nvSpPr>
          <p:cNvPr id="5" name="Footer Placeholder 4"/>
          <p:cNvSpPr>
            <a:spLocks noGrp="1"/>
          </p:cNvSpPr>
          <p:nvPr>
            <p:ph type="ftr" sz="quarter" idx="11"/>
          </p:nvPr>
        </p:nvSpPr>
        <p:spPr/>
        <p:txBody>
          <a:bodyPr/>
          <a:lstStyle/>
          <a:p>
            <a:r>
              <a:rPr dirty="0"/>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72559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4" name="Date Placeholder 3"/>
          <p:cNvSpPr>
            <a:spLocks noGrp="1"/>
          </p:cNvSpPr>
          <p:nvPr>
            <p:ph type="dt" sz="half" idx="10"/>
          </p:nvPr>
        </p:nvSpPr>
        <p:spPr/>
        <p:txBody>
          <a:bodyPr/>
          <a:lstStyle/>
          <a:p>
            <a:fld id="{CB2EC637-D865-4A1A-B82E-96829CE60973}" type="datetime1">
              <a:rPr lang="en-US" smtClean="0"/>
              <a:t>10/14/2018</a:t>
            </a:fld>
            <a:endParaRPr dirty="0"/>
          </a:p>
        </p:txBody>
      </p:sp>
      <p:sp>
        <p:nvSpPr>
          <p:cNvPr id="5" name="Footer Placeholder 4"/>
          <p:cNvSpPr>
            <a:spLocks noGrp="1"/>
          </p:cNvSpPr>
          <p:nvPr>
            <p:ph type="ftr" sz="quarter" idx="11"/>
          </p:nvPr>
        </p:nvSpPr>
        <p:spPr/>
        <p:txBody>
          <a:bodyPr/>
          <a:lstStyle/>
          <a:p>
            <a:r>
              <a:rPr dirty="0"/>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627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FC69AA-31D1-4BE3-A7F9-4499E9495C0A}" type="datetime1">
              <a:rPr lang="en-US" smtClean="0"/>
              <a:t>10/14/2018</a:t>
            </a:fld>
            <a:endParaRPr dirty="0"/>
          </a:p>
        </p:txBody>
      </p:sp>
      <p:sp>
        <p:nvSpPr>
          <p:cNvPr id="5" name="Footer Placeholder 4"/>
          <p:cNvSpPr>
            <a:spLocks noGrp="1"/>
          </p:cNvSpPr>
          <p:nvPr>
            <p:ph type="ftr" sz="quarter" idx="11"/>
          </p:nvPr>
        </p:nvSpPr>
        <p:spPr/>
        <p:txBody>
          <a:bodyPr/>
          <a:lstStyle/>
          <a:p>
            <a:r>
              <a:rPr dirty="0"/>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t>‹#›</a:t>
            </a:fld>
            <a:endParaRPr dirty="0"/>
          </a:p>
        </p:txBody>
      </p:sp>
    </p:spTree>
    <p:extLst>
      <p:ext uri="{BB962C8B-B14F-4D97-AF65-F5344CB8AC3E}">
        <p14:creationId xmlns:p14="http://schemas.microsoft.com/office/powerpoint/2010/main" val="304054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with Picture">
    <p:spTree>
      <p:nvGrpSpPr>
        <p:cNvPr id="1" name=""/>
        <p:cNvGrpSpPr/>
        <p:nvPr/>
      </p:nvGrpSpPr>
      <p:grpSpPr>
        <a:xfrm>
          <a:off x="0" y="0"/>
          <a:ext cx="0" cy="0"/>
          <a:chOff x="0" y="0"/>
          <a:chExt cx="0" cy="0"/>
        </a:xfrm>
      </p:grpSpPr>
      <p:sp>
        <p:nvSpPr>
          <p:cNvPr id="18" name="Rectangle 17" descr="Full bleed 4-color photo can be inserted here" title="Section Header with Pictu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28D98802-C4BE-44EF-A775-109B41689843}" type="datetime1">
              <a:rPr lang="en-US" smtClean="0"/>
              <a:pPr/>
              <a:t>10/14/2018</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a:t>Oracle Confidential –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201</a:t>
            </a:r>
            <a:r>
              <a:rPr lang="en-US" sz="850" dirty="0">
                <a:solidFill>
                  <a:srgbClr val="5F5F5F"/>
                </a:solidFill>
              </a:rPr>
              <a:t>5,</a:t>
            </a:r>
            <a:r>
              <a:rPr sz="850" dirty="0">
                <a:solidFill>
                  <a:srgbClr val="5F5F5F"/>
                </a:solidFill>
              </a:rPr>
              <a:t> Oracle and/or its affiliates. All rights reserved.  |</a:t>
            </a:r>
          </a:p>
        </p:txBody>
      </p:sp>
      <p:pic>
        <p:nvPicPr>
          <p:cNvPr id="16" name="Picture 15" descr="Oracle logo in white on red staging background" title="Oracle red badge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445156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Tree>
    <p:extLst>
      <p:ext uri="{BB962C8B-B14F-4D97-AF65-F5344CB8AC3E}">
        <p14:creationId xmlns:p14="http://schemas.microsoft.com/office/powerpoint/2010/main" val="220016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a:t>Click to edit Master text styles</a:t>
            </a:r>
          </a:p>
          <a:p>
            <a:pPr lvl="1"/>
            <a:r>
              <a:rPr lang="en-US"/>
              <a:t>Second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433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Tree>
    <p:extLst>
      <p:ext uri="{BB962C8B-B14F-4D97-AF65-F5344CB8AC3E}">
        <p14:creationId xmlns:p14="http://schemas.microsoft.com/office/powerpoint/2010/main" val="130032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56283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8" name="Title 7"/>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423232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51" y="1524001"/>
            <a:ext cx="11126522" cy="44196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DDA6C217-BA5C-9F47-971F-3BFF033066B8}" type="datetime1">
              <a:rPr lang="en-GB" smtClean="0">
                <a:solidFill>
                  <a:srgbClr val="58595B"/>
                </a:solidFill>
                <a:latin typeface="Calibri"/>
              </a:rPr>
              <a:t>14/10/2018</a:t>
            </a:fld>
            <a:endParaRPr>
              <a:solidFill>
                <a:srgbClr val="58595B"/>
              </a:solidFill>
              <a:latin typeface="Calibri"/>
            </a:endParaRPr>
          </a:p>
        </p:txBody>
      </p:sp>
      <p:sp>
        <p:nvSpPr>
          <p:cNvPr id="5" name="Footer Placeholder 4"/>
          <p:cNvSpPr>
            <a:spLocks noGrp="1"/>
          </p:cNvSpPr>
          <p:nvPr>
            <p:ph type="ftr" sz="quarter" idx="11"/>
          </p:nvPr>
        </p:nvSpPr>
        <p:spPr/>
        <p:txBody>
          <a:bodyPr/>
          <a:lstStyle/>
          <a:p>
            <a:r>
              <a:rPr lang="en-US">
                <a:solidFill>
                  <a:srgbClr val="58595B"/>
                </a:solidFill>
                <a:latin typeface="Calibri"/>
              </a:rPr>
              <a:t>Confidential – Oracle Internal/Restricted/Highly Restricted</a:t>
            </a:r>
            <a:endParaRPr>
              <a:solidFill>
                <a:srgbClr val="58595B"/>
              </a:solidFill>
              <a:latin typeface="Calibri"/>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latin typeface="Calibri"/>
              </a:rPr>
              <a:pPr/>
              <a:t>‹#›</a:t>
            </a:fld>
            <a:endParaRPr>
              <a:solidFill>
                <a:srgbClr val="58595B"/>
              </a:solidFill>
              <a:latin typeface="Calibri"/>
            </a:endParaRPr>
          </a:p>
        </p:txBody>
      </p:sp>
      <p:sp>
        <p:nvSpPr>
          <p:cNvPr id="9" name="Title 5"/>
          <p:cNvSpPr>
            <a:spLocks noGrp="1"/>
          </p:cNvSpPr>
          <p:nvPr>
            <p:ph type="title" hasCustomPrompt="1"/>
          </p:nvPr>
        </p:nvSpPr>
        <p:spPr>
          <a:xfrm>
            <a:off x="531812" y="521852"/>
            <a:ext cx="11125860" cy="889000"/>
          </a:xfrm>
        </p:spPr>
        <p:txBody>
          <a:bodyPr/>
          <a:lstStyle>
            <a:lvl1pPr>
              <a:defRPr b="1">
                <a:solidFill>
                  <a:schemeClr val="tx2"/>
                </a:solidFill>
              </a:defRPr>
            </a:lvl1pPr>
          </a:lstStyle>
          <a:p>
            <a:r>
              <a:rPr lang="en-US" dirty="0"/>
              <a:t>CLICK TO EDIT MASTER</a:t>
            </a:r>
          </a:p>
        </p:txBody>
      </p:sp>
      <p:sp>
        <p:nvSpPr>
          <p:cNvPr id="10" name="Parallelogram 9"/>
          <p:cNvSpPr/>
          <p:nvPr userDrawn="1"/>
        </p:nvSpPr>
        <p:spPr bwMode="gray">
          <a:xfrm flipH="1">
            <a:off x="4944637" y="189976"/>
            <a:ext cx="11909830" cy="6210824"/>
          </a:xfrm>
          <a:prstGeom prst="parallelogram">
            <a:avLst>
              <a:gd name="adj" fmla="val 49414"/>
            </a:avLst>
          </a:prstGeom>
          <a:solidFill>
            <a:schemeClr val="accent2"/>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latin typeface="Calibri"/>
            </a:endParaRPr>
          </a:p>
        </p:txBody>
      </p:sp>
      <p:sp>
        <p:nvSpPr>
          <p:cNvPr id="11" name="Rectangle 10"/>
          <p:cNvSpPr/>
          <p:nvPr userDrawn="1"/>
        </p:nvSpPr>
        <p:spPr bwMode="gray">
          <a:xfrm flipH="1">
            <a:off x="11998325" y="0"/>
            <a:ext cx="736014" cy="6556248"/>
          </a:xfrm>
          <a:prstGeom prst="rect">
            <a:avLst/>
          </a:prstGeom>
          <a:solidFill>
            <a:schemeClr val="accent1"/>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latin typeface="Calibri"/>
            </a:endParaRPr>
          </a:p>
        </p:txBody>
      </p:sp>
      <p:sp>
        <p:nvSpPr>
          <p:cNvPr id="12" name="Rectangle 11"/>
          <p:cNvSpPr/>
          <p:nvPr userDrawn="1"/>
        </p:nvSpPr>
        <p:spPr bwMode="gray">
          <a:xfrm>
            <a:off x="-721193" y="4413571"/>
            <a:ext cx="914868" cy="239306"/>
          </a:xfrm>
          <a:prstGeom prst="rect">
            <a:avLst/>
          </a:prstGeom>
          <a:solidFill>
            <a:schemeClr val="accent2"/>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latin typeface="Calibri"/>
            </a:endParaRPr>
          </a:p>
        </p:txBody>
      </p:sp>
    </p:spTree>
    <p:extLst>
      <p:ext uri="{BB962C8B-B14F-4D97-AF65-F5344CB8AC3E}">
        <p14:creationId xmlns:p14="http://schemas.microsoft.com/office/powerpoint/2010/main" val="224323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367877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210588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a:t>Click to edit Master text styles</a:t>
            </a:r>
          </a:p>
        </p:txBody>
      </p:sp>
      <p:sp>
        <p:nvSpPr>
          <p:cNvPr id="3" name="Title 2"/>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281403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a:t>XX</a:t>
            </a:r>
          </a:p>
        </p:txBody>
      </p:sp>
    </p:spTree>
    <p:extLst>
      <p:ext uri="{BB962C8B-B14F-4D97-AF65-F5344CB8AC3E}">
        <p14:creationId xmlns:p14="http://schemas.microsoft.com/office/powerpoint/2010/main" val="422330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dirty="0"/>
          </a:p>
        </p:txBody>
      </p:sp>
      <p:sp>
        <p:nvSpPr>
          <p:cNvPr id="8" name="Footer Placeholder 7"/>
          <p:cNvSpPr>
            <a:spLocks noGrp="1"/>
          </p:cNvSpPr>
          <p:nvPr>
            <p:ph type="ftr" sz="quarter" idx="11"/>
          </p:nvPr>
        </p:nvSpPr>
        <p:spPr/>
        <p:txBody>
          <a:bodyPr/>
          <a:lstStyle/>
          <a:p>
            <a:endParaRPr dirty="0"/>
          </a:p>
        </p:txBody>
      </p:sp>
      <p:sp>
        <p:nvSpPr>
          <p:cNvPr id="9" name="Slide Number Placeholder 8"/>
          <p:cNvSpPr>
            <a:spLocks noGrp="1"/>
          </p:cNvSpPr>
          <p:nvPr>
            <p:ph type="sldNum" sz="quarter" idx="12"/>
          </p:nvPr>
        </p:nvSpPr>
        <p:spPr/>
        <p:txBody>
          <a:bodyPr/>
          <a:lstStyle/>
          <a:p>
            <a:fld id="{C51EAA63-D034-42AE-91FA-B13B9518C7BE}" type="slidenum">
              <a:rPr/>
              <a:t>‹#›</a:t>
            </a:fld>
            <a:endParaRPr dirty="0"/>
          </a:p>
        </p:txBody>
      </p:sp>
      <p:sp>
        <p:nvSpPr>
          <p:cNvPr id="11" name="Title 10"/>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74882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C51EAA63-D034-42AE-91FA-B13B9518C7BE}" type="slidenum">
              <a:rPr/>
              <a:t>‹#›</a:t>
            </a:fld>
            <a:endParaRPr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934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C51EAA63-D034-42AE-91FA-B13B9518C7BE}" type="slidenum">
              <a:rPr/>
              <a:t>‹#›</a:t>
            </a:fld>
            <a:endParaRPr dirty="0"/>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306115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C51EAA63-D034-42AE-91FA-B13B9518C7BE}" type="slidenum">
              <a:rPr/>
              <a:t>‹#›</a:t>
            </a:fld>
            <a:endParaRPr dirty="0"/>
          </a:p>
        </p:txBody>
      </p:sp>
    </p:spTree>
    <p:extLst>
      <p:ext uri="{BB962C8B-B14F-4D97-AF65-F5344CB8AC3E}">
        <p14:creationId xmlns:p14="http://schemas.microsoft.com/office/powerpoint/2010/main" val="13338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8" name="Title 7"/>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35375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8" name="Title 7"/>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9833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12188823" cy="6858000"/>
          </a:xfrm>
          <a:prstGeom prst="rect">
            <a:avLst/>
          </a:prstGeom>
        </p:spPr>
      </p:pic>
      <p:sp>
        <p:nvSpPr>
          <p:cNvPr id="16" name="Rectangle 15" descr="Full slide 4-color photo can be inserted here" title="Title Slide with Picture"/>
          <p:cNvSpPr/>
          <p:nvPr userDrawn="1"/>
        </p:nvSpPr>
        <p:spPr bwMode="hidden">
          <a:xfrm>
            <a:off x="0" y="0"/>
            <a:ext cx="12188823" cy="6858000"/>
          </a:xfrm>
          <a:prstGeom prst="rect">
            <a:avLst/>
          </a:prstGeom>
          <a:gradFill>
            <a:gsLst>
              <a:gs pos="14000">
                <a:srgbClr val="000000">
                  <a:alpha val="89000"/>
                </a:srgbClr>
              </a:gs>
              <a:gs pos="100000">
                <a:schemeClr val="tx1">
                  <a:alpha val="0"/>
                  <a:lumMod val="4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latin typeface="Calibri"/>
            </a:endParaRPr>
          </a:p>
        </p:txBody>
      </p:sp>
      <p:sp>
        <p:nvSpPr>
          <p:cNvPr id="9" name="Title 8"/>
          <p:cNvSpPr>
            <a:spLocks noGrp="1"/>
          </p:cNvSpPr>
          <p:nvPr>
            <p:ph type="title"/>
          </p:nvPr>
        </p:nvSpPr>
        <p:spPr>
          <a:xfrm>
            <a:off x="531814" y="739775"/>
            <a:ext cx="9601200" cy="1470025"/>
          </a:xfrm>
        </p:spPr>
        <p:txBody>
          <a:bodyPr/>
          <a:lstStyle>
            <a:lvl1pPr>
              <a:defRPr sz="4800"/>
            </a:lvl1pPr>
          </a:lstStyle>
          <a:p>
            <a:r>
              <a:rPr lang="en-US"/>
              <a:t>Click to edit Master title style</a:t>
            </a:r>
            <a:endParaRPr/>
          </a:p>
        </p:txBody>
      </p:sp>
      <p:sp>
        <p:nvSpPr>
          <p:cNvPr id="12" name="Text Placeholder 10"/>
          <p:cNvSpPr>
            <a:spLocks noGrp="1"/>
          </p:cNvSpPr>
          <p:nvPr>
            <p:ph type="body" sz="quarter" idx="14" hasCustomPrompt="1"/>
          </p:nvPr>
        </p:nvSpPr>
        <p:spPr>
          <a:xfrm>
            <a:off x="531814" y="3429451"/>
            <a:ext cx="9601200" cy="2514149"/>
          </a:xfrm>
        </p:spPr>
        <p:txBody>
          <a:bodyPr/>
          <a:lstStyle>
            <a:lvl1pPr marL="0" indent="0">
              <a:spcBef>
                <a:spcPts val="0"/>
              </a:spcBef>
              <a:buNone/>
              <a:defRPr sz="2400" b="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presenter’s name, title, division/business unit/organization and date</a:t>
            </a:r>
          </a:p>
        </p:txBody>
      </p:sp>
      <p:sp>
        <p:nvSpPr>
          <p:cNvPr id="13" name="Text Placeholder 10"/>
          <p:cNvSpPr>
            <a:spLocks noGrp="1"/>
          </p:cNvSpPr>
          <p:nvPr>
            <p:ph type="body" sz="quarter" idx="15" hasCustomPrompt="1"/>
          </p:nvPr>
        </p:nvSpPr>
        <p:spPr>
          <a:xfrm>
            <a:off x="531762" y="2286000"/>
            <a:ext cx="9601200" cy="914400"/>
          </a:xfrm>
        </p:spPr>
        <p:txBody>
          <a:bodyPr/>
          <a:lstStyle>
            <a:lvl1pPr marL="0" indent="0">
              <a:spcBef>
                <a:spcPts val="0"/>
              </a:spcBef>
              <a:buNone/>
              <a:defRPr sz="2400" b="1"/>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subtitle</a:t>
            </a:r>
          </a:p>
        </p:txBody>
      </p:sp>
      <p:pic>
        <p:nvPicPr>
          <p:cNvPr id="10" name="Slika 1" descr="unnamed">
            <a:extLst>
              <a:ext uri="{FF2B5EF4-FFF2-40B4-BE49-F238E27FC236}">
                <a16:creationId xmlns:a16="http://schemas.microsoft.com/office/drawing/2014/main" id="{ECA0D903-8241-4441-A6B4-FD171FCD0F9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5348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itle 10"/>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207040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133306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title="iOS Smartphone and Tablet: Horizontal Layou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itle 3"/>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278398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a:t>Click to edit Master title style</a:t>
            </a:r>
            <a:endParaRPr dirty="0"/>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pic>
        <p:nvPicPr>
          <p:cNvPr id="13" name="Picture 12" descr="Photos, screen captures, graphics can be inserted in a white mobile phone and tablet" title="iOS Smartphone and Tablet: Vertical Layou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Tree>
    <p:extLst>
      <p:ext uri="{BB962C8B-B14F-4D97-AF65-F5344CB8AC3E}">
        <p14:creationId xmlns:p14="http://schemas.microsoft.com/office/powerpoint/2010/main" val="41866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title="Android Smartphone and Tablet: Horizontal Layout"/>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itle 3"/>
          <p:cNvSpPr>
            <a:spLocks noGrp="1"/>
          </p:cNvSpPr>
          <p:nvPr>
            <p:ph type="title"/>
          </p:nvPr>
        </p:nvSpPr>
        <p:spPr/>
        <p:txBody>
          <a:bodyPr/>
          <a:lstStyle/>
          <a:p>
            <a:r>
              <a:rPr lang="en-US"/>
              <a:t>Click to edit Master title style</a:t>
            </a:r>
            <a:endParaRPr dirty="0"/>
          </a:p>
        </p:txBody>
      </p:sp>
    </p:spTree>
    <p:extLst>
      <p:ext uri="{BB962C8B-B14F-4D97-AF65-F5344CB8AC3E}">
        <p14:creationId xmlns:p14="http://schemas.microsoft.com/office/powerpoint/2010/main" val="171179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a:t>Click to edit Master title style</a:t>
            </a:r>
            <a:endParaRPr dirty="0"/>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C51EAA63-D034-42AE-91FA-B13B9518C7BE}" type="slidenum">
              <a:rPr/>
              <a:t>‹#›</a:t>
            </a:fld>
            <a:endParaRPr dirty="0"/>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pic>
        <p:nvPicPr>
          <p:cNvPr id="19" name="Picture 18" descr="Photos, screen captures, graphics can be inserted in a white mobile phone and tablet" title="Android Smartphone and Tablet: Vertical Layout"/>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Tree>
    <p:extLst>
      <p:ext uri="{BB962C8B-B14F-4D97-AF65-F5344CB8AC3E}">
        <p14:creationId xmlns:p14="http://schemas.microsoft.com/office/powerpoint/2010/main" val="60769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C51EAA63-D034-42AE-91FA-B13B9518C7BE}" type="slidenum">
              <a:rPr/>
              <a:t>‹#›</a:t>
            </a:fld>
            <a:endParaRPr dirty="0"/>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latin typeface="+mj-lt"/>
              </a:rPr>
              <a:t>Safe Harbor</a:t>
            </a:r>
            <a:r>
              <a:rPr sz="3200" baseline="0" dirty="0">
                <a:latin typeface="+mj-lt"/>
              </a:rPr>
              <a:t> Statement</a:t>
            </a:r>
            <a:endParaRPr sz="3200" dirty="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latin typeface="+mn-lt"/>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96353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C51EAA63-D034-42AE-91FA-B13B9518C7BE}" type="slidenum">
              <a:rPr/>
              <a:t>‹#›</a:t>
            </a:fld>
            <a:endParaRPr dirty="0"/>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latin typeface="+mj-lt"/>
              </a:rPr>
              <a:t>Safe Harbor</a:t>
            </a:r>
            <a:r>
              <a:rPr sz="3200" baseline="0" dirty="0">
                <a:latin typeface="+mj-lt"/>
              </a:rPr>
              <a:t> Statement</a:t>
            </a:r>
            <a:endParaRPr sz="3200" dirty="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latin typeface="+mn-lt"/>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2744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Oracle logo">
    <p:spTree>
      <p:nvGrpSpPr>
        <p:cNvPr id="1" name=""/>
        <p:cNvGrpSpPr/>
        <p:nvPr/>
      </p:nvGrpSpPr>
      <p:grpSpPr>
        <a:xfrm>
          <a:off x="0" y="0"/>
          <a:ext cx="0" cy="0"/>
          <a:chOff x="0" y="0"/>
          <a:chExt cx="0" cy="0"/>
        </a:xfrm>
      </p:grpSpPr>
      <p:pic>
        <p:nvPicPr>
          <p:cNvPr id="2" name="Picture 1" descr="Oracle logo in white on red staging background. Light blue frame around perimeter." title="Oracle Logo Slid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Tree>
    <p:extLst>
      <p:ext uri="{BB962C8B-B14F-4D97-AF65-F5344CB8AC3E}">
        <p14:creationId xmlns:p14="http://schemas.microsoft.com/office/powerpoint/2010/main" val="423426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Slide with Picture">
    <p:spTree>
      <p:nvGrpSpPr>
        <p:cNvPr id="1" name=""/>
        <p:cNvGrpSpPr/>
        <p:nvPr/>
      </p:nvGrpSpPr>
      <p:grpSpPr>
        <a:xfrm>
          <a:off x="0" y="0"/>
          <a:ext cx="0" cy="0"/>
          <a:chOff x="0" y="0"/>
          <a:chExt cx="0" cy="0"/>
        </a:xfrm>
      </p:grpSpPr>
      <p:sp>
        <p:nvSpPr>
          <p:cNvPr id="19" name="Title 6"/>
          <p:cNvSpPr>
            <a:spLocks noGrp="1"/>
          </p:cNvSpPr>
          <p:nvPr>
            <p:ph type="title"/>
          </p:nvPr>
        </p:nvSpPr>
        <p:spPr bwMode="gray">
          <a:xfrm>
            <a:off x="531812" y="819358"/>
            <a:ext cx="11125200" cy="695933"/>
          </a:xfrm>
          <a:prstGeom prst="rect">
            <a:avLst/>
          </a:prstGeom>
        </p:spPr>
        <p:txBody>
          <a:bodyPr anchor="t"/>
          <a:lstStyle>
            <a:lvl1pPr>
              <a:defRPr sz="3000">
                <a:solidFill>
                  <a:schemeClr val="bg1"/>
                </a:solidFill>
              </a:defRPr>
            </a:lvl1pPr>
          </a:lstStyle>
          <a:p>
            <a:r>
              <a:rPr lang="en-US" dirty="0"/>
              <a:t>Click to edit Master title style</a:t>
            </a:r>
            <a:endParaRPr dirty="0"/>
          </a:p>
        </p:txBody>
      </p:sp>
      <p:sp>
        <p:nvSpPr>
          <p:cNvPr id="20" name="Text Placeholder 2"/>
          <p:cNvSpPr>
            <a:spLocks noGrp="1"/>
          </p:cNvSpPr>
          <p:nvPr>
            <p:ph type="body" sz="quarter" idx="14"/>
          </p:nvPr>
        </p:nvSpPr>
        <p:spPr>
          <a:xfrm>
            <a:off x="531812" y="1843780"/>
            <a:ext cx="11125199" cy="3887218"/>
          </a:xfrm>
          <a:prstGeom prst="rect">
            <a:avLst/>
          </a:prstGeom>
        </p:spPr>
        <p:txBody>
          <a:bodyPr/>
          <a:lstStyle>
            <a:lvl1pPr>
              <a:defRPr sz="2400">
                <a:solidFill>
                  <a:schemeClr val="bg1"/>
                </a:solidFill>
              </a:defRPr>
            </a:lvl1pPr>
            <a:lvl2pPr>
              <a:defRPr sz="22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Tree>
    <p:extLst>
      <p:ext uri="{BB962C8B-B14F-4D97-AF65-F5344CB8AC3E}">
        <p14:creationId xmlns:p14="http://schemas.microsoft.com/office/powerpoint/2010/main" val="334642440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Title Slide with Pictur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5" cy="6856213"/>
          </a:xfrm>
          <a:prstGeom prst="rect">
            <a:avLst/>
          </a:prstGeom>
        </p:spPr>
      </p:pic>
      <p:sp>
        <p:nvSpPr>
          <p:cNvPr id="9" name="Title 8"/>
          <p:cNvSpPr>
            <a:spLocks noGrp="1"/>
          </p:cNvSpPr>
          <p:nvPr>
            <p:ph type="title"/>
          </p:nvPr>
        </p:nvSpPr>
        <p:spPr>
          <a:xfrm>
            <a:off x="531814" y="739775"/>
            <a:ext cx="9601200" cy="1470025"/>
          </a:xfrm>
        </p:spPr>
        <p:txBody>
          <a:bodyPr/>
          <a:lstStyle>
            <a:lvl1pPr>
              <a:defRPr sz="4800">
                <a:solidFill>
                  <a:schemeClr val="bg1"/>
                </a:solidFill>
              </a:defRPr>
            </a:lvl1pPr>
          </a:lstStyle>
          <a:p>
            <a:r>
              <a:rPr lang="en-US" dirty="0"/>
              <a:t>Click to edit Master title style</a:t>
            </a:r>
            <a:endParaRPr dirty="0"/>
          </a:p>
        </p:txBody>
      </p:sp>
      <p:sp>
        <p:nvSpPr>
          <p:cNvPr id="12" name="Text Placeholder 10"/>
          <p:cNvSpPr>
            <a:spLocks noGrp="1"/>
          </p:cNvSpPr>
          <p:nvPr>
            <p:ph type="body" sz="quarter" idx="14" hasCustomPrompt="1"/>
          </p:nvPr>
        </p:nvSpPr>
        <p:spPr>
          <a:xfrm>
            <a:off x="531814" y="3429451"/>
            <a:ext cx="9601200" cy="2514149"/>
          </a:xfrm>
        </p:spPr>
        <p:txBody>
          <a:bodyPr/>
          <a:lstStyle>
            <a:lvl1pPr marL="0" indent="0">
              <a:spcBef>
                <a:spcPts val="0"/>
              </a:spcBef>
              <a:buNone/>
              <a:defRPr sz="2400" b="0">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presenter’s name, title, division/business unit/organization and date</a:t>
            </a:r>
          </a:p>
        </p:txBody>
      </p:sp>
      <p:sp>
        <p:nvSpPr>
          <p:cNvPr id="13" name="Text Placeholder 10"/>
          <p:cNvSpPr>
            <a:spLocks noGrp="1"/>
          </p:cNvSpPr>
          <p:nvPr>
            <p:ph type="body" sz="quarter" idx="15" hasCustomPrompt="1"/>
          </p:nvPr>
        </p:nvSpPr>
        <p:spPr>
          <a:xfrm>
            <a:off x="531762" y="2286000"/>
            <a:ext cx="9601200" cy="914400"/>
          </a:xfrm>
        </p:spPr>
        <p:txBody>
          <a:bodyPr/>
          <a:lstStyle>
            <a:lvl1pPr marL="0" indent="0">
              <a:spcBef>
                <a:spcPts val="0"/>
              </a:spcBef>
              <a:buNone/>
              <a:defRPr sz="2400" b="1">
                <a:solidFill>
                  <a:schemeClr val="bg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subtitle</a:t>
            </a:r>
          </a:p>
        </p:txBody>
      </p:sp>
      <p:pic>
        <p:nvPicPr>
          <p:cNvPr id="1027" name="Slika 1" descr="unnamed">
            <a:extLst>
              <a:ext uri="{FF2B5EF4-FFF2-40B4-BE49-F238E27FC236}">
                <a16:creationId xmlns:a16="http://schemas.microsoft.com/office/drawing/2014/main" id="{AED5B041-7FF0-4D4E-885D-C4F6F9D6FD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159" y="6351787"/>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531151" y="1524001"/>
            <a:ext cx="11126522"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dirty="0">
              <a:solidFill>
                <a:srgbClr val="58595B"/>
              </a:solidFill>
              <a:latin typeface="Calibri"/>
            </a:endParaRPr>
          </a:p>
        </p:txBody>
      </p:sp>
      <p:sp>
        <p:nvSpPr>
          <p:cNvPr id="5" name="Footer Placeholder 4"/>
          <p:cNvSpPr>
            <a:spLocks noGrp="1"/>
          </p:cNvSpPr>
          <p:nvPr>
            <p:ph type="ftr" sz="quarter" idx="11"/>
          </p:nvPr>
        </p:nvSpPr>
        <p:spPr/>
        <p:txBody>
          <a:bodyPr/>
          <a:lstStyle/>
          <a:p>
            <a:endParaRPr dirty="0">
              <a:solidFill>
                <a:srgbClr val="58595B"/>
              </a:solidFill>
              <a:latin typeface="Calibri"/>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8595B"/>
                </a:solidFill>
                <a:latin typeface="Calibri"/>
              </a:rPr>
              <a:pPr/>
              <a:t>‹#›</a:t>
            </a:fld>
            <a:endParaRPr>
              <a:solidFill>
                <a:srgbClr val="58595B"/>
              </a:solidFill>
              <a:latin typeface="Calibri"/>
            </a:endParaRPr>
          </a:p>
        </p:txBody>
      </p:sp>
    </p:spTree>
    <p:extLst>
      <p:ext uri="{BB962C8B-B14F-4D97-AF65-F5344CB8AC3E}">
        <p14:creationId xmlns:p14="http://schemas.microsoft.com/office/powerpoint/2010/main" val="70139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61" Type="http://schemas.openxmlformats.org/officeDocument/2006/relationships/image" Target="../media/image1.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p:nvGrpSpPr>
        <p:grpSpPr>
          <a:xfrm>
            <a:off x="0" y="0"/>
            <a:ext cx="12189398" cy="6858000"/>
            <a:chOff x="0" y="0"/>
            <a:chExt cx="12189398" cy="6858000"/>
          </a:xfrm>
          <a:solidFill>
            <a:srgbClr val="D8E1E6"/>
          </a:solidFill>
        </p:grpSpPr>
        <p:sp>
          <p:nvSpPr>
            <p:cNvPr id="17" name="Rectangle 16"/>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latin typeface="Calibri"/>
              </a:endParaRPr>
            </a:p>
          </p:txBody>
        </p:sp>
        <p:sp>
          <p:nvSpPr>
            <p:cNvPr id="18" name="Rectangle 17"/>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latin typeface="Calibri"/>
              </a:endParaRPr>
            </a:p>
          </p:txBody>
        </p:sp>
        <p:sp>
          <p:nvSpPr>
            <p:cNvPr id="19" name="Rectangle 18"/>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latin typeface="Calibri"/>
              </a:endParaRPr>
            </a:p>
          </p:txBody>
        </p:sp>
        <p:sp>
          <p:nvSpPr>
            <p:cNvPr id="20" name="Rectangle 19"/>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latin typeface="Calibri"/>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dirty="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endParaRPr lang="en-US" dirty="0">
              <a:solidFill>
                <a:srgbClr val="58595B"/>
              </a:solidFill>
              <a:latin typeface="Calibri"/>
            </a:endParaRPr>
          </a:p>
        </p:txBody>
      </p:sp>
      <p:sp>
        <p:nvSpPr>
          <p:cNvPr id="5" name="Footer Placeholder 4"/>
          <p:cNvSpPr>
            <a:spLocks noGrp="1"/>
          </p:cNvSpPr>
          <p:nvPr>
            <p:ph type="ftr" sz="quarter" idx="3"/>
          </p:nvPr>
        </p:nvSpPr>
        <p:spPr>
          <a:xfrm>
            <a:off x="8621422" y="6556248"/>
            <a:ext cx="2702495" cy="182880"/>
          </a:xfrm>
          <a:prstGeom prst="rect">
            <a:avLst/>
          </a:prstGeom>
        </p:spPr>
        <p:txBody>
          <a:bodyPr vert="horz" wrap="none" lIns="0" tIns="0" rIns="0" bIns="0" rtlCol="0" anchor="ctr" anchorCtr="0">
            <a:noAutofit/>
          </a:bodyPr>
          <a:lstStyle>
            <a:lvl1pPr algn="l">
              <a:defRPr sz="850">
                <a:solidFill>
                  <a:schemeClr val="tx1"/>
                </a:solidFill>
              </a:defRPr>
            </a:lvl1pPr>
          </a:lstStyle>
          <a:p>
            <a:endParaRPr lang="en-US" dirty="0">
              <a:solidFill>
                <a:srgbClr val="58595B"/>
              </a:solidFill>
              <a:latin typeface="Calibri"/>
            </a:endParaRPr>
          </a:p>
        </p:txBody>
      </p:sp>
      <p:sp>
        <p:nvSpPr>
          <p:cNvPr id="6" name="Slide Number Placeholder 5"/>
          <p:cNvSpPr>
            <a:spLocks noGrp="1"/>
          </p:cNvSpPr>
          <p:nvPr>
            <p:ph type="sldNum" sz="quarter" idx="4"/>
          </p:nvPr>
        </p:nvSpPr>
        <p:spPr>
          <a:xfrm>
            <a:off x="11324205" y="6556248"/>
            <a:ext cx="333467"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8595B"/>
                </a:solidFill>
                <a:latin typeface="Calibri"/>
              </a:rPr>
              <a:pPr/>
              <a:t>‹#›</a:t>
            </a:fld>
            <a:endParaRPr lang="en-US" dirty="0">
              <a:solidFill>
                <a:srgbClr val="58595B"/>
              </a:solidFill>
              <a:latin typeface="Calibri"/>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a:endParaRPr lang="en-US" sz="850" dirty="0">
              <a:solidFill>
                <a:srgbClr val="58595B"/>
              </a:solidFill>
              <a:latin typeface="Calibri"/>
            </a:endParaRPr>
          </a:p>
        </p:txBody>
      </p:sp>
      <p:pic>
        <p:nvPicPr>
          <p:cNvPr id="2050" name="Slika 1" descr="unnamed">
            <a:extLst>
              <a:ext uri="{FF2B5EF4-FFF2-40B4-BE49-F238E27FC236}">
                <a16:creationId xmlns:a16="http://schemas.microsoft.com/office/drawing/2014/main" id="{B39A7F9C-FADF-4611-96E9-018FE174DDBA}"/>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93962" y="6372225"/>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0333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944" r:id="rId5"/>
    <p:sldLayoutId id="2147483723" r:id="rId6"/>
    <p:sldLayoutId id="2147483724" r:id="rId7"/>
    <p:sldLayoutId id="2147483961" r:id="rId8"/>
    <p:sldLayoutId id="2147483725" r:id="rId9"/>
    <p:sldLayoutId id="2147483734" r:id="rId10"/>
    <p:sldLayoutId id="2147483959" r:id="rId11"/>
    <p:sldLayoutId id="2147483953" r:id="rId12"/>
    <p:sldLayoutId id="2147483954" r:id="rId13"/>
    <p:sldLayoutId id="2147483955" r:id="rId14"/>
    <p:sldLayoutId id="2147483956" r:id="rId15"/>
    <p:sldLayoutId id="2147483957" r:id="rId16"/>
    <p:sldLayoutId id="2147483958" r:id="rId17"/>
    <p:sldLayoutId id="2147483951" r:id="rId18"/>
    <p:sldLayoutId id="2147483952" r:id="rId19"/>
    <p:sldLayoutId id="214748402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2"/>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2"/>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2"/>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2"/>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3"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endParaRPr lang="en-US" dirty="0"/>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endParaRPr lang="en-US" dirty="0"/>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endParaRPr sz="850" dirty="0">
              <a:solidFill>
                <a:schemeClr val="tx1"/>
              </a:solidFill>
            </a:endParaRPr>
          </a:p>
        </p:txBody>
      </p:sp>
      <p:pic>
        <p:nvPicPr>
          <p:cNvPr id="3074" name="Slika 1" descr="unnamed">
            <a:extLst>
              <a:ext uri="{FF2B5EF4-FFF2-40B4-BE49-F238E27FC236}">
                <a16:creationId xmlns:a16="http://schemas.microsoft.com/office/drawing/2014/main" id="{07D9ABE0-37AD-4A9C-834A-E0B74424EAB0}"/>
              </a:ext>
            </a:extLst>
          </p:cNvPr>
          <p:cNvPicPr>
            <a:picLocks noChangeAspect="1" noChangeArrowheads="1"/>
          </p:cNvPicPr>
          <p:nvPr userDrawn="1"/>
        </p:nvPicPr>
        <p:blipFill>
          <a:blip r:embed="rId61">
            <a:extLst>
              <a:ext uri="{28A0092B-C50C-407E-A947-70E740481C1C}">
                <a14:useLocalDpi xmlns:a14="http://schemas.microsoft.com/office/drawing/2010/main" val="0"/>
              </a:ext>
            </a:extLst>
          </a:blip>
          <a:srcRect/>
          <a:stretch>
            <a:fillRect/>
          </a:stretch>
        </p:blipFill>
        <p:spPr bwMode="auto">
          <a:xfrm>
            <a:off x="178361" y="6381750"/>
            <a:ext cx="190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1244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88" r:id="rId25"/>
    <p:sldLayoutId id="2147483989" r:id="rId26"/>
    <p:sldLayoutId id="2147483990" r:id="rId27"/>
    <p:sldLayoutId id="2147483991" r:id="rId28"/>
    <p:sldLayoutId id="2147483992" r:id="rId29"/>
    <p:sldLayoutId id="2147483993" r:id="rId30"/>
    <p:sldLayoutId id="2147483994" r:id="rId31"/>
    <p:sldLayoutId id="2147483995" r:id="rId32"/>
    <p:sldLayoutId id="2147483996" r:id="rId33"/>
    <p:sldLayoutId id="2147483997" r:id="rId34"/>
    <p:sldLayoutId id="2147483998" r:id="rId35"/>
    <p:sldLayoutId id="2147483999" r:id="rId36"/>
    <p:sldLayoutId id="2147484000" r:id="rId37"/>
    <p:sldLayoutId id="2147484001" r:id="rId38"/>
    <p:sldLayoutId id="2147484002" r:id="rId39"/>
    <p:sldLayoutId id="2147484003" r:id="rId40"/>
    <p:sldLayoutId id="2147484004" r:id="rId41"/>
    <p:sldLayoutId id="2147484005" r:id="rId42"/>
    <p:sldLayoutId id="2147484006" r:id="rId43"/>
    <p:sldLayoutId id="2147484007" r:id="rId44"/>
    <p:sldLayoutId id="2147484008" r:id="rId45"/>
    <p:sldLayoutId id="2147484009" r:id="rId46"/>
    <p:sldLayoutId id="2147484010" r:id="rId47"/>
    <p:sldLayoutId id="2147484011" r:id="rId48"/>
    <p:sldLayoutId id="2147484012" r:id="rId49"/>
    <p:sldLayoutId id="2147484013" r:id="rId50"/>
    <p:sldLayoutId id="2147484014" r:id="rId51"/>
    <p:sldLayoutId id="2147484015" r:id="rId52"/>
    <p:sldLayoutId id="2147484016" r:id="rId53"/>
    <p:sldLayoutId id="2147484017" r:id="rId54"/>
    <p:sldLayoutId id="2147484018" r:id="rId55"/>
    <p:sldLayoutId id="2147484019" r:id="rId56"/>
    <p:sldLayoutId id="2147484020" r:id="rId57"/>
    <p:sldLayoutId id="2147484021" r:id="rId58"/>
    <p:sldLayoutId id="2147484022"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3"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t="7248" b="7248"/>
          <a:stretch>
            <a:fillRect/>
          </a:stretch>
        </p:blipFill>
        <p:spPr/>
      </p:pic>
      <p:sp>
        <p:nvSpPr>
          <p:cNvPr id="9" name="Rectangle 8"/>
          <p:cNvSpPr>
            <a:spLocks noChangeAspect="1"/>
          </p:cNvSpPr>
          <p:nvPr/>
        </p:nvSpPr>
        <p:spPr>
          <a:xfrm rot="16200000">
            <a:off x="2603278" y="-2601938"/>
            <a:ext cx="6982271" cy="12188825"/>
          </a:xfrm>
          <a:prstGeom prst="rect">
            <a:avLst/>
          </a:prstGeom>
          <a:solidFill>
            <a:srgbClr val="2F3A49">
              <a:alpha val="6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10" name="TextBox 9"/>
          <p:cNvSpPr txBox="1"/>
          <p:nvPr/>
        </p:nvSpPr>
        <p:spPr>
          <a:xfrm>
            <a:off x="903305" y="3865209"/>
            <a:ext cx="9612894" cy="2751522"/>
          </a:xfrm>
          <a:prstGeom prst="rect">
            <a:avLst/>
          </a:prstGeom>
          <a:noFill/>
        </p:spPr>
        <p:txBody>
          <a:bodyPr wrap="square" rtlCol="0">
            <a:spAutoFit/>
          </a:bodyPr>
          <a:lstStyle/>
          <a:p>
            <a:pPr algn="ctr">
              <a:lnSpc>
                <a:spcPct val="80000"/>
              </a:lnSpc>
            </a:pPr>
            <a:r>
              <a:rPr lang="hr-HR" sz="4800" dirty="0">
                <a:solidFill>
                  <a:schemeClr val="bg1"/>
                </a:solidFill>
                <a:latin typeface="Roboto Black"/>
                <a:cs typeface="Roboto Black"/>
              </a:rPr>
              <a:t>Upravljanje promjenama i </a:t>
            </a:r>
          </a:p>
          <a:p>
            <a:pPr algn="ctr">
              <a:lnSpc>
                <a:spcPct val="80000"/>
              </a:lnSpc>
            </a:pPr>
            <a:r>
              <a:rPr lang="hr-HR" sz="4800" dirty="0">
                <a:solidFill>
                  <a:schemeClr val="bg1"/>
                </a:solidFill>
                <a:latin typeface="Roboto Black"/>
                <a:cs typeface="Roboto Black"/>
              </a:rPr>
              <a:t>Oracle Talent Management </a:t>
            </a:r>
            <a:r>
              <a:rPr lang="hr-HR" sz="4800" dirty="0" err="1">
                <a:solidFill>
                  <a:schemeClr val="bg1"/>
                </a:solidFill>
                <a:latin typeface="Roboto Black"/>
                <a:cs typeface="Roboto Black"/>
              </a:rPr>
              <a:t>Cloud</a:t>
            </a:r>
            <a:endParaRPr lang="hr-HR" sz="4800" dirty="0">
              <a:solidFill>
                <a:schemeClr val="bg1"/>
              </a:solidFill>
              <a:latin typeface="Roboto Black"/>
              <a:cs typeface="Roboto Black"/>
            </a:endParaRPr>
          </a:p>
          <a:p>
            <a:pPr algn="ctr">
              <a:lnSpc>
                <a:spcPct val="80000"/>
              </a:lnSpc>
            </a:pPr>
            <a:endParaRPr lang="hr-HR" sz="4800" dirty="0">
              <a:solidFill>
                <a:schemeClr val="bg1"/>
              </a:solidFill>
              <a:latin typeface="Roboto Black"/>
              <a:cs typeface="Roboto Black"/>
            </a:endParaRPr>
          </a:p>
          <a:p>
            <a:pPr algn="ctr">
              <a:lnSpc>
                <a:spcPct val="80000"/>
              </a:lnSpc>
            </a:pPr>
            <a:r>
              <a:rPr lang="hr-HR" sz="2400" dirty="0">
                <a:solidFill>
                  <a:schemeClr val="bg1"/>
                </a:solidFill>
                <a:latin typeface="Roboto Black"/>
                <a:cs typeface="Roboto Black"/>
              </a:rPr>
              <a:t>Tomislav Gligora i Rade Pobulić</a:t>
            </a:r>
          </a:p>
          <a:p>
            <a:pPr algn="ctr">
              <a:lnSpc>
                <a:spcPct val="80000"/>
              </a:lnSpc>
            </a:pPr>
            <a:endParaRPr lang="hr-HR" sz="2400" dirty="0">
              <a:solidFill>
                <a:schemeClr val="bg1"/>
              </a:solidFill>
              <a:latin typeface="Roboto Black"/>
              <a:cs typeface="Roboto Black"/>
            </a:endParaRPr>
          </a:p>
          <a:p>
            <a:pPr algn="ctr">
              <a:lnSpc>
                <a:spcPct val="80000"/>
              </a:lnSpc>
            </a:pPr>
            <a:r>
              <a:rPr lang="hr-HR" sz="2400" dirty="0">
                <a:solidFill>
                  <a:schemeClr val="bg1"/>
                </a:solidFill>
                <a:latin typeface="Roboto Black"/>
                <a:cs typeface="Roboto Black"/>
              </a:rPr>
              <a:t>HROUG 2018</a:t>
            </a:r>
          </a:p>
        </p:txBody>
      </p:sp>
      <p:sp>
        <p:nvSpPr>
          <p:cNvPr id="12" name="TextBox 11"/>
          <p:cNvSpPr txBox="1"/>
          <p:nvPr/>
        </p:nvSpPr>
        <p:spPr>
          <a:xfrm>
            <a:off x="1463834" y="2436552"/>
            <a:ext cx="9266775" cy="369204"/>
          </a:xfrm>
          <a:prstGeom prst="rect">
            <a:avLst/>
          </a:prstGeom>
          <a:noFill/>
        </p:spPr>
        <p:txBody>
          <a:bodyPr wrap="square" rtlCol="0">
            <a:spAutoFit/>
          </a:bodyPr>
          <a:lstStyle/>
          <a:p>
            <a:r>
              <a:rPr lang="hr-HR" sz="1799" dirty="0">
                <a:solidFill>
                  <a:schemeClr val="bg1"/>
                </a:solidFill>
                <a:latin typeface="Roboto Regular"/>
                <a:cs typeface="Roboto Regular"/>
              </a:rPr>
              <a:t>MI VOLIMO NAŠ POSAO</a:t>
            </a:r>
            <a:endParaRPr lang="en-US" sz="1799" dirty="0">
              <a:solidFill>
                <a:schemeClr val="bg1"/>
              </a:solidFill>
              <a:latin typeface="Roboto Regular"/>
              <a:cs typeface="Roboto Regular"/>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2516" y="476132"/>
            <a:ext cx="5027236" cy="2513618"/>
          </a:xfrm>
          <a:prstGeom prst="rect">
            <a:avLst/>
          </a:prstGeom>
        </p:spPr>
      </p:pic>
    </p:spTree>
    <p:extLst>
      <p:ext uri="{BB962C8B-B14F-4D97-AF65-F5344CB8AC3E}">
        <p14:creationId xmlns:p14="http://schemas.microsoft.com/office/powerpoint/2010/main" val="406752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0A0F-C74E-42AB-BE3E-91672125AED4}"/>
              </a:ext>
            </a:extLst>
          </p:cNvPr>
          <p:cNvSpPr>
            <a:spLocks noGrp="1"/>
          </p:cNvSpPr>
          <p:nvPr>
            <p:ph type="title"/>
          </p:nvPr>
        </p:nvSpPr>
        <p:spPr>
          <a:xfrm>
            <a:off x="531812" y="406400"/>
            <a:ext cx="11125200" cy="1107090"/>
          </a:xfrm>
        </p:spPr>
        <p:txBody>
          <a:bodyPr/>
          <a:lstStyle/>
          <a:p>
            <a:r>
              <a:rPr lang="hr-HR" dirty="0"/>
              <a:t>Važnost optimalnog razvoja mladih talenata</a:t>
            </a:r>
            <a:endParaRPr lang="en-US" dirty="0"/>
          </a:p>
        </p:txBody>
      </p:sp>
      <p:sp>
        <p:nvSpPr>
          <p:cNvPr id="3" name="Content Placeholder 2">
            <a:extLst>
              <a:ext uri="{FF2B5EF4-FFF2-40B4-BE49-F238E27FC236}">
                <a16:creationId xmlns:a16="http://schemas.microsoft.com/office/drawing/2014/main" id="{7C23615F-A26B-4BE6-BD73-F02D81BAAB9F}"/>
              </a:ext>
            </a:extLst>
          </p:cNvPr>
          <p:cNvSpPr>
            <a:spLocks noGrp="1"/>
          </p:cNvSpPr>
          <p:nvPr>
            <p:ph idx="1"/>
          </p:nvPr>
        </p:nvSpPr>
        <p:spPr>
          <a:xfrm>
            <a:off x="531151" y="1852447"/>
            <a:ext cx="11126522" cy="4091153"/>
          </a:xfrm>
        </p:spPr>
        <p:txBody>
          <a:bodyPr/>
          <a:lstStyle/>
          <a:p>
            <a:r>
              <a:rPr lang="hr-HR" sz="2400" dirty="0"/>
              <a:t>Razvoj mladih talenata može da se ubrza višestruko i da ostvari mnogo viši nivo znanja i sposobnosti, ako se radi sustavno, posvećeno i uz pomoć dobre aplikacije</a:t>
            </a:r>
          </a:p>
          <a:p>
            <a:r>
              <a:rPr lang="hr-HR" sz="2400" dirty="0"/>
              <a:t>Obuka mora biti redovna, dobro osmišljena, prilagođena potrebama organizacije i profilu talenata</a:t>
            </a:r>
          </a:p>
          <a:p>
            <a:r>
              <a:rPr lang="hr-HR" sz="2400" dirty="0"/>
              <a:t>Prenošenje znanja među talentima mora biti sustavno i efikasno</a:t>
            </a:r>
          </a:p>
          <a:p>
            <a:r>
              <a:rPr lang="hr-HR" sz="2400" dirty="0"/>
              <a:t>Radni zadaci i ciljevi moraju pružati mogućnost za brzo stjecanje potrebnog iskustva posle obavljene obuke</a:t>
            </a:r>
          </a:p>
          <a:p>
            <a:r>
              <a:rPr lang="hr-HR" sz="2400" dirty="0"/>
              <a:t>Učinak mora biti evidentiran, ocjenjen i pohvaljen ili dat savjet o poboljšanju</a:t>
            </a:r>
          </a:p>
          <a:p>
            <a:r>
              <a:rPr lang="hr-HR" sz="2400" dirty="0"/>
              <a:t>Talenti moraju učestvovati aktivno u postavljanju svojih ciljeva i razvoju svoje karijere</a:t>
            </a:r>
          </a:p>
        </p:txBody>
      </p:sp>
      <p:sp>
        <p:nvSpPr>
          <p:cNvPr id="4" name="Footer Placeholder 3">
            <a:extLst>
              <a:ext uri="{FF2B5EF4-FFF2-40B4-BE49-F238E27FC236}">
                <a16:creationId xmlns:a16="http://schemas.microsoft.com/office/drawing/2014/main" id="{3114D91F-6B3B-48DC-93A5-E1967D27B6CB}"/>
              </a:ext>
            </a:extLst>
          </p:cNvPr>
          <p:cNvSpPr>
            <a:spLocks noGrp="1"/>
          </p:cNvSpPr>
          <p:nvPr>
            <p:ph type="ftr" sz="quarter" idx="11"/>
          </p:nvPr>
        </p:nvSpPr>
        <p:spPr/>
        <p:txBody>
          <a:bodyPr/>
          <a:lstStyle/>
          <a:p>
            <a:endParaRPr lang="hr-HR"/>
          </a:p>
          <a:p>
            <a:endParaRPr lang="hr-HR" dirty="0"/>
          </a:p>
        </p:txBody>
      </p:sp>
      <p:sp>
        <p:nvSpPr>
          <p:cNvPr id="5" name="Slide Number Placeholder 4">
            <a:extLst>
              <a:ext uri="{FF2B5EF4-FFF2-40B4-BE49-F238E27FC236}">
                <a16:creationId xmlns:a16="http://schemas.microsoft.com/office/drawing/2014/main" id="{CDFD94FC-B38A-4CEE-A2CE-27FFE4C551B4}"/>
              </a:ext>
            </a:extLst>
          </p:cNvPr>
          <p:cNvSpPr>
            <a:spLocks noGrp="1"/>
          </p:cNvSpPr>
          <p:nvPr>
            <p:ph type="sldNum" sz="quarter" idx="12"/>
          </p:nvPr>
        </p:nvSpPr>
        <p:spPr/>
        <p:txBody>
          <a:bodyPr/>
          <a:lstStyle/>
          <a:p>
            <a:fld id="{C51EAA63-D034-42AE-91FA-B13B9518C7BE}" type="slidenum">
              <a:rPr lang="en-US" smtClean="0"/>
              <a:t>10</a:t>
            </a:fld>
            <a:endParaRPr lang="en-US" dirty="0"/>
          </a:p>
        </p:txBody>
      </p:sp>
    </p:spTree>
    <p:extLst>
      <p:ext uri="{BB962C8B-B14F-4D97-AF65-F5344CB8AC3E}">
        <p14:creationId xmlns:p14="http://schemas.microsoft.com/office/powerpoint/2010/main" val="48439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9006-3C85-46E6-816C-D757FBAA9360}"/>
              </a:ext>
            </a:extLst>
          </p:cNvPr>
          <p:cNvSpPr>
            <a:spLocks noGrp="1"/>
          </p:cNvSpPr>
          <p:nvPr>
            <p:ph type="title"/>
          </p:nvPr>
        </p:nvSpPr>
        <p:spPr/>
        <p:txBody>
          <a:bodyPr/>
          <a:lstStyle/>
          <a:p>
            <a:r>
              <a:rPr lang="hr-HR" dirty="0"/>
              <a:t>Iskusni talenti su najveća vrijednost organizacije</a:t>
            </a:r>
            <a:endParaRPr lang="en-US" dirty="0"/>
          </a:p>
        </p:txBody>
      </p:sp>
      <p:sp>
        <p:nvSpPr>
          <p:cNvPr id="3" name="Content Placeholder 2">
            <a:extLst>
              <a:ext uri="{FF2B5EF4-FFF2-40B4-BE49-F238E27FC236}">
                <a16:creationId xmlns:a16="http://schemas.microsoft.com/office/drawing/2014/main" id="{28D25069-A98E-46A6-8D81-056949D604B5}"/>
              </a:ext>
            </a:extLst>
          </p:cNvPr>
          <p:cNvSpPr>
            <a:spLocks noGrp="1"/>
          </p:cNvSpPr>
          <p:nvPr>
            <p:ph idx="1"/>
          </p:nvPr>
        </p:nvSpPr>
        <p:spPr/>
        <p:txBody>
          <a:bodyPr/>
          <a:lstStyle/>
          <a:p>
            <a:r>
              <a:rPr lang="hr-HR" dirty="0"/>
              <a:t>Ali, brze promjene mogu tu vrijednost otpuhati</a:t>
            </a:r>
          </a:p>
          <a:p>
            <a:r>
              <a:rPr lang="hr-HR" dirty="0"/>
              <a:t>O njihovom usavršavanju više nitko ne brine, pa ni oni sami</a:t>
            </a:r>
          </a:p>
          <a:p>
            <a:r>
              <a:rPr lang="hr-HR" dirty="0"/>
              <a:t>Oni sposobniji su napredovali do rukovodećih mjesta, za koja nikad nisu valjano obučeni</a:t>
            </a:r>
          </a:p>
          <a:p>
            <a:r>
              <a:rPr lang="hr-HR" dirty="0"/>
              <a:t>Njihova znanja i sposobnosti se moraju evidentirati i usporediti sa potrebama, a uočeni nedostaci sustavno poboljšati</a:t>
            </a:r>
          </a:p>
          <a:p>
            <a:r>
              <a:rPr lang="hr-HR" dirty="0"/>
              <a:t>Za sva rukovodeća i ključna radna mjesta treba unaprijed imati plan sukcesije</a:t>
            </a:r>
            <a:endParaRPr lang="en-US" dirty="0"/>
          </a:p>
        </p:txBody>
      </p:sp>
      <p:sp>
        <p:nvSpPr>
          <p:cNvPr id="4" name="Footer Placeholder 3">
            <a:extLst>
              <a:ext uri="{FF2B5EF4-FFF2-40B4-BE49-F238E27FC236}">
                <a16:creationId xmlns:a16="http://schemas.microsoft.com/office/drawing/2014/main" id="{73F16BA3-392C-461A-B05F-90A6A2F64247}"/>
              </a:ext>
            </a:extLst>
          </p:cNvPr>
          <p:cNvSpPr>
            <a:spLocks noGrp="1"/>
          </p:cNvSpPr>
          <p:nvPr>
            <p:ph type="ftr" sz="quarter" idx="11"/>
          </p:nvPr>
        </p:nvSpPr>
        <p:spPr/>
        <p:txBody>
          <a:bodyPr/>
          <a:lstStyle/>
          <a:p>
            <a:endParaRPr lang="hr-HR"/>
          </a:p>
          <a:p>
            <a:endParaRPr lang="hr-HR" dirty="0"/>
          </a:p>
        </p:txBody>
      </p:sp>
      <p:sp>
        <p:nvSpPr>
          <p:cNvPr id="5" name="Slide Number Placeholder 4">
            <a:extLst>
              <a:ext uri="{FF2B5EF4-FFF2-40B4-BE49-F238E27FC236}">
                <a16:creationId xmlns:a16="http://schemas.microsoft.com/office/drawing/2014/main" id="{F287E099-789C-4B28-B28A-0E561C25653A}"/>
              </a:ext>
            </a:extLst>
          </p:cNvPr>
          <p:cNvSpPr>
            <a:spLocks noGrp="1"/>
          </p:cNvSpPr>
          <p:nvPr>
            <p:ph type="sldNum" sz="quarter" idx="12"/>
          </p:nvPr>
        </p:nvSpPr>
        <p:spPr/>
        <p:txBody>
          <a:bodyPr/>
          <a:lstStyle/>
          <a:p>
            <a:fld id="{C51EAA63-D034-42AE-91FA-B13B9518C7BE}" type="slidenum">
              <a:rPr lang="en-US" smtClean="0"/>
              <a:t>11</a:t>
            </a:fld>
            <a:endParaRPr lang="en-US" dirty="0"/>
          </a:p>
        </p:txBody>
      </p:sp>
    </p:spTree>
    <p:extLst>
      <p:ext uri="{BB962C8B-B14F-4D97-AF65-F5344CB8AC3E}">
        <p14:creationId xmlns:p14="http://schemas.microsoft.com/office/powerpoint/2010/main" val="233034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212BF-2DDB-4450-86CF-DAFC115F1F65}"/>
              </a:ext>
            </a:extLst>
          </p:cNvPr>
          <p:cNvSpPr>
            <a:spLocks noGrp="1"/>
          </p:cNvSpPr>
          <p:nvPr>
            <p:ph type="title"/>
          </p:nvPr>
        </p:nvSpPr>
        <p:spPr/>
        <p:txBody>
          <a:bodyPr/>
          <a:lstStyle/>
          <a:p>
            <a:r>
              <a:rPr lang="hr-HR" dirty="0"/>
              <a:t>Od čega početi?</a:t>
            </a:r>
            <a:endParaRPr lang="en-US" dirty="0"/>
          </a:p>
        </p:txBody>
      </p:sp>
      <p:sp>
        <p:nvSpPr>
          <p:cNvPr id="3" name="Content Placeholder 2">
            <a:extLst>
              <a:ext uri="{FF2B5EF4-FFF2-40B4-BE49-F238E27FC236}">
                <a16:creationId xmlns:a16="http://schemas.microsoft.com/office/drawing/2014/main" id="{480375DC-9716-4ADC-9C8B-B2609C4088A8}"/>
              </a:ext>
            </a:extLst>
          </p:cNvPr>
          <p:cNvSpPr>
            <a:spLocks noGrp="1"/>
          </p:cNvSpPr>
          <p:nvPr>
            <p:ph idx="1"/>
          </p:nvPr>
        </p:nvSpPr>
        <p:spPr/>
        <p:txBody>
          <a:bodyPr/>
          <a:lstStyle/>
          <a:p>
            <a:r>
              <a:rPr lang="hr-HR" dirty="0"/>
              <a:t>Implementacijski projekti posebno, kao i tehnološki napredak uopće, zahtijevaju velike i brze promjene u organizacijama</a:t>
            </a:r>
          </a:p>
          <a:p>
            <a:r>
              <a:rPr lang="hr-HR" dirty="0"/>
              <a:t>Najvažniji faktor uspjeha za takve promjene su talenti koji će ih nositi</a:t>
            </a:r>
          </a:p>
          <a:p>
            <a:r>
              <a:rPr lang="hr-HR" dirty="0"/>
              <a:t>Da bismo efikasno i brzo razvili i iskoristili talente, moramo imati dobru aplikaciju za upravljanje talentima</a:t>
            </a:r>
            <a:endParaRPr lang="en-US" dirty="0"/>
          </a:p>
        </p:txBody>
      </p:sp>
      <p:sp>
        <p:nvSpPr>
          <p:cNvPr id="4" name="Footer Placeholder 3">
            <a:extLst>
              <a:ext uri="{FF2B5EF4-FFF2-40B4-BE49-F238E27FC236}">
                <a16:creationId xmlns:a16="http://schemas.microsoft.com/office/drawing/2014/main" id="{2B4FB94B-771C-4E44-AF43-529D9AD96179}"/>
              </a:ext>
            </a:extLst>
          </p:cNvPr>
          <p:cNvSpPr>
            <a:spLocks noGrp="1"/>
          </p:cNvSpPr>
          <p:nvPr>
            <p:ph type="ftr" sz="quarter" idx="11"/>
          </p:nvPr>
        </p:nvSpPr>
        <p:spPr/>
        <p:txBody>
          <a:bodyPr/>
          <a:lstStyle/>
          <a:p>
            <a:endParaRPr lang="hr-HR"/>
          </a:p>
          <a:p>
            <a:endParaRPr lang="hr-HR" dirty="0"/>
          </a:p>
        </p:txBody>
      </p:sp>
      <p:sp>
        <p:nvSpPr>
          <p:cNvPr id="5" name="Slide Number Placeholder 4">
            <a:extLst>
              <a:ext uri="{FF2B5EF4-FFF2-40B4-BE49-F238E27FC236}">
                <a16:creationId xmlns:a16="http://schemas.microsoft.com/office/drawing/2014/main" id="{BB6DE954-C860-4369-8CCA-D725F0ED3272}"/>
              </a:ext>
            </a:extLst>
          </p:cNvPr>
          <p:cNvSpPr>
            <a:spLocks noGrp="1"/>
          </p:cNvSpPr>
          <p:nvPr>
            <p:ph type="sldNum" sz="quarter" idx="12"/>
          </p:nvPr>
        </p:nvSpPr>
        <p:spPr/>
        <p:txBody>
          <a:bodyPr/>
          <a:lstStyle/>
          <a:p>
            <a:fld id="{C51EAA63-D034-42AE-91FA-B13B9518C7BE}" type="slidenum">
              <a:rPr lang="en-US" smtClean="0"/>
              <a:t>12</a:t>
            </a:fld>
            <a:endParaRPr lang="en-US" dirty="0"/>
          </a:p>
        </p:txBody>
      </p:sp>
    </p:spTree>
    <p:extLst>
      <p:ext uri="{BB962C8B-B14F-4D97-AF65-F5344CB8AC3E}">
        <p14:creationId xmlns:p14="http://schemas.microsoft.com/office/powerpoint/2010/main" val="39050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arallelogram 18"/>
          <p:cNvSpPr/>
          <p:nvPr/>
        </p:nvSpPr>
        <p:spPr bwMode="gray">
          <a:xfrm>
            <a:off x="193676" y="190501"/>
            <a:ext cx="6332371" cy="6210298"/>
          </a:xfrm>
          <a:custGeom>
            <a:avLst/>
            <a:gdLst/>
            <a:ahLst/>
            <a:cxnLst/>
            <a:rect l="l" t="t" r="r" b="b"/>
            <a:pathLst>
              <a:path w="6332371" h="6210298">
                <a:moveTo>
                  <a:pt x="0" y="0"/>
                </a:moveTo>
                <a:lnTo>
                  <a:pt x="6332371" y="0"/>
                </a:lnTo>
                <a:lnTo>
                  <a:pt x="3246350" y="6210298"/>
                </a:lnTo>
                <a:lnTo>
                  <a:pt x="0" y="6210298"/>
                </a:lnTo>
                <a:close/>
              </a:path>
            </a:pathLst>
          </a:custGeom>
          <a:blipFill rotWithShape="1">
            <a:blip r:embed="rId3" cstate="screen">
              <a:extLst>
                <a:ext uri="{28A0092B-C50C-407E-A947-70E740481C1C}">
                  <a14:useLocalDpi xmlns:a14="http://schemas.microsoft.com/office/drawing/2010/main"/>
                </a:ext>
              </a:extLst>
            </a:blip>
            <a:srcRect/>
            <a:stretch>
              <a:fillRect/>
            </a:stretch>
          </a:blip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56" name="Parallelogram 55"/>
          <p:cNvSpPr>
            <a:spLocks/>
          </p:cNvSpPr>
          <p:nvPr/>
        </p:nvSpPr>
        <p:spPr bwMode="gray">
          <a:xfrm>
            <a:off x="509979" y="5294447"/>
            <a:ext cx="3480230" cy="611999"/>
          </a:xfrm>
          <a:prstGeom prst="parallelogram">
            <a:avLst>
              <a:gd name="adj" fmla="val 49414"/>
            </a:avLst>
          </a:prstGeom>
          <a:solidFill>
            <a:schemeClr val="accent1">
              <a:alpha val="42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lnSpc>
                <a:spcPct val="90000"/>
              </a:lnSpc>
            </a:pPr>
            <a:r>
              <a:rPr lang="en-US" dirty="0">
                <a:solidFill>
                  <a:srgbClr val="FFFFFF"/>
                </a:solidFill>
              </a:rPr>
              <a:t>Work Life Solutions</a:t>
            </a:r>
          </a:p>
        </p:txBody>
      </p:sp>
      <p:sp>
        <p:nvSpPr>
          <p:cNvPr id="57" name="Parallelogram 56"/>
          <p:cNvSpPr>
            <a:spLocks/>
          </p:cNvSpPr>
          <p:nvPr/>
        </p:nvSpPr>
        <p:spPr bwMode="gray">
          <a:xfrm>
            <a:off x="1180961" y="3942756"/>
            <a:ext cx="3480230" cy="611999"/>
          </a:xfrm>
          <a:prstGeom prst="parallelogram">
            <a:avLst>
              <a:gd name="adj" fmla="val 49413"/>
            </a:avLst>
          </a:prstGeom>
          <a:solidFill>
            <a:schemeClr val="accent1">
              <a:alpha val="42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lnSpc>
                <a:spcPct val="90000"/>
              </a:lnSpc>
            </a:pPr>
            <a:r>
              <a:rPr lang="en-US" dirty="0">
                <a:solidFill>
                  <a:srgbClr val="FFFFFF"/>
                </a:solidFill>
              </a:rPr>
              <a:t>HR Help Desk</a:t>
            </a:r>
          </a:p>
        </p:txBody>
      </p:sp>
      <p:sp>
        <p:nvSpPr>
          <p:cNvPr id="58" name="Parallelogram 57"/>
          <p:cNvSpPr>
            <a:spLocks/>
          </p:cNvSpPr>
          <p:nvPr/>
        </p:nvSpPr>
        <p:spPr bwMode="gray">
          <a:xfrm>
            <a:off x="1853237" y="2591066"/>
            <a:ext cx="3480230" cy="611999"/>
          </a:xfrm>
          <a:prstGeom prst="parallelogram">
            <a:avLst>
              <a:gd name="adj" fmla="val 49414"/>
            </a:avLst>
          </a:prstGeom>
          <a:solidFill>
            <a:schemeClr val="accent1">
              <a:alpha val="42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lnSpc>
                <a:spcPct val="90000"/>
              </a:lnSpc>
            </a:pPr>
            <a:r>
              <a:rPr lang="en-US" dirty="0">
                <a:solidFill>
                  <a:srgbClr val="FFFFFF"/>
                </a:solidFill>
              </a:rPr>
              <a:t>Time &amp; Labor</a:t>
            </a:r>
          </a:p>
        </p:txBody>
      </p:sp>
      <p:sp>
        <p:nvSpPr>
          <p:cNvPr id="59" name="Parallelogram 58"/>
          <p:cNvSpPr>
            <a:spLocks/>
          </p:cNvSpPr>
          <p:nvPr/>
        </p:nvSpPr>
        <p:spPr bwMode="gray">
          <a:xfrm>
            <a:off x="846214" y="4618601"/>
            <a:ext cx="3480230" cy="611999"/>
          </a:xfrm>
          <a:prstGeom prst="parallelogram">
            <a:avLst>
              <a:gd name="adj" fmla="val 49414"/>
            </a:avLst>
          </a:prstGeom>
          <a:solidFill>
            <a:schemeClr val="accent1">
              <a:alpha val="42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lnSpc>
                <a:spcPct val="90000"/>
              </a:lnSpc>
            </a:pPr>
            <a:r>
              <a:rPr lang="en-US" dirty="0">
                <a:solidFill>
                  <a:srgbClr val="FFFFFF"/>
                </a:solidFill>
              </a:rPr>
              <a:t>Compensation &amp; Payroll</a:t>
            </a:r>
          </a:p>
        </p:txBody>
      </p:sp>
      <p:sp>
        <p:nvSpPr>
          <p:cNvPr id="60" name="Parallelogram 59"/>
          <p:cNvSpPr>
            <a:spLocks/>
          </p:cNvSpPr>
          <p:nvPr/>
        </p:nvSpPr>
        <p:spPr bwMode="gray">
          <a:xfrm>
            <a:off x="1517100" y="3266911"/>
            <a:ext cx="3480230" cy="611999"/>
          </a:xfrm>
          <a:prstGeom prst="parallelogram">
            <a:avLst>
              <a:gd name="adj" fmla="val 49413"/>
            </a:avLst>
          </a:prstGeom>
          <a:solidFill>
            <a:schemeClr val="accent1">
              <a:alpha val="42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lnSpc>
                <a:spcPct val="90000"/>
              </a:lnSpc>
            </a:pPr>
            <a:r>
              <a:rPr lang="en-US" dirty="0">
                <a:solidFill>
                  <a:srgbClr val="FFFFFF"/>
                </a:solidFill>
              </a:rPr>
              <a:t>Talent Management</a:t>
            </a:r>
          </a:p>
        </p:txBody>
      </p:sp>
      <p:sp>
        <p:nvSpPr>
          <p:cNvPr id="62" name="Parallelogram 61"/>
          <p:cNvSpPr>
            <a:spLocks/>
          </p:cNvSpPr>
          <p:nvPr/>
        </p:nvSpPr>
        <p:spPr bwMode="gray">
          <a:xfrm>
            <a:off x="2189374" y="1915221"/>
            <a:ext cx="3480230" cy="611999"/>
          </a:xfrm>
          <a:prstGeom prst="parallelogram">
            <a:avLst>
              <a:gd name="adj" fmla="val 49413"/>
            </a:avLst>
          </a:prstGeom>
          <a:solidFill>
            <a:schemeClr val="accent1">
              <a:alpha val="42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lnSpc>
                <a:spcPct val="90000"/>
              </a:lnSpc>
            </a:pPr>
            <a:r>
              <a:rPr lang="en-US" dirty="0">
                <a:solidFill>
                  <a:srgbClr val="FFFFFF"/>
                </a:solidFill>
              </a:rPr>
              <a:t>Global HR</a:t>
            </a:r>
          </a:p>
        </p:txBody>
      </p:sp>
      <p:sp>
        <p:nvSpPr>
          <p:cNvPr id="70" name="Freeform 2"/>
          <p:cNvSpPr>
            <a:spLocks noChangeArrowheads="1"/>
          </p:cNvSpPr>
          <p:nvPr/>
        </p:nvSpPr>
        <p:spPr bwMode="gray">
          <a:xfrm>
            <a:off x="7225099" y="1729439"/>
            <a:ext cx="3102844" cy="3101146"/>
          </a:xfrm>
          <a:custGeom>
            <a:avLst/>
            <a:gdLst>
              <a:gd name="T0" fmla="*/ 7473 w 16103"/>
              <a:gd name="T1" fmla="*/ 18 h 16094"/>
              <a:gd name="T2" fmla="*/ 6291 w 16103"/>
              <a:gd name="T3" fmla="*/ 194 h 16094"/>
              <a:gd name="T4" fmla="*/ 5170 w 16103"/>
              <a:gd name="T5" fmla="*/ 529 h 16094"/>
              <a:gd name="T6" fmla="*/ 4120 w 16103"/>
              <a:gd name="T7" fmla="*/ 1023 h 16094"/>
              <a:gd name="T8" fmla="*/ 3158 w 16103"/>
              <a:gd name="T9" fmla="*/ 1650 h 16094"/>
              <a:gd name="T10" fmla="*/ 2303 w 16103"/>
              <a:gd name="T11" fmla="*/ 2409 h 16094"/>
              <a:gd name="T12" fmla="*/ 1561 w 16103"/>
              <a:gd name="T13" fmla="*/ 3282 h 16094"/>
              <a:gd name="T14" fmla="*/ 953 w 16103"/>
              <a:gd name="T15" fmla="*/ 4253 h 16094"/>
              <a:gd name="T16" fmla="*/ 476 w 16103"/>
              <a:gd name="T17" fmla="*/ 5312 h 16094"/>
              <a:gd name="T18" fmla="*/ 158 w 16103"/>
              <a:gd name="T19" fmla="*/ 6441 h 16094"/>
              <a:gd name="T20" fmla="*/ 8 w 16103"/>
              <a:gd name="T21" fmla="*/ 7641 h 16094"/>
              <a:gd name="T22" fmla="*/ 8 w 16103"/>
              <a:gd name="T23" fmla="*/ 8461 h 16094"/>
              <a:gd name="T24" fmla="*/ 167 w 16103"/>
              <a:gd name="T25" fmla="*/ 9670 h 16094"/>
              <a:gd name="T26" fmla="*/ 494 w 16103"/>
              <a:gd name="T27" fmla="*/ 10817 h 16094"/>
              <a:gd name="T28" fmla="*/ 970 w 16103"/>
              <a:gd name="T29" fmla="*/ 11884 h 16094"/>
              <a:gd name="T30" fmla="*/ 1605 w 16103"/>
              <a:gd name="T31" fmla="*/ 12864 h 16094"/>
              <a:gd name="T32" fmla="*/ 2364 w 16103"/>
              <a:gd name="T33" fmla="*/ 13737 h 16094"/>
              <a:gd name="T34" fmla="*/ 3238 w 16103"/>
              <a:gd name="T35" fmla="*/ 14496 h 16094"/>
              <a:gd name="T36" fmla="*/ 4217 w 16103"/>
              <a:gd name="T37" fmla="*/ 15122 h 16094"/>
              <a:gd name="T38" fmla="*/ 5285 w 16103"/>
              <a:gd name="T39" fmla="*/ 15608 h 16094"/>
              <a:gd name="T40" fmla="*/ 6432 w 16103"/>
              <a:gd name="T41" fmla="*/ 15934 h 16094"/>
              <a:gd name="T42" fmla="*/ 7641 w 16103"/>
              <a:gd name="T43" fmla="*/ 16084 h 16094"/>
              <a:gd name="T44" fmla="*/ 8469 w 16103"/>
              <a:gd name="T45" fmla="*/ 16084 h 16094"/>
              <a:gd name="T46" fmla="*/ 9678 w 16103"/>
              <a:gd name="T47" fmla="*/ 15934 h 16094"/>
              <a:gd name="T48" fmla="*/ 10816 w 16103"/>
              <a:gd name="T49" fmla="*/ 15608 h 16094"/>
              <a:gd name="T50" fmla="*/ 11893 w 16103"/>
              <a:gd name="T51" fmla="*/ 15122 h 16094"/>
              <a:gd name="T52" fmla="*/ 12872 w 16103"/>
              <a:gd name="T53" fmla="*/ 14496 h 16094"/>
              <a:gd name="T54" fmla="*/ 13746 w 16103"/>
              <a:gd name="T55" fmla="*/ 13737 h 16094"/>
              <a:gd name="T56" fmla="*/ 14504 w 16103"/>
              <a:gd name="T57" fmla="*/ 12864 h 16094"/>
              <a:gd name="T58" fmla="*/ 15131 w 16103"/>
              <a:gd name="T59" fmla="*/ 11884 h 16094"/>
              <a:gd name="T60" fmla="*/ 15616 w 16103"/>
              <a:gd name="T61" fmla="*/ 10817 h 16094"/>
              <a:gd name="T62" fmla="*/ 15934 w 16103"/>
              <a:gd name="T63" fmla="*/ 9670 h 16094"/>
              <a:gd name="T64" fmla="*/ 16093 w 16103"/>
              <a:gd name="T65" fmla="*/ 8461 h 16094"/>
              <a:gd name="T66" fmla="*/ 16093 w 16103"/>
              <a:gd name="T67" fmla="*/ 7641 h 16094"/>
              <a:gd name="T68" fmla="*/ 15943 w 16103"/>
              <a:gd name="T69" fmla="*/ 6459 h 16094"/>
              <a:gd name="T70" fmla="*/ 15634 w 16103"/>
              <a:gd name="T71" fmla="*/ 5329 h 16094"/>
              <a:gd name="T72" fmla="*/ 15166 w 16103"/>
              <a:gd name="T73" fmla="*/ 4279 h 16094"/>
              <a:gd name="T74" fmla="*/ 14566 w 16103"/>
              <a:gd name="T75" fmla="*/ 3318 h 16094"/>
              <a:gd name="T76" fmla="*/ 13834 w 16103"/>
              <a:gd name="T77" fmla="*/ 2444 h 16094"/>
              <a:gd name="T78" fmla="*/ 12987 w 16103"/>
              <a:gd name="T79" fmla="*/ 1685 h 16094"/>
              <a:gd name="T80" fmla="*/ 12043 w 16103"/>
              <a:gd name="T81" fmla="*/ 1059 h 16094"/>
              <a:gd name="T82" fmla="*/ 11010 w 16103"/>
              <a:gd name="T83" fmla="*/ 556 h 16094"/>
              <a:gd name="T84" fmla="*/ 9899 w 16103"/>
              <a:gd name="T85" fmla="*/ 212 h 16094"/>
              <a:gd name="T86" fmla="*/ 8725 w 16103"/>
              <a:gd name="T87" fmla="*/ 26 h 16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03" h="16094">
                <a:moveTo>
                  <a:pt x="7879" y="0"/>
                </a:moveTo>
                <a:lnTo>
                  <a:pt x="7879" y="0"/>
                </a:lnTo>
                <a:lnTo>
                  <a:pt x="7473" y="18"/>
                </a:lnTo>
                <a:lnTo>
                  <a:pt x="7076" y="53"/>
                </a:lnTo>
                <a:lnTo>
                  <a:pt x="6679" y="115"/>
                </a:lnTo>
                <a:lnTo>
                  <a:pt x="6291" y="194"/>
                </a:lnTo>
                <a:lnTo>
                  <a:pt x="5911" y="291"/>
                </a:lnTo>
                <a:lnTo>
                  <a:pt x="5532" y="397"/>
                </a:lnTo>
                <a:lnTo>
                  <a:pt x="5170" y="529"/>
                </a:lnTo>
                <a:lnTo>
                  <a:pt x="4808" y="679"/>
                </a:lnTo>
                <a:lnTo>
                  <a:pt x="4455" y="838"/>
                </a:lnTo>
                <a:lnTo>
                  <a:pt x="4120" y="1023"/>
                </a:lnTo>
                <a:lnTo>
                  <a:pt x="3785" y="1218"/>
                </a:lnTo>
                <a:lnTo>
                  <a:pt x="3467" y="1429"/>
                </a:lnTo>
                <a:lnTo>
                  <a:pt x="3158" y="1650"/>
                </a:lnTo>
                <a:lnTo>
                  <a:pt x="2867" y="1897"/>
                </a:lnTo>
                <a:lnTo>
                  <a:pt x="2576" y="2144"/>
                </a:lnTo>
                <a:lnTo>
                  <a:pt x="2303" y="2409"/>
                </a:lnTo>
                <a:lnTo>
                  <a:pt x="2047" y="2691"/>
                </a:lnTo>
                <a:lnTo>
                  <a:pt x="1800" y="2982"/>
                </a:lnTo>
                <a:lnTo>
                  <a:pt x="1561" y="3282"/>
                </a:lnTo>
                <a:lnTo>
                  <a:pt x="1341" y="3591"/>
                </a:lnTo>
                <a:lnTo>
                  <a:pt x="1138" y="3918"/>
                </a:lnTo>
                <a:lnTo>
                  <a:pt x="953" y="4253"/>
                </a:lnTo>
                <a:lnTo>
                  <a:pt x="776" y="4597"/>
                </a:lnTo>
                <a:lnTo>
                  <a:pt x="617" y="4950"/>
                </a:lnTo>
                <a:lnTo>
                  <a:pt x="476" y="5312"/>
                </a:lnTo>
                <a:lnTo>
                  <a:pt x="353" y="5682"/>
                </a:lnTo>
                <a:lnTo>
                  <a:pt x="247" y="6062"/>
                </a:lnTo>
                <a:lnTo>
                  <a:pt x="158" y="6441"/>
                </a:lnTo>
                <a:lnTo>
                  <a:pt x="97" y="6838"/>
                </a:lnTo>
                <a:lnTo>
                  <a:pt x="44" y="7235"/>
                </a:lnTo>
                <a:lnTo>
                  <a:pt x="8" y="7641"/>
                </a:lnTo>
                <a:lnTo>
                  <a:pt x="0" y="8047"/>
                </a:lnTo>
                <a:lnTo>
                  <a:pt x="0" y="8047"/>
                </a:lnTo>
                <a:lnTo>
                  <a:pt x="8" y="8461"/>
                </a:lnTo>
                <a:lnTo>
                  <a:pt x="44" y="8867"/>
                </a:lnTo>
                <a:lnTo>
                  <a:pt x="97" y="9272"/>
                </a:lnTo>
                <a:lnTo>
                  <a:pt x="167" y="9670"/>
                </a:lnTo>
                <a:lnTo>
                  <a:pt x="255" y="10058"/>
                </a:lnTo>
                <a:lnTo>
                  <a:pt x="361" y="10437"/>
                </a:lnTo>
                <a:lnTo>
                  <a:pt x="494" y="10817"/>
                </a:lnTo>
                <a:lnTo>
                  <a:pt x="635" y="11178"/>
                </a:lnTo>
                <a:lnTo>
                  <a:pt x="794" y="11531"/>
                </a:lnTo>
                <a:lnTo>
                  <a:pt x="970" y="11884"/>
                </a:lnTo>
                <a:lnTo>
                  <a:pt x="1164" y="12220"/>
                </a:lnTo>
                <a:lnTo>
                  <a:pt x="1376" y="12546"/>
                </a:lnTo>
                <a:lnTo>
                  <a:pt x="1605" y="12864"/>
                </a:lnTo>
                <a:lnTo>
                  <a:pt x="1844" y="13164"/>
                </a:lnTo>
                <a:lnTo>
                  <a:pt x="2091" y="13455"/>
                </a:lnTo>
                <a:lnTo>
                  <a:pt x="2364" y="13737"/>
                </a:lnTo>
                <a:lnTo>
                  <a:pt x="2638" y="14002"/>
                </a:lnTo>
                <a:lnTo>
                  <a:pt x="2929" y="14258"/>
                </a:lnTo>
                <a:lnTo>
                  <a:pt x="3238" y="14496"/>
                </a:lnTo>
                <a:lnTo>
                  <a:pt x="3555" y="14717"/>
                </a:lnTo>
                <a:lnTo>
                  <a:pt x="3882" y="14928"/>
                </a:lnTo>
                <a:lnTo>
                  <a:pt x="4217" y="15122"/>
                </a:lnTo>
                <a:lnTo>
                  <a:pt x="4561" y="15299"/>
                </a:lnTo>
                <a:lnTo>
                  <a:pt x="4923" y="15458"/>
                </a:lnTo>
                <a:lnTo>
                  <a:pt x="5285" y="15608"/>
                </a:lnTo>
                <a:lnTo>
                  <a:pt x="5655" y="15731"/>
                </a:lnTo>
                <a:lnTo>
                  <a:pt x="6044" y="15837"/>
                </a:lnTo>
                <a:lnTo>
                  <a:pt x="6432" y="15934"/>
                </a:lnTo>
                <a:lnTo>
                  <a:pt x="6829" y="16005"/>
                </a:lnTo>
                <a:lnTo>
                  <a:pt x="7226" y="16049"/>
                </a:lnTo>
                <a:lnTo>
                  <a:pt x="7641" y="16084"/>
                </a:lnTo>
                <a:lnTo>
                  <a:pt x="8055" y="16093"/>
                </a:lnTo>
                <a:lnTo>
                  <a:pt x="8055" y="16093"/>
                </a:lnTo>
                <a:lnTo>
                  <a:pt x="8469" y="16084"/>
                </a:lnTo>
                <a:lnTo>
                  <a:pt x="8875" y="16049"/>
                </a:lnTo>
                <a:lnTo>
                  <a:pt x="9281" y="16005"/>
                </a:lnTo>
                <a:lnTo>
                  <a:pt x="9678" y="15934"/>
                </a:lnTo>
                <a:lnTo>
                  <a:pt x="10066" y="15837"/>
                </a:lnTo>
                <a:lnTo>
                  <a:pt x="10446" y="15731"/>
                </a:lnTo>
                <a:lnTo>
                  <a:pt x="10816" y="15608"/>
                </a:lnTo>
                <a:lnTo>
                  <a:pt x="11187" y="15458"/>
                </a:lnTo>
                <a:lnTo>
                  <a:pt x="11540" y="15299"/>
                </a:lnTo>
                <a:lnTo>
                  <a:pt x="11893" y="15122"/>
                </a:lnTo>
                <a:lnTo>
                  <a:pt x="12228" y="14928"/>
                </a:lnTo>
                <a:lnTo>
                  <a:pt x="12554" y="14717"/>
                </a:lnTo>
                <a:lnTo>
                  <a:pt x="12872" y="14496"/>
                </a:lnTo>
                <a:lnTo>
                  <a:pt x="13172" y="14258"/>
                </a:lnTo>
                <a:lnTo>
                  <a:pt x="13463" y="14002"/>
                </a:lnTo>
                <a:lnTo>
                  <a:pt x="13746" y="13737"/>
                </a:lnTo>
                <a:lnTo>
                  <a:pt x="14010" y="13455"/>
                </a:lnTo>
                <a:lnTo>
                  <a:pt x="14266" y="13164"/>
                </a:lnTo>
                <a:lnTo>
                  <a:pt x="14504" y="12864"/>
                </a:lnTo>
                <a:lnTo>
                  <a:pt x="14725" y="12546"/>
                </a:lnTo>
                <a:lnTo>
                  <a:pt x="14937" y="12220"/>
                </a:lnTo>
                <a:lnTo>
                  <a:pt x="15131" y="11884"/>
                </a:lnTo>
                <a:lnTo>
                  <a:pt x="15307" y="11531"/>
                </a:lnTo>
                <a:lnTo>
                  <a:pt x="15466" y="11178"/>
                </a:lnTo>
                <a:lnTo>
                  <a:pt x="15616" y="10817"/>
                </a:lnTo>
                <a:lnTo>
                  <a:pt x="15740" y="10437"/>
                </a:lnTo>
                <a:lnTo>
                  <a:pt x="15846" y="10058"/>
                </a:lnTo>
                <a:lnTo>
                  <a:pt x="15934" y="9670"/>
                </a:lnTo>
                <a:lnTo>
                  <a:pt x="16004" y="9272"/>
                </a:lnTo>
                <a:lnTo>
                  <a:pt x="16057" y="8867"/>
                </a:lnTo>
                <a:lnTo>
                  <a:pt x="16093" y="8461"/>
                </a:lnTo>
                <a:lnTo>
                  <a:pt x="16102" y="8047"/>
                </a:lnTo>
                <a:lnTo>
                  <a:pt x="16102" y="8047"/>
                </a:lnTo>
                <a:lnTo>
                  <a:pt x="16093" y="7641"/>
                </a:lnTo>
                <a:lnTo>
                  <a:pt x="16057" y="7235"/>
                </a:lnTo>
                <a:lnTo>
                  <a:pt x="16013" y="6847"/>
                </a:lnTo>
                <a:lnTo>
                  <a:pt x="15943" y="6459"/>
                </a:lnTo>
                <a:lnTo>
                  <a:pt x="15854" y="6071"/>
                </a:lnTo>
                <a:lnTo>
                  <a:pt x="15757" y="5700"/>
                </a:lnTo>
                <a:lnTo>
                  <a:pt x="15634" y="5329"/>
                </a:lnTo>
                <a:lnTo>
                  <a:pt x="15493" y="4976"/>
                </a:lnTo>
                <a:lnTo>
                  <a:pt x="15343" y="4623"/>
                </a:lnTo>
                <a:lnTo>
                  <a:pt x="15166" y="4279"/>
                </a:lnTo>
                <a:lnTo>
                  <a:pt x="14981" y="3944"/>
                </a:lnTo>
                <a:lnTo>
                  <a:pt x="14778" y="3626"/>
                </a:lnTo>
                <a:lnTo>
                  <a:pt x="14566" y="3318"/>
                </a:lnTo>
                <a:lnTo>
                  <a:pt x="14337" y="3018"/>
                </a:lnTo>
                <a:lnTo>
                  <a:pt x="14090" y="2726"/>
                </a:lnTo>
                <a:lnTo>
                  <a:pt x="13834" y="2444"/>
                </a:lnTo>
                <a:lnTo>
                  <a:pt x="13560" y="2179"/>
                </a:lnTo>
                <a:lnTo>
                  <a:pt x="13278" y="1932"/>
                </a:lnTo>
                <a:lnTo>
                  <a:pt x="12987" y="1685"/>
                </a:lnTo>
                <a:lnTo>
                  <a:pt x="12687" y="1465"/>
                </a:lnTo>
                <a:lnTo>
                  <a:pt x="12369" y="1253"/>
                </a:lnTo>
                <a:lnTo>
                  <a:pt x="12043" y="1059"/>
                </a:lnTo>
                <a:lnTo>
                  <a:pt x="11707" y="873"/>
                </a:lnTo>
                <a:lnTo>
                  <a:pt x="11363" y="706"/>
                </a:lnTo>
                <a:lnTo>
                  <a:pt x="11010" y="556"/>
                </a:lnTo>
                <a:lnTo>
                  <a:pt x="10649" y="423"/>
                </a:lnTo>
                <a:lnTo>
                  <a:pt x="10278" y="309"/>
                </a:lnTo>
                <a:lnTo>
                  <a:pt x="9899" y="212"/>
                </a:lnTo>
                <a:lnTo>
                  <a:pt x="9519" y="132"/>
                </a:lnTo>
                <a:lnTo>
                  <a:pt x="9122" y="71"/>
                </a:lnTo>
                <a:lnTo>
                  <a:pt x="8725" y="26"/>
                </a:lnTo>
                <a:lnTo>
                  <a:pt x="8328" y="0"/>
                </a:lnTo>
              </a:path>
            </a:pathLst>
          </a:custGeom>
          <a:noFill/>
          <a:ln w="9525" cap="flat">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58595B"/>
              </a:solidFill>
              <a:latin typeface="Calibri"/>
            </a:endParaRPr>
          </a:p>
        </p:txBody>
      </p:sp>
      <p:sp>
        <p:nvSpPr>
          <p:cNvPr id="71" name="Freeform 3"/>
          <p:cNvSpPr>
            <a:spLocks noChangeArrowheads="1"/>
          </p:cNvSpPr>
          <p:nvPr/>
        </p:nvSpPr>
        <p:spPr bwMode="gray">
          <a:xfrm>
            <a:off x="7225099" y="1731139"/>
            <a:ext cx="3102844" cy="3099446"/>
          </a:xfrm>
          <a:custGeom>
            <a:avLst/>
            <a:gdLst>
              <a:gd name="T0" fmla="*/ 7261 w 16103"/>
              <a:gd name="T1" fmla="*/ 26 h 16085"/>
              <a:gd name="T2" fmla="*/ 6105 w 16103"/>
              <a:gd name="T3" fmla="*/ 229 h 16085"/>
              <a:gd name="T4" fmla="*/ 5011 w 16103"/>
              <a:gd name="T5" fmla="*/ 582 h 16085"/>
              <a:gd name="T6" fmla="*/ 3997 w 16103"/>
              <a:gd name="T7" fmla="*/ 1085 h 16085"/>
              <a:gd name="T8" fmla="*/ 3061 w 16103"/>
              <a:gd name="T9" fmla="*/ 1720 h 16085"/>
              <a:gd name="T10" fmla="*/ 2232 w 16103"/>
              <a:gd name="T11" fmla="*/ 2479 h 16085"/>
              <a:gd name="T12" fmla="*/ 1517 w 16103"/>
              <a:gd name="T13" fmla="*/ 3344 h 16085"/>
              <a:gd name="T14" fmla="*/ 917 w 16103"/>
              <a:gd name="T15" fmla="*/ 4306 h 16085"/>
              <a:gd name="T16" fmla="*/ 467 w 16103"/>
              <a:gd name="T17" fmla="*/ 5347 h 16085"/>
              <a:gd name="T18" fmla="*/ 158 w 16103"/>
              <a:gd name="T19" fmla="*/ 6459 h 16085"/>
              <a:gd name="T20" fmla="*/ 8 w 16103"/>
              <a:gd name="T21" fmla="*/ 7632 h 16085"/>
              <a:gd name="T22" fmla="*/ 8 w 16103"/>
              <a:gd name="T23" fmla="*/ 8452 h 16085"/>
              <a:gd name="T24" fmla="*/ 167 w 16103"/>
              <a:gd name="T25" fmla="*/ 9661 h 16085"/>
              <a:gd name="T26" fmla="*/ 494 w 16103"/>
              <a:gd name="T27" fmla="*/ 10808 h 16085"/>
              <a:gd name="T28" fmla="*/ 970 w 16103"/>
              <a:gd name="T29" fmla="*/ 11875 h 16085"/>
              <a:gd name="T30" fmla="*/ 1605 w 16103"/>
              <a:gd name="T31" fmla="*/ 12855 h 16085"/>
              <a:gd name="T32" fmla="*/ 2364 w 16103"/>
              <a:gd name="T33" fmla="*/ 13728 h 16085"/>
              <a:gd name="T34" fmla="*/ 3238 w 16103"/>
              <a:gd name="T35" fmla="*/ 14487 h 16085"/>
              <a:gd name="T36" fmla="*/ 4217 w 16103"/>
              <a:gd name="T37" fmla="*/ 15113 h 16085"/>
              <a:gd name="T38" fmla="*/ 5285 w 16103"/>
              <a:gd name="T39" fmla="*/ 15599 h 16085"/>
              <a:gd name="T40" fmla="*/ 6432 w 16103"/>
              <a:gd name="T41" fmla="*/ 15925 h 16085"/>
              <a:gd name="T42" fmla="*/ 7641 w 16103"/>
              <a:gd name="T43" fmla="*/ 16075 h 16085"/>
              <a:gd name="T44" fmla="*/ 8469 w 16103"/>
              <a:gd name="T45" fmla="*/ 16075 h 16085"/>
              <a:gd name="T46" fmla="*/ 9678 w 16103"/>
              <a:gd name="T47" fmla="*/ 15925 h 16085"/>
              <a:gd name="T48" fmla="*/ 10816 w 16103"/>
              <a:gd name="T49" fmla="*/ 15599 h 16085"/>
              <a:gd name="T50" fmla="*/ 11893 w 16103"/>
              <a:gd name="T51" fmla="*/ 15113 h 16085"/>
              <a:gd name="T52" fmla="*/ 12872 w 16103"/>
              <a:gd name="T53" fmla="*/ 14487 h 16085"/>
              <a:gd name="T54" fmla="*/ 13746 w 16103"/>
              <a:gd name="T55" fmla="*/ 13728 h 16085"/>
              <a:gd name="T56" fmla="*/ 14504 w 16103"/>
              <a:gd name="T57" fmla="*/ 12855 h 16085"/>
              <a:gd name="T58" fmla="*/ 15131 w 16103"/>
              <a:gd name="T59" fmla="*/ 11875 h 16085"/>
              <a:gd name="T60" fmla="*/ 15616 w 16103"/>
              <a:gd name="T61" fmla="*/ 10808 h 16085"/>
              <a:gd name="T62" fmla="*/ 15934 w 16103"/>
              <a:gd name="T63" fmla="*/ 9661 h 16085"/>
              <a:gd name="T64" fmla="*/ 16093 w 16103"/>
              <a:gd name="T65" fmla="*/ 8452 h 16085"/>
              <a:gd name="T66" fmla="*/ 16093 w 16103"/>
              <a:gd name="T67" fmla="*/ 7632 h 16085"/>
              <a:gd name="T68" fmla="*/ 15952 w 16103"/>
              <a:gd name="T69" fmla="*/ 6467 h 16085"/>
              <a:gd name="T70" fmla="*/ 15643 w 16103"/>
              <a:gd name="T71" fmla="*/ 5356 h 16085"/>
              <a:gd name="T72" fmla="*/ 15193 w 16103"/>
              <a:gd name="T73" fmla="*/ 4314 h 16085"/>
              <a:gd name="T74" fmla="*/ 14602 w 16103"/>
              <a:gd name="T75" fmla="*/ 3353 h 16085"/>
              <a:gd name="T76" fmla="*/ 13887 w 16103"/>
              <a:gd name="T77" fmla="*/ 2488 h 16085"/>
              <a:gd name="T78" fmla="*/ 13057 w 16103"/>
              <a:gd name="T79" fmla="*/ 1729 h 16085"/>
              <a:gd name="T80" fmla="*/ 12131 w 16103"/>
              <a:gd name="T81" fmla="*/ 1094 h 16085"/>
              <a:gd name="T82" fmla="*/ 11116 w 16103"/>
              <a:gd name="T83" fmla="*/ 591 h 16085"/>
              <a:gd name="T84" fmla="*/ 10022 w 16103"/>
              <a:gd name="T85" fmla="*/ 229 h 16085"/>
              <a:gd name="T86" fmla="*/ 8875 w 16103"/>
              <a:gd name="T87" fmla="*/ 26 h 16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03" h="16085">
                <a:moveTo>
                  <a:pt x="7658" y="0"/>
                </a:moveTo>
                <a:lnTo>
                  <a:pt x="7658" y="0"/>
                </a:lnTo>
                <a:lnTo>
                  <a:pt x="7261" y="26"/>
                </a:lnTo>
                <a:lnTo>
                  <a:pt x="6873" y="79"/>
                </a:lnTo>
                <a:lnTo>
                  <a:pt x="6485" y="141"/>
                </a:lnTo>
                <a:lnTo>
                  <a:pt x="6105" y="229"/>
                </a:lnTo>
                <a:lnTo>
                  <a:pt x="5735" y="326"/>
                </a:lnTo>
                <a:lnTo>
                  <a:pt x="5364" y="450"/>
                </a:lnTo>
                <a:lnTo>
                  <a:pt x="5011" y="582"/>
                </a:lnTo>
                <a:lnTo>
                  <a:pt x="4667" y="732"/>
                </a:lnTo>
                <a:lnTo>
                  <a:pt x="4323" y="900"/>
                </a:lnTo>
                <a:lnTo>
                  <a:pt x="3997" y="1085"/>
                </a:lnTo>
                <a:lnTo>
                  <a:pt x="3670" y="1279"/>
                </a:lnTo>
                <a:lnTo>
                  <a:pt x="3361" y="1491"/>
                </a:lnTo>
                <a:lnTo>
                  <a:pt x="3061" y="1720"/>
                </a:lnTo>
                <a:lnTo>
                  <a:pt x="2770" y="1959"/>
                </a:lnTo>
                <a:lnTo>
                  <a:pt x="2497" y="2214"/>
                </a:lnTo>
                <a:lnTo>
                  <a:pt x="2232" y="2479"/>
                </a:lnTo>
                <a:lnTo>
                  <a:pt x="1976" y="2753"/>
                </a:lnTo>
                <a:lnTo>
                  <a:pt x="1738" y="3044"/>
                </a:lnTo>
                <a:lnTo>
                  <a:pt x="1517" y="3344"/>
                </a:lnTo>
                <a:lnTo>
                  <a:pt x="1297" y="3653"/>
                </a:lnTo>
                <a:lnTo>
                  <a:pt x="1103" y="3970"/>
                </a:lnTo>
                <a:lnTo>
                  <a:pt x="917" y="4306"/>
                </a:lnTo>
                <a:lnTo>
                  <a:pt x="750" y="4641"/>
                </a:lnTo>
                <a:lnTo>
                  <a:pt x="600" y="4994"/>
                </a:lnTo>
                <a:lnTo>
                  <a:pt x="467" y="5347"/>
                </a:lnTo>
                <a:lnTo>
                  <a:pt x="344" y="5709"/>
                </a:lnTo>
                <a:lnTo>
                  <a:pt x="238" y="6079"/>
                </a:lnTo>
                <a:lnTo>
                  <a:pt x="158" y="6459"/>
                </a:lnTo>
                <a:lnTo>
                  <a:pt x="88" y="6847"/>
                </a:lnTo>
                <a:lnTo>
                  <a:pt x="44" y="7235"/>
                </a:lnTo>
                <a:lnTo>
                  <a:pt x="8" y="7632"/>
                </a:lnTo>
                <a:lnTo>
                  <a:pt x="0" y="8038"/>
                </a:lnTo>
                <a:lnTo>
                  <a:pt x="0" y="8038"/>
                </a:lnTo>
                <a:lnTo>
                  <a:pt x="8" y="8452"/>
                </a:lnTo>
                <a:lnTo>
                  <a:pt x="44" y="8858"/>
                </a:lnTo>
                <a:lnTo>
                  <a:pt x="97" y="9263"/>
                </a:lnTo>
                <a:lnTo>
                  <a:pt x="167" y="9661"/>
                </a:lnTo>
                <a:lnTo>
                  <a:pt x="255" y="10049"/>
                </a:lnTo>
                <a:lnTo>
                  <a:pt x="361" y="10428"/>
                </a:lnTo>
                <a:lnTo>
                  <a:pt x="494" y="10808"/>
                </a:lnTo>
                <a:lnTo>
                  <a:pt x="635" y="11169"/>
                </a:lnTo>
                <a:lnTo>
                  <a:pt x="794" y="11522"/>
                </a:lnTo>
                <a:lnTo>
                  <a:pt x="970" y="11875"/>
                </a:lnTo>
                <a:lnTo>
                  <a:pt x="1164" y="12211"/>
                </a:lnTo>
                <a:lnTo>
                  <a:pt x="1376" y="12537"/>
                </a:lnTo>
                <a:lnTo>
                  <a:pt x="1605" y="12855"/>
                </a:lnTo>
                <a:lnTo>
                  <a:pt x="1844" y="13155"/>
                </a:lnTo>
                <a:lnTo>
                  <a:pt x="2091" y="13446"/>
                </a:lnTo>
                <a:lnTo>
                  <a:pt x="2364" y="13728"/>
                </a:lnTo>
                <a:lnTo>
                  <a:pt x="2638" y="13993"/>
                </a:lnTo>
                <a:lnTo>
                  <a:pt x="2929" y="14249"/>
                </a:lnTo>
                <a:lnTo>
                  <a:pt x="3238" y="14487"/>
                </a:lnTo>
                <a:lnTo>
                  <a:pt x="3555" y="14708"/>
                </a:lnTo>
                <a:lnTo>
                  <a:pt x="3882" y="14919"/>
                </a:lnTo>
                <a:lnTo>
                  <a:pt x="4217" y="15113"/>
                </a:lnTo>
                <a:lnTo>
                  <a:pt x="4561" y="15290"/>
                </a:lnTo>
                <a:lnTo>
                  <a:pt x="4923" y="15449"/>
                </a:lnTo>
                <a:lnTo>
                  <a:pt x="5285" y="15599"/>
                </a:lnTo>
                <a:lnTo>
                  <a:pt x="5655" y="15722"/>
                </a:lnTo>
                <a:lnTo>
                  <a:pt x="6044" y="15828"/>
                </a:lnTo>
                <a:lnTo>
                  <a:pt x="6432" y="15925"/>
                </a:lnTo>
                <a:lnTo>
                  <a:pt x="6829" y="15996"/>
                </a:lnTo>
                <a:lnTo>
                  <a:pt x="7226" y="16040"/>
                </a:lnTo>
                <a:lnTo>
                  <a:pt x="7641" y="16075"/>
                </a:lnTo>
                <a:lnTo>
                  <a:pt x="8055" y="16084"/>
                </a:lnTo>
                <a:lnTo>
                  <a:pt x="8055" y="16084"/>
                </a:lnTo>
                <a:lnTo>
                  <a:pt x="8469" y="16075"/>
                </a:lnTo>
                <a:lnTo>
                  <a:pt x="8875" y="16040"/>
                </a:lnTo>
                <a:lnTo>
                  <a:pt x="9281" y="15996"/>
                </a:lnTo>
                <a:lnTo>
                  <a:pt x="9678" y="15925"/>
                </a:lnTo>
                <a:lnTo>
                  <a:pt x="10066" y="15828"/>
                </a:lnTo>
                <a:lnTo>
                  <a:pt x="10446" y="15722"/>
                </a:lnTo>
                <a:lnTo>
                  <a:pt x="10816" y="15599"/>
                </a:lnTo>
                <a:lnTo>
                  <a:pt x="11187" y="15449"/>
                </a:lnTo>
                <a:lnTo>
                  <a:pt x="11540" y="15290"/>
                </a:lnTo>
                <a:lnTo>
                  <a:pt x="11893" y="15113"/>
                </a:lnTo>
                <a:lnTo>
                  <a:pt x="12228" y="14919"/>
                </a:lnTo>
                <a:lnTo>
                  <a:pt x="12554" y="14708"/>
                </a:lnTo>
                <a:lnTo>
                  <a:pt x="12872" y="14487"/>
                </a:lnTo>
                <a:lnTo>
                  <a:pt x="13172" y="14249"/>
                </a:lnTo>
                <a:lnTo>
                  <a:pt x="13463" y="13993"/>
                </a:lnTo>
                <a:lnTo>
                  <a:pt x="13746" y="13728"/>
                </a:lnTo>
                <a:lnTo>
                  <a:pt x="14010" y="13446"/>
                </a:lnTo>
                <a:lnTo>
                  <a:pt x="14266" y="13155"/>
                </a:lnTo>
                <a:lnTo>
                  <a:pt x="14504" y="12855"/>
                </a:lnTo>
                <a:lnTo>
                  <a:pt x="14725" y="12537"/>
                </a:lnTo>
                <a:lnTo>
                  <a:pt x="14937" y="12211"/>
                </a:lnTo>
                <a:lnTo>
                  <a:pt x="15131" y="11875"/>
                </a:lnTo>
                <a:lnTo>
                  <a:pt x="15307" y="11522"/>
                </a:lnTo>
                <a:lnTo>
                  <a:pt x="15466" y="11169"/>
                </a:lnTo>
                <a:lnTo>
                  <a:pt x="15616" y="10808"/>
                </a:lnTo>
                <a:lnTo>
                  <a:pt x="15740" y="10428"/>
                </a:lnTo>
                <a:lnTo>
                  <a:pt x="15846" y="10049"/>
                </a:lnTo>
                <a:lnTo>
                  <a:pt x="15934" y="9661"/>
                </a:lnTo>
                <a:lnTo>
                  <a:pt x="16004" y="9263"/>
                </a:lnTo>
                <a:lnTo>
                  <a:pt x="16057" y="8858"/>
                </a:lnTo>
                <a:lnTo>
                  <a:pt x="16093" y="8452"/>
                </a:lnTo>
                <a:lnTo>
                  <a:pt x="16102" y="8038"/>
                </a:lnTo>
                <a:lnTo>
                  <a:pt x="16102" y="8038"/>
                </a:lnTo>
                <a:lnTo>
                  <a:pt x="16093" y="7632"/>
                </a:lnTo>
                <a:lnTo>
                  <a:pt x="16066" y="7244"/>
                </a:lnTo>
                <a:lnTo>
                  <a:pt x="16013" y="6847"/>
                </a:lnTo>
                <a:lnTo>
                  <a:pt x="15952" y="6467"/>
                </a:lnTo>
                <a:lnTo>
                  <a:pt x="15863" y="6088"/>
                </a:lnTo>
                <a:lnTo>
                  <a:pt x="15766" y="5717"/>
                </a:lnTo>
                <a:lnTo>
                  <a:pt x="15643" y="5356"/>
                </a:lnTo>
                <a:lnTo>
                  <a:pt x="15510" y="4994"/>
                </a:lnTo>
                <a:lnTo>
                  <a:pt x="15360" y="4650"/>
                </a:lnTo>
                <a:lnTo>
                  <a:pt x="15193" y="4314"/>
                </a:lnTo>
                <a:lnTo>
                  <a:pt x="15007" y="3979"/>
                </a:lnTo>
                <a:lnTo>
                  <a:pt x="14813" y="3662"/>
                </a:lnTo>
                <a:lnTo>
                  <a:pt x="14602" y="3353"/>
                </a:lnTo>
                <a:lnTo>
                  <a:pt x="14372" y="3053"/>
                </a:lnTo>
                <a:lnTo>
                  <a:pt x="14134" y="2762"/>
                </a:lnTo>
                <a:lnTo>
                  <a:pt x="13887" y="2488"/>
                </a:lnTo>
                <a:lnTo>
                  <a:pt x="13622" y="2223"/>
                </a:lnTo>
                <a:lnTo>
                  <a:pt x="13340" y="1967"/>
                </a:lnTo>
                <a:lnTo>
                  <a:pt x="13057" y="1729"/>
                </a:lnTo>
                <a:lnTo>
                  <a:pt x="12757" y="1509"/>
                </a:lnTo>
                <a:lnTo>
                  <a:pt x="12449" y="1297"/>
                </a:lnTo>
                <a:lnTo>
                  <a:pt x="12131" y="1094"/>
                </a:lnTo>
                <a:lnTo>
                  <a:pt x="11796" y="909"/>
                </a:lnTo>
                <a:lnTo>
                  <a:pt x="11460" y="741"/>
                </a:lnTo>
                <a:lnTo>
                  <a:pt x="11116" y="591"/>
                </a:lnTo>
                <a:lnTo>
                  <a:pt x="10763" y="459"/>
                </a:lnTo>
                <a:lnTo>
                  <a:pt x="10393" y="335"/>
                </a:lnTo>
                <a:lnTo>
                  <a:pt x="10022" y="229"/>
                </a:lnTo>
                <a:lnTo>
                  <a:pt x="9652" y="150"/>
                </a:lnTo>
                <a:lnTo>
                  <a:pt x="9263" y="79"/>
                </a:lnTo>
                <a:lnTo>
                  <a:pt x="8875" y="26"/>
                </a:lnTo>
                <a:lnTo>
                  <a:pt x="8478" y="0"/>
                </a:lnTo>
              </a:path>
            </a:pathLst>
          </a:custGeom>
          <a:noFill/>
          <a:ln w="38160" cap="flat">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58595B"/>
              </a:solidFill>
              <a:latin typeface="Calibri"/>
            </a:endParaRPr>
          </a:p>
        </p:txBody>
      </p:sp>
      <p:sp>
        <p:nvSpPr>
          <p:cNvPr id="72" name="Freeform 4"/>
          <p:cNvSpPr>
            <a:spLocks noChangeArrowheads="1"/>
          </p:cNvSpPr>
          <p:nvPr/>
        </p:nvSpPr>
        <p:spPr bwMode="gray">
          <a:xfrm>
            <a:off x="8701083" y="1681860"/>
            <a:ext cx="50978" cy="100256"/>
          </a:xfrm>
          <a:custGeom>
            <a:avLst/>
            <a:gdLst>
              <a:gd name="T0" fmla="*/ 18 w 266"/>
              <a:gd name="T1" fmla="*/ 520 h 521"/>
              <a:gd name="T2" fmla="*/ 0 w 266"/>
              <a:gd name="T3" fmla="*/ 0 h 521"/>
              <a:gd name="T4" fmla="*/ 265 w 266"/>
              <a:gd name="T5" fmla="*/ 247 h 521"/>
              <a:gd name="T6" fmla="*/ 18 w 266"/>
              <a:gd name="T7" fmla="*/ 520 h 521"/>
            </a:gdLst>
            <a:ahLst/>
            <a:cxnLst>
              <a:cxn ang="0">
                <a:pos x="T0" y="T1"/>
              </a:cxn>
              <a:cxn ang="0">
                <a:pos x="T2" y="T3"/>
              </a:cxn>
              <a:cxn ang="0">
                <a:pos x="T4" y="T5"/>
              </a:cxn>
              <a:cxn ang="0">
                <a:pos x="T6" y="T7"/>
              </a:cxn>
            </a:cxnLst>
            <a:rect l="0" t="0" r="r" b="b"/>
            <a:pathLst>
              <a:path w="266" h="521">
                <a:moveTo>
                  <a:pt x="18" y="520"/>
                </a:moveTo>
                <a:lnTo>
                  <a:pt x="0" y="0"/>
                </a:lnTo>
                <a:lnTo>
                  <a:pt x="265" y="247"/>
                </a:lnTo>
                <a:lnTo>
                  <a:pt x="18" y="520"/>
                </a:lnTo>
              </a:path>
            </a:pathLst>
          </a:custGeom>
          <a:solidFill>
            <a:schemeClr val="accent1"/>
          </a:solidFill>
          <a:ln w="9525" cap="flat">
            <a:noFill/>
            <a:bevel/>
            <a:headEnd/>
            <a:tailEnd/>
          </a:ln>
          <a:effectLst/>
        </p:spPr>
        <p:txBody>
          <a:bodyPr wrap="none" anchor="ctr"/>
          <a:lstStyle/>
          <a:p>
            <a:endParaRPr lang="en-US">
              <a:solidFill>
                <a:srgbClr val="58595B"/>
              </a:solidFill>
              <a:latin typeface="Calibri"/>
            </a:endParaRPr>
          </a:p>
        </p:txBody>
      </p:sp>
      <p:sp>
        <p:nvSpPr>
          <p:cNvPr id="73" name="Freeform 5"/>
          <p:cNvSpPr>
            <a:spLocks noChangeArrowheads="1"/>
          </p:cNvSpPr>
          <p:nvPr/>
        </p:nvSpPr>
        <p:spPr bwMode="gray">
          <a:xfrm>
            <a:off x="8829198" y="1700553"/>
            <a:ext cx="61173" cy="61173"/>
          </a:xfrm>
          <a:custGeom>
            <a:avLst/>
            <a:gdLst>
              <a:gd name="T0" fmla="*/ 168 w 319"/>
              <a:gd name="T1" fmla="*/ 0 h 319"/>
              <a:gd name="T2" fmla="*/ 168 w 319"/>
              <a:gd name="T3" fmla="*/ 0 h 319"/>
              <a:gd name="T4" fmla="*/ 132 w 319"/>
              <a:gd name="T5" fmla="*/ 0 h 319"/>
              <a:gd name="T6" fmla="*/ 106 w 319"/>
              <a:gd name="T7" fmla="*/ 9 h 319"/>
              <a:gd name="T8" fmla="*/ 79 w 319"/>
              <a:gd name="T9" fmla="*/ 26 h 319"/>
              <a:gd name="T10" fmla="*/ 53 w 319"/>
              <a:gd name="T11" fmla="*/ 44 h 319"/>
              <a:gd name="T12" fmla="*/ 35 w 319"/>
              <a:gd name="T13" fmla="*/ 62 h 319"/>
              <a:gd name="T14" fmla="*/ 18 w 319"/>
              <a:gd name="T15" fmla="*/ 88 h 319"/>
              <a:gd name="T16" fmla="*/ 0 w 319"/>
              <a:gd name="T17" fmla="*/ 123 h 319"/>
              <a:gd name="T18" fmla="*/ 0 w 319"/>
              <a:gd name="T19" fmla="*/ 150 h 319"/>
              <a:gd name="T20" fmla="*/ 0 w 319"/>
              <a:gd name="T21" fmla="*/ 150 h 319"/>
              <a:gd name="T22" fmla="*/ 0 w 319"/>
              <a:gd name="T23" fmla="*/ 185 h 319"/>
              <a:gd name="T24" fmla="*/ 9 w 319"/>
              <a:gd name="T25" fmla="*/ 212 h 319"/>
              <a:gd name="T26" fmla="*/ 18 w 319"/>
              <a:gd name="T27" fmla="*/ 247 h 319"/>
              <a:gd name="T28" fmla="*/ 35 w 319"/>
              <a:gd name="T29" fmla="*/ 265 h 319"/>
              <a:gd name="T30" fmla="*/ 62 w 319"/>
              <a:gd name="T31" fmla="*/ 291 h 319"/>
              <a:gd name="T32" fmla="*/ 88 w 319"/>
              <a:gd name="T33" fmla="*/ 309 h 319"/>
              <a:gd name="T34" fmla="*/ 115 w 319"/>
              <a:gd name="T35" fmla="*/ 318 h 319"/>
              <a:gd name="T36" fmla="*/ 150 w 319"/>
              <a:gd name="T37" fmla="*/ 318 h 319"/>
              <a:gd name="T38" fmla="*/ 150 w 319"/>
              <a:gd name="T39" fmla="*/ 318 h 319"/>
              <a:gd name="T40" fmla="*/ 185 w 319"/>
              <a:gd name="T41" fmla="*/ 318 h 319"/>
              <a:gd name="T42" fmla="*/ 212 w 319"/>
              <a:gd name="T43" fmla="*/ 309 h 319"/>
              <a:gd name="T44" fmla="*/ 238 w 319"/>
              <a:gd name="T45" fmla="*/ 300 h 319"/>
              <a:gd name="T46" fmla="*/ 265 w 319"/>
              <a:gd name="T47" fmla="*/ 282 h 319"/>
              <a:gd name="T48" fmla="*/ 282 w 319"/>
              <a:gd name="T49" fmla="*/ 256 h 319"/>
              <a:gd name="T50" fmla="*/ 300 w 319"/>
              <a:gd name="T51" fmla="*/ 229 h 319"/>
              <a:gd name="T52" fmla="*/ 309 w 319"/>
              <a:gd name="T53" fmla="*/ 203 h 319"/>
              <a:gd name="T54" fmla="*/ 318 w 319"/>
              <a:gd name="T55" fmla="*/ 168 h 319"/>
              <a:gd name="T56" fmla="*/ 318 w 319"/>
              <a:gd name="T57" fmla="*/ 168 h 319"/>
              <a:gd name="T58" fmla="*/ 318 w 319"/>
              <a:gd name="T59" fmla="*/ 141 h 319"/>
              <a:gd name="T60" fmla="*/ 309 w 319"/>
              <a:gd name="T61" fmla="*/ 106 h 319"/>
              <a:gd name="T62" fmla="*/ 300 w 319"/>
              <a:gd name="T63" fmla="*/ 79 h 319"/>
              <a:gd name="T64" fmla="*/ 274 w 319"/>
              <a:gd name="T65" fmla="*/ 53 h 319"/>
              <a:gd name="T66" fmla="*/ 256 w 319"/>
              <a:gd name="T67" fmla="*/ 35 h 319"/>
              <a:gd name="T68" fmla="*/ 229 w 319"/>
              <a:gd name="T69" fmla="*/ 18 h 319"/>
              <a:gd name="T70" fmla="*/ 203 w 319"/>
              <a:gd name="T71" fmla="*/ 9 h 319"/>
              <a:gd name="T72" fmla="*/ 168 w 319"/>
              <a:gd name="T7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9" h="319">
                <a:moveTo>
                  <a:pt x="168" y="0"/>
                </a:moveTo>
                <a:lnTo>
                  <a:pt x="168" y="0"/>
                </a:lnTo>
                <a:lnTo>
                  <a:pt x="132" y="0"/>
                </a:lnTo>
                <a:lnTo>
                  <a:pt x="106" y="9"/>
                </a:lnTo>
                <a:lnTo>
                  <a:pt x="79" y="26"/>
                </a:lnTo>
                <a:lnTo>
                  <a:pt x="53" y="44"/>
                </a:lnTo>
                <a:lnTo>
                  <a:pt x="35" y="62"/>
                </a:lnTo>
                <a:lnTo>
                  <a:pt x="18" y="88"/>
                </a:lnTo>
                <a:lnTo>
                  <a:pt x="0" y="123"/>
                </a:lnTo>
                <a:lnTo>
                  <a:pt x="0" y="150"/>
                </a:lnTo>
                <a:lnTo>
                  <a:pt x="0" y="150"/>
                </a:lnTo>
                <a:lnTo>
                  <a:pt x="0" y="185"/>
                </a:lnTo>
                <a:lnTo>
                  <a:pt x="9" y="212"/>
                </a:lnTo>
                <a:lnTo>
                  <a:pt x="18" y="247"/>
                </a:lnTo>
                <a:lnTo>
                  <a:pt x="35" y="265"/>
                </a:lnTo>
                <a:lnTo>
                  <a:pt x="62" y="291"/>
                </a:lnTo>
                <a:lnTo>
                  <a:pt x="88" y="309"/>
                </a:lnTo>
                <a:lnTo>
                  <a:pt x="115" y="318"/>
                </a:lnTo>
                <a:lnTo>
                  <a:pt x="150" y="318"/>
                </a:lnTo>
                <a:lnTo>
                  <a:pt x="150" y="318"/>
                </a:lnTo>
                <a:lnTo>
                  <a:pt x="185" y="318"/>
                </a:lnTo>
                <a:lnTo>
                  <a:pt x="212" y="309"/>
                </a:lnTo>
                <a:lnTo>
                  <a:pt x="238" y="300"/>
                </a:lnTo>
                <a:lnTo>
                  <a:pt x="265" y="282"/>
                </a:lnTo>
                <a:lnTo>
                  <a:pt x="282" y="256"/>
                </a:lnTo>
                <a:lnTo>
                  <a:pt x="300" y="229"/>
                </a:lnTo>
                <a:lnTo>
                  <a:pt x="309" y="203"/>
                </a:lnTo>
                <a:lnTo>
                  <a:pt x="318" y="168"/>
                </a:lnTo>
                <a:lnTo>
                  <a:pt x="318" y="168"/>
                </a:lnTo>
                <a:lnTo>
                  <a:pt x="318" y="141"/>
                </a:lnTo>
                <a:lnTo>
                  <a:pt x="309" y="106"/>
                </a:lnTo>
                <a:lnTo>
                  <a:pt x="300" y="79"/>
                </a:lnTo>
                <a:lnTo>
                  <a:pt x="274" y="53"/>
                </a:lnTo>
                <a:lnTo>
                  <a:pt x="256" y="35"/>
                </a:lnTo>
                <a:lnTo>
                  <a:pt x="229" y="18"/>
                </a:lnTo>
                <a:lnTo>
                  <a:pt x="203" y="9"/>
                </a:lnTo>
                <a:lnTo>
                  <a:pt x="168" y="0"/>
                </a:lnTo>
              </a:path>
            </a:pathLst>
          </a:custGeom>
          <a:solidFill>
            <a:schemeClr val="accent1"/>
          </a:solidFill>
          <a:ln w="9525" cap="flat">
            <a:noFill/>
            <a:bevel/>
            <a:headEnd/>
            <a:tailEnd/>
          </a:ln>
          <a:effectLst/>
        </p:spPr>
        <p:txBody>
          <a:bodyPr wrap="none" anchor="ctr"/>
          <a:lstStyle/>
          <a:p>
            <a:endParaRPr lang="en-US">
              <a:solidFill>
                <a:srgbClr val="58595B"/>
              </a:solidFill>
              <a:latin typeface="Calibri"/>
            </a:endParaRPr>
          </a:p>
        </p:txBody>
      </p:sp>
      <p:sp>
        <p:nvSpPr>
          <p:cNvPr id="74" name="Freeform 6"/>
          <p:cNvSpPr>
            <a:spLocks noChangeArrowheads="1"/>
          </p:cNvSpPr>
          <p:nvPr/>
        </p:nvSpPr>
        <p:spPr bwMode="gray">
          <a:xfrm>
            <a:off x="8059434" y="1489844"/>
            <a:ext cx="594740" cy="594741"/>
          </a:xfrm>
          <a:custGeom>
            <a:avLst/>
            <a:gdLst>
              <a:gd name="T0" fmla="*/ 3026 w 3089"/>
              <a:gd name="T1" fmla="*/ 1120 h 3089"/>
              <a:gd name="T2" fmla="*/ 3088 w 3089"/>
              <a:gd name="T3" fmla="*/ 1429 h 3089"/>
              <a:gd name="T4" fmla="*/ 3079 w 3089"/>
              <a:gd name="T5" fmla="*/ 1729 h 3089"/>
              <a:gd name="T6" fmla="*/ 3018 w 3089"/>
              <a:gd name="T7" fmla="*/ 2020 h 3089"/>
              <a:gd name="T8" fmla="*/ 2894 w 3089"/>
              <a:gd name="T9" fmla="*/ 2294 h 3089"/>
              <a:gd name="T10" fmla="*/ 2726 w 3089"/>
              <a:gd name="T11" fmla="*/ 2541 h 3089"/>
              <a:gd name="T12" fmla="*/ 2515 w 3089"/>
              <a:gd name="T13" fmla="*/ 2744 h 3089"/>
              <a:gd name="T14" fmla="*/ 2259 w 3089"/>
              <a:gd name="T15" fmla="*/ 2912 h 3089"/>
              <a:gd name="T16" fmla="*/ 1968 w 3089"/>
              <a:gd name="T17" fmla="*/ 3026 h 3089"/>
              <a:gd name="T18" fmla="*/ 1818 w 3089"/>
              <a:gd name="T19" fmla="*/ 3062 h 3089"/>
              <a:gd name="T20" fmla="*/ 1509 w 3089"/>
              <a:gd name="T21" fmla="*/ 3088 h 3089"/>
              <a:gd name="T22" fmla="*/ 1218 w 3089"/>
              <a:gd name="T23" fmla="*/ 3053 h 3089"/>
              <a:gd name="T24" fmla="*/ 935 w 3089"/>
              <a:gd name="T25" fmla="*/ 2965 h 3089"/>
              <a:gd name="T26" fmla="*/ 671 w 3089"/>
              <a:gd name="T27" fmla="*/ 2815 h 3089"/>
              <a:gd name="T28" fmla="*/ 441 w 3089"/>
              <a:gd name="T29" fmla="*/ 2629 h 3089"/>
              <a:gd name="T30" fmla="*/ 256 w 3089"/>
              <a:gd name="T31" fmla="*/ 2391 h 3089"/>
              <a:gd name="T32" fmla="*/ 115 w 3089"/>
              <a:gd name="T33" fmla="*/ 2117 h 3089"/>
              <a:gd name="T34" fmla="*/ 62 w 3089"/>
              <a:gd name="T35" fmla="*/ 1967 h 3089"/>
              <a:gd name="T36" fmla="*/ 9 w 3089"/>
              <a:gd name="T37" fmla="*/ 1659 h 3089"/>
              <a:gd name="T38" fmla="*/ 18 w 3089"/>
              <a:gd name="T39" fmla="*/ 1359 h 3089"/>
              <a:gd name="T40" fmla="*/ 79 w 3089"/>
              <a:gd name="T41" fmla="*/ 1067 h 3089"/>
              <a:gd name="T42" fmla="*/ 194 w 3089"/>
              <a:gd name="T43" fmla="*/ 794 h 3089"/>
              <a:gd name="T44" fmla="*/ 362 w 3089"/>
              <a:gd name="T45" fmla="*/ 556 h 3089"/>
              <a:gd name="T46" fmla="*/ 573 w 3089"/>
              <a:gd name="T47" fmla="*/ 344 h 3089"/>
              <a:gd name="T48" fmla="*/ 829 w 3089"/>
              <a:gd name="T49" fmla="*/ 176 h 3089"/>
              <a:gd name="T50" fmla="*/ 1121 w 3089"/>
              <a:gd name="T51" fmla="*/ 62 h 3089"/>
              <a:gd name="T52" fmla="*/ 1271 w 3089"/>
              <a:gd name="T53" fmla="*/ 26 h 3089"/>
              <a:gd name="T54" fmla="*/ 1579 w 3089"/>
              <a:gd name="T55" fmla="*/ 0 h 3089"/>
              <a:gd name="T56" fmla="*/ 1879 w 3089"/>
              <a:gd name="T57" fmla="*/ 35 h 3089"/>
              <a:gd name="T58" fmla="*/ 2162 w 3089"/>
              <a:gd name="T59" fmla="*/ 132 h 3089"/>
              <a:gd name="T60" fmla="*/ 2418 w 3089"/>
              <a:gd name="T61" fmla="*/ 273 h 3089"/>
              <a:gd name="T62" fmla="*/ 2647 w 3089"/>
              <a:gd name="T63" fmla="*/ 467 h 3089"/>
              <a:gd name="T64" fmla="*/ 2832 w 3089"/>
              <a:gd name="T65" fmla="*/ 697 h 3089"/>
              <a:gd name="T66" fmla="*/ 2982 w 3089"/>
              <a:gd name="T67" fmla="*/ 970 h 3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9" h="3089">
                <a:moveTo>
                  <a:pt x="3026" y="1120"/>
                </a:moveTo>
                <a:lnTo>
                  <a:pt x="3026" y="1120"/>
                </a:lnTo>
                <a:lnTo>
                  <a:pt x="3062" y="1270"/>
                </a:lnTo>
                <a:lnTo>
                  <a:pt x="3088" y="1429"/>
                </a:lnTo>
                <a:lnTo>
                  <a:pt x="3088" y="1579"/>
                </a:lnTo>
                <a:lnTo>
                  <a:pt x="3079" y="1729"/>
                </a:lnTo>
                <a:lnTo>
                  <a:pt x="3053" y="1879"/>
                </a:lnTo>
                <a:lnTo>
                  <a:pt x="3018" y="2020"/>
                </a:lnTo>
                <a:lnTo>
                  <a:pt x="2965" y="2162"/>
                </a:lnTo>
                <a:lnTo>
                  <a:pt x="2894" y="2294"/>
                </a:lnTo>
                <a:lnTo>
                  <a:pt x="2815" y="2417"/>
                </a:lnTo>
                <a:lnTo>
                  <a:pt x="2726" y="2541"/>
                </a:lnTo>
                <a:lnTo>
                  <a:pt x="2629" y="2647"/>
                </a:lnTo>
                <a:lnTo>
                  <a:pt x="2515" y="2744"/>
                </a:lnTo>
                <a:lnTo>
                  <a:pt x="2391" y="2832"/>
                </a:lnTo>
                <a:lnTo>
                  <a:pt x="2259" y="2912"/>
                </a:lnTo>
                <a:lnTo>
                  <a:pt x="2118" y="2973"/>
                </a:lnTo>
                <a:lnTo>
                  <a:pt x="1968" y="3026"/>
                </a:lnTo>
                <a:lnTo>
                  <a:pt x="1968" y="3026"/>
                </a:lnTo>
                <a:lnTo>
                  <a:pt x="1818" y="3062"/>
                </a:lnTo>
                <a:lnTo>
                  <a:pt x="1668" y="3088"/>
                </a:lnTo>
                <a:lnTo>
                  <a:pt x="1509" y="3088"/>
                </a:lnTo>
                <a:lnTo>
                  <a:pt x="1359" y="3079"/>
                </a:lnTo>
                <a:lnTo>
                  <a:pt x="1218" y="3053"/>
                </a:lnTo>
                <a:lnTo>
                  <a:pt x="1068" y="3009"/>
                </a:lnTo>
                <a:lnTo>
                  <a:pt x="935" y="2965"/>
                </a:lnTo>
                <a:lnTo>
                  <a:pt x="794" y="2894"/>
                </a:lnTo>
                <a:lnTo>
                  <a:pt x="671" y="2815"/>
                </a:lnTo>
                <a:lnTo>
                  <a:pt x="556" y="2726"/>
                </a:lnTo>
                <a:lnTo>
                  <a:pt x="441" y="2629"/>
                </a:lnTo>
                <a:lnTo>
                  <a:pt x="344" y="2515"/>
                </a:lnTo>
                <a:lnTo>
                  <a:pt x="256" y="2391"/>
                </a:lnTo>
                <a:lnTo>
                  <a:pt x="176" y="2259"/>
                </a:lnTo>
                <a:lnTo>
                  <a:pt x="115" y="2117"/>
                </a:lnTo>
                <a:lnTo>
                  <a:pt x="62" y="1967"/>
                </a:lnTo>
                <a:lnTo>
                  <a:pt x="62" y="1967"/>
                </a:lnTo>
                <a:lnTo>
                  <a:pt x="26" y="1817"/>
                </a:lnTo>
                <a:lnTo>
                  <a:pt x="9" y="1659"/>
                </a:lnTo>
                <a:lnTo>
                  <a:pt x="0" y="1509"/>
                </a:lnTo>
                <a:lnTo>
                  <a:pt x="18" y="1359"/>
                </a:lnTo>
                <a:lnTo>
                  <a:pt x="35" y="1209"/>
                </a:lnTo>
                <a:lnTo>
                  <a:pt x="79" y="1067"/>
                </a:lnTo>
                <a:lnTo>
                  <a:pt x="132" y="926"/>
                </a:lnTo>
                <a:lnTo>
                  <a:pt x="194" y="794"/>
                </a:lnTo>
                <a:lnTo>
                  <a:pt x="273" y="670"/>
                </a:lnTo>
                <a:lnTo>
                  <a:pt x="362" y="556"/>
                </a:lnTo>
                <a:lnTo>
                  <a:pt x="468" y="441"/>
                </a:lnTo>
                <a:lnTo>
                  <a:pt x="573" y="344"/>
                </a:lnTo>
                <a:lnTo>
                  <a:pt x="697" y="256"/>
                </a:lnTo>
                <a:lnTo>
                  <a:pt x="829" y="176"/>
                </a:lnTo>
                <a:lnTo>
                  <a:pt x="971" y="115"/>
                </a:lnTo>
                <a:lnTo>
                  <a:pt x="1121" y="62"/>
                </a:lnTo>
                <a:lnTo>
                  <a:pt x="1121" y="62"/>
                </a:lnTo>
                <a:lnTo>
                  <a:pt x="1271" y="26"/>
                </a:lnTo>
                <a:lnTo>
                  <a:pt x="1429" y="9"/>
                </a:lnTo>
                <a:lnTo>
                  <a:pt x="1579" y="0"/>
                </a:lnTo>
                <a:lnTo>
                  <a:pt x="1729" y="9"/>
                </a:lnTo>
                <a:lnTo>
                  <a:pt x="1879" y="35"/>
                </a:lnTo>
                <a:lnTo>
                  <a:pt x="2021" y="79"/>
                </a:lnTo>
                <a:lnTo>
                  <a:pt x="2162" y="132"/>
                </a:lnTo>
                <a:lnTo>
                  <a:pt x="2294" y="194"/>
                </a:lnTo>
                <a:lnTo>
                  <a:pt x="2418" y="273"/>
                </a:lnTo>
                <a:lnTo>
                  <a:pt x="2541" y="362"/>
                </a:lnTo>
                <a:lnTo>
                  <a:pt x="2647" y="467"/>
                </a:lnTo>
                <a:lnTo>
                  <a:pt x="2744" y="573"/>
                </a:lnTo>
                <a:lnTo>
                  <a:pt x="2832" y="697"/>
                </a:lnTo>
                <a:lnTo>
                  <a:pt x="2912" y="829"/>
                </a:lnTo>
                <a:lnTo>
                  <a:pt x="2982" y="970"/>
                </a:lnTo>
                <a:lnTo>
                  <a:pt x="3026" y="1120"/>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75" name="Freeform 7"/>
          <p:cNvSpPr>
            <a:spLocks noChangeArrowheads="1"/>
          </p:cNvSpPr>
          <p:nvPr/>
        </p:nvSpPr>
        <p:spPr bwMode="gray">
          <a:xfrm>
            <a:off x="7321957" y="1958840"/>
            <a:ext cx="594740" cy="593890"/>
          </a:xfrm>
          <a:custGeom>
            <a:avLst/>
            <a:gdLst>
              <a:gd name="T0" fmla="*/ 2558 w 3089"/>
              <a:gd name="T1" fmla="*/ 380 h 3081"/>
              <a:gd name="T2" fmla="*/ 2779 w 3089"/>
              <a:gd name="T3" fmla="*/ 609 h 3081"/>
              <a:gd name="T4" fmla="*/ 2938 w 3089"/>
              <a:gd name="T5" fmla="*/ 865 h 3081"/>
              <a:gd name="T6" fmla="*/ 3035 w 3089"/>
              <a:gd name="T7" fmla="*/ 1147 h 3081"/>
              <a:gd name="T8" fmla="*/ 3088 w 3089"/>
              <a:gd name="T9" fmla="*/ 1438 h 3081"/>
              <a:gd name="T10" fmla="*/ 3079 w 3089"/>
              <a:gd name="T11" fmla="*/ 1730 h 3081"/>
              <a:gd name="T12" fmla="*/ 3008 w 3089"/>
              <a:gd name="T13" fmla="*/ 2021 h 3081"/>
              <a:gd name="T14" fmla="*/ 2885 w 3089"/>
              <a:gd name="T15" fmla="*/ 2303 h 3081"/>
              <a:gd name="T16" fmla="*/ 2700 w 3089"/>
              <a:gd name="T17" fmla="*/ 2559 h 3081"/>
              <a:gd name="T18" fmla="*/ 2594 w 3089"/>
              <a:gd name="T19" fmla="*/ 2674 h 3081"/>
              <a:gd name="T20" fmla="*/ 2347 w 3089"/>
              <a:gd name="T21" fmla="*/ 2859 h 3081"/>
              <a:gd name="T22" fmla="*/ 2082 w 3089"/>
              <a:gd name="T23" fmla="*/ 2982 h 3081"/>
              <a:gd name="T24" fmla="*/ 1791 w 3089"/>
              <a:gd name="T25" fmla="*/ 3062 h 3081"/>
              <a:gd name="T26" fmla="*/ 1500 w 3089"/>
              <a:gd name="T27" fmla="*/ 3080 h 3081"/>
              <a:gd name="T28" fmla="*/ 1200 w 3089"/>
              <a:gd name="T29" fmla="*/ 3044 h 3081"/>
              <a:gd name="T30" fmla="*/ 917 w 3089"/>
              <a:gd name="T31" fmla="*/ 2947 h 3081"/>
              <a:gd name="T32" fmla="*/ 652 w 3089"/>
              <a:gd name="T33" fmla="*/ 2797 h 3081"/>
              <a:gd name="T34" fmla="*/ 529 w 3089"/>
              <a:gd name="T35" fmla="*/ 2700 h 3081"/>
              <a:gd name="T36" fmla="*/ 317 w 3089"/>
              <a:gd name="T37" fmla="*/ 2471 h 3081"/>
              <a:gd name="T38" fmla="*/ 158 w 3089"/>
              <a:gd name="T39" fmla="*/ 2215 h 3081"/>
              <a:gd name="T40" fmla="*/ 52 w 3089"/>
              <a:gd name="T41" fmla="*/ 1932 h 3081"/>
              <a:gd name="T42" fmla="*/ 8 w 3089"/>
              <a:gd name="T43" fmla="*/ 1641 h 3081"/>
              <a:gd name="T44" fmla="*/ 17 w 3089"/>
              <a:gd name="T45" fmla="*/ 1341 h 3081"/>
              <a:gd name="T46" fmla="*/ 79 w 3089"/>
              <a:gd name="T47" fmla="*/ 1050 h 3081"/>
              <a:gd name="T48" fmla="*/ 202 w 3089"/>
              <a:gd name="T49" fmla="*/ 777 h 3081"/>
              <a:gd name="T50" fmla="*/ 388 w 3089"/>
              <a:gd name="T51" fmla="*/ 521 h 3081"/>
              <a:gd name="T52" fmla="*/ 494 w 3089"/>
              <a:gd name="T53" fmla="*/ 406 h 3081"/>
              <a:gd name="T54" fmla="*/ 741 w 3089"/>
              <a:gd name="T55" fmla="*/ 221 h 3081"/>
              <a:gd name="T56" fmla="*/ 1005 w 3089"/>
              <a:gd name="T57" fmla="*/ 88 h 3081"/>
              <a:gd name="T58" fmla="*/ 1297 w 3089"/>
              <a:gd name="T59" fmla="*/ 18 h 3081"/>
              <a:gd name="T60" fmla="*/ 1588 w 3089"/>
              <a:gd name="T61" fmla="*/ 0 h 3081"/>
              <a:gd name="T62" fmla="*/ 1888 w 3089"/>
              <a:gd name="T63" fmla="*/ 35 h 3081"/>
              <a:gd name="T64" fmla="*/ 2170 w 3089"/>
              <a:gd name="T65" fmla="*/ 124 h 3081"/>
              <a:gd name="T66" fmla="*/ 2435 w 3089"/>
              <a:gd name="T67" fmla="*/ 282 h 3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9" h="3081">
                <a:moveTo>
                  <a:pt x="2558" y="380"/>
                </a:moveTo>
                <a:lnTo>
                  <a:pt x="2558" y="380"/>
                </a:lnTo>
                <a:lnTo>
                  <a:pt x="2673" y="485"/>
                </a:lnTo>
                <a:lnTo>
                  <a:pt x="2779" y="609"/>
                </a:lnTo>
                <a:lnTo>
                  <a:pt x="2858" y="732"/>
                </a:lnTo>
                <a:lnTo>
                  <a:pt x="2938" y="865"/>
                </a:lnTo>
                <a:lnTo>
                  <a:pt x="2991" y="1006"/>
                </a:lnTo>
                <a:lnTo>
                  <a:pt x="3035" y="1147"/>
                </a:lnTo>
                <a:lnTo>
                  <a:pt x="3070" y="1288"/>
                </a:lnTo>
                <a:lnTo>
                  <a:pt x="3088" y="1438"/>
                </a:lnTo>
                <a:lnTo>
                  <a:pt x="3088" y="1588"/>
                </a:lnTo>
                <a:lnTo>
                  <a:pt x="3079" y="1730"/>
                </a:lnTo>
                <a:lnTo>
                  <a:pt x="3052" y="1880"/>
                </a:lnTo>
                <a:lnTo>
                  <a:pt x="3008" y="2021"/>
                </a:lnTo>
                <a:lnTo>
                  <a:pt x="2955" y="2162"/>
                </a:lnTo>
                <a:lnTo>
                  <a:pt x="2885" y="2303"/>
                </a:lnTo>
                <a:lnTo>
                  <a:pt x="2805" y="2435"/>
                </a:lnTo>
                <a:lnTo>
                  <a:pt x="2700" y="2559"/>
                </a:lnTo>
                <a:lnTo>
                  <a:pt x="2700" y="2559"/>
                </a:lnTo>
                <a:lnTo>
                  <a:pt x="2594" y="2674"/>
                </a:lnTo>
                <a:lnTo>
                  <a:pt x="2479" y="2771"/>
                </a:lnTo>
                <a:lnTo>
                  <a:pt x="2347" y="2859"/>
                </a:lnTo>
                <a:lnTo>
                  <a:pt x="2214" y="2930"/>
                </a:lnTo>
                <a:lnTo>
                  <a:pt x="2082" y="2982"/>
                </a:lnTo>
                <a:lnTo>
                  <a:pt x="1941" y="3027"/>
                </a:lnTo>
                <a:lnTo>
                  <a:pt x="1791" y="3062"/>
                </a:lnTo>
                <a:lnTo>
                  <a:pt x="1641" y="3080"/>
                </a:lnTo>
                <a:lnTo>
                  <a:pt x="1500" y="3080"/>
                </a:lnTo>
                <a:lnTo>
                  <a:pt x="1350" y="3071"/>
                </a:lnTo>
                <a:lnTo>
                  <a:pt x="1200" y="3044"/>
                </a:lnTo>
                <a:lnTo>
                  <a:pt x="1058" y="3000"/>
                </a:lnTo>
                <a:lnTo>
                  <a:pt x="917" y="2947"/>
                </a:lnTo>
                <a:lnTo>
                  <a:pt x="785" y="2877"/>
                </a:lnTo>
                <a:lnTo>
                  <a:pt x="652" y="2797"/>
                </a:lnTo>
                <a:lnTo>
                  <a:pt x="529" y="2700"/>
                </a:lnTo>
                <a:lnTo>
                  <a:pt x="529" y="2700"/>
                </a:lnTo>
                <a:lnTo>
                  <a:pt x="414" y="2585"/>
                </a:lnTo>
                <a:lnTo>
                  <a:pt x="317" y="2471"/>
                </a:lnTo>
                <a:lnTo>
                  <a:pt x="229" y="2347"/>
                </a:lnTo>
                <a:lnTo>
                  <a:pt x="158" y="2215"/>
                </a:lnTo>
                <a:lnTo>
                  <a:pt x="97" y="2074"/>
                </a:lnTo>
                <a:lnTo>
                  <a:pt x="52" y="1932"/>
                </a:lnTo>
                <a:lnTo>
                  <a:pt x="17" y="1782"/>
                </a:lnTo>
                <a:lnTo>
                  <a:pt x="8" y="1641"/>
                </a:lnTo>
                <a:lnTo>
                  <a:pt x="0" y="1491"/>
                </a:lnTo>
                <a:lnTo>
                  <a:pt x="17" y="1341"/>
                </a:lnTo>
                <a:lnTo>
                  <a:pt x="35" y="1200"/>
                </a:lnTo>
                <a:lnTo>
                  <a:pt x="79" y="1050"/>
                </a:lnTo>
                <a:lnTo>
                  <a:pt x="132" y="909"/>
                </a:lnTo>
                <a:lnTo>
                  <a:pt x="202" y="777"/>
                </a:lnTo>
                <a:lnTo>
                  <a:pt x="282" y="644"/>
                </a:lnTo>
                <a:lnTo>
                  <a:pt x="388" y="521"/>
                </a:lnTo>
                <a:lnTo>
                  <a:pt x="388" y="521"/>
                </a:lnTo>
                <a:lnTo>
                  <a:pt x="494" y="406"/>
                </a:lnTo>
                <a:lnTo>
                  <a:pt x="617" y="309"/>
                </a:lnTo>
                <a:lnTo>
                  <a:pt x="741" y="221"/>
                </a:lnTo>
                <a:lnTo>
                  <a:pt x="873" y="150"/>
                </a:lnTo>
                <a:lnTo>
                  <a:pt x="1005" y="88"/>
                </a:lnTo>
                <a:lnTo>
                  <a:pt x="1155" y="44"/>
                </a:lnTo>
                <a:lnTo>
                  <a:pt x="1297" y="18"/>
                </a:lnTo>
                <a:lnTo>
                  <a:pt x="1447" y="0"/>
                </a:lnTo>
                <a:lnTo>
                  <a:pt x="1588" y="0"/>
                </a:lnTo>
                <a:lnTo>
                  <a:pt x="1738" y="9"/>
                </a:lnTo>
                <a:lnTo>
                  <a:pt x="1888" y="35"/>
                </a:lnTo>
                <a:lnTo>
                  <a:pt x="2029" y="71"/>
                </a:lnTo>
                <a:lnTo>
                  <a:pt x="2170" y="124"/>
                </a:lnTo>
                <a:lnTo>
                  <a:pt x="2311" y="194"/>
                </a:lnTo>
                <a:lnTo>
                  <a:pt x="2435" y="282"/>
                </a:lnTo>
                <a:lnTo>
                  <a:pt x="2558" y="380"/>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76" name="Freeform 8"/>
          <p:cNvSpPr>
            <a:spLocks noChangeArrowheads="1"/>
          </p:cNvSpPr>
          <p:nvPr/>
        </p:nvSpPr>
        <p:spPr bwMode="gray">
          <a:xfrm>
            <a:off x="6954917" y="2751543"/>
            <a:ext cx="593041" cy="593041"/>
          </a:xfrm>
          <a:custGeom>
            <a:avLst/>
            <a:gdLst>
              <a:gd name="T0" fmla="*/ 1773 w 3080"/>
              <a:gd name="T1" fmla="*/ 18 h 3079"/>
              <a:gd name="T2" fmla="*/ 2073 w 3080"/>
              <a:gd name="T3" fmla="*/ 88 h 3079"/>
              <a:gd name="T4" fmla="*/ 2347 w 3080"/>
              <a:gd name="T5" fmla="*/ 220 h 3079"/>
              <a:gd name="T6" fmla="*/ 2585 w 3080"/>
              <a:gd name="T7" fmla="*/ 406 h 3079"/>
              <a:gd name="T8" fmla="*/ 2779 w 3080"/>
              <a:gd name="T9" fmla="*/ 626 h 3079"/>
              <a:gd name="T10" fmla="*/ 2929 w 3080"/>
              <a:gd name="T11" fmla="*/ 873 h 3079"/>
              <a:gd name="T12" fmla="*/ 3035 w 3080"/>
              <a:gd name="T13" fmla="*/ 1156 h 3079"/>
              <a:gd name="T14" fmla="*/ 3079 w 3080"/>
              <a:gd name="T15" fmla="*/ 1456 h 3079"/>
              <a:gd name="T16" fmla="*/ 3061 w 3080"/>
              <a:gd name="T17" fmla="*/ 1773 h 3079"/>
              <a:gd name="T18" fmla="*/ 3035 w 3080"/>
              <a:gd name="T19" fmla="*/ 1923 h 3079"/>
              <a:gd name="T20" fmla="*/ 2929 w 3080"/>
              <a:gd name="T21" fmla="*/ 2215 h 3079"/>
              <a:gd name="T22" fmla="*/ 2770 w 3080"/>
              <a:gd name="T23" fmla="*/ 2470 h 3079"/>
              <a:gd name="T24" fmla="*/ 2567 w 3080"/>
              <a:gd name="T25" fmla="*/ 2691 h 3079"/>
              <a:gd name="T26" fmla="*/ 2329 w 3080"/>
              <a:gd name="T27" fmla="*/ 2868 h 3079"/>
              <a:gd name="T28" fmla="*/ 2064 w 3080"/>
              <a:gd name="T29" fmla="*/ 2990 h 3079"/>
              <a:gd name="T30" fmla="*/ 1773 w 3080"/>
              <a:gd name="T31" fmla="*/ 3061 h 3079"/>
              <a:gd name="T32" fmla="*/ 1464 w 3080"/>
              <a:gd name="T33" fmla="*/ 3078 h 3079"/>
              <a:gd name="T34" fmla="*/ 1314 w 3080"/>
              <a:gd name="T35" fmla="*/ 3069 h 3079"/>
              <a:gd name="T36" fmla="*/ 1006 w 3080"/>
              <a:gd name="T37" fmla="*/ 2990 h 3079"/>
              <a:gd name="T38" fmla="*/ 732 w 3080"/>
              <a:gd name="T39" fmla="*/ 2859 h 3079"/>
              <a:gd name="T40" fmla="*/ 494 w 3080"/>
              <a:gd name="T41" fmla="*/ 2673 h 3079"/>
              <a:gd name="T42" fmla="*/ 300 w 3080"/>
              <a:gd name="T43" fmla="*/ 2453 h 3079"/>
              <a:gd name="T44" fmla="*/ 150 w 3080"/>
              <a:gd name="T45" fmla="*/ 2206 h 3079"/>
              <a:gd name="T46" fmla="*/ 44 w 3080"/>
              <a:gd name="T47" fmla="*/ 1923 h 3079"/>
              <a:gd name="T48" fmla="*/ 0 w 3080"/>
              <a:gd name="T49" fmla="*/ 1623 h 3079"/>
              <a:gd name="T50" fmla="*/ 17 w 3080"/>
              <a:gd name="T51" fmla="*/ 1315 h 3079"/>
              <a:gd name="T52" fmla="*/ 44 w 3080"/>
              <a:gd name="T53" fmla="*/ 1156 h 3079"/>
              <a:gd name="T54" fmla="*/ 150 w 3080"/>
              <a:gd name="T55" fmla="*/ 865 h 3079"/>
              <a:gd name="T56" fmla="*/ 308 w 3080"/>
              <a:gd name="T57" fmla="*/ 609 h 3079"/>
              <a:gd name="T58" fmla="*/ 511 w 3080"/>
              <a:gd name="T59" fmla="*/ 388 h 3079"/>
              <a:gd name="T60" fmla="*/ 750 w 3080"/>
              <a:gd name="T61" fmla="*/ 220 h 3079"/>
              <a:gd name="T62" fmla="*/ 1014 w 3080"/>
              <a:gd name="T63" fmla="*/ 88 h 3079"/>
              <a:gd name="T64" fmla="*/ 1306 w 3080"/>
              <a:gd name="T65" fmla="*/ 18 h 3079"/>
              <a:gd name="T66" fmla="*/ 1614 w 3080"/>
              <a:gd name="T67" fmla="*/ 0 h 3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0" h="3079">
                <a:moveTo>
                  <a:pt x="1773" y="18"/>
                </a:moveTo>
                <a:lnTo>
                  <a:pt x="1773" y="18"/>
                </a:lnTo>
                <a:lnTo>
                  <a:pt x="1923" y="44"/>
                </a:lnTo>
                <a:lnTo>
                  <a:pt x="2073" y="88"/>
                </a:lnTo>
                <a:lnTo>
                  <a:pt x="2214" y="150"/>
                </a:lnTo>
                <a:lnTo>
                  <a:pt x="2347" y="220"/>
                </a:lnTo>
                <a:lnTo>
                  <a:pt x="2470" y="309"/>
                </a:lnTo>
                <a:lnTo>
                  <a:pt x="2585" y="406"/>
                </a:lnTo>
                <a:lnTo>
                  <a:pt x="2691" y="512"/>
                </a:lnTo>
                <a:lnTo>
                  <a:pt x="2779" y="626"/>
                </a:lnTo>
                <a:lnTo>
                  <a:pt x="2867" y="750"/>
                </a:lnTo>
                <a:lnTo>
                  <a:pt x="2929" y="873"/>
                </a:lnTo>
                <a:lnTo>
                  <a:pt x="2991" y="1015"/>
                </a:lnTo>
                <a:lnTo>
                  <a:pt x="3035" y="1156"/>
                </a:lnTo>
                <a:lnTo>
                  <a:pt x="3061" y="1306"/>
                </a:lnTo>
                <a:lnTo>
                  <a:pt x="3079" y="1456"/>
                </a:lnTo>
                <a:lnTo>
                  <a:pt x="3079" y="1615"/>
                </a:lnTo>
                <a:lnTo>
                  <a:pt x="3061" y="1773"/>
                </a:lnTo>
                <a:lnTo>
                  <a:pt x="3061" y="1773"/>
                </a:lnTo>
                <a:lnTo>
                  <a:pt x="3035" y="1923"/>
                </a:lnTo>
                <a:lnTo>
                  <a:pt x="2991" y="2073"/>
                </a:lnTo>
                <a:lnTo>
                  <a:pt x="2929" y="2215"/>
                </a:lnTo>
                <a:lnTo>
                  <a:pt x="2858" y="2347"/>
                </a:lnTo>
                <a:lnTo>
                  <a:pt x="2770" y="2470"/>
                </a:lnTo>
                <a:lnTo>
                  <a:pt x="2673" y="2585"/>
                </a:lnTo>
                <a:lnTo>
                  <a:pt x="2567" y="2691"/>
                </a:lnTo>
                <a:lnTo>
                  <a:pt x="2453" y="2779"/>
                </a:lnTo>
                <a:lnTo>
                  <a:pt x="2329" y="2868"/>
                </a:lnTo>
                <a:lnTo>
                  <a:pt x="2206" y="2937"/>
                </a:lnTo>
                <a:lnTo>
                  <a:pt x="2064" y="2990"/>
                </a:lnTo>
                <a:lnTo>
                  <a:pt x="1923" y="3034"/>
                </a:lnTo>
                <a:lnTo>
                  <a:pt x="1773" y="3061"/>
                </a:lnTo>
                <a:lnTo>
                  <a:pt x="1623" y="3078"/>
                </a:lnTo>
                <a:lnTo>
                  <a:pt x="1464" y="3078"/>
                </a:lnTo>
                <a:lnTo>
                  <a:pt x="1314" y="3069"/>
                </a:lnTo>
                <a:lnTo>
                  <a:pt x="1314" y="3069"/>
                </a:lnTo>
                <a:lnTo>
                  <a:pt x="1156" y="3034"/>
                </a:lnTo>
                <a:lnTo>
                  <a:pt x="1006" y="2990"/>
                </a:lnTo>
                <a:lnTo>
                  <a:pt x="864" y="2928"/>
                </a:lnTo>
                <a:lnTo>
                  <a:pt x="732" y="2859"/>
                </a:lnTo>
                <a:lnTo>
                  <a:pt x="608" y="2770"/>
                </a:lnTo>
                <a:lnTo>
                  <a:pt x="494" y="2673"/>
                </a:lnTo>
                <a:lnTo>
                  <a:pt x="388" y="2568"/>
                </a:lnTo>
                <a:lnTo>
                  <a:pt x="300" y="2453"/>
                </a:lnTo>
                <a:lnTo>
                  <a:pt x="220" y="2338"/>
                </a:lnTo>
                <a:lnTo>
                  <a:pt x="150" y="2206"/>
                </a:lnTo>
                <a:lnTo>
                  <a:pt x="88" y="2065"/>
                </a:lnTo>
                <a:lnTo>
                  <a:pt x="44" y="1923"/>
                </a:lnTo>
                <a:lnTo>
                  <a:pt x="17" y="1773"/>
                </a:lnTo>
                <a:lnTo>
                  <a:pt x="0" y="1623"/>
                </a:lnTo>
                <a:lnTo>
                  <a:pt x="0" y="1465"/>
                </a:lnTo>
                <a:lnTo>
                  <a:pt x="17" y="1315"/>
                </a:lnTo>
                <a:lnTo>
                  <a:pt x="17" y="1315"/>
                </a:lnTo>
                <a:lnTo>
                  <a:pt x="44" y="1156"/>
                </a:lnTo>
                <a:lnTo>
                  <a:pt x="88" y="1006"/>
                </a:lnTo>
                <a:lnTo>
                  <a:pt x="150" y="865"/>
                </a:lnTo>
                <a:lnTo>
                  <a:pt x="220" y="732"/>
                </a:lnTo>
                <a:lnTo>
                  <a:pt x="308" y="609"/>
                </a:lnTo>
                <a:lnTo>
                  <a:pt x="406" y="494"/>
                </a:lnTo>
                <a:lnTo>
                  <a:pt x="511" y="388"/>
                </a:lnTo>
                <a:lnTo>
                  <a:pt x="626" y="300"/>
                </a:lnTo>
                <a:lnTo>
                  <a:pt x="750" y="220"/>
                </a:lnTo>
                <a:lnTo>
                  <a:pt x="873" y="150"/>
                </a:lnTo>
                <a:lnTo>
                  <a:pt x="1014" y="88"/>
                </a:lnTo>
                <a:lnTo>
                  <a:pt x="1156" y="44"/>
                </a:lnTo>
                <a:lnTo>
                  <a:pt x="1306" y="18"/>
                </a:lnTo>
                <a:lnTo>
                  <a:pt x="1456" y="0"/>
                </a:lnTo>
                <a:lnTo>
                  <a:pt x="1614" y="0"/>
                </a:lnTo>
                <a:lnTo>
                  <a:pt x="1773" y="18"/>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77" name="Freeform 9"/>
          <p:cNvSpPr>
            <a:spLocks noChangeArrowheads="1"/>
          </p:cNvSpPr>
          <p:nvPr/>
        </p:nvSpPr>
        <p:spPr bwMode="gray">
          <a:xfrm>
            <a:off x="7073865" y="3616465"/>
            <a:ext cx="593890" cy="594741"/>
          </a:xfrm>
          <a:custGeom>
            <a:avLst/>
            <a:gdLst>
              <a:gd name="T0" fmla="*/ 909 w 3081"/>
              <a:gd name="T1" fmla="*/ 132 h 3089"/>
              <a:gd name="T2" fmla="*/ 1200 w 3081"/>
              <a:gd name="T3" fmla="*/ 35 h 3089"/>
              <a:gd name="T4" fmla="*/ 1509 w 3081"/>
              <a:gd name="T5" fmla="*/ 0 h 3089"/>
              <a:gd name="T6" fmla="*/ 1800 w 3081"/>
              <a:gd name="T7" fmla="*/ 27 h 3089"/>
              <a:gd name="T8" fmla="*/ 2091 w 3081"/>
              <a:gd name="T9" fmla="*/ 97 h 3089"/>
              <a:gd name="T10" fmla="*/ 2356 w 3081"/>
              <a:gd name="T11" fmla="*/ 229 h 3089"/>
              <a:gd name="T12" fmla="*/ 2594 w 3081"/>
              <a:gd name="T13" fmla="*/ 415 h 3089"/>
              <a:gd name="T14" fmla="*/ 2789 w 3081"/>
              <a:gd name="T15" fmla="*/ 644 h 3089"/>
              <a:gd name="T16" fmla="*/ 2947 w 3081"/>
              <a:gd name="T17" fmla="*/ 909 h 3089"/>
              <a:gd name="T18" fmla="*/ 3000 w 3081"/>
              <a:gd name="T19" fmla="*/ 1059 h 3089"/>
              <a:gd name="T20" fmla="*/ 3071 w 3081"/>
              <a:gd name="T21" fmla="*/ 1359 h 3089"/>
              <a:gd name="T22" fmla="*/ 3080 w 3081"/>
              <a:gd name="T23" fmla="*/ 1659 h 3089"/>
              <a:gd name="T24" fmla="*/ 3027 w 3081"/>
              <a:gd name="T25" fmla="*/ 1950 h 3089"/>
              <a:gd name="T26" fmla="*/ 2921 w 3081"/>
              <a:gd name="T27" fmla="*/ 2224 h 3089"/>
              <a:gd name="T28" fmla="*/ 2762 w 3081"/>
              <a:gd name="T29" fmla="*/ 2479 h 3089"/>
              <a:gd name="T30" fmla="*/ 2559 w 3081"/>
              <a:gd name="T31" fmla="*/ 2700 h 3089"/>
              <a:gd name="T32" fmla="*/ 2312 w 3081"/>
              <a:gd name="T33" fmla="*/ 2877 h 3089"/>
              <a:gd name="T34" fmla="*/ 2171 w 3081"/>
              <a:gd name="T35" fmla="*/ 2947 h 3089"/>
              <a:gd name="T36" fmla="*/ 1871 w 3081"/>
              <a:gd name="T37" fmla="*/ 3053 h 3089"/>
              <a:gd name="T38" fmla="*/ 1571 w 3081"/>
              <a:gd name="T39" fmla="*/ 3088 h 3089"/>
              <a:gd name="T40" fmla="*/ 1280 w 3081"/>
              <a:gd name="T41" fmla="*/ 3062 h 3089"/>
              <a:gd name="T42" fmla="*/ 989 w 3081"/>
              <a:gd name="T43" fmla="*/ 2982 h 3089"/>
              <a:gd name="T44" fmla="*/ 724 w 3081"/>
              <a:gd name="T45" fmla="*/ 2850 h 3089"/>
              <a:gd name="T46" fmla="*/ 486 w 3081"/>
              <a:gd name="T47" fmla="*/ 2674 h 3089"/>
              <a:gd name="T48" fmla="*/ 291 w 3081"/>
              <a:gd name="T49" fmla="*/ 2444 h 3089"/>
              <a:gd name="T50" fmla="*/ 133 w 3081"/>
              <a:gd name="T51" fmla="*/ 2171 h 3089"/>
              <a:gd name="T52" fmla="*/ 71 w 3081"/>
              <a:gd name="T53" fmla="*/ 2029 h 3089"/>
              <a:gd name="T54" fmla="*/ 9 w 3081"/>
              <a:gd name="T55" fmla="*/ 1729 h 3089"/>
              <a:gd name="T56" fmla="*/ 0 w 3081"/>
              <a:gd name="T57" fmla="*/ 1429 h 3089"/>
              <a:gd name="T58" fmla="*/ 53 w 3081"/>
              <a:gd name="T59" fmla="*/ 1138 h 3089"/>
              <a:gd name="T60" fmla="*/ 159 w 3081"/>
              <a:gd name="T61" fmla="*/ 856 h 3089"/>
              <a:gd name="T62" fmla="*/ 309 w 3081"/>
              <a:gd name="T63" fmla="*/ 609 h 3089"/>
              <a:gd name="T64" fmla="*/ 521 w 3081"/>
              <a:gd name="T65" fmla="*/ 388 h 3089"/>
              <a:gd name="T66" fmla="*/ 768 w 3081"/>
              <a:gd name="T67" fmla="*/ 203 h 3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1" h="3089">
                <a:moveTo>
                  <a:pt x="909" y="132"/>
                </a:moveTo>
                <a:lnTo>
                  <a:pt x="909" y="132"/>
                </a:lnTo>
                <a:lnTo>
                  <a:pt x="1050" y="79"/>
                </a:lnTo>
                <a:lnTo>
                  <a:pt x="1200" y="35"/>
                </a:lnTo>
                <a:lnTo>
                  <a:pt x="1350" y="9"/>
                </a:lnTo>
                <a:lnTo>
                  <a:pt x="1509" y="0"/>
                </a:lnTo>
                <a:lnTo>
                  <a:pt x="1659" y="0"/>
                </a:lnTo>
                <a:lnTo>
                  <a:pt x="1800" y="27"/>
                </a:lnTo>
                <a:lnTo>
                  <a:pt x="1950" y="53"/>
                </a:lnTo>
                <a:lnTo>
                  <a:pt x="2091" y="97"/>
                </a:lnTo>
                <a:lnTo>
                  <a:pt x="2224" y="159"/>
                </a:lnTo>
                <a:lnTo>
                  <a:pt x="2356" y="229"/>
                </a:lnTo>
                <a:lnTo>
                  <a:pt x="2480" y="318"/>
                </a:lnTo>
                <a:lnTo>
                  <a:pt x="2594" y="415"/>
                </a:lnTo>
                <a:lnTo>
                  <a:pt x="2700" y="521"/>
                </a:lnTo>
                <a:lnTo>
                  <a:pt x="2789" y="644"/>
                </a:lnTo>
                <a:lnTo>
                  <a:pt x="2877" y="768"/>
                </a:lnTo>
                <a:lnTo>
                  <a:pt x="2947" y="909"/>
                </a:lnTo>
                <a:lnTo>
                  <a:pt x="2947" y="909"/>
                </a:lnTo>
                <a:lnTo>
                  <a:pt x="3000" y="1059"/>
                </a:lnTo>
                <a:lnTo>
                  <a:pt x="3044" y="1209"/>
                </a:lnTo>
                <a:lnTo>
                  <a:pt x="3071" y="1359"/>
                </a:lnTo>
                <a:lnTo>
                  <a:pt x="3080" y="1509"/>
                </a:lnTo>
                <a:lnTo>
                  <a:pt x="3080" y="1659"/>
                </a:lnTo>
                <a:lnTo>
                  <a:pt x="3062" y="1809"/>
                </a:lnTo>
                <a:lnTo>
                  <a:pt x="3027" y="1950"/>
                </a:lnTo>
                <a:lnTo>
                  <a:pt x="2983" y="2091"/>
                </a:lnTo>
                <a:lnTo>
                  <a:pt x="2921" y="2224"/>
                </a:lnTo>
                <a:lnTo>
                  <a:pt x="2850" y="2356"/>
                </a:lnTo>
                <a:lnTo>
                  <a:pt x="2762" y="2479"/>
                </a:lnTo>
                <a:lnTo>
                  <a:pt x="2674" y="2594"/>
                </a:lnTo>
                <a:lnTo>
                  <a:pt x="2559" y="2700"/>
                </a:lnTo>
                <a:lnTo>
                  <a:pt x="2444" y="2797"/>
                </a:lnTo>
                <a:lnTo>
                  <a:pt x="2312" y="2877"/>
                </a:lnTo>
                <a:lnTo>
                  <a:pt x="2171" y="2947"/>
                </a:lnTo>
                <a:lnTo>
                  <a:pt x="2171" y="2947"/>
                </a:lnTo>
                <a:lnTo>
                  <a:pt x="2021" y="3009"/>
                </a:lnTo>
                <a:lnTo>
                  <a:pt x="1871" y="3053"/>
                </a:lnTo>
                <a:lnTo>
                  <a:pt x="1721" y="3079"/>
                </a:lnTo>
                <a:lnTo>
                  <a:pt x="1571" y="3088"/>
                </a:lnTo>
                <a:lnTo>
                  <a:pt x="1421" y="3079"/>
                </a:lnTo>
                <a:lnTo>
                  <a:pt x="1280" y="3062"/>
                </a:lnTo>
                <a:lnTo>
                  <a:pt x="1130" y="3035"/>
                </a:lnTo>
                <a:lnTo>
                  <a:pt x="989" y="2982"/>
                </a:lnTo>
                <a:lnTo>
                  <a:pt x="856" y="2929"/>
                </a:lnTo>
                <a:lnTo>
                  <a:pt x="724" y="2850"/>
                </a:lnTo>
                <a:lnTo>
                  <a:pt x="600" y="2771"/>
                </a:lnTo>
                <a:lnTo>
                  <a:pt x="486" y="2674"/>
                </a:lnTo>
                <a:lnTo>
                  <a:pt x="380" y="2568"/>
                </a:lnTo>
                <a:lnTo>
                  <a:pt x="291" y="2444"/>
                </a:lnTo>
                <a:lnTo>
                  <a:pt x="203" y="2312"/>
                </a:lnTo>
                <a:lnTo>
                  <a:pt x="133" y="2171"/>
                </a:lnTo>
                <a:lnTo>
                  <a:pt x="133" y="2171"/>
                </a:lnTo>
                <a:lnTo>
                  <a:pt x="71" y="2029"/>
                </a:lnTo>
                <a:lnTo>
                  <a:pt x="36" y="1879"/>
                </a:lnTo>
                <a:lnTo>
                  <a:pt x="9" y="1729"/>
                </a:lnTo>
                <a:lnTo>
                  <a:pt x="0" y="1579"/>
                </a:lnTo>
                <a:lnTo>
                  <a:pt x="0" y="1429"/>
                </a:lnTo>
                <a:lnTo>
                  <a:pt x="18" y="1279"/>
                </a:lnTo>
                <a:lnTo>
                  <a:pt x="53" y="1138"/>
                </a:lnTo>
                <a:lnTo>
                  <a:pt x="97" y="997"/>
                </a:lnTo>
                <a:lnTo>
                  <a:pt x="159" y="856"/>
                </a:lnTo>
                <a:lnTo>
                  <a:pt x="230" y="732"/>
                </a:lnTo>
                <a:lnTo>
                  <a:pt x="309" y="609"/>
                </a:lnTo>
                <a:lnTo>
                  <a:pt x="406" y="494"/>
                </a:lnTo>
                <a:lnTo>
                  <a:pt x="521" y="388"/>
                </a:lnTo>
                <a:lnTo>
                  <a:pt x="636" y="291"/>
                </a:lnTo>
                <a:lnTo>
                  <a:pt x="768" y="203"/>
                </a:lnTo>
                <a:lnTo>
                  <a:pt x="909" y="132"/>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78" name="Freeform 10"/>
          <p:cNvSpPr>
            <a:spLocks noChangeArrowheads="1"/>
          </p:cNvSpPr>
          <p:nvPr/>
        </p:nvSpPr>
        <p:spPr bwMode="gray">
          <a:xfrm>
            <a:off x="7641418" y="4280875"/>
            <a:ext cx="593890" cy="593041"/>
          </a:xfrm>
          <a:custGeom>
            <a:avLst/>
            <a:gdLst>
              <a:gd name="T0" fmla="*/ 247 w 3081"/>
              <a:gd name="T1" fmla="*/ 697 h 3080"/>
              <a:gd name="T2" fmla="*/ 442 w 3081"/>
              <a:gd name="T3" fmla="*/ 450 h 3080"/>
              <a:gd name="T4" fmla="*/ 680 w 3081"/>
              <a:gd name="T5" fmla="*/ 256 h 3080"/>
              <a:gd name="T6" fmla="*/ 944 w 3081"/>
              <a:gd name="T7" fmla="*/ 115 h 3080"/>
              <a:gd name="T8" fmla="*/ 1227 w 3081"/>
              <a:gd name="T9" fmla="*/ 27 h 3080"/>
              <a:gd name="T10" fmla="*/ 1518 w 3081"/>
              <a:gd name="T11" fmla="*/ 0 h 3080"/>
              <a:gd name="T12" fmla="*/ 1818 w 3081"/>
              <a:gd name="T13" fmla="*/ 18 h 3080"/>
              <a:gd name="T14" fmla="*/ 2109 w 3081"/>
              <a:gd name="T15" fmla="*/ 106 h 3080"/>
              <a:gd name="T16" fmla="*/ 2383 w 3081"/>
              <a:gd name="T17" fmla="*/ 247 h 3080"/>
              <a:gd name="T18" fmla="*/ 2515 w 3081"/>
              <a:gd name="T19" fmla="*/ 335 h 3080"/>
              <a:gd name="T20" fmla="*/ 2727 w 3081"/>
              <a:gd name="T21" fmla="*/ 556 h 3080"/>
              <a:gd name="T22" fmla="*/ 2894 w 3081"/>
              <a:gd name="T23" fmla="*/ 803 h 3080"/>
              <a:gd name="T24" fmla="*/ 3009 w 3081"/>
              <a:gd name="T25" fmla="*/ 1077 h 3080"/>
              <a:gd name="T26" fmla="*/ 3071 w 3081"/>
              <a:gd name="T27" fmla="*/ 1368 h 3080"/>
              <a:gd name="T28" fmla="*/ 3080 w 3081"/>
              <a:gd name="T29" fmla="*/ 1668 h 3080"/>
              <a:gd name="T30" fmla="*/ 3027 w 3081"/>
              <a:gd name="T31" fmla="*/ 1959 h 3080"/>
              <a:gd name="T32" fmla="*/ 2912 w 3081"/>
              <a:gd name="T33" fmla="*/ 2250 h 3080"/>
              <a:gd name="T34" fmla="*/ 2833 w 3081"/>
              <a:gd name="T35" fmla="*/ 2382 h 3080"/>
              <a:gd name="T36" fmla="*/ 2639 w 3081"/>
              <a:gd name="T37" fmla="*/ 2629 h 3080"/>
              <a:gd name="T38" fmla="*/ 2400 w 3081"/>
              <a:gd name="T39" fmla="*/ 2824 h 3080"/>
              <a:gd name="T40" fmla="*/ 2144 w 3081"/>
              <a:gd name="T41" fmla="*/ 2965 h 3080"/>
              <a:gd name="T42" fmla="*/ 1862 w 3081"/>
              <a:gd name="T43" fmla="*/ 3053 h 3080"/>
              <a:gd name="T44" fmla="*/ 1562 w 3081"/>
              <a:gd name="T45" fmla="*/ 3079 h 3080"/>
              <a:gd name="T46" fmla="*/ 1271 w 3081"/>
              <a:gd name="T47" fmla="*/ 3062 h 3080"/>
              <a:gd name="T48" fmla="*/ 980 w 3081"/>
              <a:gd name="T49" fmla="*/ 2974 h 3080"/>
              <a:gd name="T50" fmla="*/ 697 w 3081"/>
              <a:gd name="T51" fmla="*/ 2832 h 3080"/>
              <a:gd name="T52" fmla="*/ 574 w 3081"/>
              <a:gd name="T53" fmla="*/ 2735 h 3080"/>
              <a:gd name="T54" fmla="*/ 353 w 3081"/>
              <a:gd name="T55" fmla="*/ 2524 h 3080"/>
              <a:gd name="T56" fmla="*/ 186 w 3081"/>
              <a:gd name="T57" fmla="*/ 2277 h 3080"/>
              <a:gd name="T58" fmla="*/ 71 w 3081"/>
              <a:gd name="T59" fmla="*/ 2003 h 3080"/>
              <a:gd name="T60" fmla="*/ 9 w 3081"/>
              <a:gd name="T61" fmla="*/ 1712 h 3080"/>
              <a:gd name="T62" fmla="*/ 0 w 3081"/>
              <a:gd name="T63" fmla="*/ 1412 h 3080"/>
              <a:gd name="T64" fmla="*/ 53 w 3081"/>
              <a:gd name="T65" fmla="*/ 1121 h 3080"/>
              <a:gd name="T66" fmla="*/ 168 w 3081"/>
              <a:gd name="T67" fmla="*/ 829 h 3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1" h="3080">
                <a:moveTo>
                  <a:pt x="247" y="697"/>
                </a:moveTo>
                <a:lnTo>
                  <a:pt x="247" y="697"/>
                </a:lnTo>
                <a:lnTo>
                  <a:pt x="344" y="574"/>
                </a:lnTo>
                <a:lnTo>
                  <a:pt x="442" y="450"/>
                </a:lnTo>
                <a:lnTo>
                  <a:pt x="556" y="353"/>
                </a:lnTo>
                <a:lnTo>
                  <a:pt x="680" y="256"/>
                </a:lnTo>
                <a:lnTo>
                  <a:pt x="803" y="185"/>
                </a:lnTo>
                <a:lnTo>
                  <a:pt x="944" y="115"/>
                </a:lnTo>
                <a:lnTo>
                  <a:pt x="1077" y="71"/>
                </a:lnTo>
                <a:lnTo>
                  <a:pt x="1227" y="27"/>
                </a:lnTo>
                <a:lnTo>
                  <a:pt x="1368" y="9"/>
                </a:lnTo>
                <a:lnTo>
                  <a:pt x="1518" y="0"/>
                </a:lnTo>
                <a:lnTo>
                  <a:pt x="1668" y="0"/>
                </a:lnTo>
                <a:lnTo>
                  <a:pt x="1818" y="18"/>
                </a:lnTo>
                <a:lnTo>
                  <a:pt x="1959" y="53"/>
                </a:lnTo>
                <a:lnTo>
                  <a:pt x="2109" y="106"/>
                </a:lnTo>
                <a:lnTo>
                  <a:pt x="2250" y="168"/>
                </a:lnTo>
                <a:lnTo>
                  <a:pt x="2383" y="247"/>
                </a:lnTo>
                <a:lnTo>
                  <a:pt x="2383" y="247"/>
                </a:lnTo>
                <a:lnTo>
                  <a:pt x="2515" y="335"/>
                </a:lnTo>
                <a:lnTo>
                  <a:pt x="2630" y="441"/>
                </a:lnTo>
                <a:lnTo>
                  <a:pt x="2727" y="556"/>
                </a:lnTo>
                <a:lnTo>
                  <a:pt x="2824" y="679"/>
                </a:lnTo>
                <a:lnTo>
                  <a:pt x="2894" y="803"/>
                </a:lnTo>
                <a:lnTo>
                  <a:pt x="2965" y="935"/>
                </a:lnTo>
                <a:lnTo>
                  <a:pt x="3009" y="1077"/>
                </a:lnTo>
                <a:lnTo>
                  <a:pt x="3053" y="1218"/>
                </a:lnTo>
                <a:lnTo>
                  <a:pt x="3071" y="1368"/>
                </a:lnTo>
                <a:lnTo>
                  <a:pt x="3080" y="1518"/>
                </a:lnTo>
                <a:lnTo>
                  <a:pt x="3080" y="1668"/>
                </a:lnTo>
                <a:lnTo>
                  <a:pt x="3062" y="1809"/>
                </a:lnTo>
                <a:lnTo>
                  <a:pt x="3027" y="1959"/>
                </a:lnTo>
                <a:lnTo>
                  <a:pt x="2974" y="2109"/>
                </a:lnTo>
                <a:lnTo>
                  <a:pt x="2912" y="2250"/>
                </a:lnTo>
                <a:lnTo>
                  <a:pt x="2833" y="2382"/>
                </a:lnTo>
                <a:lnTo>
                  <a:pt x="2833" y="2382"/>
                </a:lnTo>
                <a:lnTo>
                  <a:pt x="2744" y="2506"/>
                </a:lnTo>
                <a:lnTo>
                  <a:pt x="2639" y="2629"/>
                </a:lnTo>
                <a:lnTo>
                  <a:pt x="2524" y="2727"/>
                </a:lnTo>
                <a:lnTo>
                  <a:pt x="2400" y="2824"/>
                </a:lnTo>
                <a:lnTo>
                  <a:pt x="2277" y="2894"/>
                </a:lnTo>
                <a:lnTo>
                  <a:pt x="2144" y="2965"/>
                </a:lnTo>
                <a:lnTo>
                  <a:pt x="2003" y="3009"/>
                </a:lnTo>
                <a:lnTo>
                  <a:pt x="1862" y="3053"/>
                </a:lnTo>
                <a:lnTo>
                  <a:pt x="1712" y="3071"/>
                </a:lnTo>
                <a:lnTo>
                  <a:pt x="1562" y="3079"/>
                </a:lnTo>
                <a:lnTo>
                  <a:pt x="1412" y="3079"/>
                </a:lnTo>
                <a:lnTo>
                  <a:pt x="1271" y="3062"/>
                </a:lnTo>
                <a:lnTo>
                  <a:pt x="1121" y="3027"/>
                </a:lnTo>
                <a:lnTo>
                  <a:pt x="980" y="2974"/>
                </a:lnTo>
                <a:lnTo>
                  <a:pt x="839" y="2912"/>
                </a:lnTo>
                <a:lnTo>
                  <a:pt x="697" y="2832"/>
                </a:lnTo>
                <a:lnTo>
                  <a:pt x="697" y="2832"/>
                </a:lnTo>
                <a:lnTo>
                  <a:pt x="574" y="2735"/>
                </a:lnTo>
                <a:lnTo>
                  <a:pt x="459" y="2638"/>
                </a:lnTo>
                <a:lnTo>
                  <a:pt x="353" y="2524"/>
                </a:lnTo>
                <a:lnTo>
                  <a:pt x="265" y="2400"/>
                </a:lnTo>
                <a:lnTo>
                  <a:pt x="186" y="2277"/>
                </a:lnTo>
                <a:lnTo>
                  <a:pt x="124" y="2144"/>
                </a:lnTo>
                <a:lnTo>
                  <a:pt x="71" y="2003"/>
                </a:lnTo>
                <a:lnTo>
                  <a:pt x="27" y="1862"/>
                </a:lnTo>
                <a:lnTo>
                  <a:pt x="9" y="1712"/>
                </a:lnTo>
                <a:lnTo>
                  <a:pt x="0" y="1562"/>
                </a:lnTo>
                <a:lnTo>
                  <a:pt x="0" y="1412"/>
                </a:lnTo>
                <a:lnTo>
                  <a:pt x="18" y="1271"/>
                </a:lnTo>
                <a:lnTo>
                  <a:pt x="53" y="1121"/>
                </a:lnTo>
                <a:lnTo>
                  <a:pt x="106" y="971"/>
                </a:lnTo>
                <a:lnTo>
                  <a:pt x="168" y="829"/>
                </a:lnTo>
                <a:lnTo>
                  <a:pt x="247" y="697"/>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79" name="Freeform 11"/>
          <p:cNvSpPr>
            <a:spLocks noChangeArrowheads="1"/>
          </p:cNvSpPr>
          <p:nvPr/>
        </p:nvSpPr>
        <p:spPr bwMode="gray">
          <a:xfrm>
            <a:off x="8478302" y="4532365"/>
            <a:ext cx="594740" cy="593041"/>
          </a:xfrm>
          <a:custGeom>
            <a:avLst/>
            <a:gdLst>
              <a:gd name="T0" fmla="*/ 0 w 3088"/>
              <a:gd name="T1" fmla="*/ 1526 h 3080"/>
              <a:gd name="T2" fmla="*/ 35 w 3088"/>
              <a:gd name="T3" fmla="*/ 1218 h 3080"/>
              <a:gd name="T4" fmla="*/ 123 w 3088"/>
              <a:gd name="T5" fmla="*/ 926 h 3080"/>
              <a:gd name="T6" fmla="*/ 273 w 3088"/>
              <a:gd name="T7" fmla="*/ 671 h 3080"/>
              <a:gd name="T8" fmla="*/ 458 w 3088"/>
              <a:gd name="T9" fmla="*/ 441 h 3080"/>
              <a:gd name="T10" fmla="*/ 688 w 3088"/>
              <a:gd name="T11" fmla="*/ 256 h 3080"/>
              <a:gd name="T12" fmla="*/ 952 w 3088"/>
              <a:gd name="T13" fmla="*/ 115 h 3080"/>
              <a:gd name="T14" fmla="*/ 1244 w 3088"/>
              <a:gd name="T15" fmla="*/ 26 h 3080"/>
              <a:gd name="T16" fmla="*/ 1552 w 3088"/>
              <a:gd name="T17" fmla="*/ 0 h 3080"/>
              <a:gd name="T18" fmla="*/ 1710 w 3088"/>
              <a:gd name="T19" fmla="*/ 9 h 3080"/>
              <a:gd name="T20" fmla="*/ 2010 w 3088"/>
              <a:gd name="T21" fmla="*/ 71 h 3080"/>
              <a:gd name="T22" fmla="*/ 2284 w 3088"/>
              <a:gd name="T23" fmla="*/ 185 h 3080"/>
              <a:gd name="T24" fmla="*/ 2531 w 3088"/>
              <a:gd name="T25" fmla="*/ 353 h 3080"/>
              <a:gd name="T26" fmla="*/ 2743 w 3088"/>
              <a:gd name="T27" fmla="*/ 565 h 3080"/>
              <a:gd name="T28" fmla="*/ 2901 w 3088"/>
              <a:gd name="T29" fmla="*/ 812 h 3080"/>
              <a:gd name="T30" fmla="*/ 3016 w 3088"/>
              <a:gd name="T31" fmla="*/ 1094 h 3080"/>
              <a:gd name="T32" fmla="*/ 3078 w 3088"/>
              <a:gd name="T33" fmla="*/ 1394 h 3080"/>
              <a:gd name="T34" fmla="*/ 3087 w 3088"/>
              <a:gd name="T35" fmla="*/ 1553 h 3080"/>
              <a:gd name="T36" fmla="*/ 3051 w 3088"/>
              <a:gd name="T37" fmla="*/ 1862 h 3080"/>
              <a:gd name="T38" fmla="*/ 2963 w 3088"/>
              <a:gd name="T39" fmla="*/ 2153 h 3080"/>
              <a:gd name="T40" fmla="*/ 2813 w 3088"/>
              <a:gd name="T41" fmla="*/ 2409 h 3080"/>
              <a:gd name="T42" fmla="*/ 2628 w 3088"/>
              <a:gd name="T43" fmla="*/ 2638 h 3080"/>
              <a:gd name="T44" fmla="*/ 2399 w 3088"/>
              <a:gd name="T45" fmla="*/ 2823 h 3080"/>
              <a:gd name="T46" fmla="*/ 2134 w 3088"/>
              <a:gd name="T47" fmla="*/ 2965 h 3080"/>
              <a:gd name="T48" fmla="*/ 1843 w 3088"/>
              <a:gd name="T49" fmla="*/ 3053 h 3080"/>
              <a:gd name="T50" fmla="*/ 1535 w 3088"/>
              <a:gd name="T51" fmla="*/ 3079 h 3080"/>
              <a:gd name="T52" fmla="*/ 1376 w 3088"/>
              <a:gd name="T53" fmla="*/ 3071 h 3080"/>
              <a:gd name="T54" fmla="*/ 1076 w 3088"/>
              <a:gd name="T55" fmla="*/ 3009 h 3080"/>
              <a:gd name="T56" fmla="*/ 802 w 3088"/>
              <a:gd name="T57" fmla="*/ 2894 h 3080"/>
              <a:gd name="T58" fmla="*/ 555 w 3088"/>
              <a:gd name="T59" fmla="*/ 2726 h 3080"/>
              <a:gd name="T60" fmla="*/ 344 w 3088"/>
              <a:gd name="T61" fmla="*/ 2515 h 3080"/>
              <a:gd name="T62" fmla="*/ 185 w 3088"/>
              <a:gd name="T63" fmla="*/ 2268 h 3080"/>
              <a:gd name="T64" fmla="*/ 70 w 3088"/>
              <a:gd name="T65" fmla="*/ 1985 h 3080"/>
              <a:gd name="T66" fmla="*/ 8 w 3088"/>
              <a:gd name="T67" fmla="*/ 1685 h 3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8" h="3080">
                <a:moveTo>
                  <a:pt x="0" y="1526"/>
                </a:moveTo>
                <a:lnTo>
                  <a:pt x="0" y="1526"/>
                </a:lnTo>
                <a:lnTo>
                  <a:pt x="8" y="1368"/>
                </a:lnTo>
                <a:lnTo>
                  <a:pt x="35" y="1218"/>
                </a:lnTo>
                <a:lnTo>
                  <a:pt x="70" y="1068"/>
                </a:lnTo>
                <a:lnTo>
                  <a:pt x="123" y="926"/>
                </a:lnTo>
                <a:lnTo>
                  <a:pt x="194" y="794"/>
                </a:lnTo>
                <a:lnTo>
                  <a:pt x="273" y="671"/>
                </a:lnTo>
                <a:lnTo>
                  <a:pt x="361" y="547"/>
                </a:lnTo>
                <a:lnTo>
                  <a:pt x="458" y="441"/>
                </a:lnTo>
                <a:lnTo>
                  <a:pt x="573" y="344"/>
                </a:lnTo>
                <a:lnTo>
                  <a:pt x="688" y="256"/>
                </a:lnTo>
                <a:lnTo>
                  <a:pt x="820" y="176"/>
                </a:lnTo>
                <a:lnTo>
                  <a:pt x="952" y="115"/>
                </a:lnTo>
                <a:lnTo>
                  <a:pt x="1094" y="62"/>
                </a:lnTo>
                <a:lnTo>
                  <a:pt x="1244" y="26"/>
                </a:lnTo>
                <a:lnTo>
                  <a:pt x="1394" y="0"/>
                </a:lnTo>
                <a:lnTo>
                  <a:pt x="1552" y="0"/>
                </a:lnTo>
                <a:lnTo>
                  <a:pt x="1552" y="0"/>
                </a:lnTo>
                <a:lnTo>
                  <a:pt x="1710" y="9"/>
                </a:lnTo>
                <a:lnTo>
                  <a:pt x="1860" y="26"/>
                </a:lnTo>
                <a:lnTo>
                  <a:pt x="2010" y="71"/>
                </a:lnTo>
                <a:lnTo>
                  <a:pt x="2151" y="123"/>
                </a:lnTo>
                <a:lnTo>
                  <a:pt x="2284" y="185"/>
                </a:lnTo>
                <a:lnTo>
                  <a:pt x="2416" y="265"/>
                </a:lnTo>
                <a:lnTo>
                  <a:pt x="2531" y="353"/>
                </a:lnTo>
                <a:lnTo>
                  <a:pt x="2637" y="459"/>
                </a:lnTo>
                <a:lnTo>
                  <a:pt x="2743" y="565"/>
                </a:lnTo>
                <a:lnTo>
                  <a:pt x="2831" y="688"/>
                </a:lnTo>
                <a:lnTo>
                  <a:pt x="2901" y="812"/>
                </a:lnTo>
                <a:lnTo>
                  <a:pt x="2963" y="944"/>
                </a:lnTo>
                <a:lnTo>
                  <a:pt x="3016" y="1094"/>
                </a:lnTo>
                <a:lnTo>
                  <a:pt x="3051" y="1235"/>
                </a:lnTo>
                <a:lnTo>
                  <a:pt x="3078" y="1394"/>
                </a:lnTo>
                <a:lnTo>
                  <a:pt x="3087" y="1553"/>
                </a:lnTo>
                <a:lnTo>
                  <a:pt x="3087" y="1553"/>
                </a:lnTo>
                <a:lnTo>
                  <a:pt x="3078" y="1703"/>
                </a:lnTo>
                <a:lnTo>
                  <a:pt x="3051" y="1862"/>
                </a:lnTo>
                <a:lnTo>
                  <a:pt x="3016" y="2012"/>
                </a:lnTo>
                <a:lnTo>
                  <a:pt x="2963" y="2153"/>
                </a:lnTo>
                <a:lnTo>
                  <a:pt x="2893" y="2285"/>
                </a:lnTo>
                <a:lnTo>
                  <a:pt x="2813" y="2409"/>
                </a:lnTo>
                <a:lnTo>
                  <a:pt x="2725" y="2532"/>
                </a:lnTo>
                <a:lnTo>
                  <a:pt x="2628" y="2638"/>
                </a:lnTo>
                <a:lnTo>
                  <a:pt x="2513" y="2735"/>
                </a:lnTo>
                <a:lnTo>
                  <a:pt x="2399" y="2823"/>
                </a:lnTo>
                <a:lnTo>
                  <a:pt x="2266" y="2903"/>
                </a:lnTo>
                <a:lnTo>
                  <a:pt x="2134" y="2965"/>
                </a:lnTo>
                <a:lnTo>
                  <a:pt x="1993" y="3018"/>
                </a:lnTo>
                <a:lnTo>
                  <a:pt x="1843" y="3053"/>
                </a:lnTo>
                <a:lnTo>
                  <a:pt x="1693" y="3079"/>
                </a:lnTo>
                <a:lnTo>
                  <a:pt x="1535" y="3079"/>
                </a:lnTo>
                <a:lnTo>
                  <a:pt x="1535" y="3079"/>
                </a:lnTo>
                <a:lnTo>
                  <a:pt x="1376" y="3071"/>
                </a:lnTo>
                <a:lnTo>
                  <a:pt x="1226" y="3053"/>
                </a:lnTo>
                <a:lnTo>
                  <a:pt x="1076" y="3009"/>
                </a:lnTo>
                <a:lnTo>
                  <a:pt x="935" y="2956"/>
                </a:lnTo>
                <a:lnTo>
                  <a:pt x="802" y="2894"/>
                </a:lnTo>
                <a:lnTo>
                  <a:pt x="670" y="2815"/>
                </a:lnTo>
                <a:lnTo>
                  <a:pt x="555" y="2726"/>
                </a:lnTo>
                <a:lnTo>
                  <a:pt x="441" y="2621"/>
                </a:lnTo>
                <a:lnTo>
                  <a:pt x="344" y="2515"/>
                </a:lnTo>
                <a:lnTo>
                  <a:pt x="255" y="2391"/>
                </a:lnTo>
                <a:lnTo>
                  <a:pt x="185" y="2268"/>
                </a:lnTo>
                <a:lnTo>
                  <a:pt x="114" y="2135"/>
                </a:lnTo>
                <a:lnTo>
                  <a:pt x="70" y="1985"/>
                </a:lnTo>
                <a:lnTo>
                  <a:pt x="26" y="1844"/>
                </a:lnTo>
                <a:lnTo>
                  <a:pt x="8" y="1685"/>
                </a:lnTo>
                <a:lnTo>
                  <a:pt x="0" y="1526"/>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80" name="Freeform 12"/>
          <p:cNvSpPr>
            <a:spLocks noChangeArrowheads="1"/>
          </p:cNvSpPr>
          <p:nvPr/>
        </p:nvSpPr>
        <p:spPr bwMode="gray">
          <a:xfrm>
            <a:off x="9317734" y="4291071"/>
            <a:ext cx="595590" cy="594741"/>
          </a:xfrm>
          <a:custGeom>
            <a:avLst/>
            <a:gdLst>
              <a:gd name="T0" fmla="*/ 239 w 3090"/>
              <a:gd name="T1" fmla="*/ 2365 h 3089"/>
              <a:gd name="T2" fmla="*/ 97 w 3090"/>
              <a:gd name="T3" fmla="*/ 2091 h 3089"/>
              <a:gd name="T4" fmla="*/ 27 w 3090"/>
              <a:gd name="T5" fmla="*/ 1800 h 3089"/>
              <a:gd name="T6" fmla="*/ 0 w 3090"/>
              <a:gd name="T7" fmla="*/ 1500 h 3089"/>
              <a:gd name="T8" fmla="*/ 36 w 3090"/>
              <a:gd name="T9" fmla="*/ 1209 h 3089"/>
              <a:gd name="T10" fmla="*/ 133 w 3090"/>
              <a:gd name="T11" fmla="*/ 926 h 3089"/>
              <a:gd name="T12" fmla="*/ 274 w 3090"/>
              <a:gd name="T13" fmla="*/ 662 h 3089"/>
              <a:gd name="T14" fmla="*/ 477 w 3090"/>
              <a:gd name="T15" fmla="*/ 432 h 3089"/>
              <a:gd name="T16" fmla="*/ 715 w 3090"/>
              <a:gd name="T17" fmla="*/ 238 h 3089"/>
              <a:gd name="T18" fmla="*/ 856 w 3090"/>
              <a:gd name="T19" fmla="*/ 159 h 3089"/>
              <a:gd name="T20" fmla="*/ 1147 w 3090"/>
              <a:gd name="T21" fmla="*/ 53 h 3089"/>
              <a:gd name="T22" fmla="*/ 1439 w 3090"/>
              <a:gd name="T23" fmla="*/ 0 h 3089"/>
              <a:gd name="T24" fmla="*/ 1739 w 3090"/>
              <a:gd name="T25" fmla="*/ 9 h 3089"/>
              <a:gd name="T26" fmla="*/ 2030 w 3090"/>
              <a:gd name="T27" fmla="*/ 79 h 3089"/>
              <a:gd name="T28" fmla="*/ 2294 w 3090"/>
              <a:gd name="T29" fmla="*/ 194 h 3089"/>
              <a:gd name="T30" fmla="*/ 2542 w 3090"/>
              <a:gd name="T31" fmla="*/ 362 h 3089"/>
              <a:gd name="T32" fmla="*/ 2753 w 3090"/>
              <a:gd name="T33" fmla="*/ 591 h 3089"/>
              <a:gd name="T34" fmla="*/ 2850 w 3090"/>
              <a:gd name="T35" fmla="*/ 715 h 3089"/>
              <a:gd name="T36" fmla="*/ 2992 w 3090"/>
              <a:gd name="T37" fmla="*/ 997 h 3089"/>
              <a:gd name="T38" fmla="*/ 3071 w 3090"/>
              <a:gd name="T39" fmla="*/ 1288 h 3089"/>
              <a:gd name="T40" fmla="*/ 3089 w 3090"/>
              <a:gd name="T41" fmla="*/ 1588 h 3089"/>
              <a:gd name="T42" fmla="*/ 3053 w 3090"/>
              <a:gd name="T43" fmla="*/ 1879 h 3089"/>
              <a:gd name="T44" fmla="*/ 2956 w 3090"/>
              <a:gd name="T45" fmla="*/ 2162 h 3089"/>
              <a:gd name="T46" fmla="*/ 2815 w 3090"/>
              <a:gd name="T47" fmla="*/ 2418 h 3089"/>
              <a:gd name="T48" fmla="*/ 2621 w 3090"/>
              <a:gd name="T49" fmla="*/ 2656 h 3089"/>
              <a:gd name="T50" fmla="*/ 2374 w 3090"/>
              <a:gd name="T51" fmla="*/ 2850 h 3089"/>
              <a:gd name="T52" fmla="*/ 2233 w 3090"/>
              <a:gd name="T53" fmla="*/ 2921 h 3089"/>
              <a:gd name="T54" fmla="*/ 1950 w 3090"/>
              <a:gd name="T55" fmla="*/ 3035 h 3089"/>
              <a:gd name="T56" fmla="*/ 1650 w 3090"/>
              <a:gd name="T57" fmla="*/ 3079 h 3089"/>
              <a:gd name="T58" fmla="*/ 1350 w 3090"/>
              <a:gd name="T59" fmla="*/ 3071 h 3089"/>
              <a:gd name="T60" fmla="*/ 1068 w 3090"/>
              <a:gd name="T61" fmla="*/ 3009 h 3089"/>
              <a:gd name="T62" fmla="*/ 794 w 3090"/>
              <a:gd name="T63" fmla="*/ 2894 h 3089"/>
              <a:gd name="T64" fmla="*/ 547 w 3090"/>
              <a:gd name="T65" fmla="*/ 2718 h 3089"/>
              <a:gd name="T66" fmla="*/ 336 w 3090"/>
              <a:gd name="T67" fmla="*/ 2497 h 3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90" h="3089">
                <a:moveTo>
                  <a:pt x="239" y="2365"/>
                </a:moveTo>
                <a:lnTo>
                  <a:pt x="239" y="2365"/>
                </a:lnTo>
                <a:lnTo>
                  <a:pt x="168" y="2232"/>
                </a:lnTo>
                <a:lnTo>
                  <a:pt x="97" y="2091"/>
                </a:lnTo>
                <a:lnTo>
                  <a:pt x="53" y="1941"/>
                </a:lnTo>
                <a:lnTo>
                  <a:pt x="27" y="1800"/>
                </a:lnTo>
                <a:lnTo>
                  <a:pt x="9" y="1650"/>
                </a:lnTo>
                <a:lnTo>
                  <a:pt x="0" y="1500"/>
                </a:lnTo>
                <a:lnTo>
                  <a:pt x="18" y="1350"/>
                </a:lnTo>
                <a:lnTo>
                  <a:pt x="36" y="1209"/>
                </a:lnTo>
                <a:lnTo>
                  <a:pt x="80" y="1059"/>
                </a:lnTo>
                <a:lnTo>
                  <a:pt x="133" y="926"/>
                </a:lnTo>
                <a:lnTo>
                  <a:pt x="194" y="794"/>
                </a:lnTo>
                <a:lnTo>
                  <a:pt x="274" y="662"/>
                </a:lnTo>
                <a:lnTo>
                  <a:pt x="371" y="547"/>
                </a:lnTo>
                <a:lnTo>
                  <a:pt x="477" y="432"/>
                </a:lnTo>
                <a:lnTo>
                  <a:pt x="592" y="326"/>
                </a:lnTo>
                <a:lnTo>
                  <a:pt x="715" y="238"/>
                </a:lnTo>
                <a:lnTo>
                  <a:pt x="715" y="238"/>
                </a:lnTo>
                <a:lnTo>
                  <a:pt x="856" y="159"/>
                </a:lnTo>
                <a:lnTo>
                  <a:pt x="997" y="97"/>
                </a:lnTo>
                <a:lnTo>
                  <a:pt x="1147" y="53"/>
                </a:lnTo>
                <a:lnTo>
                  <a:pt x="1289" y="18"/>
                </a:lnTo>
                <a:lnTo>
                  <a:pt x="1439" y="0"/>
                </a:lnTo>
                <a:lnTo>
                  <a:pt x="1589" y="0"/>
                </a:lnTo>
                <a:lnTo>
                  <a:pt x="1739" y="9"/>
                </a:lnTo>
                <a:lnTo>
                  <a:pt x="1880" y="35"/>
                </a:lnTo>
                <a:lnTo>
                  <a:pt x="2030" y="79"/>
                </a:lnTo>
                <a:lnTo>
                  <a:pt x="2162" y="132"/>
                </a:lnTo>
                <a:lnTo>
                  <a:pt x="2294" y="194"/>
                </a:lnTo>
                <a:lnTo>
                  <a:pt x="2427" y="274"/>
                </a:lnTo>
                <a:lnTo>
                  <a:pt x="2542" y="362"/>
                </a:lnTo>
                <a:lnTo>
                  <a:pt x="2656" y="468"/>
                </a:lnTo>
                <a:lnTo>
                  <a:pt x="2753" y="591"/>
                </a:lnTo>
                <a:lnTo>
                  <a:pt x="2850" y="715"/>
                </a:lnTo>
                <a:lnTo>
                  <a:pt x="2850" y="715"/>
                </a:lnTo>
                <a:lnTo>
                  <a:pt x="2930" y="856"/>
                </a:lnTo>
                <a:lnTo>
                  <a:pt x="2992" y="997"/>
                </a:lnTo>
                <a:lnTo>
                  <a:pt x="3036" y="1138"/>
                </a:lnTo>
                <a:lnTo>
                  <a:pt x="3071" y="1288"/>
                </a:lnTo>
                <a:lnTo>
                  <a:pt x="3089" y="1438"/>
                </a:lnTo>
                <a:lnTo>
                  <a:pt x="3089" y="1588"/>
                </a:lnTo>
                <a:lnTo>
                  <a:pt x="3080" y="1738"/>
                </a:lnTo>
                <a:lnTo>
                  <a:pt x="3053" y="1879"/>
                </a:lnTo>
                <a:lnTo>
                  <a:pt x="3009" y="2021"/>
                </a:lnTo>
                <a:lnTo>
                  <a:pt x="2956" y="2162"/>
                </a:lnTo>
                <a:lnTo>
                  <a:pt x="2894" y="2294"/>
                </a:lnTo>
                <a:lnTo>
                  <a:pt x="2815" y="2418"/>
                </a:lnTo>
                <a:lnTo>
                  <a:pt x="2718" y="2541"/>
                </a:lnTo>
                <a:lnTo>
                  <a:pt x="2621" y="2656"/>
                </a:lnTo>
                <a:lnTo>
                  <a:pt x="2497" y="2753"/>
                </a:lnTo>
                <a:lnTo>
                  <a:pt x="2374" y="2850"/>
                </a:lnTo>
                <a:lnTo>
                  <a:pt x="2374" y="2850"/>
                </a:lnTo>
                <a:lnTo>
                  <a:pt x="2233" y="2921"/>
                </a:lnTo>
                <a:lnTo>
                  <a:pt x="2092" y="2982"/>
                </a:lnTo>
                <a:lnTo>
                  <a:pt x="1950" y="3035"/>
                </a:lnTo>
                <a:lnTo>
                  <a:pt x="1800" y="3062"/>
                </a:lnTo>
                <a:lnTo>
                  <a:pt x="1650" y="3079"/>
                </a:lnTo>
                <a:lnTo>
                  <a:pt x="1500" y="3088"/>
                </a:lnTo>
                <a:lnTo>
                  <a:pt x="1350" y="3071"/>
                </a:lnTo>
                <a:lnTo>
                  <a:pt x="1209" y="3044"/>
                </a:lnTo>
                <a:lnTo>
                  <a:pt x="1068" y="3009"/>
                </a:lnTo>
                <a:lnTo>
                  <a:pt x="927" y="2956"/>
                </a:lnTo>
                <a:lnTo>
                  <a:pt x="794" y="2894"/>
                </a:lnTo>
                <a:lnTo>
                  <a:pt x="662" y="2815"/>
                </a:lnTo>
                <a:lnTo>
                  <a:pt x="547" y="2718"/>
                </a:lnTo>
                <a:lnTo>
                  <a:pt x="433" y="2612"/>
                </a:lnTo>
                <a:lnTo>
                  <a:pt x="336" y="2497"/>
                </a:lnTo>
                <a:lnTo>
                  <a:pt x="239" y="2365"/>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82" name="Freeform 13"/>
          <p:cNvSpPr>
            <a:spLocks noChangeArrowheads="1"/>
          </p:cNvSpPr>
          <p:nvPr/>
        </p:nvSpPr>
        <p:spPr bwMode="gray">
          <a:xfrm>
            <a:off x="9893782" y="3635157"/>
            <a:ext cx="594740" cy="593891"/>
          </a:xfrm>
          <a:custGeom>
            <a:avLst/>
            <a:gdLst>
              <a:gd name="T0" fmla="*/ 900 w 3089"/>
              <a:gd name="T1" fmla="*/ 2938 h 3081"/>
              <a:gd name="T2" fmla="*/ 626 w 3089"/>
              <a:gd name="T3" fmla="*/ 2780 h 3081"/>
              <a:gd name="T4" fmla="*/ 405 w 3089"/>
              <a:gd name="T5" fmla="*/ 2577 h 3081"/>
              <a:gd name="T6" fmla="*/ 220 w 3089"/>
              <a:gd name="T7" fmla="*/ 2338 h 3081"/>
              <a:gd name="T8" fmla="*/ 97 w 3089"/>
              <a:gd name="T9" fmla="*/ 2065 h 3081"/>
              <a:gd name="T10" fmla="*/ 17 w 3089"/>
              <a:gd name="T11" fmla="*/ 1782 h 3081"/>
              <a:gd name="T12" fmla="*/ 0 w 3089"/>
              <a:gd name="T13" fmla="*/ 1482 h 3081"/>
              <a:gd name="T14" fmla="*/ 44 w 3089"/>
              <a:gd name="T15" fmla="*/ 1182 h 3081"/>
              <a:gd name="T16" fmla="*/ 150 w 3089"/>
              <a:gd name="T17" fmla="*/ 891 h 3081"/>
              <a:gd name="T18" fmla="*/ 220 w 3089"/>
              <a:gd name="T19" fmla="*/ 750 h 3081"/>
              <a:gd name="T20" fmla="*/ 405 w 3089"/>
              <a:gd name="T21" fmla="*/ 503 h 3081"/>
              <a:gd name="T22" fmla="*/ 626 w 3089"/>
              <a:gd name="T23" fmla="*/ 300 h 3081"/>
              <a:gd name="T24" fmla="*/ 882 w 3089"/>
              <a:gd name="T25" fmla="*/ 150 h 3081"/>
              <a:gd name="T26" fmla="*/ 1155 w 3089"/>
              <a:gd name="T27" fmla="*/ 44 h 3081"/>
              <a:gd name="T28" fmla="*/ 1447 w 3089"/>
              <a:gd name="T29" fmla="*/ 0 h 3081"/>
              <a:gd name="T30" fmla="*/ 1747 w 3089"/>
              <a:gd name="T31" fmla="*/ 9 h 3081"/>
              <a:gd name="T32" fmla="*/ 2047 w 3089"/>
              <a:gd name="T33" fmla="*/ 80 h 3081"/>
              <a:gd name="T34" fmla="*/ 2197 w 3089"/>
              <a:gd name="T35" fmla="*/ 141 h 3081"/>
              <a:gd name="T36" fmla="*/ 2461 w 3089"/>
              <a:gd name="T37" fmla="*/ 300 h 3081"/>
              <a:gd name="T38" fmla="*/ 2691 w 3089"/>
              <a:gd name="T39" fmla="*/ 503 h 3081"/>
              <a:gd name="T40" fmla="*/ 2867 w 3089"/>
              <a:gd name="T41" fmla="*/ 741 h 3081"/>
              <a:gd name="T42" fmla="*/ 2991 w 3089"/>
              <a:gd name="T43" fmla="*/ 1006 h 3081"/>
              <a:gd name="T44" fmla="*/ 3070 w 3089"/>
              <a:gd name="T45" fmla="*/ 1297 h 3081"/>
              <a:gd name="T46" fmla="*/ 3088 w 3089"/>
              <a:gd name="T47" fmla="*/ 1597 h 3081"/>
              <a:gd name="T48" fmla="*/ 3044 w 3089"/>
              <a:gd name="T49" fmla="*/ 1897 h 3081"/>
              <a:gd name="T50" fmla="*/ 2947 w 3089"/>
              <a:gd name="T51" fmla="*/ 2188 h 3081"/>
              <a:gd name="T52" fmla="*/ 2867 w 3089"/>
              <a:gd name="T53" fmla="*/ 2330 h 3081"/>
              <a:gd name="T54" fmla="*/ 2691 w 3089"/>
              <a:gd name="T55" fmla="*/ 2577 h 3081"/>
              <a:gd name="T56" fmla="*/ 2470 w 3089"/>
              <a:gd name="T57" fmla="*/ 2780 h 3081"/>
              <a:gd name="T58" fmla="*/ 2214 w 3089"/>
              <a:gd name="T59" fmla="*/ 2930 h 3081"/>
              <a:gd name="T60" fmla="*/ 1932 w 3089"/>
              <a:gd name="T61" fmla="*/ 3035 h 3081"/>
              <a:gd name="T62" fmla="*/ 1641 w 3089"/>
              <a:gd name="T63" fmla="*/ 3080 h 3081"/>
              <a:gd name="T64" fmla="*/ 1341 w 3089"/>
              <a:gd name="T65" fmla="*/ 3071 h 3081"/>
              <a:gd name="T66" fmla="*/ 1041 w 3089"/>
              <a:gd name="T67" fmla="*/ 3000 h 3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9" h="3081">
                <a:moveTo>
                  <a:pt x="900" y="2938"/>
                </a:moveTo>
                <a:lnTo>
                  <a:pt x="900" y="2938"/>
                </a:lnTo>
                <a:lnTo>
                  <a:pt x="758" y="2868"/>
                </a:lnTo>
                <a:lnTo>
                  <a:pt x="626" y="2780"/>
                </a:lnTo>
                <a:lnTo>
                  <a:pt x="511" y="2682"/>
                </a:lnTo>
                <a:lnTo>
                  <a:pt x="405" y="2577"/>
                </a:lnTo>
                <a:lnTo>
                  <a:pt x="308" y="2462"/>
                </a:lnTo>
                <a:lnTo>
                  <a:pt x="220" y="2338"/>
                </a:lnTo>
                <a:lnTo>
                  <a:pt x="150" y="2206"/>
                </a:lnTo>
                <a:lnTo>
                  <a:pt x="97" y="2065"/>
                </a:lnTo>
                <a:lnTo>
                  <a:pt x="52" y="1924"/>
                </a:lnTo>
                <a:lnTo>
                  <a:pt x="17" y="1782"/>
                </a:lnTo>
                <a:lnTo>
                  <a:pt x="8" y="1632"/>
                </a:lnTo>
                <a:lnTo>
                  <a:pt x="0" y="1482"/>
                </a:lnTo>
                <a:lnTo>
                  <a:pt x="17" y="1332"/>
                </a:lnTo>
                <a:lnTo>
                  <a:pt x="44" y="1182"/>
                </a:lnTo>
                <a:lnTo>
                  <a:pt x="88" y="1032"/>
                </a:lnTo>
                <a:lnTo>
                  <a:pt x="150" y="891"/>
                </a:lnTo>
                <a:lnTo>
                  <a:pt x="150" y="891"/>
                </a:lnTo>
                <a:lnTo>
                  <a:pt x="220" y="750"/>
                </a:lnTo>
                <a:lnTo>
                  <a:pt x="308" y="618"/>
                </a:lnTo>
                <a:lnTo>
                  <a:pt x="405" y="503"/>
                </a:lnTo>
                <a:lnTo>
                  <a:pt x="511" y="397"/>
                </a:lnTo>
                <a:lnTo>
                  <a:pt x="626" y="300"/>
                </a:lnTo>
                <a:lnTo>
                  <a:pt x="750" y="221"/>
                </a:lnTo>
                <a:lnTo>
                  <a:pt x="882" y="150"/>
                </a:lnTo>
                <a:lnTo>
                  <a:pt x="1014" y="88"/>
                </a:lnTo>
                <a:lnTo>
                  <a:pt x="1155" y="44"/>
                </a:lnTo>
                <a:lnTo>
                  <a:pt x="1305" y="18"/>
                </a:lnTo>
                <a:lnTo>
                  <a:pt x="1447" y="0"/>
                </a:lnTo>
                <a:lnTo>
                  <a:pt x="1597" y="0"/>
                </a:lnTo>
                <a:lnTo>
                  <a:pt x="1747" y="9"/>
                </a:lnTo>
                <a:lnTo>
                  <a:pt x="1897" y="35"/>
                </a:lnTo>
                <a:lnTo>
                  <a:pt x="2047" y="80"/>
                </a:lnTo>
                <a:lnTo>
                  <a:pt x="2197" y="141"/>
                </a:lnTo>
                <a:lnTo>
                  <a:pt x="2197" y="141"/>
                </a:lnTo>
                <a:lnTo>
                  <a:pt x="2338" y="212"/>
                </a:lnTo>
                <a:lnTo>
                  <a:pt x="2461" y="300"/>
                </a:lnTo>
                <a:lnTo>
                  <a:pt x="2585" y="397"/>
                </a:lnTo>
                <a:lnTo>
                  <a:pt x="2691" y="503"/>
                </a:lnTo>
                <a:lnTo>
                  <a:pt x="2788" y="618"/>
                </a:lnTo>
                <a:lnTo>
                  <a:pt x="2867" y="741"/>
                </a:lnTo>
                <a:lnTo>
                  <a:pt x="2938" y="874"/>
                </a:lnTo>
                <a:lnTo>
                  <a:pt x="2991" y="1006"/>
                </a:lnTo>
                <a:lnTo>
                  <a:pt x="3035" y="1147"/>
                </a:lnTo>
                <a:lnTo>
                  <a:pt x="3070" y="1297"/>
                </a:lnTo>
                <a:lnTo>
                  <a:pt x="3088" y="1447"/>
                </a:lnTo>
                <a:lnTo>
                  <a:pt x="3088" y="1597"/>
                </a:lnTo>
                <a:lnTo>
                  <a:pt x="3079" y="1747"/>
                </a:lnTo>
                <a:lnTo>
                  <a:pt x="3044" y="1897"/>
                </a:lnTo>
                <a:lnTo>
                  <a:pt x="3008" y="2038"/>
                </a:lnTo>
                <a:lnTo>
                  <a:pt x="2947" y="2188"/>
                </a:lnTo>
                <a:lnTo>
                  <a:pt x="2947" y="2188"/>
                </a:lnTo>
                <a:lnTo>
                  <a:pt x="2867" y="2330"/>
                </a:lnTo>
                <a:lnTo>
                  <a:pt x="2788" y="2462"/>
                </a:lnTo>
                <a:lnTo>
                  <a:pt x="2691" y="2577"/>
                </a:lnTo>
                <a:lnTo>
                  <a:pt x="2585" y="2682"/>
                </a:lnTo>
                <a:lnTo>
                  <a:pt x="2470" y="2780"/>
                </a:lnTo>
                <a:lnTo>
                  <a:pt x="2347" y="2859"/>
                </a:lnTo>
                <a:lnTo>
                  <a:pt x="2214" y="2930"/>
                </a:lnTo>
                <a:lnTo>
                  <a:pt x="2073" y="2991"/>
                </a:lnTo>
                <a:lnTo>
                  <a:pt x="1932" y="3035"/>
                </a:lnTo>
                <a:lnTo>
                  <a:pt x="1791" y="3062"/>
                </a:lnTo>
                <a:lnTo>
                  <a:pt x="1641" y="3080"/>
                </a:lnTo>
                <a:lnTo>
                  <a:pt x="1491" y="3080"/>
                </a:lnTo>
                <a:lnTo>
                  <a:pt x="1341" y="3071"/>
                </a:lnTo>
                <a:lnTo>
                  <a:pt x="1191" y="3044"/>
                </a:lnTo>
                <a:lnTo>
                  <a:pt x="1041" y="3000"/>
                </a:lnTo>
                <a:lnTo>
                  <a:pt x="900" y="2938"/>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83" name="Freeform 14"/>
          <p:cNvSpPr>
            <a:spLocks noChangeArrowheads="1"/>
          </p:cNvSpPr>
          <p:nvPr/>
        </p:nvSpPr>
        <p:spPr bwMode="gray">
          <a:xfrm>
            <a:off x="10024624" y="2770235"/>
            <a:ext cx="593041" cy="594741"/>
          </a:xfrm>
          <a:custGeom>
            <a:avLst/>
            <a:gdLst>
              <a:gd name="T0" fmla="*/ 1747 w 3080"/>
              <a:gd name="T1" fmla="*/ 3070 h 3088"/>
              <a:gd name="T2" fmla="*/ 1438 w 3080"/>
              <a:gd name="T3" fmla="*/ 3087 h 3088"/>
              <a:gd name="T4" fmla="*/ 1138 w 3080"/>
              <a:gd name="T5" fmla="*/ 3034 h 3088"/>
              <a:gd name="T6" fmla="*/ 856 w 3080"/>
              <a:gd name="T7" fmla="*/ 2928 h 3088"/>
              <a:gd name="T8" fmla="*/ 609 w 3080"/>
              <a:gd name="T9" fmla="*/ 2771 h 3088"/>
              <a:gd name="T10" fmla="*/ 388 w 3080"/>
              <a:gd name="T11" fmla="*/ 2576 h 3088"/>
              <a:gd name="T12" fmla="*/ 212 w 3080"/>
              <a:gd name="T13" fmla="*/ 2329 h 3088"/>
              <a:gd name="T14" fmla="*/ 88 w 3080"/>
              <a:gd name="T15" fmla="*/ 2056 h 3088"/>
              <a:gd name="T16" fmla="*/ 9 w 3080"/>
              <a:gd name="T17" fmla="*/ 1756 h 3088"/>
              <a:gd name="T18" fmla="*/ 0 w 3080"/>
              <a:gd name="T19" fmla="*/ 1597 h 3088"/>
              <a:gd name="T20" fmla="*/ 18 w 3080"/>
              <a:gd name="T21" fmla="*/ 1288 h 3088"/>
              <a:gd name="T22" fmla="*/ 97 w 3080"/>
              <a:gd name="T23" fmla="*/ 997 h 3088"/>
              <a:gd name="T24" fmla="*/ 229 w 3080"/>
              <a:gd name="T25" fmla="*/ 732 h 3088"/>
              <a:gd name="T26" fmla="*/ 406 w 3080"/>
              <a:gd name="T27" fmla="*/ 494 h 3088"/>
              <a:gd name="T28" fmla="*/ 626 w 3080"/>
              <a:gd name="T29" fmla="*/ 300 h 3088"/>
              <a:gd name="T30" fmla="*/ 882 w 3080"/>
              <a:gd name="T31" fmla="*/ 150 h 3088"/>
              <a:gd name="T32" fmla="*/ 1173 w 3080"/>
              <a:gd name="T33" fmla="*/ 44 h 3088"/>
              <a:gd name="T34" fmla="*/ 1332 w 3080"/>
              <a:gd name="T35" fmla="*/ 18 h 3088"/>
              <a:gd name="T36" fmla="*/ 1641 w 3080"/>
              <a:gd name="T37" fmla="*/ 9 h 3088"/>
              <a:gd name="T38" fmla="*/ 1941 w 3080"/>
              <a:gd name="T39" fmla="*/ 53 h 3088"/>
              <a:gd name="T40" fmla="*/ 2223 w 3080"/>
              <a:gd name="T41" fmla="*/ 159 h 3088"/>
              <a:gd name="T42" fmla="*/ 2471 w 3080"/>
              <a:gd name="T43" fmla="*/ 318 h 3088"/>
              <a:gd name="T44" fmla="*/ 2691 w 3080"/>
              <a:gd name="T45" fmla="*/ 512 h 3088"/>
              <a:gd name="T46" fmla="*/ 2868 w 3080"/>
              <a:gd name="T47" fmla="*/ 759 h 3088"/>
              <a:gd name="T48" fmla="*/ 3000 w 3080"/>
              <a:gd name="T49" fmla="*/ 1032 h 3088"/>
              <a:gd name="T50" fmla="*/ 3071 w 3080"/>
              <a:gd name="T51" fmla="*/ 1332 h 3088"/>
              <a:gd name="T52" fmla="*/ 3079 w 3080"/>
              <a:gd name="T53" fmla="*/ 1491 h 3088"/>
              <a:gd name="T54" fmla="*/ 3062 w 3080"/>
              <a:gd name="T55" fmla="*/ 1800 h 3088"/>
              <a:gd name="T56" fmla="*/ 2982 w 3080"/>
              <a:gd name="T57" fmla="*/ 2091 h 3088"/>
              <a:gd name="T58" fmla="*/ 2850 w 3080"/>
              <a:gd name="T59" fmla="*/ 2356 h 3088"/>
              <a:gd name="T60" fmla="*/ 2673 w 3080"/>
              <a:gd name="T61" fmla="*/ 2594 h 3088"/>
              <a:gd name="T62" fmla="*/ 2453 w 3080"/>
              <a:gd name="T63" fmla="*/ 2788 h 3088"/>
              <a:gd name="T64" fmla="*/ 2197 w 3080"/>
              <a:gd name="T65" fmla="*/ 2937 h 3088"/>
              <a:gd name="T66" fmla="*/ 1906 w 3080"/>
              <a:gd name="T67" fmla="*/ 3043 h 3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0" h="3088">
                <a:moveTo>
                  <a:pt x="1747" y="3070"/>
                </a:moveTo>
                <a:lnTo>
                  <a:pt x="1747" y="3070"/>
                </a:lnTo>
                <a:lnTo>
                  <a:pt x="1597" y="3087"/>
                </a:lnTo>
                <a:lnTo>
                  <a:pt x="1438" y="3087"/>
                </a:lnTo>
                <a:lnTo>
                  <a:pt x="1288" y="3070"/>
                </a:lnTo>
                <a:lnTo>
                  <a:pt x="1138" y="3034"/>
                </a:lnTo>
                <a:lnTo>
                  <a:pt x="997" y="2990"/>
                </a:lnTo>
                <a:lnTo>
                  <a:pt x="856" y="2928"/>
                </a:lnTo>
                <a:lnTo>
                  <a:pt x="732" y="2858"/>
                </a:lnTo>
                <a:lnTo>
                  <a:pt x="609" y="2771"/>
                </a:lnTo>
                <a:lnTo>
                  <a:pt x="494" y="2682"/>
                </a:lnTo>
                <a:lnTo>
                  <a:pt x="388" y="2576"/>
                </a:lnTo>
                <a:lnTo>
                  <a:pt x="300" y="2462"/>
                </a:lnTo>
                <a:lnTo>
                  <a:pt x="212" y="2329"/>
                </a:lnTo>
                <a:lnTo>
                  <a:pt x="141" y="2197"/>
                </a:lnTo>
                <a:lnTo>
                  <a:pt x="88" y="2056"/>
                </a:lnTo>
                <a:lnTo>
                  <a:pt x="44" y="1906"/>
                </a:lnTo>
                <a:lnTo>
                  <a:pt x="9" y="1756"/>
                </a:lnTo>
                <a:lnTo>
                  <a:pt x="9" y="1756"/>
                </a:lnTo>
                <a:lnTo>
                  <a:pt x="0" y="1597"/>
                </a:lnTo>
                <a:lnTo>
                  <a:pt x="0" y="1438"/>
                </a:lnTo>
                <a:lnTo>
                  <a:pt x="18" y="1288"/>
                </a:lnTo>
                <a:lnTo>
                  <a:pt x="53" y="1147"/>
                </a:lnTo>
                <a:lnTo>
                  <a:pt x="97" y="997"/>
                </a:lnTo>
                <a:lnTo>
                  <a:pt x="159" y="865"/>
                </a:lnTo>
                <a:lnTo>
                  <a:pt x="229" y="732"/>
                </a:lnTo>
                <a:lnTo>
                  <a:pt x="309" y="609"/>
                </a:lnTo>
                <a:lnTo>
                  <a:pt x="406" y="494"/>
                </a:lnTo>
                <a:lnTo>
                  <a:pt x="512" y="397"/>
                </a:lnTo>
                <a:lnTo>
                  <a:pt x="626" y="300"/>
                </a:lnTo>
                <a:lnTo>
                  <a:pt x="750" y="221"/>
                </a:lnTo>
                <a:lnTo>
                  <a:pt x="882" y="150"/>
                </a:lnTo>
                <a:lnTo>
                  <a:pt x="1023" y="88"/>
                </a:lnTo>
                <a:lnTo>
                  <a:pt x="1173" y="44"/>
                </a:lnTo>
                <a:lnTo>
                  <a:pt x="1332" y="18"/>
                </a:lnTo>
                <a:lnTo>
                  <a:pt x="1332" y="18"/>
                </a:lnTo>
                <a:lnTo>
                  <a:pt x="1491" y="0"/>
                </a:lnTo>
                <a:lnTo>
                  <a:pt x="1641" y="9"/>
                </a:lnTo>
                <a:lnTo>
                  <a:pt x="1791" y="26"/>
                </a:lnTo>
                <a:lnTo>
                  <a:pt x="1941" y="53"/>
                </a:lnTo>
                <a:lnTo>
                  <a:pt x="2082" y="97"/>
                </a:lnTo>
                <a:lnTo>
                  <a:pt x="2223" y="159"/>
                </a:lnTo>
                <a:lnTo>
                  <a:pt x="2347" y="229"/>
                </a:lnTo>
                <a:lnTo>
                  <a:pt x="2471" y="318"/>
                </a:lnTo>
                <a:lnTo>
                  <a:pt x="2585" y="415"/>
                </a:lnTo>
                <a:lnTo>
                  <a:pt x="2691" y="512"/>
                </a:lnTo>
                <a:lnTo>
                  <a:pt x="2788" y="635"/>
                </a:lnTo>
                <a:lnTo>
                  <a:pt x="2868" y="759"/>
                </a:lnTo>
                <a:lnTo>
                  <a:pt x="2938" y="891"/>
                </a:lnTo>
                <a:lnTo>
                  <a:pt x="3000" y="1032"/>
                </a:lnTo>
                <a:lnTo>
                  <a:pt x="3044" y="1182"/>
                </a:lnTo>
                <a:lnTo>
                  <a:pt x="3071" y="1332"/>
                </a:lnTo>
                <a:lnTo>
                  <a:pt x="3071" y="1332"/>
                </a:lnTo>
                <a:lnTo>
                  <a:pt x="3079" y="1491"/>
                </a:lnTo>
                <a:lnTo>
                  <a:pt x="3079" y="1650"/>
                </a:lnTo>
                <a:lnTo>
                  <a:pt x="3062" y="1800"/>
                </a:lnTo>
                <a:lnTo>
                  <a:pt x="3035" y="1950"/>
                </a:lnTo>
                <a:lnTo>
                  <a:pt x="2982" y="2091"/>
                </a:lnTo>
                <a:lnTo>
                  <a:pt x="2929" y="2223"/>
                </a:lnTo>
                <a:lnTo>
                  <a:pt x="2850" y="2356"/>
                </a:lnTo>
                <a:lnTo>
                  <a:pt x="2771" y="2479"/>
                </a:lnTo>
                <a:lnTo>
                  <a:pt x="2673" y="2594"/>
                </a:lnTo>
                <a:lnTo>
                  <a:pt x="2568" y="2691"/>
                </a:lnTo>
                <a:lnTo>
                  <a:pt x="2453" y="2788"/>
                </a:lnTo>
                <a:lnTo>
                  <a:pt x="2329" y="2867"/>
                </a:lnTo>
                <a:lnTo>
                  <a:pt x="2197" y="2937"/>
                </a:lnTo>
                <a:lnTo>
                  <a:pt x="2056" y="2999"/>
                </a:lnTo>
                <a:lnTo>
                  <a:pt x="1906" y="3043"/>
                </a:lnTo>
                <a:lnTo>
                  <a:pt x="1747" y="3070"/>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84" name="Freeform 15"/>
          <p:cNvSpPr>
            <a:spLocks noChangeArrowheads="1"/>
          </p:cNvSpPr>
          <p:nvPr/>
        </p:nvSpPr>
        <p:spPr bwMode="gray">
          <a:xfrm>
            <a:off x="9666082" y="1972433"/>
            <a:ext cx="594740" cy="594741"/>
          </a:xfrm>
          <a:custGeom>
            <a:avLst/>
            <a:gdLst>
              <a:gd name="T0" fmla="*/ 2550 w 3089"/>
              <a:gd name="T1" fmla="*/ 2717 h 3089"/>
              <a:gd name="T2" fmla="*/ 2294 w 3089"/>
              <a:gd name="T3" fmla="*/ 2894 h 3089"/>
              <a:gd name="T4" fmla="*/ 2012 w 3089"/>
              <a:gd name="T5" fmla="*/ 3017 h 3089"/>
              <a:gd name="T6" fmla="*/ 1721 w 3089"/>
              <a:gd name="T7" fmla="*/ 3079 h 3089"/>
              <a:gd name="T8" fmla="*/ 1421 w 3089"/>
              <a:gd name="T9" fmla="*/ 3079 h 3089"/>
              <a:gd name="T10" fmla="*/ 1130 w 3089"/>
              <a:gd name="T11" fmla="*/ 3035 h 3089"/>
              <a:gd name="T12" fmla="*/ 856 w 3089"/>
              <a:gd name="T13" fmla="*/ 2929 h 3089"/>
              <a:gd name="T14" fmla="*/ 600 w 3089"/>
              <a:gd name="T15" fmla="*/ 2761 h 3089"/>
              <a:gd name="T16" fmla="*/ 371 w 3089"/>
              <a:gd name="T17" fmla="*/ 2550 h 3089"/>
              <a:gd name="T18" fmla="*/ 274 w 3089"/>
              <a:gd name="T19" fmla="*/ 2426 h 3089"/>
              <a:gd name="T20" fmla="*/ 124 w 3089"/>
              <a:gd name="T21" fmla="*/ 2153 h 3089"/>
              <a:gd name="T22" fmla="*/ 35 w 3089"/>
              <a:gd name="T23" fmla="*/ 1870 h 3089"/>
              <a:gd name="T24" fmla="*/ 0 w 3089"/>
              <a:gd name="T25" fmla="*/ 1570 h 3089"/>
              <a:gd name="T26" fmla="*/ 27 w 3089"/>
              <a:gd name="T27" fmla="*/ 1279 h 3089"/>
              <a:gd name="T28" fmla="*/ 106 w 3089"/>
              <a:gd name="T29" fmla="*/ 988 h 3089"/>
              <a:gd name="T30" fmla="*/ 238 w 3089"/>
              <a:gd name="T31" fmla="*/ 723 h 3089"/>
              <a:gd name="T32" fmla="*/ 424 w 3089"/>
              <a:gd name="T33" fmla="*/ 485 h 3089"/>
              <a:gd name="T34" fmla="*/ 538 w 3089"/>
              <a:gd name="T35" fmla="*/ 370 h 3089"/>
              <a:gd name="T36" fmla="*/ 794 w 3089"/>
              <a:gd name="T37" fmla="*/ 194 h 3089"/>
              <a:gd name="T38" fmla="*/ 1077 w 3089"/>
              <a:gd name="T39" fmla="*/ 70 h 3089"/>
              <a:gd name="T40" fmla="*/ 1368 w 3089"/>
              <a:gd name="T41" fmla="*/ 9 h 3089"/>
              <a:gd name="T42" fmla="*/ 1668 w 3089"/>
              <a:gd name="T43" fmla="*/ 9 h 3089"/>
              <a:gd name="T44" fmla="*/ 1959 w 3089"/>
              <a:gd name="T45" fmla="*/ 61 h 3089"/>
              <a:gd name="T46" fmla="*/ 2233 w 3089"/>
              <a:gd name="T47" fmla="*/ 167 h 3089"/>
              <a:gd name="T48" fmla="*/ 2488 w 3089"/>
              <a:gd name="T49" fmla="*/ 326 h 3089"/>
              <a:gd name="T50" fmla="*/ 2718 w 3089"/>
              <a:gd name="T51" fmla="*/ 538 h 3089"/>
              <a:gd name="T52" fmla="*/ 2815 w 3089"/>
              <a:gd name="T53" fmla="*/ 670 h 3089"/>
              <a:gd name="T54" fmla="*/ 2965 w 3089"/>
              <a:gd name="T55" fmla="*/ 935 h 3089"/>
              <a:gd name="T56" fmla="*/ 3053 w 3089"/>
              <a:gd name="T57" fmla="*/ 1217 h 3089"/>
              <a:gd name="T58" fmla="*/ 3088 w 3089"/>
              <a:gd name="T59" fmla="*/ 1517 h 3089"/>
              <a:gd name="T60" fmla="*/ 3062 w 3089"/>
              <a:gd name="T61" fmla="*/ 1809 h 3089"/>
              <a:gd name="T62" fmla="*/ 2983 w 3089"/>
              <a:gd name="T63" fmla="*/ 2100 h 3089"/>
              <a:gd name="T64" fmla="*/ 2850 w 3089"/>
              <a:gd name="T65" fmla="*/ 2364 h 3089"/>
              <a:gd name="T66" fmla="*/ 2665 w 3089"/>
              <a:gd name="T67" fmla="*/ 2611 h 3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9" h="3089">
                <a:moveTo>
                  <a:pt x="2550" y="2717"/>
                </a:moveTo>
                <a:lnTo>
                  <a:pt x="2550" y="2717"/>
                </a:lnTo>
                <a:lnTo>
                  <a:pt x="2427" y="2814"/>
                </a:lnTo>
                <a:lnTo>
                  <a:pt x="2294" y="2894"/>
                </a:lnTo>
                <a:lnTo>
                  <a:pt x="2153" y="2964"/>
                </a:lnTo>
                <a:lnTo>
                  <a:pt x="2012" y="3017"/>
                </a:lnTo>
                <a:lnTo>
                  <a:pt x="1871" y="3053"/>
                </a:lnTo>
                <a:lnTo>
                  <a:pt x="1721" y="3079"/>
                </a:lnTo>
                <a:lnTo>
                  <a:pt x="1571" y="3088"/>
                </a:lnTo>
                <a:lnTo>
                  <a:pt x="1421" y="3079"/>
                </a:lnTo>
                <a:lnTo>
                  <a:pt x="1280" y="3061"/>
                </a:lnTo>
                <a:lnTo>
                  <a:pt x="1130" y="3035"/>
                </a:lnTo>
                <a:lnTo>
                  <a:pt x="988" y="2982"/>
                </a:lnTo>
                <a:lnTo>
                  <a:pt x="856" y="2929"/>
                </a:lnTo>
                <a:lnTo>
                  <a:pt x="724" y="2850"/>
                </a:lnTo>
                <a:lnTo>
                  <a:pt x="600" y="2761"/>
                </a:lnTo>
                <a:lnTo>
                  <a:pt x="477" y="2664"/>
                </a:lnTo>
                <a:lnTo>
                  <a:pt x="371" y="2550"/>
                </a:lnTo>
                <a:lnTo>
                  <a:pt x="371" y="2550"/>
                </a:lnTo>
                <a:lnTo>
                  <a:pt x="274" y="2426"/>
                </a:lnTo>
                <a:lnTo>
                  <a:pt x="194" y="2294"/>
                </a:lnTo>
                <a:lnTo>
                  <a:pt x="124" y="2153"/>
                </a:lnTo>
                <a:lnTo>
                  <a:pt x="71" y="2011"/>
                </a:lnTo>
                <a:lnTo>
                  <a:pt x="35" y="1870"/>
                </a:lnTo>
                <a:lnTo>
                  <a:pt x="9" y="1720"/>
                </a:lnTo>
                <a:lnTo>
                  <a:pt x="0" y="1570"/>
                </a:lnTo>
                <a:lnTo>
                  <a:pt x="9" y="1429"/>
                </a:lnTo>
                <a:lnTo>
                  <a:pt x="27" y="1279"/>
                </a:lnTo>
                <a:lnTo>
                  <a:pt x="53" y="1129"/>
                </a:lnTo>
                <a:lnTo>
                  <a:pt x="106" y="988"/>
                </a:lnTo>
                <a:lnTo>
                  <a:pt x="168" y="856"/>
                </a:lnTo>
                <a:lnTo>
                  <a:pt x="238" y="723"/>
                </a:lnTo>
                <a:lnTo>
                  <a:pt x="327" y="600"/>
                </a:lnTo>
                <a:lnTo>
                  <a:pt x="424" y="485"/>
                </a:lnTo>
                <a:lnTo>
                  <a:pt x="538" y="370"/>
                </a:lnTo>
                <a:lnTo>
                  <a:pt x="538" y="370"/>
                </a:lnTo>
                <a:lnTo>
                  <a:pt x="671" y="273"/>
                </a:lnTo>
                <a:lnTo>
                  <a:pt x="794" y="194"/>
                </a:lnTo>
                <a:lnTo>
                  <a:pt x="935" y="123"/>
                </a:lnTo>
                <a:lnTo>
                  <a:pt x="1077" y="70"/>
                </a:lnTo>
                <a:lnTo>
                  <a:pt x="1218" y="35"/>
                </a:lnTo>
                <a:lnTo>
                  <a:pt x="1368" y="9"/>
                </a:lnTo>
                <a:lnTo>
                  <a:pt x="1518" y="0"/>
                </a:lnTo>
                <a:lnTo>
                  <a:pt x="1668" y="9"/>
                </a:lnTo>
                <a:lnTo>
                  <a:pt x="1809" y="26"/>
                </a:lnTo>
                <a:lnTo>
                  <a:pt x="1959" y="61"/>
                </a:lnTo>
                <a:lnTo>
                  <a:pt x="2100" y="106"/>
                </a:lnTo>
                <a:lnTo>
                  <a:pt x="2233" y="167"/>
                </a:lnTo>
                <a:lnTo>
                  <a:pt x="2365" y="238"/>
                </a:lnTo>
                <a:lnTo>
                  <a:pt x="2488" y="326"/>
                </a:lnTo>
                <a:lnTo>
                  <a:pt x="2612" y="423"/>
                </a:lnTo>
                <a:lnTo>
                  <a:pt x="2718" y="538"/>
                </a:lnTo>
                <a:lnTo>
                  <a:pt x="2718" y="538"/>
                </a:lnTo>
                <a:lnTo>
                  <a:pt x="2815" y="670"/>
                </a:lnTo>
                <a:lnTo>
                  <a:pt x="2894" y="803"/>
                </a:lnTo>
                <a:lnTo>
                  <a:pt x="2965" y="935"/>
                </a:lnTo>
                <a:lnTo>
                  <a:pt x="3018" y="1076"/>
                </a:lnTo>
                <a:lnTo>
                  <a:pt x="3053" y="1217"/>
                </a:lnTo>
                <a:lnTo>
                  <a:pt x="3080" y="1367"/>
                </a:lnTo>
                <a:lnTo>
                  <a:pt x="3088" y="1517"/>
                </a:lnTo>
                <a:lnTo>
                  <a:pt x="3080" y="1667"/>
                </a:lnTo>
                <a:lnTo>
                  <a:pt x="3062" y="1809"/>
                </a:lnTo>
                <a:lnTo>
                  <a:pt x="3035" y="1959"/>
                </a:lnTo>
                <a:lnTo>
                  <a:pt x="2983" y="2100"/>
                </a:lnTo>
                <a:lnTo>
                  <a:pt x="2930" y="2232"/>
                </a:lnTo>
                <a:lnTo>
                  <a:pt x="2850" y="2364"/>
                </a:lnTo>
                <a:lnTo>
                  <a:pt x="2762" y="2488"/>
                </a:lnTo>
                <a:lnTo>
                  <a:pt x="2665" y="2611"/>
                </a:lnTo>
                <a:lnTo>
                  <a:pt x="2550" y="2717"/>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85" name="Freeform 16"/>
          <p:cNvSpPr>
            <a:spLocks noChangeArrowheads="1"/>
          </p:cNvSpPr>
          <p:nvPr/>
        </p:nvSpPr>
        <p:spPr bwMode="gray">
          <a:xfrm>
            <a:off x="8932854" y="1494942"/>
            <a:ext cx="594740" cy="595590"/>
          </a:xfrm>
          <a:custGeom>
            <a:avLst/>
            <a:gdLst>
              <a:gd name="T0" fmla="*/ 3027 w 3089"/>
              <a:gd name="T1" fmla="*/ 1994 h 3090"/>
              <a:gd name="T2" fmla="*/ 2903 w 3089"/>
              <a:gd name="T3" fmla="*/ 2277 h 3090"/>
              <a:gd name="T4" fmla="*/ 2736 w 3089"/>
              <a:gd name="T5" fmla="*/ 2533 h 3090"/>
              <a:gd name="T6" fmla="*/ 2524 w 3089"/>
              <a:gd name="T7" fmla="*/ 2744 h 3090"/>
              <a:gd name="T8" fmla="*/ 2277 w 3089"/>
              <a:gd name="T9" fmla="*/ 2903 h 3090"/>
              <a:gd name="T10" fmla="*/ 2003 w 3089"/>
              <a:gd name="T11" fmla="*/ 3018 h 3090"/>
              <a:gd name="T12" fmla="*/ 1712 w 3089"/>
              <a:gd name="T13" fmla="*/ 3080 h 3090"/>
              <a:gd name="T14" fmla="*/ 1412 w 3089"/>
              <a:gd name="T15" fmla="*/ 3089 h 3090"/>
              <a:gd name="T16" fmla="*/ 1103 w 3089"/>
              <a:gd name="T17" fmla="*/ 3027 h 3090"/>
              <a:gd name="T18" fmla="*/ 953 w 3089"/>
              <a:gd name="T19" fmla="*/ 2974 h 3090"/>
              <a:gd name="T20" fmla="*/ 680 w 3089"/>
              <a:gd name="T21" fmla="*/ 2824 h 3090"/>
              <a:gd name="T22" fmla="*/ 450 w 3089"/>
              <a:gd name="T23" fmla="*/ 2639 h 3090"/>
              <a:gd name="T24" fmla="*/ 265 w 3089"/>
              <a:gd name="T25" fmla="*/ 2409 h 3090"/>
              <a:gd name="T26" fmla="*/ 124 w 3089"/>
              <a:gd name="T27" fmla="*/ 2144 h 3090"/>
              <a:gd name="T28" fmla="*/ 36 w 3089"/>
              <a:gd name="T29" fmla="*/ 1862 h 3090"/>
              <a:gd name="T30" fmla="*/ 0 w 3089"/>
              <a:gd name="T31" fmla="*/ 1562 h 3090"/>
              <a:gd name="T32" fmla="*/ 36 w 3089"/>
              <a:gd name="T33" fmla="*/ 1253 h 3090"/>
              <a:gd name="T34" fmla="*/ 71 w 3089"/>
              <a:gd name="T35" fmla="*/ 1103 h 3090"/>
              <a:gd name="T36" fmla="*/ 186 w 3089"/>
              <a:gd name="T37" fmla="*/ 812 h 3090"/>
              <a:gd name="T38" fmla="*/ 362 w 3089"/>
              <a:gd name="T39" fmla="*/ 565 h 3090"/>
              <a:gd name="T40" fmla="*/ 574 w 3089"/>
              <a:gd name="T41" fmla="*/ 353 h 3090"/>
              <a:gd name="T42" fmla="*/ 821 w 3089"/>
              <a:gd name="T43" fmla="*/ 186 h 3090"/>
              <a:gd name="T44" fmla="*/ 1086 w 3089"/>
              <a:gd name="T45" fmla="*/ 71 h 3090"/>
              <a:gd name="T46" fmla="*/ 1386 w 3089"/>
              <a:gd name="T47" fmla="*/ 9 h 3090"/>
              <a:gd name="T48" fmla="*/ 1686 w 3089"/>
              <a:gd name="T49" fmla="*/ 9 h 3090"/>
              <a:gd name="T50" fmla="*/ 1994 w 3089"/>
              <a:gd name="T51" fmla="*/ 71 h 3090"/>
              <a:gd name="T52" fmla="*/ 2144 w 3089"/>
              <a:gd name="T53" fmla="*/ 124 h 3090"/>
              <a:gd name="T54" fmla="*/ 2409 w 3089"/>
              <a:gd name="T55" fmla="*/ 265 h 3090"/>
              <a:gd name="T56" fmla="*/ 2638 w 3089"/>
              <a:gd name="T57" fmla="*/ 459 h 3090"/>
              <a:gd name="T58" fmla="*/ 2833 w 3089"/>
              <a:gd name="T59" fmla="*/ 689 h 3090"/>
              <a:gd name="T60" fmla="*/ 2974 w 3089"/>
              <a:gd name="T61" fmla="*/ 953 h 3090"/>
              <a:gd name="T62" fmla="*/ 3062 w 3089"/>
              <a:gd name="T63" fmla="*/ 1236 h 3090"/>
              <a:gd name="T64" fmla="*/ 3088 w 3089"/>
              <a:gd name="T65" fmla="*/ 1536 h 3090"/>
              <a:gd name="T66" fmla="*/ 3062 w 3089"/>
              <a:gd name="T67" fmla="*/ 1836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89" h="3090">
                <a:moveTo>
                  <a:pt x="3027" y="1994"/>
                </a:moveTo>
                <a:lnTo>
                  <a:pt x="3027" y="1994"/>
                </a:lnTo>
                <a:lnTo>
                  <a:pt x="2974" y="2144"/>
                </a:lnTo>
                <a:lnTo>
                  <a:pt x="2903" y="2277"/>
                </a:lnTo>
                <a:lnTo>
                  <a:pt x="2824" y="2409"/>
                </a:lnTo>
                <a:lnTo>
                  <a:pt x="2736" y="2533"/>
                </a:lnTo>
                <a:lnTo>
                  <a:pt x="2638" y="2647"/>
                </a:lnTo>
                <a:lnTo>
                  <a:pt x="2524" y="2744"/>
                </a:lnTo>
                <a:lnTo>
                  <a:pt x="2409" y="2833"/>
                </a:lnTo>
                <a:lnTo>
                  <a:pt x="2277" y="2903"/>
                </a:lnTo>
                <a:lnTo>
                  <a:pt x="2144" y="2974"/>
                </a:lnTo>
                <a:lnTo>
                  <a:pt x="2003" y="3018"/>
                </a:lnTo>
                <a:lnTo>
                  <a:pt x="1862" y="3062"/>
                </a:lnTo>
                <a:lnTo>
                  <a:pt x="1712" y="3080"/>
                </a:lnTo>
                <a:lnTo>
                  <a:pt x="1562" y="3089"/>
                </a:lnTo>
                <a:lnTo>
                  <a:pt x="1412" y="3089"/>
                </a:lnTo>
                <a:lnTo>
                  <a:pt x="1253" y="3062"/>
                </a:lnTo>
                <a:lnTo>
                  <a:pt x="1103" y="3027"/>
                </a:lnTo>
                <a:lnTo>
                  <a:pt x="1103" y="3027"/>
                </a:lnTo>
                <a:lnTo>
                  <a:pt x="953" y="2974"/>
                </a:lnTo>
                <a:lnTo>
                  <a:pt x="812" y="2903"/>
                </a:lnTo>
                <a:lnTo>
                  <a:pt x="680" y="2824"/>
                </a:lnTo>
                <a:lnTo>
                  <a:pt x="565" y="2736"/>
                </a:lnTo>
                <a:lnTo>
                  <a:pt x="450" y="2639"/>
                </a:lnTo>
                <a:lnTo>
                  <a:pt x="353" y="2524"/>
                </a:lnTo>
                <a:lnTo>
                  <a:pt x="265" y="2409"/>
                </a:lnTo>
                <a:lnTo>
                  <a:pt x="186" y="2277"/>
                </a:lnTo>
                <a:lnTo>
                  <a:pt x="124" y="2144"/>
                </a:lnTo>
                <a:lnTo>
                  <a:pt x="71" y="2003"/>
                </a:lnTo>
                <a:lnTo>
                  <a:pt x="36" y="1862"/>
                </a:lnTo>
                <a:lnTo>
                  <a:pt x="9" y="1712"/>
                </a:lnTo>
                <a:lnTo>
                  <a:pt x="0" y="1562"/>
                </a:lnTo>
                <a:lnTo>
                  <a:pt x="9" y="1412"/>
                </a:lnTo>
                <a:lnTo>
                  <a:pt x="36" y="1253"/>
                </a:lnTo>
                <a:lnTo>
                  <a:pt x="71" y="1103"/>
                </a:lnTo>
                <a:lnTo>
                  <a:pt x="71" y="1103"/>
                </a:lnTo>
                <a:lnTo>
                  <a:pt x="124" y="953"/>
                </a:lnTo>
                <a:lnTo>
                  <a:pt x="186" y="812"/>
                </a:lnTo>
                <a:lnTo>
                  <a:pt x="265" y="689"/>
                </a:lnTo>
                <a:lnTo>
                  <a:pt x="362" y="565"/>
                </a:lnTo>
                <a:lnTo>
                  <a:pt x="459" y="450"/>
                </a:lnTo>
                <a:lnTo>
                  <a:pt x="574" y="353"/>
                </a:lnTo>
                <a:lnTo>
                  <a:pt x="688" y="265"/>
                </a:lnTo>
                <a:lnTo>
                  <a:pt x="821" y="186"/>
                </a:lnTo>
                <a:lnTo>
                  <a:pt x="953" y="124"/>
                </a:lnTo>
                <a:lnTo>
                  <a:pt x="1086" y="71"/>
                </a:lnTo>
                <a:lnTo>
                  <a:pt x="1236" y="36"/>
                </a:lnTo>
                <a:lnTo>
                  <a:pt x="1386" y="9"/>
                </a:lnTo>
                <a:lnTo>
                  <a:pt x="1536" y="0"/>
                </a:lnTo>
                <a:lnTo>
                  <a:pt x="1686" y="9"/>
                </a:lnTo>
                <a:lnTo>
                  <a:pt x="1836" y="36"/>
                </a:lnTo>
                <a:lnTo>
                  <a:pt x="1994" y="71"/>
                </a:lnTo>
                <a:lnTo>
                  <a:pt x="1994" y="71"/>
                </a:lnTo>
                <a:lnTo>
                  <a:pt x="2144" y="124"/>
                </a:lnTo>
                <a:lnTo>
                  <a:pt x="2277" y="186"/>
                </a:lnTo>
                <a:lnTo>
                  <a:pt x="2409" y="265"/>
                </a:lnTo>
                <a:lnTo>
                  <a:pt x="2533" y="362"/>
                </a:lnTo>
                <a:lnTo>
                  <a:pt x="2638" y="459"/>
                </a:lnTo>
                <a:lnTo>
                  <a:pt x="2744" y="574"/>
                </a:lnTo>
                <a:lnTo>
                  <a:pt x="2833" y="689"/>
                </a:lnTo>
                <a:lnTo>
                  <a:pt x="2903" y="821"/>
                </a:lnTo>
                <a:lnTo>
                  <a:pt x="2974" y="953"/>
                </a:lnTo>
                <a:lnTo>
                  <a:pt x="3018" y="1094"/>
                </a:lnTo>
                <a:lnTo>
                  <a:pt x="3062" y="1236"/>
                </a:lnTo>
                <a:lnTo>
                  <a:pt x="3080" y="1386"/>
                </a:lnTo>
                <a:lnTo>
                  <a:pt x="3088" y="1536"/>
                </a:lnTo>
                <a:lnTo>
                  <a:pt x="3088" y="1686"/>
                </a:lnTo>
                <a:lnTo>
                  <a:pt x="3062" y="1836"/>
                </a:lnTo>
                <a:lnTo>
                  <a:pt x="3027" y="1994"/>
                </a:lnTo>
              </a:path>
            </a:pathLst>
          </a:custGeom>
          <a:solidFill>
            <a:schemeClr val="bg1"/>
          </a:solidFill>
          <a:ln w="9525" cap="flat">
            <a:solidFill>
              <a:schemeClr val="accent1"/>
            </a:solidFill>
            <a:bevel/>
            <a:headEnd/>
            <a:tailEnd/>
          </a:ln>
          <a:effectLst/>
          <a:extLst/>
        </p:spPr>
        <p:txBody>
          <a:bodyPr wrap="none" anchor="ctr"/>
          <a:lstStyle/>
          <a:p>
            <a:endParaRPr lang="en-US">
              <a:solidFill>
                <a:srgbClr val="58595B"/>
              </a:solidFill>
              <a:latin typeface="Calibri"/>
            </a:endParaRPr>
          </a:p>
        </p:txBody>
      </p:sp>
      <p:sp>
        <p:nvSpPr>
          <p:cNvPr id="86" name="Rounded Rectangle 4"/>
          <p:cNvSpPr/>
          <p:nvPr/>
        </p:nvSpPr>
        <p:spPr bwMode="gray">
          <a:xfrm>
            <a:off x="9502898" y="1346722"/>
            <a:ext cx="1269238"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pPr>
            <a:r>
              <a:rPr lang="hr-HR" sz="1400" dirty="0">
                <a:ln w="0"/>
                <a:solidFill>
                  <a:schemeClr val="tx2"/>
                </a:solidFill>
                <a:latin typeface="Calibri" charset="0"/>
                <a:ea typeface="Calibri" charset="0"/>
                <a:cs typeface="Calibri" charset="0"/>
              </a:rPr>
              <a:t>Privlačenje</a:t>
            </a:r>
            <a:br>
              <a:rPr lang="en-US" sz="1400" dirty="0">
                <a:ln w="0"/>
                <a:solidFill>
                  <a:schemeClr val="tx2"/>
                </a:solidFill>
                <a:latin typeface="Calibri" charset="0"/>
                <a:ea typeface="Calibri" charset="0"/>
                <a:cs typeface="Calibri" charset="0"/>
              </a:rPr>
            </a:br>
            <a:r>
              <a:rPr lang="en-US" sz="1400" dirty="0">
                <a:ln w="0"/>
                <a:solidFill>
                  <a:schemeClr val="tx2"/>
                </a:solidFill>
                <a:latin typeface="Calibri" charset="0"/>
                <a:ea typeface="Calibri" charset="0"/>
                <a:cs typeface="Calibri" charset="0"/>
              </a:rPr>
              <a:t>Talen</a:t>
            </a:r>
            <a:r>
              <a:rPr lang="hr-HR" sz="1400" dirty="0">
                <a:ln w="0"/>
                <a:solidFill>
                  <a:schemeClr val="tx2"/>
                </a:solidFill>
                <a:latin typeface="Calibri" charset="0"/>
                <a:ea typeface="Calibri" charset="0"/>
                <a:cs typeface="Calibri" charset="0"/>
              </a:rPr>
              <a:t>a</a:t>
            </a:r>
            <a:r>
              <a:rPr lang="en-US" sz="1400" dirty="0">
                <a:ln w="0"/>
                <a:solidFill>
                  <a:schemeClr val="tx2"/>
                </a:solidFill>
                <a:latin typeface="Calibri" charset="0"/>
                <a:ea typeface="Calibri" charset="0"/>
                <a:cs typeface="Calibri" charset="0"/>
              </a:rPr>
              <a:t>t</a:t>
            </a:r>
            <a:r>
              <a:rPr lang="hr-HR" sz="1400" dirty="0">
                <a:ln w="0"/>
                <a:solidFill>
                  <a:schemeClr val="tx2"/>
                </a:solidFill>
                <a:latin typeface="Calibri" charset="0"/>
                <a:ea typeface="Calibri" charset="0"/>
                <a:cs typeface="Calibri" charset="0"/>
              </a:rPr>
              <a:t>a</a:t>
            </a:r>
            <a:endParaRPr lang="en-US" sz="1400" dirty="0">
              <a:ln w="0"/>
              <a:solidFill>
                <a:schemeClr val="tx2"/>
              </a:solidFill>
              <a:latin typeface="Calibri" charset="0"/>
              <a:ea typeface="Calibri" charset="0"/>
              <a:cs typeface="Calibri" charset="0"/>
            </a:endParaRPr>
          </a:p>
        </p:txBody>
      </p:sp>
      <p:sp>
        <p:nvSpPr>
          <p:cNvPr id="87" name="Rounded Rectangle 6"/>
          <p:cNvSpPr/>
          <p:nvPr/>
        </p:nvSpPr>
        <p:spPr bwMode="gray">
          <a:xfrm>
            <a:off x="10256725" y="1982042"/>
            <a:ext cx="1176031"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pPr>
            <a:r>
              <a:rPr lang="hr-HR" sz="1400" dirty="0">
                <a:ln w="0"/>
                <a:solidFill>
                  <a:schemeClr val="tx2"/>
                </a:solidFill>
                <a:latin typeface="Calibri" charset="0"/>
                <a:ea typeface="Calibri" charset="0"/>
                <a:cs typeface="Calibri" charset="0"/>
              </a:rPr>
              <a:t>Zapošljavanje</a:t>
            </a:r>
            <a:endParaRPr lang="en-US" sz="1400" dirty="0">
              <a:ln w="0"/>
              <a:solidFill>
                <a:schemeClr val="tx2"/>
              </a:solidFill>
              <a:latin typeface="Calibri" charset="0"/>
              <a:ea typeface="Calibri" charset="0"/>
              <a:cs typeface="Calibri" charset="0"/>
            </a:endParaRPr>
          </a:p>
        </p:txBody>
      </p:sp>
      <p:sp>
        <p:nvSpPr>
          <p:cNvPr id="88" name="Rounded Rectangle 8"/>
          <p:cNvSpPr/>
          <p:nvPr/>
        </p:nvSpPr>
        <p:spPr bwMode="gray">
          <a:xfrm>
            <a:off x="10423095" y="3239082"/>
            <a:ext cx="1105386"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pPr>
            <a:r>
              <a:rPr lang="hr-HR" sz="1400" dirty="0">
                <a:ln w="0"/>
                <a:solidFill>
                  <a:schemeClr val="tx2"/>
                </a:solidFill>
                <a:latin typeface="Calibri" charset="0"/>
                <a:ea typeface="Calibri" charset="0"/>
                <a:cs typeface="Calibri" charset="0"/>
              </a:rPr>
              <a:t>Ciljevi</a:t>
            </a:r>
            <a:endParaRPr lang="en-US" sz="1400" dirty="0">
              <a:ln w="0"/>
              <a:solidFill>
                <a:schemeClr val="tx2"/>
              </a:solidFill>
              <a:latin typeface="Calibri" charset="0"/>
              <a:ea typeface="Calibri" charset="0"/>
              <a:cs typeface="Calibri" charset="0"/>
            </a:endParaRPr>
          </a:p>
        </p:txBody>
      </p:sp>
      <p:sp>
        <p:nvSpPr>
          <p:cNvPr id="89" name="Rounded Rectangle 10"/>
          <p:cNvSpPr/>
          <p:nvPr/>
        </p:nvSpPr>
        <p:spPr bwMode="gray">
          <a:xfrm>
            <a:off x="10030343" y="4210868"/>
            <a:ext cx="1269239"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pPr>
            <a:r>
              <a:rPr lang="hr-HR" sz="1400" dirty="0">
                <a:ln w="0"/>
                <a:solidFill>
                  <a:schemeClr val="tx2"/>
                </a:solidFill>
                <a:latin typeface="Calibri" charset="0"/>
                <a:ea typeface="Calibri" charset="0"/>
                <a:cs typeface="Calibri" charset="0"/>
              </a:rPr>
              <a:t>Učinak</a:t>
            </a:r>
            <a:endParaRPr lang="en-US" sz="1400" dirty="0">
              <a:ln w="0"/>
              <a:solidFill>
                <a:schemeClr val="tx2"/>
              </a:solidFill>
              <a:latin typeface="Calibri" charset="0"/>
              <a:ea typeface="Calibri" charset="0"/>
              <a:cs typeface="Calibri" charset="0"/>
            </a:endParaRPr>
          </a:p>
        </p:txBody>
      </p:sp>
      <p:sp>
        <p:nvSpPr>
          <p:cNvPr id="90" name="Rounded Rectangle 12"/>
          <p:cNvSpPr/>
          <p:nvPr/>
        </p:nvSpPr>
        <p:spPr bwMode="gray">
          <a:xfrm>
            <a:off x="9348426" y="4904070"/>
            <a:ext cx="1269239"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defTabSz="800100">
              <a:lnSpc>
                <a:spcPct val="90000"/>
              </a:lnSpc>
              <a:spcBef>
                <a:spcPct val="0"/>
              </a:spcBef>
            </a:pPr>
            <a:r>
              <a:rPr lang="hr-HR" sz="1400" dirty="0">
                <a:ln w="0"/>
                <a:solidFill>
                  <a:schemeClr val="tx2"/>
                </a:solidFill>
                <a:latin typeface="Calibri" charset="0"/>
                <a:ea typeface="Calibri" charset="0"/>
                <a:cs typeface="Calibri" charset="0"/>
              </a:rPr>
              <a:t>Nagrađivanje</a:t>
            </a:r>
            <a:endParaRPr lang="en-US" sz="1400" dirty="0">
              <a:ln w="0"/>
              <a:solidFill>
                <a:schemeClr val="tx2"/>
              </a:solidFill>
              <a:latin typeface="Calibri" charset="0"/>
              <a:ea typeface="Calibri" charset="0"/>
              <a:cs typeface="Calibri" charset="0"/>
            </a:endParaRPr>
          </a:p>
        </p:txBody>
      </p:sp>
      <p:sp>
        <p:nvSpPr>
          <p:cNvPr id="91" name="Rounded Rectangle 14"/>
          <p:cNvSpPr/>
          <p:nvPr/>
        </p:nvSpPr>
        <p:spPr bwMode="gray">
          <a:xfrm>
            <a:off x="8175233" y="5298714"/>
            <a:ext cx="1269238"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pPr>
            <a:r>
              <a:rPr lang="hr-HR" sz="1400" dirty="0">
                <a:ln w="0"/>
                <a:solidFill>
                  <a:schemeClr val="tx2"/>
                </a:solidFill>
                <a:latin typeface="Calibri" charset="0"/>
                <a:ea typeface="Calibri" charset="0"/>
                <a:cs typeface="Calibri" charset="0"/>
              </a:rPr>
              <a:t>Razvoj</a:t>
            </a:r>
            <a:r>
              <a:rPr lang="en-US" sz="1400" dirty="0">
                <a:ln w="0"/>
                <a:solidFill>
                  <a:schemeClr val="tx2"/>
                </a:solidFill>
                <a:latin typeface="Calibri" charset="0"/>
                <a:ea typeface="Calibri" charset="0"/>
                <a:cs typeface="Calibri" charset="0"/>
              </a:rPr>
              <a:t> / </a:t>
            </a:r>
            <a:r>
              <a:rPr lang="hr-HR" sz="1400" dirty="0">
                <a:ln w="0"/>
                <a:solidFill>
                  <a:schemeClr val="tx2"/>
                </a:solidFill>
                <a:latin typeface="Calibri" charset="0"/>
                <a:ea typeface="Calibri" charset="0"/>
                <a:cs typeface="Calibri" charset="0"/>
              </a:rPr>
              <a:t>Rast</a:t>
            </a:r>
            <a:r>
              <a:rPr lang="en-US" sz="1400" dirty="0">
                <a:ln w="0"/>
                <a:solidFill>
                  <a:schemeClr val="tx2"/>
                </a:solidFill>
                <a:latin typeface="Calibri" charset="0"/>
                <a:ea typeface="Calibri" charset="0"/>
                <a:cs typeface="Calibri" charset="0"/>
              </a:rPr>
              <a:t> Talen</a:t>
            </a:r>
            <a:r>
              <a:rPr lang="hr-HR" sz="1400" dirty="0">
                <a:ln w="0"/>
                <a:solidFill>
                  <a:schemeClr val="tx2"/>
                </a:solidFill>
                <a:latin typeface="Calibri" charset="0"/>
                <a:ea typeface="Calibri" charset="0"/>
                <a:cs typeface="Calibri" charset="0"/>
              </a:rPr>
              <a:t>a</a:t>
            </a:r>
            <a:r>
              <a:rPr lang="en-US" sz="1400" dirty="0">
                <a:ln w="0"/>
                <a:solidFill>
                  <a:schemeClr val="tx2"/>
                </a:solidFill>
                <a:latin typeface="Calibri" charset="0"/>
                <a:ea typeface="Calibri" charset="0"/>
                <a:cs typeface="Calibri" charset="0"/>
              </a:rPr>
              <a:t>t</a:t>
            </a:r>
            <a:r>
              <a:rPr lang="hr-HR" sz="1400" dirty="0">
                <a:ln w="0"/>
                <a:solidFill>
                  <a:schemeClr val="tx2"/>
                </a:solidFill>
                <a:latin typeface="Calibri" charset="0"/>
                <a:ea typeface="Calibri" charset="0"/>
                <a:cs typeface="Calibri" charset="0"/>
              </a:rPr>
              <a:t>a</a:t>
            </a:r>
            <a:endParaRPr lang="en-US" sz="1400" dirty="0">
              <a:ln w="0"/>
              <a:solidFill>
                <a:schemeClr val="tx2"/>
              </a:solidFill>
              <a:latin typeface="Calibri" charset="0"/>
              <a:ea typeface="Calibri" charset="0"/>
              <a:cs typeface="Calibri" charset="0"/>
            </a:endParaRPr>
          </a:p>
        </p:txBody>
      </p:sp>
      <p:sp>
        <p:nvSpPr>
          <p:cNvPr id="92" name="Rounded Rectangle 16"/>
          <p:cNvSpPr/>
          <p:nvPr/>
        </p:nvSpPr>
        <p:spPr bwMode="gray">
          <a:xfrm>
            <a:off x="6769192" y="4845493"/>
            <a:ext cx="1409890"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r" defTabSz="800100">
              <a:lnSpc>
                <a:spcPct val="90000"/>
              </a:lnSpc>
              <a:spcBef>
                <a:spcPct val="0"/>
              </a:spcBef>
            </a:pPr>
            <a:r>
              <a:rPr lang="hr-HR" sz="1400" dirty="0">
                <a:ln w="0"/>
                <a:solidFill>
                  <a:schemeClr val="tx2"/>
                </a:solidFill>
                <a:latin typeface="Calibri" charset="0"/>
                <a:ea typeface="Calibri" charset="0"/>
                <a:cs typeface="Calibri" charset="0"/>
              </a:rPr>
              <a:t>Pregled</a:t>
            </a:r>
            <a:r>
              <a:rPr lang="en-US" sz="1400" dirty="0">
                <a:ln w="0"/>
                <a:solidFill>
                  <a:schemeClr val="tx2"/>
                </a:solidFill>
                <a:latin typeface="Calibri" charset="0"/>
                <a:ea typeface="Calibri" charset="0"/>
                <a:cs typeface="Calibri" charset="0"/>
              </a:rPr>
              <a:t> Talen</a:t>
            </a:r>
            <a:r>
              <a:rPr lang="hr-HR" sz="1400" dirty="0">
                <a:ln w="0"/>
                <a:solidFill>
                  <a:schemeClr val="tx2"/>
                </a:solidFill>
                <a:latin typeface="Calibri" charset="0"/>
                <a:ea typeface="Calibri" charset="0"/>
                <a:cs typeface="Calibri" charset="0"/>
              </a:rPr>
              <a:t>a</a:t>
            </a:r>
            <a:r>
              <a:rPr lang="en-US" sz="1400" dirty="0">
                <a:ln w="0"/>
                <a:solidFill>
                  <a:schemeClr val="tx2"/>
                </a:solidFill>
                <a:latin typeface="Calibri" charset="0"/>
                <a:ea typeface="Calibri" charset="0"/>
                <a:cs typeface="Calibri" charset="0"/>
              </a:rPr>
              <a:t>t</a:t>
            </a:r>
            <a:r>
              <a:rPr lang="hr-HR" sz="1400" dirty="0">
                <a:ln w="0"/>
                <a:solidFill>
                  <a:schemeClr val="tx2"/>
                </a:solidFill>
                <a:latin typeface="Calibri" charset="0"/>
                <a:ea typeface="Calibri" charset="0"/>
                <a:cs typeface="Calibri" charset="0"/>
              </a:rPr>
              <a:t>a</a:t>
            </a:r>
            <a:endParaRPr lang="en-US" sz="1400" dirty="0">
              <a:ln w="0"/>
              <a:solidFill>
                <a:schemeClr val="tx2"/>
              </a:solidFill>
              <a:latin typeface="Calibri" charset="0"/>
              <a:ea typeface="Calibri" charset="0"/>
              <a:cs typeface="Calibri" charset="0"/>
            </a:endParaRPr>
          </a:p>
        </p:txBody>
      </p:sp>
      <p:sp>
        <p:nvSpPr>
          <p:cNvPr id="93" name="Rounded Rectangle 18"/>
          <p:cNvSpPr/>
          <p:nvPr/>
        </p:nvSpPr>
        <p:spPr bwMode="gray">
          <a:xfrm>
            <a:off x="6299627" y="4229533"/>
            <a:ext cx="1075628"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r" defTabSz="800100">
              <a:lnSpc>
                <a:spcPct val="90000"/>
              </a:lnSpc>
              <a:spcBef>
                <a:spcPct val="0"/>
              </a:spcBef>
            </a:pPr>
            <a:r>
              <a:rPr lang="hr-HR" sz="1400" dirty="0">
                <a:ln w="0"/>
                <a:solidFill>
                  <a:schemeClr val="tx2"/>
                </a:solidFill>
                <a:latin typeface="Calibri" charset="0"/>
                <a:ea typeface="Calibri" charset="0"/>
                <a:cs typeface="Calibri" charset="0"/>
              </a:rPr>
              <a:t>Prisutnost i odsustva</a:t>
            </a:r>
            <a:endParaRPr lang="en-US" sz="1400" dirty="0">
              <a:ln w="0"/>
              <a:solidFill>
                <a:schemeClr val="tx2"/>
              </a:solidFill>
              <a:latin typeface="Calibri" charset="0"/>
              <a:ea typeface="Calibri" charset="0"/>
              <a:cs typeface="Calibri" charset="0"/>
            </a:endParaRPr>
          </a:p>
        </p:txBody>
      </p:sp>
      <p:sp>
        <p:nvSpPr>
          <p:cNvPr id="94" name="Rounded Rectangle 24"/>
          <p:cNvSpPr/>
          <p:nvPr/>
        </p:nvSpPr>
        <p:spPr bwMode="gray">
          <a:xfrm>
            <a:off x="6800845" y="1346722"/>
            <a:ext cx="1269238"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r" defTabSz="800100">
              <a:lnSpc>
                <a:spcPct val="90000"/>
              </a:lnSpc>
              <a:spcBef>
                <a:spcPct val="0"/>
              </a:spcBef>
            </a:pPr>
            <a:r>
              <a:rPr lang="hr-HR" sz="1400" dirty="0">
                <a:ln w="0"/>
                <a:solidFill>
                  <a:schemeClr val="tx2"/>
                </a:solidFill>
                <a:latin typeface="Calibri" charset="0"/>
                <a:ea typeface="Calibri" charset="0"/>
                <a:cs typeface="Calibri" charset="0"/>
              </a:rPr>
              <a:t>Optimizacija</a:t>
            </a:r>
            <a:r>
              <a:rPr lang="en-US" sz="1400" dirty="0">
                <a:ln w="0"/>
                <a:solidFill>
                  <a:schemeClr val="tx2"/>
                </a:solidFill>
                <a:latin typeface="Calibri" charset="0"/>
                <a:ea typeface="Calibri" charset="0"/>
                <a:cs typeface="Calibri" charset="0"/>
              </a:rPr>
              <a:t> </a:t>
            </a:r>
            <a:r>
              <a:rPr lang="hr-HR" sz="1400" dirty="0">
                <a:ln w="0"/>
                <a:solidFill>
                  <a:schemeClr val="tx2"/>
                </a:solidFill>
                <a:latin typeface="Calibri" charset="0"/>
                <a:ea typeface="Calibri" charset="0"/>
                <a:cs typeface="Calibri" charset="0"/>
              </a:rPr>
              <a:t>radne snage</a:t>
            </a:r>
            <a:endParaRPr lang="en-US" sz="1400" dirty="0">
              <a:ln w="0"/>
              <a:solidFill>
                <a:schemeClr val="tx2"/>
              </a:solidFill>
              <a:latin typeface="Calibri" charset="0"/>
              <a:ea typeface="Calibri" charset="0"/>
              <a:cs typeface="Calibri" charset="0"/>
            </a:endParaRPr>
          </a:p>
        </p:txBody>
      </p:sp>
      <p:sp>
        <p:nvSpPr>
          <p:cNvPr id="95" name="Rounded Rectangle 20"/>
          <p:cNvSpPr/>
          <p:nvPr/>
        </p:nvSpPr>
        <p:spPr bwMode="gray">
          <a:xfrm>
            <a:off x="6017385" y="3231661"/>
            <a:ext cx="1004465"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r" defTabSz="800100">
              <a:lnSpc>
                <a:spcPct val="90000"/>
              </a:lnSpc>
              <a:spcBef>
                <a:spcPct val="0"/>
              </a:spcBef>
            </a:pPr>
            <a:r>
              <a:rPr lang="hr-HR" sz="1400" dirty="0">
                <a:solidFill>
                  <a:schemeClr val="tx2"/>
                </a:solidFill>
                <a:latin typeface="Calibri" charset="0"/>
                <a:ea typeface="Calibri" charset="0"/>
                <a:cs typeface="Calibri" charset="0"/>
              </a:rPr>
              <a:t>Plaće i beneficije</a:t>
            </a:r>
          </a:p>
        </p:txBody>
      </p:sp>
      <p:sp>
        <p:nvSpPr>
          <p:cNvPr id="96" name="Rounded Rectangle 22"/>
          <p:cNvSpPr/>
          <p:nvPr/>
        </p:nvSpPr>
        <p:spPr bwMode="gray">
          <a:xfrm>
            <a:off x="6033759" y="2073108"/>
            <a:ext cx="1269238" cy="4025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r" defTabSz="800100">
              <a:lnSpc>
                <a:spcPct val="90000"/>
              </a:lnSpc>
              <a:spcBef>
                <a:spcPct val="0"/>
              </a:spcBef>
            </a:pPr>
            <a:r>
              <a:rPr lang="hr-HR" sz="1400" dirty="0">
                <a:solidFill>
                  <a:schemeClr val="tx2"/>
                </a:solidFill>
                <a:latin typeface="Calibri" charset="0"/>
                <a:ea typeface="Calibri" charset="0"/>
                <a:cs typeface="Calibri" charset="0"/>
              </a:rPr>
              <a:t>Upravljanje organizacijom</a:t>
            </a:r>
            <a:endParaRPr lang="en-US" sz="1400" dirty="0">
              <a:solidFill>
                <a:schemeClr val="tx2"/>
              </a:solidFill>
              <a:latin typeface="Calibri" charset="0"/>
              <a:ea typeface="Calibri" charset="0"/>
              <a:cs typeface="Calibri" charset="0"/>
            </a:endParaRPr>
          </a:p>
        </p:txBody>
      </p:sp>
      <p:sp>
        <p:nvSpPr>
          <p:cNvPr id="97" name="Freeform 3"/>
          <p:cNvSpPr>
            <a:spLocks noChangeAspect="1" noChangeArrowheads="1"/>
          </p:cNvSpPr>
          <p:nvPr/>
        </p:nvSpPr>
        <p:spPr bwMode="gray">
          <a:xfrm>
            <a:off x="7806766" y="2627740"/>
            <a:ext cx="2020002" cy="1136250"/>
          </a:xfrm>
          <a:custGeom>
            <a:avLst/>
            <a:gdLst>
              <a:gd name="T0" fmla="*/ 2430 w 2964"/>
              <a:gd name="T1" fmla="*/ 602 h 1668"/>
              <a:gd name="T2" fmla="*/ 2384 w 2964"/>
              <a:gd name="T3" fmla="*/ 614 h 1668"/>
              <a:gd name="T4" fmla="*/ 1876 w 2964"/>
              <a:gd name="T5" fmla="*/ 232 h 1668"/>
              <a:gd name="T6" fmla="*/ 1702 w 2964"/>
              <a:gd name="T7" fmla="*/ 267 h 1668"/>
              <a:gd name="T8" fmla="*/ 1204 w 2964"/>
              <a:gd name="T9" fmla="*/ 0 h 1668"/>
              <a:gd name="T10" fmla="*/ 613 w 2964"/>
              <a:gd name="T11" fmla="*/ 463 h 1668"/>
              <a:gd name="T12" fmla="*/ 602 w 2964"/>
              <a:gd name="T13" fmla="*/ 463 h 1668"/>
              <a:gd name="T14" fmla="*/ 0 w 2964"/>
              <a:gd name="T15" fmla="*/ 1065 h 1668"/>
              <a:gd name="T16" fmla="*/ 602 w 2964"/>
              <a:gd name="T17" fmla="*/ 1667 h 1668"/>
              <a:gd name="T18" fmla="*/ 2430 w 2964"/>
              <a:gd name="T19" fmla="*/ 1667 h 1668"/>
              <a:gd name="T20" fmla="*/ 2963 w 2964"/>
              <a:gd name="T21" fmla="*/ 1135 h 1668"/>
              <a:gd name="T22" fmla="*/ 2430 w 2964"/>
              <a:gd name="T23" fmla="*/ 602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4" h="1668">
                <a:moveTo>
                  <a:pt x="2430" y="602"/>
                </a:moveTo>
                <a:cubicBezTo>
                  <a:pt x="2418" y="602"/>
                  <a:pt x="2396" y="602"/>
                  <a:pt x="2384" y="614"/>
                </a:cubicBezTo>
                <a:cubicBezTo>
                  <a:pt x="2314" y="394"/>
                  <a:pt x="2119" y="232"/>
                  <a:pt x="1876" y="232"/>
                </a:cubicBezTo>
                <a:cubicBezTo>
                  <a:pt x="1817" y="232"/>
                  <a:pt x="1760" y="244"/>
                  <a:pt x="1702" y="267"/>
                </a:cubicBezTo>
                <a:cubicBezTo>
                  <a:pt x="1586" y="105"/>
                  <a:pt x="1413" y="0"/>
                  <a:pt x="1204" y="0"/>
                </a:cubicBezTo>
                <a:cubicBezTo>
                  <a:pt x="915" y="0"/>
                  <a:pt x="683" y="197"/>
                  <a:pt x="613" y="463"/>
                </a:cubicBezTo>
                <a:lnTo>
                  <a:pt x="602" y="463"/>
                </a:lnTo>
                <a:cubicBezTo>
                  <a:pt x="266" y="463"/>
                  <a:pt x="0" y="741"/>
                  <a:pt x="0" y="1065"/>
                </a:cubicBezTo>
                <a:cubicBezTo>
                  <a:pt x="0" y="1401"/>
                  <a:pt x="266" y="1667"/>
                  <a:pt x="602" y="1667"/>
                </a:cubicBezTo>
                <a:cubicBezTo>
                  <a:pt x="2430" y="1667"/>
                  <a:pt x="2430" y="1667"/>
                  <a:pt x="2430" y="1667"/>
                </a:cubicBezTo>
                <a:cubicBezTo>
                  <a:pt x="2720" y="1667"/>
                  <a:pt x="2963" y="1436"/>
                  <a:pt x="2963" y="1135"/>
                </a:cubicBezTo>
                <a:cubicBezTo>
                  <a:pt x="2963" y="846"/>
                  <a:pt x="2720" y="602"/>
                  <a:pt x="2430" y="602"/>
                </a:cubicBezTo>
              </a:path>
            </a:pathLst>
          </a:custGeom>
          <a:solidFill>
            <a:schemeClr val="accent4">
              <a:alpha val="80000"/>
            </a:schemeClr>
          </a:solidFill>
          <a:ln>
            <a:noFill/>
          </a:ln>
          <a:effectLst/>
          <a:extLst/>
        </p:spPr>
        <p:txBody>
          <a:bodyPr wrap="none" anchor="ctr"/>
          <a:lstStyle/>
          <a:p>
            <a:endParaRPr lang="en-US" dirty="0">
              <a:solidFill>
                <a:srgbClr val="58595B"/>
              </a:solidFill>
              <a:latin typeface="Calibri"/>
            </a:endParaRPr>
          </a:p>
        </p:txBody>
      </p:sp>
      <p:sp>
        <p:nvSpPr>
          <p:cNvPr id="98" name="Rectangle 97"/>
          <p:cNvSpPr/>
          <p:nvPr/>
        </p:nvSpPr>
        <p:spPr bwMode="gray">
          <a:xfrm>
            <a:off x="8075924" y="3096815"/>
            <a:ext cx="1276183" cy="461665"/>
          </a:xfrm>
          <a:prstGeom prst="rect">
            <a:avLst/>
          </a:prstGeom>
        </p:spPr>
        <p:txBody>
          <a:bodyPr wrap="none">
            <a:spAutoFit/>
          </a:bodyPr>
          <a:lstStyle/>
          <a:p>
            <a:r>
              <a:rPr lang="hr-HR" sz="2400" b="1" dirty="0">
                <a:solidFill>
                  <a:srgbClr val="FFFFFF"/>
                </a:solidFill>
                <a:latin typeface="Calibri"/>
              </a:rPr>
              <a:t>Potpuno</a:t>
            </a:r>
            <a:endParaRPr lang="en-US" sz="2400" b="1" dirty="0">
              <a:solidFill>
                <a:srgbClr val="FFFFFF"/>
              </a:solidFill>
              <a:latin typeface="Calibri"/>
            </a:endParaRPr>
          </a:p>
        </p:txBody>
      </p:sp>
      <p:sp>
        <p:nvSpPr>
          <p:cNvPr id="99" name="Freeform 4"/>
          <p:cNvSpPr>
            <a:spLocks noChangeAspect="1" noChangeArrowheads="1"/>
          </p:cNvSpPr>
          <p:nvPr/>
        </p:nvSpPr>
        <p:spPr bwMode="gray">
          <a:xfrm>
            <a:off x="9435529" y="4408442"/>
            <a:ext cx="360000" cy="360000"/>
          </a:xfrm>
          <a:custGeom>
            <a:avLst/>
            <a:gdLst>
              <a:gd name="T0" fmla="*/ 1482 w 2964"/>
              <a:gd name="T1" fmla="*/ 0 h 2964"/>
              <a:gd name="T2" fmla="*/ 1482 w 2964"/>
              <a:gd name="T3" fmla="*/ 0 h 2964"/>
              <a:gd name="T4" fmla="*/ 0 w 2964"/>
              <a:gd name="T5" fmla="*/ 1482 h 2964"/>
              <a:gd name="T6" fmla="*/ 1482 w 2964"/>
              <a:gd name="T7" fmla="*/ 2963 h 2964"/>
              <a:gd name="T8" fmla="*/ 2963 w 2964"/>
              <a:gd name="T9" fmla="*/ 1482 h 2964"/>
              <a:gd name="T10" fmla="*/ 1482 w 2964"/>
              <a:gd name="T11" fmla="*/ 0 h 2964"/>
              <a:gd name="T12" fmla="*/ 1620 w 2964"/>
              <a:gd name="T13" fmla="*/ 2245 h 2964"/>
              <a:gd name="T14" fmla="*/ 1620 w 2964"/>
              <a:gd name="T15" fmla="*/ 2245 h 2964"/>
              <a:gd name="T16" fmla="*/ 1620 w 2964"/>
              <a:gd name="T17" fmla="*/ 2453 h 2964"/>
              <a:gd name="T18" fmla="*/ 1573 w 2964"/>
              <a:gd name="T19" fmla="*/ 2500 h 2964"/>
              <a:gd name="T20" fmla="*/ 1389 w 2964"/>
              <a:gd name="T21" fmla="*/ 2500 h 2964"/>
              <a:gd name="T22" fmla="*/ 1343 w 2964"/>
              <a:gd name="T23" fmla="*/ 2453 h 2964"/>
              <a:gd name="T24" fmla="*/ 1343 w 2964"/>
              <a:gd name="T25" fmla="*/ 2245 h 2964"/>
              <a:gd name="T26" fmla="*/ 938 w 2964"/>
              <a:gd name="T27" fmla="*/ 2048 h 2964"/>
              <a:gd name="T28" fmla="*/ 938 w 2964"/>
              <a:gd name="T29" fmla="*/ 1967 h 2964"/>
              <a:gd name="T30" fmla="*/ 1054 w 2964"/>
              <a:gd name="T31" fmla="*/ 1840 h 2964"/>
              <a:gd name="T32" fmla="*/ 1135 w 2964"/>
              <a:gd name="T33" fmla="*/ 1840 h 2964"/>
              <a:gd name="T34" fmla="*/ 1459 w 2964"/>
              <a:gd name="T35" fmla="*/ 1990 h 2964"/>
              <a:gd name="T36" fmla="*/ 1724 w 2964"/>
              <a:gd name="T37" fmla="*/ 1793 h 2964"/>
              <a:gd name="T38" fmla="*/ 1366 w 2964"/>
              <a:gd name="T39" fmla="*/ 1550 h 2964"/>
              <a:gd name="T40" fmla="*/ 996 w 2964"/>
              <a:gd name="T41" fmla="*/ 1135 h 2964"/>
              <a:gd name="T42" fmla="*/ 1343 w 2964"/>
              <a:gd name="T43" fmla="*/ 718 h 2964"/>
              <a:gd name="T44" fmla="*/ 1343 w 2964"/>
              <a:gd name="T45" fmla="*/ 509 h 2964"/>
              <a:gd name="T46" fmla="*/ 1389 w 2964"/>
              <a:gd name="T47" fmla="*/ 463 h 2964"/>
              <a:gd name="T48" fmla="*/ 1573 w 2964"/>
              <a:gd name="T49" fmla="*/ 463 h 2964"/>
              <a:gd name="T50" fmla="*/ 1620 w 2964"/>
              <a:gd name="T51" fmla="*/ 509 h 2964"/>
              <a:gd name="T52" fmla="*/ 1620 w 2964"/>
              <a:gd name="T53" fmla="*/ 706 h 2964"/>
              <a:gd name="T54" fmla="*/ 1955 w 2964"/>
              <a:gd name="T55" fmla="*/ 845 h 2964"/>
              <a:gd name="T56" fmla="*/ 1967 w 2964"/>
              <a:gd name="T57" fmla="*/ 926 h 2964"/>
              <a:gd name="T58" fmla="*/ 1851 w 2964"/>
              <a:gd name="T59" fmla="*/ 1054 h 2964"/>
              <a:gd name="T60" fmla="*/ 1782 w 2964"/>
              <a:gd name="T61" fmla="*/ 1065 h 2964"/>
              <a:gd name="T62" fmla="*/ 1492 w 2964"/>
              <a:gd name="T63" fmla="*/ 961 h 2964"/>
              <a:gd name="T64" fmla="*/ 1308 w 2964"/>
              <a:gd name="T65" fmla="*/ 1123 h 2964"/>
              <a:gd name="T66" fmla="*/ 1655 w 2964"/>
              <a:gd name="T67" fmla="*/ 1331 h 2964"/>
              <a:gd name="T68" fmla="*/ 2048 w 2964"/>
              <a:gd name="T69" fmla="*/ 1782 h 2964"/>
              <a:gd name="T70" fmla="*/ 1620 w 2964"/>
              <a:gd name="T71" fmla="*/ 2245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64" h="2964">
                <a:moveTo>
                  <a:pt x="1482" y="0"/>
                </a:moveTo>
                <a:lnTo>
                  <a:pt x="1482" y="0"/>
                </a:lnTo>
                <a:cubicBezTo>
                  <a:pt x="660" y="0"/>
                  <a:pt x="0" y="660"/>
                  <a:pt x="0" y="1482"/>
                </a:cubicBezTo>
                <a:cubicBezTo>
                  <a:pt x="0" y="2303"/>
                  <a:pt x="660" y="2963"/>
                  <a:pt x="1482" y="2963"/>
                </a:cubicBezTo>
                <a:cubicBezTo>
                  <a:pt x="2303" y="2963"/>
                  <a:pt x="2963" y="2303"/>
                  <a:pt x="2963" y="1482"/>
                </a:cubicBezTo>
                <a:cubicBezTo>
                  <a:pt x="2963" y="660"/>
                  <a:pt x="2303" y="0"/>
                  <a:pt x="1482" y="0"/>
                </a:cubicBezTo>
                <a:close/>
                <a:moveTo>
                  <a:pt x="1620" y="2245"/>
                </a:moveTo>
                <a:lnTo>
                  <a:pt x="1620" y="2245"/>
                </a:lnTo>
                <a:cubicBezTo>
                  <a:pt x="1620" y="2453"/>
                  <a:pt x="1620" y="2453"/>
                  <a:pt x="1620" y="2453"/>
                </a:cubicBezTo>
                <a:cubicBezTo>
                  <a:pt x="1620" y="2477"/>
                  <a:pt x="1597" y="2500"/>
                  <a:pt x="1573" y="2500"/>
                </a:cubicBezTo>
                <a:cubicBezTo>
                  <a:pt x="1389" y="2500"/>
                  <a:pt x="1389" y="2500"/>
                  <a:pt x="1389" y="2500"/>
                </a:cubicBezTo>
                <a:cubicBezTo>
                  <a:pt x="1366" y="2500"/>
                  <a:pt x="1343" y="2477"/>
                  <a:pt x="1343" y="2453"/>
                </a:cubicBezTo>
                <a:cubicBezTo>
                  <a:pt x="1343" y="2245"/>
                  <a:pt x="1343" y="2245"/>
                  <a:pt x="1343" y="2245"/>
                </a:cubicBezTo>
                <a:cubicBezTo>
                  <a:pt x="1192" y="2222"/>
                  <a:pt x="1054" y="2152"/>
                  <a:pt x="938" y="2048"/>
                </a:cubicBezTo>
                <a:cubicBezTo>
                  <a:pt x="915" y="2025"/>
                  <a:pt x="915" y="1990"/>
                  <a:pt x="938" y="1967"/>
                </a:cubicBezTo>
                <a:cubicBezTo>
                  <a:pt x="1054" y="1840"/>
                  <a:pt x="1054" y="1840"/>
                  <a:pt x="1054" y="1840"/>
                </a:cubicBezTo>
                <a:cubicBezTo>
                  <a:pt x="1077" y="1828"/>
                  <a:pt x="1111" y="1828"/>
                  <a:pt x="1135" y="1840"/>
                </a:cubicBezTo>
                <a:cubicBezTo>
                  <a:pt x="1215" y="1921"/>
                  <a:pt x="1320" y="1990"/>
                  <a:pt x="1459" y="1990"/>
                </a:cubicBezTo>
                <a:cubicBezTo>
                  <a:pt x="1620" y="1990"/>
                  <a:pt x="1724" y="1921"/>
                  <a:pt x="1724" y="1793"/>
                </a:cubicBezTo>
                <a:cubicBezTo>
                  <a:pt x="1724" y="1655"/>
                  <a:pt x="1539" y="1620"/>
                  <a:pt x="1366" y="1550"/>
                </a:cubicBezTo>
                <a:cubicBezTo>
                  <a:pt x="1181" y="1482"/>
                  <a:pt x="996" y="1389"/>
                  <a:pt x="996" y="1135"/>
                </a:cubicBezTo>
                <a:cubicBezTo>
                  <a:pt x="996" y="903"/>
                  <a:pt x="1146" y="764"/>
                  <a:pt x="1343" y="718"/>
                </a:cubicBezTo>
                <a:cubicBezTo>
                  <a:pt x="1343" y="509"/>
                  <a:pt x="1343" y="509"/>
                  <a:pt x="1343" y="509"/>
                </a:cubicBezTo>
                <a:cubicBezTo>
                  <a:pt x="1343" y="486"/>
                  <a:pt x="1366" y="463"/>
                  <a:pt x="1389" y="463"/>
                </a:cubicBezTo>
                <a:cubicBezTo>
                  <a:pt x="1573" y="463"/>
                  <a:pt x="1573" y="463"/>
                  <a:pt x="1573" y="463"/>
                </a:cubicBezTo>
                <a:cubicBezTo>
                  <a:pt x="1597" y="463"/>
                  <a:pt x="1620" y="486"/>
                  <a:pt x="1620" y="509"/>
                </a:cubicBezTo>
                <a:cubicBezTo>
                  <a:pt x="1620" y="706"/>
                  <a:pt x="1620" y="706"/>
                  <a:pt x="1620" y="706"/>
                </a:cubicBezTo>
                <a:cubicBezTo>
                  <a:pt x="1736" y="729"/>
                  <a:pt x="1840" y="776"/>
                  <a:pt x="1955" y="845"/>
                </a:cubicBezTo>
                <a:cubicBezTo>
                  <a:pt x="1979" y="857"/>
                  <a:pt x="1990" y="903"/>
                  <a:pt x="1967" y="926"/>
                </a:cubicBezTo>
                <a:cubicBezTo>
                  <a:pt x="1851" y="1054"/>
                  <a:pt x="1851" y="1054"/>
                  <a:pt x="1851" y="1054"/>
                </a:cubicBezTo>
                <a:cubicBezTo>
                  <a:pt x="1840" y="1077"/>
                  <a:pt x="1805" y="1088"/>
                  <a:pt x="1782" y="1065"/>
                </a:cubicBezTo>
                <a:cubicBezTo>
                  <a:pt x="1701" y="1007"/>
                  <a:pt x="1608" y="961"/>
                  <a:pt x="1492" y="961"/>
                </a:cubicBezTo>
                <a:cubicBezTo>
                  <a:pt x="1401" y="961"/>
                  <a:pt x="1308" y="1019"/>
                  <a:pt x="1308" y="1123"/>
                </a:cubicBezTo>
                <a:cubicBezTo>
                  <a:pt x="1308" y="1227"/>
                  <a:pt x="1482" y="1274"/>
                  <a:pt x="1655" y="1331"/>
                </a:cubicBezTo>
                <a:cubicBezTo>
                  <a:pt x="1840" y="1413"/>
                  <a:pt x="2048" y="1516"/>
                  <a:pt x="2048" y="1782"/>
                </a:cubicBezTo>
                <a:cubicBezTo>
                  <a:pt x="2048" y="2048"/>
                  <a:pt x="1851" y="2199"/>
                  <a:pt x="1620" y="2245"/>
                </a:cubicBez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00" name="Freeform 13"/>
          <p:cNvSpPr>
            <a:spLocks noChangeAspect="1" noChangeArrowheads="1"/>
          </p:cNvSpPr>
          <p:nvPr/>
        </p:nvSpPr>
        <p:spPr bwMode="gray">
          <a:xfrm>
            <a:off x="10011152" y="3797102"/>
            <a:ext cx="360000" cy="270000"/>
          </a:xfrm>
          <a:custGeom>
            <a:avLst/>
            <a:gdLst>
              <a:gd name="T0" fmla="*/ 1816 w 2964"/>
              <a:gd name="T1" fmla="*/ 950 h 2223"/>
              <a:gd name="T2" fmla="*/ 1816 w 2964"/>
              <a:gd name="T3" fmla="*/ 950 h 2223"/>
              <a:gd name="T4" fmla="*/ 1736 w 2964"/>
              <a:gd name="T5" fmla="*/ 950 h 2223"/>
              <a:gd name="T6" fmla="*/ 1389 w 2964"/>
              <a:gd name="T7" fmla="*/ 1308 h 2223"/>
              <a:gd name="T8" fmla="*/ 1227 w 2964"/>
              <a:gd name="T9" fmla="*/ 1146 h 2223"/>
              <a:gd name="T10" fmla="*/ 1146 w 2964"/>
              <a:gd name="T11" fmla="*/ 1146 h 2223"/>
              <a:gd name="T12" fmla="*/ 1100 w 2964"/>
              <a:gd name="T13" fmla="*/ 1192 h 2223"/>
              <a:gd name="T14" fmla="*/ 1100 w 2964"/>
              <a:gd name="T15" fmla="*/ 1285 h 2223"/>
              <a:gd name="T16" fmla="*/ 1250 w 2964"/>
              <a:gd name="T17" fmla="*/ 1435 h 2223"/>
              <a:gd name="T18" fmla="*/ 1389 w 2964"/>
              <a:gd name="T19" fmla="*/ 1562 h 2223"/>
              <a:gd name="T20" fmla="*/ 1516 w 2964"/>
              <a:gd name="T21" fmla="*/ 1435 h 2223"/>
              <a:gd name="T22" fmla="*/ 1863 w 2964"/>
              <a:gd name="T23" fmla="*/ 1089 h 2223"/>
              <a:gd name="T24" fmla="*/ 1863 w 2964"/>
              <a:gd name="T25" fmla="*/ 996 h 2223"/>
              <a:gd name="T26" fmla="*/ 1816 w 2964"/>
              <a:gd name="T27" fmla="*/ 950 h 2223"/>
              <a:gd name="T28" fmla="*/ 2685 w 2964"/>
              <a:gd name="T29" fmla="*/ 278 h 2223"/>
              <a:gd name="T30" fmla="*/ 2685 w 2964"/>
              <a:gd name="T31" fmla="*/ 278 h 2223"/>
              <a:gd name="T32" fmla="*/ 1181 w 2964"/>
              <a:gd name="T33" fmla="*/ 278 h 2223"/>
              <a:gd name="T34" fmla="*/ 1019 w 2964"/>
              <a:gd name="T35" fmla="*/ 174 h 2223"/>
              <a:gd name="T36" fmla="*/ 972 w 2964"/>
              <a:gd name="T37" fmla="*/ 105 h 2223"/>
              <a:gd name="T38" fmla="*/ 811 w 2964"/>
              <a:gd name="T39" fmla="*/ 0 h 2223"/>
              <a:gd name="T40" fmla="*/ 0 w 2964"/>
              <a:gd name="T41" fmla="*/ 0 h 2223"/>
              <a:gd name="T42" fmla="*/ 0 w 2964"/>
              <a:gd name="T43" fmla="*/ 2222 h 2223"/>
              <a:gd name="T44" fmla="*/ 2963 w 2964"/>
              <a:gd name="T45" fmla="*/ 2222 h 2223"/>
              <a:gd name="T46" fmla="*/ 2963 w 2964"/>
              <a:gd name="T47" fmla="*/ 556 h 2223"/>
              <a:gd name="T48" fmla="*/ 2685 w 2964"/>
              <a:gd name="T49" fmla="*/ 278 h 2223"/>
              <a:gd name="T50" fmla="*/ 2175 w 2964"/>
              <a:gd name="T51" fmla="*/ 1435 h 2223"/>
              <a:gd name="T52" fmla="*/ 2175 w 2964"/>
              <a:gd name="T53" fmla="*/ 1435 h 2223"/>
              <a:gd name="T54" fmla="*/ 1990 w 2964"/>
              <a:gd name="T55" fmla="*/ 1539 h 2223"/>
              <a:gd name="T56" fmla="*/ 1990 w 2964"/>
              <a:gd name="T57" fmla="*/ 1759 h 2223"/>
              <a:gd name="T58" fmla="*/ 1770 w 2964"/>
              <a:gd name="T59" fmla="*/ 1759 h 2223"/>
              <a:gd name="T60" fmla="*/ 1666 w 2964"/>
              <a:gd name="T61" fmla="*/ 1944 h 2223"/>
              <a:gd name="T62" fmla="*/ 1482 w 2964"/>
              <a:gd name="T63" fmla="*/ 1840 h 2223"/>
              <a:gd name="T64" fmla="*/ 1297 w 2964"/>
              <a:gd name="T65" fmla="*/ 1944 h 2223"/>
              <a:gd name="T66" fmla="*/ 1192 w 2964"/>
              <a:gd name="T67" fmla="*/ 1759 h 2223"/>
              <a:gd name="T68" fmla="*/ 972 w 2964"/>
              <a:gd name="T69" fmla="*/ 1759 h 2223"/>
              <a:gd name="T70" fmla="*/ 972 w 2964"/>
              <a:gd name="T71" fmla="*/ 1539 h 2223"/>
              <a:gd name="T72" fmla="*/ 787 w 2964"/>
              <a:gd name="T73" fmla="*/ 1435 h 2223"/>
              <a:gd name="T74" fmla="*/ 891 w 2964"/>
              <a:gd name="T75" fmla="*/ 1250 h 2223"/>
              <a:gd name="T76" fmla="*/ 787 w 2964"/>
              <a:gd name="T77" fmla="*/ 1066 h 2223"/>
              <a:gd name="T78" fmla="*/ 972 w 2964"/>
              <a:gd name="T79" fmla="*/ 961 h 2223"/>
              <a:gd name="T80" fmla="*/ 972 w 2964"/>
              <a:gd name="T81" fmla="*/ 741 h 2223"/>
              <a:gd name="T82" fmla="*/ 1192 w 2964"/>
              <a:gd name="T83" fmla="*/ 741 h 2223"/>
              <a:gd name="T84" fmla="*/ 1297 w 2964"/>
              <a:gd name="T85" fmla="*/ 556 h 2223"/>
              <a:gd name="T86" fmla="*/ 1482 w 2964"/>
              <a:gd name="T87" fmla="*/ 660 h 2223"/>
              <a:gd name="T88" fmla="*/ 1666 w 2964"/>
              <a:gd name="T89" fmla="*/ 556 h 2223"/>
              <a:gd name="T90" fmla="*/ 1770 w 2964"/>
              <a:gd name="T91" fmla="*/ 741 h 2223"/>
              <a:gd name="T92" fmla="*/ 1990 w 2964"/>
              <a:gd name="T93" fmla="*/ 741 h 2223"/>
              <a:gd name="T94" fmla="*/ 1990 w 2964"/>
              <a:gd name="T95" fmla="*/ 961 h 2223"/>
              <a:gd name="T96" fmla="*/ 2175 w 2964"/>
              <a:gd name="T97" fmla="*/ 1066 h 2223"/>
              <a:gd name="T98" fmla="*/ 2071 w 2964"/>
              <a:gd name="T99" fmla="*/ 1250 h 2223"/>
              <a:gd name="T100" fmla="*/ 2175 w 2964"/>
              <a:gd name="T101" fmla="*/ 1435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4" h="2223">
                <a:moveTo>
                  <a:pt x="1816" y="950"/>
                </a:moveTo>
                <a:lnTo>
                  <a:pt x="1816" y="950"/>
                </a:lnTo>
                <a:cubicBezTo>
                  <a:pt x="1793" y="927"/>
                  <a:pt x="1759" y="927"/>
                  <a:pt x="1736" y="950"/>
                </a:cubicBezTo>
                <a:cubicBezTo>
                  <a:pt x="1389" y="1308"/>
                  <a:pt x="1389" y="1308"/>
                  <a:pt x="1389" y="1308"/>
                </a:cubicBezTo>
                <a:cubicBezTo>
                  <a:pt x="1227" y="1146"/>
                  <a:pt x="1227" y="1146"/>
                  <a:pt x="1227" y="1146"/>
                </a:cubicBezTo>
                <a:cubicBezTo>
                  <a:pt x="1204" y="1122"/>
                  <a:pt x="1169" y="1122"/>
                  <a:pt x="1146" y="1146"/>
                </a:cubicBezTo>
                <a:cubicBezTo>
                  <a:pt x="1100" y="1192"/>
                  <a:pt x="1100" y="1192"/>
                  <a:pt x="1100" y="1192"/>
                </a:cubicBezTo>
                <a:cubicBezTo>
                  <a:pt x="1077" y="1215"/>
                  <a:pt x="1077" y="1261"/>
                  <a:pt x="1100" y="1285"/>
                </a:cubicBezTo>
                <a:cubicBezTo>
                  <a:pt x="1250" y="1435"/>
                  <a:pt x="1250" y="1435"/>
                  <a:pt x="1250" y="1435"/>
                </a:cubicBezTo>
                <a:cubicBezTo>
                  <a:pt x="1389" y="1562"/>
                  <a:pt x="1389" y="1562"/>
                  <a:pt x="1389" y="1562"/>
                </a:cubicBezTo>
                <a:cubicBezTo>
                  <a:pt x="1516" y="1435"/>
                  <a:pt x="1516" y="1435"/>
                  <a:pt x="1516" y="1435"/>
                </a:cubicBezTo>
                <a:cubicBezTo>
                  <a:pt x="1863" y="1089"/>
                  <a:pt x="1863" y="1089"/>
                  <a:pt x="1863" y="1089"/>
                </a:cubicBezTo>
                <a:cubicBezTo>
                  <a:pt x="1886" y="1066"/>
                  <a:pt x="1886" y="1019"/>
                  <a:pt x="1863" y="996"/>
                </a:cubicBezTo>
                <a:lnTo>
                  <a:pt x="1816" y="950"/>
                </a:lnTo>
                <a:close/>
                <a:moveTo>
                  <a:pt x="2685" y="278"/>
                </a:moveTo>
                <a:lnTo>
                  <a:pt x="2685" y="278"/>
                </a:lnTo>
                <a:cubicBezTo>
                  <a:pt x="1181" y="278"/>
                  <a:pt x="1181" y="278"/>
                  <a:pt x="1181" y="278"/>
                </a:cubicBezTo>
                <a:cubicBezTo>
                  <a:pt x="1111" y="278"/>
                  <a:pt x="1042" y="243"/>
                  <a:pt x="1019" y="174"/>
                </a:cubicBezTo>
                <a:cubicBezTo>
                  <a:pt x="972" y="105"/>
                  <a:pt x="972" y="105"/>
                  <a:pt x="972" y="105"/>
                </a:cubicBezTo>
                <a:cubicBezTo>
                  <a:pt x="949" y="35"/>
                  <a:pt x="880" y="0"/>
                  <a:pt x="811" y="0"/>
                </a:cubicBezTo>
                <a:cubicBezTo>
                  <a:pt x="0" y="0"/>
                  <a:pt x="0" y="0"/>
                  <a:pt x="0" y="0"/>
                </a:cubicBezTo>
                <a:cubicBezTo>
                  <a:pt x="0" y="2222"/>
                  <a:pt x="0" y="2222"/>
                  <a:pt x="0" y="2222"/>
                </a:cubicBezTo>
                <a:cubicBezTo>
                  <a:pt x="2963" y="2222"/>
                  <a:pt x="2963" y="2222"/>
                  <a:pt x="2963" y="2222"/>
                </a:cubicBezTo>
                <a:cubicBezTo>
                  <a:pt x="2963" y="556"/>
                  <a:pt x="2963" y="556"/>
                  <a:pt x="2963" y="556"/>
                </a:cubicBezTo>
                <a:cubicBezTo>
                  <a:pt x="2963" y="406"/>
                  <a:pt x="2835" y="278"/>
                  <a:pt x="2685" y="278"/>
                </a:cubicBezTo>
                <a:close/>
                <a:moveTo>
                  <a:pt x="2175" y="1435"/>
                </a:moveTo>
                <a:lnTo>
                  <a:pt x="2175" y="1435"/>
                </a:lnTo>
                <a:cubicBezTo>
                  <a:pt x="1990" y="1539"/>
                  <a:pt x="1990" y="1539"/>
                  <a:pt x="1990" y="1539"/>
                </a:cubicBezTo>
                <a:cubicBezTo>
                  <a:pt x="1990" y="1759"/>
                  <a:pt x="1990" y="1759"/>
                  <a:pt x="1990" y="1759"/>
                </a:cubicBezTo>
                <a:cubicBezTo>
                  <a:pt x="1770" y="1759"/>
                  <a:pt x="1770" y="1759"/>
                  <a:pt x="1770" y="1759"/>
                </a:cubicBezTo>
                <a:cubicBezTo>
                  <a:pt x="1666" y="1944"/>
                  <a:pt x="1666" y="1944"/>
                  <a:pt x="1666" y="1944"/>
                </a:cubicBezTo>
                <a:cubicBezTo>
                  <a:pt x="1482" y="1840"/>
                  <a:pt x="1482" y="1840"/>
                  <a:pt x="1482" y="1840"/>
                </a:cubicBezTo>
                <a:cubicBezTo>
                  <a:pt x="1297" y="1944"/>
                  <a:pt x="1297" y="1944"/>
                  <a:pt x="1297" y="1944"/>
                </a:cubicBezTo>
                <a:cubicBezTo>
                  <a:pt x="1192" y="1759"/>
                  <a:pt x="1192" y="1759"/>
                  <a:pt x="1192" y="1759"/>
                </a:cubicBezTo>
                <a:cubicBezTo>
                  <a:pt x="972" y="1759"/>
                  <a:pt x="972" y="1759"/>
                  <a:pt x="972" y="1759"/>
                </a:cubicBezTo>
                <a:cubicBezTo>
                  <a:pt x="972" y="1539"/>
                  <a:pt x="972" y="1539"/>
                  <a:pt x="972" y="1539"/>
                </a:cubicBezTo>
                <a:cubicBezTo>
                  <a:pt x="787" y="1435"/>
                  <a:pt x="787" y="1435"/>
                  <a:pt x="787" y="1435"/>
                </a:cubicBezTo>
                <a:cubicBezTo>
                  <a:pt x="891" y="1250"/>
                  <a:pt x="891" y="1250"/>
                  <a:pt x="891" y="1250"/>
                </a:cubicBezTo>
                <a:cubicBezTo>
                  <a:pt x="787" y="1066"/>
                  <a:pt x="787" y="1066"/>
                  <a:pt x="787" y="1066"/>
                </a:cubicBezTo>
                <a:cubicBezTo>
                  <a:pt x="972" y="961"/>
                  <a:pt x="972" y="961"/>
                  <a:pt x="972" y="961"/>
                </a:cubicBezTo>
                <a:cubicBezTo>
                  <a:pt x="972" y="741"/>
                  <a:pt x="972" y="741"/>
                  <a:pt x="972" y="741"/>
                </a:cubicBezTo>
                <a:cubicBezTo>
                  <a:pt x="1192" y="741"/>
                  <a:pt x="1192" y="741"/>
                  <a:pt x="1192" y="741"/>
                </a:cubicBezTo>
                <a:cubicBezTo>
                  <a:pt x="1297" y="556"/>
                  <a:pt x="1297" y="556"/>
                  <a:pt x="1297" y="556"/>
                </a:cubicBezTo>
                <a:cubicBezTo>
                  <a:pt x="1482" y="660"/>
                  <a:pt x="1482" y="660"/>
                  <a:pt x="1482" y="660"/>
                </a:cubicBezTo>
                <a:cubicBezTo>
                  <a:pt x="1666" y="556"/>
                  <a:pt x="1666" y="556"/>
                  <a:pt x="1666" y="556"/>
                </a:cubicBezTo>
                <a:cubicBezTo>
                  <a:pt x="1770" y="741"/>
                  <a:pt x="1770" y="741"/>
                  <a:pt x="1770" y="741"/>
                </a:cubicBezTo>
                <a:cubicBezTo>
                  <a:pt x="1990" y="741"/>
                  <a:pt x="1990" y="741"/>
                  <a:pt x="1990" y="741"/>
                </a:cubicBezTo>
                <a:cubicBezTo>
                  <a:pt x="1990" y="961"/>
                  <a:pt x="1990" y="961"/>
                  <a:pt x="1990" y="961"/>
                </a:cubicBezTo>
                <a:cubicBezTo>
                  <a:pt x="2175" y="1066"/>
                  <a:pt x="2175" y="1066"/>
                  <a:pt x="2175" y="1066"/>
                </a:cubicBezTo>
                <a:cubicBezTo>
                  <a:pt x="2071" y="1250"/>
                  <a:pt x="2071" y="1250"/>
                  <a:pt x="2071" y="1250"/>
                </a:cubicBezTo>
                <a:lnTo>
                  <a:pt x="2175" y="1435"/>
                </a:ln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01" name="Freeform 15"/>
          <p:cNvSpPr>
            <a:spLocks noChangeAspect="1" noChangeArrowheads="1"/>
          </p:cNvSpPr>
          <p:nvPr/>
        </p:nvSpPr>
        <p:spPr bwMode="gray">
          <a:xfrm>
            <a:off x="7071438" y="2868063"/>
            <a:ext cx="360000" cy="360000"/>
          </a:xfrm>
          <a:custGeom>
            <a:avLst/>
            <a:gdLst>
              <a:gd name="T0" fmla="*/ 0 w 2964"/>
              <a:gd name="T1" fmla="*/ 370 h 2964"/>
              <a:gd name="T2" fmla="*/ 1760 w 2964"/>
              <a:gd name="T3" fmla="*/ 1019 h 2964"/>
              <a:gd name="T4" fmla="*/ 741 w 2964"/>
              <a:gd name="T5" fmla="*/ 1042 h 2964"/>
              <a:gd name="T6" fmla="*/ 660 w 2964"/>
              <a:gd name="T7" fmla="*/ 718 h 2964"/>
              <a:gd name="T8" fmla="*/ 949 w 2964"/>
              <a:gd name="T9" fmla="*/ 370 h 2964"/>
              <a:gd name="T10" fmla="*/ 1146 w 2964"/>
              <a:gd name="T11" fmla="*/ 625 h 2964"/>
              <a:gd name="T12" fmla="*/ 833 w 2964"/>
              <a:gd name="T13" fmla="*/ 718 h 2964"/>
              <a:gd name="T14" fmla="*/ 972 w 2964"/>
              <a:gd name="T15" fmla="*/ 1354 h 2964"/>
              <a:gd name="T16" fmla="*/ 833 w 2964"/>
              <a:gd name="T17" fmla="*/ 1250 h 2964"/>
              <a:gd name="T18" fmla="*/ 370 w 2964"/>
              <a:gd name="T19" fmla="*/ 1945 h 2964"/>
              <a:gd name="T20" fmla="*/ 1436 w 2964"/>
              <a:gd name="T21" fmla="*/ 1621 h 2964"/>
              <a:gd name="T22" fmla="*/ 1436 w 2964"/>
              <a:gd name="T23" fmla="*/ 1621 h 2964"/>
              <a:gd name="T24" fmla="*/ 1667 w 2964"/>
              <a:gd name="T25" fmla="*/ 2870 h 2964"/>
              <a:gd name="T26" fmla="*/ 2963 w 2964"/>
              <a:gd name="T27" fmla="*/ 1204 h 2964"/>
              <a:gd name="T28" fmla="*/ 1852 w 2964"/>
              <a:gd name="T29" fmla="*/ 2824 h 2964"/>
              <a:gd name="T30" fmla="*/ 1945 w 2964"/>
              <a:gd name="T31" fmla="*/ 2639 h 2964"/>
              <a:gd name="T32" fmla="*/ 1945 w 2964"/>
              <a:gd name="T33" fmla="*/ 2546 h 2964"/>
              <a:gd name="T34" fmla="*/ 1852 w 2964"/>
              <a:gd name="T35" fmla="*/ 2361 h 2964"/>
              <a:gd name="T36" fmla="*/ 1991 w 2964"/>
              <a:gd name="T37" fmla="*/ 2223 h 2964"/>
              <a:gd name="T38" fmla="*/ 1806 w 2964"/>
              <a:gd name="T39" fmla="*/ 2130 h 2964"/>
              <a:gd name="T40" fmla="*/ 1991 w 2964"/>
              <a:gd name="T41" fmla="*/ 2223 h 2964"/>
              <a:gd name="T42" fmla="*/ 1806 w 2964"/>
              <a:gd name="T43" fmla="*/ 1945 h 2964"/>
              <a:gd name="T44" fmla="*/ 1991 w 2964"/>
              <a:gd name="T45" fmla="*/ 1852 h 2964"/>
              <a:gd name="T46" fmla="*/ 2130 w 2964"/>
              <a:gd name="T47" fmla="*/ 2824 h 2964"/>
              <a:gd name="T48" fmla="*/ 2223 w 2964"/>
              <a:gd name="T49" fmla="*/ 2639 h 2964"/>
              <a:gd name="T50" fmla="*/ 2223 w 2964"/>
              <a:gd name="T51" fmla="*/ 2546 h 2964"/>
              <a:gd name="T52" fmla="*/ 2130 w 2964"/>
              <a:gd name="T53" fmla="*/ 2361 h 2964"/>
              <a:gd name="T54" fmla="*/ 2268 w 2964"/>
              <a:gd name="T55" fmla="*/ 2223 h 2964"/>
              <a:gd name="T56" fmla="*/ 2084 w 2964"/>
              <a:gd name="T57" fmla="*/ 2130 h 2964"/>
              <a:gd name="T58" fmla="*/ 2268 w 2964"/>
              <a:gd name="T59" fmla="*/ 2223 h 2964"/>
              <a:gd name="T60" fmla="*/ 2084 w 2964"/>
              <a:gd name="T61" fmla="*/ 1945 h 2964"/>
              <a:gd name="T62" fmla="*/ 2268 w 2964"/>
              <a:gd name="T63" fmla="*/ 1852 h 2964"/>
              <a:gd name="T64" fmla="*/ 2407 w 2964"/>
              <a:gd name="T65" fmla="*/ 2824 h 2964"/>
              <a:gd name="T66" fmla="*/ 2500 w 2964"/>
              <a:gd name="T67" fmla="*/ 2639 h 2964"/>
              <a:gd name="T68" fmla="*/ 2500 w 2964"/>
              <a:gd name="T69" fmla="*/ 2546 h 2964"/>
              <a:gd name="T70" fmla="*/ 2407 w 2964"/>
              <a:gd name="T71" fmla="*/ 2361 h 2964"/>
              <a:gd name="T72" fmla="*/ 2546 w 2964"/>
              <a:gd name="T73" fmla="*/ 2223 h 2964"/>
              <a:gd name="T74" fmla="*/ 2361 w 2964"/>
              <a:gd name="T75" fmla="*/ 2130 h 2964"/>
              <a:gd name="T76" fmla="*/ 2546 w 2964"/>
              <a:gd name="T77" fmla="*/ 2223 h 2964"/>
              <a:gd name="T78" fmla="*/ 2361 w 2964"/>
              <a:gd name="T79" fmla="*/ 1945 h 2964"/>
              <a:gd name="T80" fmla="*/ 2546 w 2964"/>
              <a:gd name="T81" fmla="*/ 1852 h 2964"/>
              <a:gd name="T82" fmla="*/ 2685 w 2964"/>
              <a:gd name="T83" fmla="*/ 2824 h 2964"/>
              <a:gd name="T84" fmla="*/ 2777 w 2964"/>
              <a:gd name="T85" fmla="*/ 2361 h 2964"/>
              <a:gd name="T86" fmla="*/ 2777 w 2964"/>
              <a:gd name="T87" fmla="*/ 2268 h 2964"/>
              <a:gd name="T88" fmla="*/ 2685 w 2964"/>
              <a:gd name="T89" fmla="*/ 2084 h 2964"/>
              <a:gd name="T90" fmla="*/ 2824 w 2964"/>
              <a:gd name="T91" fmla="*/ 1945 h 2964"/>
              <a:gd name="T92" fmla="*/ 2639 w 2964"/>
              <a:gd name="T93" fmla="*/ 1852 h 2964"/>
              <a:gd name="T94" fmla="*/ 2824 w 2964"/>
              <a:gd name="T95" fmla="*/ 1945 h 2964"/>
              <a:gd name="T96" fmla="*/ 2824 w 2964"/>
              <a:gd name="T97" fmla="*/ 1250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64" h="2964">
                <a:moveTo>
                  <a:pt x="1806" y="1019"/>
                </a:moveTo>
                <a:cubicBezTo>
                  <a:pt x="1806" y="0"/>
                  <a:pt x="1806" y="0"/>
                  <a:pt x="1806" y="0"/>
                </a:cubicBezTo>
                <a:cubicBezTo>
                  <a:pt x="370" y="0"/>
                  <a:pt x="370" y="0"/>
                  <a:pt x="370" y="0"/>
                </a:cubicBezTo>
                <a:cubicBezTo>
                  <a:pt x="0" y="370"/>
                  <a:pt x="0" y="370"/>
                  <a:pt x="0" y="370"/>
                </a:cubicBezTo>
                <a:cubicBezTo>
                  <a:pt x="0" y="2314"/>
                  <a:pt x="0" y="2314"/>
                  <a:pt x="0" y="2314"/>
                </a:cubicBezTo>
                <a:cubicBezTo>
                  <a:pt x="1574" y="2314"/>
                  <a:pt x="1574" y="2314"/>
                  <a:pt x="1574" y="2314"/>
                </a:cubicBezTo>
                <a:cubicBezTo>
                  <a:pt x="1574" y="1204"/>
                  <a:pt x="1574" y="1204"/>
                  <a:pt x="1574" y="1204"/>
                </a:cubicBezTo>
                <a:cubicBezTo>
                  <a:pt x="1574" y="1100"/>
                  <a:pt x="1656" y="1019"/>
                  <a:pt x="1760" y="1019"/>
                </a:cubicBezTo>
                <a:lnTo>
                  <a:pt x="1806" y="1019"/>
                </a:lnTo>
                <a:close/>
                <a:moveTo>
                  <a:pt x="625" y="1111"/>
                </a:moveTo>
                <a:cubicBezTo>
                  <a:pt x="706" y="1042"/>
                  <a:pt x="706" y="1042"/>
                  <a:pt x="706" y="1042"/>
                </a:cubicBezTo>
                <a:cubicBezTo>
                  <a:pt x="718" y="1030"/>
                  <a:pt x="729" y="1030"/>
                  <a:pt x="741" y="1042"/>
                </a:cubicBezTo>
                <a:cubicBezTo>
                  <a:pt x="776" y="1077"/>
                  <a:pt x="833" y="1111"/>
                  <a:pt x="891" y="1111"/>
                </a:cubicBezTo>
                <a:cubicBezTo>
                  <a:pt x="972" y="1111"/>
                  <a:pt x="1007" y="1077"/>
                  <a:pt x="1007" y="1030"/>
                </a:cubicBezTo>
                <a:cubicBezTo>
                  <a:pt x="1007" y="972"/>
                  <a:pt x="915" y="949"/>
                  <a:pt x="833" y="915"/>
                </a:cubicBezTo>
                <a:cubicBezTo>
                  <a:pt x="752" y="891"/>
                  <a:pt x="660" y="845"/>
                  <a:pt x="660" y="718"/>
                </a:cubicBezTo>
                <a:cubicBezTo>
                  <a:pt x="660" y="602"/>
                  <a:pt x="729" y="533"/>
                  <a:pt x="833" y="509"/>
                </a:cubicBezTo>
                <a:cubicBezTo>
                  <a:pt x="833" y="405"/>
                  <a:pt x="833" y="405"/>
                  <a:pt x="833" y="405"/>
                </a:cubicBezTo>
                <a:cubicBezTo>
                  <a:pt x="833" y="382"/>
                  <a:pt x="845" y="370"/>
                  <a:pt x="857" y="370"/>
                </a:cubicBezTo>
                <a:cubicBezTo>
                  <a:pt x="949" y="370"/>
                  <a:pt x="949" y="370"/>
                  <a:pt x="949" y="370"/>
                </a:cubicBezTo>
                <a:cubicBezTo>
                  <a:pt x="961" y="370"/>
                  <a:pt x="972" y="382"/>
                  <a:pt x="972" y="405"/>
                </a:cubicBezTo>
                <a:cubicBezTo>
                  <a:pt x="972" y="509"/>
                  <a:pt x="972" y="509"/>
                  <a:pt x="972" y="509"/>
                </a:cubicBezTo>
                <a:cubicBezTo>
                  <a:pt x="1030" y="521"/>
                  <a:pt x="1088" y="544"/>
                  <a:pt x="1135" y="579"/>
                </a:cubicBezTo>
                <a:cubicBezTo>
                  <a:pt x="1146" y="590"/>
                  <a:pt x="1158" y="602"/>
                  <a:pt x="1146" y="625"/>
                </a:cubicBezTo>
                <a:cubicBezTo>
                  <a:pt x="1088" y="695"/>
                  <a:pt x="1088" y="695"/>
                  <a:pt x="1088" y="695"/>
                </a:cubicBezTo>
                <a:cubicBezTo>
                  <a:pt x="1077" y="706"/>
                  <a:pt x="1054" y="706"/>
                  <a:pt x="1042" y="695"/>
                </a:cubicBezTo>
                <a:cubicBezTo>
                  <a:pt x="1007" y="672"/>
                  <a:pt x="961" y="648"/>
                  <a:pt x="915" y="648"/>
                </a:cubicBezTo>
                <a:cubicBezTo>
                  <a:pt x="868" y="648"/>
                  <a:pt x="833" y="672"/>
                  <a:pt x="833" y="718"/>
                </a:cubicBezTo>
                <a:cubicBezTo>
                  <a:pt x="833" y="764"/>
                  <a:pt x="915" y="776"/>
                  <a:pt x="1007" y="811"/>
                </a:cubicBezTo>
                <a:cubicBezTo>
                  <a:pt x="1088" y="845"/>
                  <a:pt x="1181" y="891"/>
                  <a:pt x="1181" y="1019"/>
                </a:cubicBezTo>
                <a:cubicBezTo>
                  <a:pt x="1181" y="1158"/>
                  <a:pt x="1088" y="1227"/>
                  <a:pt x="972" y="1250"/>
                </a:cubicBezTo>
                <a:cubicBezTo>
                  <a:pt x="972" y="1354"/>
                  <a:pt x="972" y="1354"/>
                  <a:pt x="972" y="1354"/>
                </a:cubicBezTo>
                <a:cubicBezTo>
                  <a:pt x="972" y="1378"/>
                  <a:pt x="961" y="1389"/>
                  <a:pt x="949" y="1389"/>
                </a:cubicBezTo>
                <a:cubicBezTo>
                  <a:pt x="857" y="1389"/>
                  <a:pt x="857" y="1389"/>
                  <a:pt x="857" y="1389"/>
                </a:cubicBezTo>
                <a:cubicBezTo>
                  <a:pt x="845" y="1389"/>
                  <a:pt x="833" y="1378"/>
                  <a:pt x="833" y="1354"/>
                </a:cubicBezTo>
                <a:cubicBezTo>
                  <a:pt x="833" y="1250"/>
                  <a:pt x="833" y="1250"/>
                  <a:pt x="833" y="1250"/>
                </a:cubicBezTo>
                <a:cubicBezTo>
                  <a:pt x="752" y="1239"/>
                  <a:pt x="695" y="1204"/>
                  <a:pt x="625" y="1146"/>
                </a:cubicBezTo>
                <a:cubicBezTo>
                  <a:pt x="625" y="1135"/>
                  <a:pt x="625" y="1123"/>
                  <a:pt x="625" y="1111"/>
                </a:cubicBezTo>
                <a:close/>
                <a:moveTo>
                  <a:pt x="1436" y="1945"/>
                </a:moveTo>
                <a:cubicBezTo>
                  <a:pt x="370" y="1945"/>
                  <a:pt x="370" y="1945"/>
                  <a:pt x="370" y="1945"/>
                </a:cubicBezTo>
                <a:cubicBezTo>
                  <a:pt x="370" y="1852"/>
                  <a:pt x="370" y="1852"/>
                  <a:pt x="370" y="1852"/>
                </a:cubicBezTo>
                <a:cubicBezTo>
                  <a:pt x="1436" y="1852"/>
                  <a:pt x="1436" y="1852"/>
                  <a:pt x="1436" y="1852"/>
                </a:cubicBezTo>
                <a:lnTo>
                  <a:pt x="1436" y="1945"/>
                </a:lnTo>
                <a:close/>
                <a:moveTo>
                  <a:pt x="1436" y="1621"/>
                </a:moveTo>
                <a:cubicBezTo>
                  <a:pt x="370" y="1621"/>
                  <a:pt x="370" y="1621"/>
                  <a:pt x="370" y="1621"/>
                </a:cubicBezTo>
                <a:cubicBezTo>
                  <a:pt x="370" y="1528"/>
                  <a:pt x="370" y="1528"/>
                  <a:pt x="370" y="1528"/>
                </a:cubicBezTo>
                <a:cubicBezTo>
                  <a:pt x="1436" y="1528"/>
                  <a:pt x="1436" y="1528"/>
                  <a:pt x="1436" y="1528"/>
                </a:cubicBezTo>
                <a:lnTo>
                  <a:pt x="1436" y="1621"/>
                </a:lnTo>
                <a:close/>
                <a:moveTo>
                  <a:pt x="2870" y="1111"/>
                </a:moveTo>
                <a:cubicBezTo>
                  <a:pt x="1760" y="1111"/>
                  <a:pt x="1760" y="1111"/>
                  <a:pt x="1760" y="1111"/>
                </a:cubicBezTo>
                <a:cubicBezTo>
                  <a:pt x="1713" y="1111"/>
                  <a:pt x="1667" y="1158"/>
                  <a:pt x="1667" y="1204"/>
                </a:cubicBezTo>
                <a:cubicBezTo>
                  <a:pt x="1667" y="2870"/>
                  <a:pt x="1667" y="2870"/>
                  <a:pt x="1667" y="2870"/>
                </a:cubicBezTo>
                <a:cubicBezTo>
                  <a:pt x="1667" y="2916"/>
                  <a:pt x="1713" y="2963"/>
                  <a:pt x="1760" y="2963"/>
                </a:cubicBezTo>
                <a:cubicBezTo>
                  <a:pt x="2870" y="2963"/>
                  <a:pt x="2870" y="2963"/>
                  <a:pt x="2870" y="2963"/>
                </a:cubicBezTo>
                <a:cubicBezTo>
                  <a:pt x="2916" y="2963"/>
                  <a:pt x="2963" y="2916"/>
                  <a:pt x="2963" y="2870"/>
                </a:cubicBezTo>
                <a:cubicBezTo>
                  <a:pt x="2963" y="1204"/>
                  <a:pt x="2963" y="1204"/>
                  <a:pt x="2963" y="1204"/>
                </a:cubicBezTo>
                <a:cubicBezTo>
                  <a:pt x="2963" y="1158"/>
                  <a:pt x="2916" y="1111"/>
                  <a:pt x="2870" y="1111"/>
                </a:cubicBezTo>
                <a:close/>
                <a:moveTo>
                  <a:pt x="1991" y="2777"/>
                </a:moveTo>
                <a:cubicBezTo>
                  <a:pt x="1991" y="2801"/>
                  <a:pt x="1968" y="2824"/>
                  <a:pt x="1945" y="2824"/>
                </a:cubicBezTo>
                <a:cubicBezTo>
                  <a:pt x="1852" y="2824"/>
                  <a:pt x="1852" y="2824"/>
                  <a:pt x="1852" y="2824"/>
                </a:cubicBezTo>
                <a:cubicBezTo>
                  <a:pt x="1829" y="2824"/>
                  <a:pt x="1806" y="2801"/>
                  <a:pt x="1806" y="2777"/>
                </a:cubicBezTo>
                <a:cubicBezTo>
                  <a:pt x="1806" y="2685"/>
                  <a:pt x="1806" y="2685"/>
                  <a:pt x="1806" y="2685"/>
                </a:cubicBezTo>
                <a:cubicBezTo>
                  <a:pt x="1806" y="2662"/>
                  <a:pt x="1829" y="2639"/>
                  <a:pt x="1852" y="2639"/>
                </a:cubicBezTo>
                <a:cubicBezTo>
                  <a:pt x="1945" y="2639"/>
                  <a:pt x="1945" y="2639"/>
                  <a:pt x="1945" y="2639"/>
                </a:cubicBezTo>
                <a:cubicBezTo>
                  <a:pt x="1968" y="2639"/>
                  <a:pt x="1991" y="2662"/>
                  <a:pt x="1991" y="2685"/>
                </a:cubicBezTo>
                <a:lnTo>
                  <a:pt x="1991" y="2777"/>
                </a:lnTo>
                <a:close/>
                <a:moveTo>
                  <a:pt x="1991" y="2500"/>
                </a:moveTo>
                <a:cubicBezTo>
                  <a:pt x="1991" y="2523"/>
                  <a:pt x="1968" y="2546"/>
                  <a:pt x="1945" y="2546"/>
                </a:cubicBezTo>
                <a:cubicBezTo>
                  <a:pt x="1852" y="2546"/>
                  <a:pt x="1852" y="2546"/>
                  <a:pt x="1852" y="2546"/>
                </a:cubicBezTo>
                <a:cubicBezTo>
                  <a:pt x="1829" y="2546"/>
                  <a:pt x="1806" y="2523"/>
                  <a:pt x="1806" y="2500"/>
                </a:cubicBezTo>
                <a:cubicBezTo>
                  <a:pt x="1806" y="2407"/>
                  <a:pt x="1806" y="2407"/>
                  <a:pt x="1806" y="2407"/>
                </a:cubicBezTo>
                <a:cubicBezTo>
                  <a:pt x="1806" y="2384"/>
                  <a:pt x="1829" y="2361"/>
                  <a:pt x="1852" y="2361"/>
                </a:cubicBezTo>
                <a:cubicBezTo>
                  <a:pt x="1945" y="2361"/>
                  <a:pt x="1945" y="2361"/>
                  <a:pt x="1945" y="2361"/>
                </a:cubicBezTo>
                <a:cubicBezTo>
                  <a:pt x="1968" y="2361"/>
                  <a:pt x="1991" y="2384"/>
                  <a:pt x="1991" y="2407"/>
                </a:cubicBezTo>
                <a:lnTo>
                  <a:pt x="1991" y="2500"/>
                </a:lnTo>
                <a:close/>
                <a:moveTo>
                  <a:pt x="1991" y="2223"/>
                </a:moveTo>
                <a:cubicBezTo>
                  <a:pt x="1991" y="2245"/>
                  <a:pt x="1968" y="2268"/>
                  <a:pt x="1945" y="2268"/>
                </a:cubicBezTo>
                <a:cubicBezTo>
                  <a:pt x="1852" y="2268"/>
                  <a:pt x="1852" y="2268"/>
                  <a:pt x="1852" y="2268"/>
                </a:cubicBezTo>
                <a:cubicBezTo>
                  <a:pt x="1829" y="2268"/>
                  <a:pt x="1806" y="2245"/>
                  <a:pt x="1806" y="2223"/>
                </a:cubicBezTo>
                <a:cubicBezTo>
                  <a:pt x="1806" y="2130"/>
                  <a:pt x="1806" y="2130"/>
                  <a:pt x="1806" y="2130"/>
                </a:cubicBezTo>
                <a:cubicBezTo>
                  <a:pt x="1806" y="2107"/>
                  <a:pt x="1829" y="2084"/>
                  <a:pt x="1852" y="2084"/>
                </a:cubicBezTo>
                <a:cubicBezTo>
                  <a:pt x="1945" y="2084"/>
                  <a:pt x="1945" y="2084"/>
                  <a:pt x="1945" y="2084"/>
                </a:cubicBezTo>
                <a:cubicBezTo>
                  <a:pt x="1968" y="2084"/>
                  <a:pt x="1991" y="2107"/>
                  <a:pt x="1991" y="2130"/>
                </a:cubicBezTo>
                <a:lnTo>
                  <a:pt x="1991" y="2223"/>
                </a:lnTo>
                <a:close/>
                <a:moveTo>
                  <a:pt x="1991" y="1945"/>
                </a:moveTo>
                <a:cubicBezTo>
                  <a:pt x="1991" y="1968"/>
                  <a:pt x="1968" y="1991"/>
                  <a:pt x="1945" y="1991"/>
                </a:cubicBezTo>
                <a:cubicBezTo>
                  <a:pt x="1852" y="1991"/>
                  <a:pt x="1852" y="1991"/>
                  <a:pt x="1852" y="1991"/>
                </a:cubicBezTo>
                <a:cubicBezTo>
                  <a:pt x="1829" y="1991"/>
                  <a:pt x="1806" y="1968"/>
                  <a:pt x="1806" y="1945"/>
                </a:cubicBezTo>
                <a:cubicBezTo>
                  <a:pt x="1806" y="1852"/>
                  <a:pt x="1806" y="1852"/>
                  <a:pt x="1806" y="1852"/>
                </a:cubicBezTo>
                <a:cubicBezTo>
                  <a:pt x="1806" y="1829"/>
                  <a:pt x="1829" y="1806"/>
                  <a:pt x="1852" y="1806"/>
                </a:cubicBezTo>
                <a:cubicBezTo>
                  <a:pt x="1945" y="1806"/>
                  <a:pt x="1945" y="1806"/>
                  <a:pt x="1945" y="1806"/>
                </a:cubicBezTo>
                <a:cubicBezTo>
                  <a:pt x="1968" y="1806"/>
                  <a:pt x="1991" y="1829"/>
                  <a:pt x="1991" y="1852"/>
                </a:cubicBezTo>
                <a:lnTo>
                  <a:pt x="1991" y="1945"/>
                </a:lnTo>
                <a:close/>
                <a:moveTo>
                  <a:pt x="2268" y="2777"/>
                </a:moveTo>
                <a:cubicBezTo>
                  <a:pt x="2268" y="2801"/>
                  <a:pt x="2245" y="2824"/>
                  <a:pt x="2223" y="2824"/>
                </a:cubicBezTo>
                <a:cubicBezTo>
                  <a:pt x="2130" y="2824"/>
                  <a:pt x="2130" y="2824"/>
                  <a:pt x="2130" y="2824"/>
                </a:cubicBezTo>
                <a:cubicBezTo>
                  <a:pt x="2107" y="2824"/>
                  <a:pt x="2084" y="2801"/>
                  <a:pt x="2084" y="2777"/>
                </a:cubicBezTo>
                <a:cubicBezTo>
                  <a:pt x="2084" y="2685"/>
                  <a:pt x="2084" y="2685"/>
                  <a:pt x="2084" y="2685"/>
                </a:cubicBezTo>
                <a:cubicBezTo>
                  <a:pt x="2084" y="2662"/>
                  <a:pt x="2107" y="2639"/>
                  <a:pt x="2130" y="2639"/>
                </a:cubicBezTo>
                <a:cubicBezTo>
                  <a:pt x="2222" y="2639"/>
                  <a:pt x="2223" y="2639"/>
                  <a:pt x="2223" y="2639"/>
                </a:cubicBezTo>
                <a:cubicBezTo>
                  <a:pt x="2245" y="2639"/>
                  <a:pt x="2268" y="2662"/>
                  <a:pt x="2268" y="2685"/>
                </a:cubicBezTo>
                <a:lnTo>
                  <a:pt x="2268" y="2777"/>
                </a:lnTo>
                <a:close/>
                <a:moveTo>
                  <a:pt x="2268" y="2500"/>
                </a:moveTo>
                <a:cubicBezTo>
                  <a:pt x="2268" y="2523"/>
                  <a:pt x="2245" y="2546"/>
                  <a:pt x="2223" y="2546"/>
                </a:cubicBezTo>
                <a:cubicBezTo>
                  <a:pt x="2130" y="2546"/>
                  <a:pt x="2130" y="2546"/>
                  <a:pt x="2130" y="2546"/>
                </a:cubicBezTo>
                <a:cubicBezTo>
                  <a:pt x="2107" y="2546"/>
                  <a:pt x="2084" y="2523"/>
                  <a:pt x="2084" y="2500"/>
                </a:cubicBezTo>
                <a:cubicBezTo>
                  <a:pt x="2084" y="2407"/>
                  <a:pt x="2084" y="2407"/>
                  <a:pt x="2084" y="2407"/>
                </a:cubicBezTo>
                <a:cubicBezTo>
                  <a:pt x="2084" y="2384"/>
                  <a:pt x="2107" y="2361"/>
                  <a:pt x="2130" y="2361"/>
                </a:cubicBezTo>
                <a:cubicBezTo>
                  <a:pt x="2222" y="2361"/>
                  <a:pt x="2223" y="2361"/>
                  <a:pt x="2223" y="2361"/>
                </a:cubicBezTo>
                <a:cubicBezTo>
                  <a:pt x="2245" y="2361"/>
                  <a:pt x="2268" y="2384"/>
                  <a:pt x="2268" y="2407"/>
                </a:cubicBezTo>
                <a:lnTo>
                  <a:pt x="2268" y="2500"/>
                </a:lnTo>
                <a:close/>
                <a:moveTo>
                  <a:pt x="2268" y="2223"/>
                </a:moveTo>
                <a:cubicBezTo>
                  <a:pt x="2268" y="2245"/>
                  <a:pt x="2245" y="2268"/>
                  <a:pt x="2223" y="2268"/>
                </a:cubicBezTo>
                <a:cubicBezTo>
                  <a:pt x="2130" y="2268"/>
                  <a:pt x="2130" y="2268"/>
                  <a:pt x="2130" y="2268"/>
                </a:cubicBezTo>
                <a:cubicBezTo>
                  <a:pt x="2107" y="2268"/>
                  <a:pt x="2084" y="2245"/>
                  <a:pt x="2084" y="2223"/>
                </a:cubicBezTo>
                <a:cubicBezTo>
                  <a:pt x="2084" y="2130"/>
                  <a:pt x="2084" y="2130"/>
                  <a:pt x="2084" y="2130"/>
                </a:cubicBezTo>
                <a:cubicBezTo>
                  <a:pt x="2084" y="2107"/>
                  <a:pt x="2107" y="2084"/>
                  <a:pt x="2130" y="2084"/>
                </a:cubicBezTo>
                <a:cubicBezTo>
                  <a:pt x="2222" y="2084"/>
                  <a:pt x="2223" y="2084"/>
                  <a:pt x="2223" y="2084"/>
                </a:cubicBezTo>
                <a:cubicBezTo>
                  <a:pt x="2245" y="2084"/>
                  <a:pt x="2268" y="2107"/>
                  <a:pt x="2268" y="2130"/>
                </a:cubicBezTo>
                <a:lnTo>
                  <a:pt x="2268" y="2223"/>
                </a:lnTo>
                <a:close/>
                <a:moveTo>
                  <a:pt x="2268" y="1945"/>
                </a:moveTo>
                <a:cubicBezTo>
                  <a:pt x="2268" y="1968"/>
                  <a:pt x="2245" y="1991"/>
                  <a:pt x="2223" y="1991"/>
                </a:cubicBezTo>
                <a:cubicBezTo>
                  <a:pt x="2130" y="1991"/>
                  <a:pt x="2130" y="1991"/>
                  <a:pt x="2130" y="1991"/>
                </a:cubicBezTo>
                <a:cubicBezTo>
                  <a:pt x="2107" y="1991"/>
                  <a:pt x="2084" y="1968"/>
                  <a:pt x="2084" y="1945"/>
                </a:cubicBezTo>
                <a:cubicBezTo>
                  <a:pt x="2084" y="1852"/>
                  <a:pt x="2084" y="1852"/>
                  <a:pt x="2084" y="1852"/>
                </a:cubicBezTo>
                <a:cubicBezTo>
                  <a:pt x="2084" y="1829"/>
                  <a:pt x="2107" y="1806"/>
                  <a:pt x="2130" y="1806"/>
                </a:cubicBezTo>
                <a:cubicBezTo>
                  <a:pt x="2222" y="1806"/>
                  <a:pt x="2223" y="1806"/>
                  <a:pt x="2223" y="1806"/>
                </a:cubicBezTo>
                <a:cubicBezTo>
                  <a:pt x="2245" y="1806"/>
                  <a:pt x="2268" y="1829"/>
                  <a:pt x="2268" y="1852"/>
                </a:cubicBezTo>
                <a:lnTo>
                  <a:pt x="2268" y="1945"/>
                </a:lnTo>
                <a:close/>
                <a:moveTo>
                  <a:pt x="2546" y="2777"/>
                </a:moveTo>
                <a:cubicBezTo>
                  <a:pt x="2546" y="2801"/>
                  <a:pt x="2523" y="2824"/>
                  <a:pt x="2500" y="2824"/>
                </a:cubicBezTo>
                <a:cubicBezTo>
                  <a:pt x="2407" y="2824"/>
                  <a:pt x="2407" y="2824"/>
                  <a:pt x="2407" y="2824"/>
                </a:cubicBezTo>
                <a:cubicBezTo>
                  <a:pt x="2384" y="2824"/>
                  <a:pt x="2361" y="2801"/>
                  <a:pt x="2361" y="2777"/>
                </a:cubicBezTo>
                <a:cubicBezTo>
                  <a:pt x="2361" y="2685"/>
                  <a:pt x="2361" y="2685"/>
                  <a:pt x="2361" y="2685"/>
                </a:cubicBezTo>
                <a:cubicBezTo>
                  <a:pt x="2361" y="2662"/>
                  <a:pt x="2384" y="2639"/>
                  <a:pt x="2407" y="2639"/>
                </a:cubicBezTo>
                <a:cubicBezTo>
                  <a:pt x="2500" y="2639"/>
                  <a:pt x="2500" y="2639"/>
                  <a:pt x="2500" y="2639"/>
                </a:cubicBezTo>
                <a:cubicBezTo>
                  <a:pt x="2523" y="2639"/>
                  <a:pt x="2546" y="2662"/>
                  <a:pt x="2546" y="2685"/>
                </a:cubicBezTo>
                <a:lnTo>
                  <a:pt x="2546" y="2777"/>
                </a:lnTo>
                <a:close/>
                <a:moveTo>
                  <a:pt x="2546" y="2500"/>
                </a:moveTo>
                <a:cubicBezTo>
                  <a:pt x="2546" y="2523"/>
                  <a:pt x="2523" y="2546"/>
                  <a:pt x="2500" y="2546"/>
                </a:cubicBezTo>
                <a:cubicBezTo>
                  <a:pt x="2407" y="2546"/>
                  <a:pt x="2407" y="2546"/>
                  <a:pt x="2407" y="2546"/>
                </a:cubicBezTo>
                <a:cubicBezTo>
                  <a:pt x="2384" y="2546"/>
                  <a:pt x="2361" y="2523"/>
                  <a:pt x="2361" y="2500"/>
                </a:cubicBezTo>
                <a:cubicBezTo>
                  <a:pt x="2361" y="2407"/>
                  <a:pt x="2361" y="2407"/>
                  <a:pt x="2361" y="2407"/>
                </a:cubicBezTo>
                <a:cubicBezTo>
                  <a:pt x="2361" y="2384"/>
                  <a:pt x="2384" y="2361"/>
                  <a:pt x="2407" y="2361"/>
                </a:cubicBezTo>
                <a:cubicBezTo>
                  <a:pt x="2500" y="2361"/>
                  <a:pt x="2500" y="2361"/>
                  <a:pt x="2500" y="2361"/>
                </a:cubicBezTo>
                <a:cubicBezTo>
                  <a:pt x="2523" y="2361"/>
                  <a:pt x="2546" y="2384"/>
                  <a:pt x="2546" y="2407"/>
                </a:cubicBezTo>
                <a:lnTo>
                  <a:pt x="2546" y="2500"/>
                </a:lnTo>
                <a:close/>
                <a:moveTo>
                  <a:pt x="2546" y="2223"/>
                </a:moveTo>
                <a:cubicBezTo>
                  <a:pt x="2546" y="2245"/>
                  <a:pt x="2523" y="2268"/>
                  <a:pt x="2500" y="2268"/>
                </a:cubicBezTo>
                <a:cubicBezTo>
                  <a:pt x="2407" y="2268"/>
                  <a:pt x="2407" y="2268"/>
                  <a:pt x="2407" y="2268"/>
                </a:cubicBezTo>
                <a:cubicBezTo>
                  <a:pt x="2384" y="2268"/>
                  <a:pt x="2361" y="2245"/>
                  <a:pt x="2361" y="2223"/>
                </a:cubicBezTo>
                <a:cubicBezTo>
                  <a:pt x="2361" y="2130"/>
                  <a:pt x="2361" y="2130"/>
                  <a:pt x="2361" y="2130"/>
                </a:cubicBezTo>
                <a:cubicBezTo>
                  <a:pt x="2361" y="2107"/>
                  <a:pt x="2384" y="2084"/>
                  <a:pt x="2407" y="2084"/>
                </a:cubicBezTo>
                <a:cubicBezTo>
                  <a:pt x="2500" y="2084"/>
                  <a:pt x="2500" y="2084"/>
                  <a:pt x="2500" y="2084"/>
                </a:cubicBezTo>
                <a:cubicBezTo>
                  <a:pt x="2523" y="2084"/>
                  <a:pt x="2546" y="2107"/>
                  <a:pt x="2546" y="2130"/>
                </a:cubicBezTo>
                <a:lnTo>
                  <a:pt x="2546" y="2223"/>
                </a:lnTo>
                <a:close/>
                <a:moveTo>
                  <a:pt x="2546" y="1945"/>
                </a:moveTo>
                <a:cubicBezTo>
                  <a:pt x="2546" y="1968"/>
                  <a:pt x="2523" y="1991"/>
                  <a:pt x="2500" y="1991"/>
                </a:cubicBezTo>
                <a:cubicBezTo>
                  <a:pt x="2407" y="1991"/>
                  <a:pt x="2407" y="1991"/>
                  <a:pt x="2407" y="1991"/>
                </a:cubicBezTo>
                <a:cubicBezTo>
                  <a:pt x="2384" y="1991"/>
                  <a:pt x="2361" y="1968"/>
                  <a:pt x="2361" y="1945"/>
                </a:cubicBezTo>
                <a:cubicBezTo>
                  <a:pt x="2361" y="1852"/>
                  <a:pt x="2361" y="1852"/>
                  <a:pt x="2361" y="1852"/>
                </a:cubicBezTo>
                <a:cubicBezTo>
                  <a:pt x="2361" y="1829"/>
                  <a:pt x="2384" y="1806"/>
                  <a:pt x="2407" y="1806"/>
                </a:cubicBezTo>
                <a:cubicBezTo>
                  <a:pt x="2500" y="1806"/>
                  <a:pt x="2500" y="1806"/>
                  <a:pt x="2500" y="1806"/>
                </a:cubicBezTo>
                <a:cubicBezTo>
                  <a:pt x="2523" y="1806"/>
                  <a:pt x="2546" y="1829"/>
                  <a:pt x="2546" y="1852"/>
                </a:cubicBezTo>
                <a:lnTo>
                  <a:pt x="2546" y="1945"/>
                </a:lnTo>
                <a:close/>
                <a:moveTo>
                  <a:pt x="2824" y="2777"/>
                </a:moveTo>
                <a:cubicBezTo>
                  <a:pt x="2824" y="2801"/>
                  <a:pt x="2801" y="2824"/>
                  <a:pt x="2777" y="2824"/>
                </a:cubicBezTo>
                <a:cubicBezTo>
                  <a:pt x="2685" y="2824"/>
                  <a:pt x="2685" y="2824"/>
                  <a:pt x="2685" y="2824"/>
                </a:cubicBezTo>
                <a:cubicBezTo>
                  <a:pt x="2662" y="2824"/>
                  <a:pt x="2639" y="2801"/>
                  <a:pt x="2639" y="2777"/>
                </a:cubicBezTo>
                <a:cubicBezTo>
                  <a:pt x="2639" y="2407"/>
                  <a:pt x="2639" y="2407"/>
                  <a:pt x="2639" y="2407"/>
                </a:cubicBezTo>
                <a:cubicBezTo>
                  <a:pt x="2639" y="2384"/>
                  <a:pt x="2662" y="2361"/>
                  <a:pt x="2685" y="2361"/>
                </a:cubicBezTo>
                <a:cubicBezTo>
                  <a:pt x="2777" y="2361"/>
                  <a:pt x="2777" y="2361"/>
                  <a:pt x="2777" y="2361"/>
                </a:cubicBezTo>
                <a:cubicBezTo>
                  <a:pt x="2801" y="2361"/>
                  <a:pt x="2824" y="2384"/>
                  <a:pt x="2824" y="2407"/>
                </a:cubicBezTo>
                <a:lnTo>
                  <a:pt x="2824" y="2777"/>
                </a:lnTo>
                <a:close/>
                <a:moveTo>
                  <a:pt x="2824" y="2223"/>
                </a:moveTo>
                <a:cubicBezTo>
                  <a:pt x="2824" y="2245"/>
                  <a:pt x="2801" y="2268"/>
                  <a:pt x="2777" y="2268"/>
                </a:cubicBezTo>
                <a:cubicBezTo>
                  <a:pt x="2685" y="2268"/>
                  <a:pt x="2685" y="2268"/>
                  <a:pt x="2685" y="2268"/>
                </a:cubicBezTo>
                <a:cubicBezTo>
                  <a:pt x="2662" y="2268"/>
                  <a:pt x="2639" y="2245"/>
                  <a:pt x="2639" y="2223"/>
                </a:cubicBezTo>
                <a:cubicBezTo>
                  <a:pt x="2639" y="2130"/>
                  <a:pt x="2639" y="2130"/>
                  <a:pt x="2639" y="2130"/>
                </a:cubicBezTo>
                <a:cubicBezTo>
                  <a:pt x="2639" y="2107"/>
                  <a:pt x="2662" y="2084"/>
                  <a:pt x="2685" y="2084"/>
                </a:cubicBezTo>
                <a:cubicBezTo>
                  <a:pt x="2777" y="2084"/>
                  <a:pt x="2777" y="2084"/>
                  <a:pt x="2777" y="2084"/>
                </a:cubicBezTo>
                <a:cubicBezTo>
                  <a:pt x="2801" y="2084"/>
                  <a:pt x="2824" y="2107"/>
                  <a:pt x="2824" y="2130"/>
                </a:cubicBezTo>
                <a:lnTo>
                  <a:pt x="2824" y="2223"/>
                </a:lnTo>
                <a:close/>
                <a:moveTo>
                  <a:pt x="2824" y="1945"/>
                </a:moveTo>
                <a:cubicBezTo>
                  <a:pt x="2824" y="1968"/>
                  <a:pt x="2801" y="1991"/>
                  <a:pt x="2777" y="1991"/>
                </a:cubicBezTo>
                <a:cubicBezTo>
                  <a:pt x="2685" y="1991"/>
                  <a:pt x="2685" y="1991"/>
                  <a:pt x="2685" y="1991"/>
                </a:cubicBezTo>
                <a:cubicBezTo>
                  <a:pt x="2662" y="1991"/>
                  <a:pt x="2639" y="1968"/>
                  <a:pt x="2639" y="1945"/>
                </a:cubicBezTo>
                <a:cubicBezTo>
                  <a:pt x="2639" y="1852"/>
                  <a:pt x="2639" y="1852"/>
                  <a:pt x="2639" y="1852"/>
                </a:cubicBezTo>
                <a:cubicBezTo>
                  <a:pt x="2639" y="1829"/>
                  <a:pt x="2662" y="1806"/>
                  <a:pt x="2685" y="1806"/>
                </a:cubicBezTo>
                <a:cubicBezTo>
                  <a:pt x="2777" y="1806"/>
                  <a:pt x="2777" y="1806"/>
                  <a:pt x="2777" y="1806"/>
                </a:cubicBezTo>
                <a:cubicBezTo>
                  <a:pt x="2801" y="1806"/>
                  <a:pt x="2824" y="1829"/>
                  <a:pt x="2824" y="1852"/>
                </a:cubicBezTo>
                <a:lnTo>
                  <a:pt x="2824" y="1945"/>
                </a:lnTo>
                <a:close/>
                <a:moveTo>
                  <a:pt x="2824" y="1667"/>
                </a:moveTo>
                <a:cubicBezTo>
                  <a:pt x="1806" y="1667"/>
                  <a:pt x="1806" y="1667"/>
                  <a:pt x="1806" y="1667"/>
                </a:cubicBezTo>
                <a:cubicBezTo>
                  <a:pt x="1806" y="1250"/>
                  <a:pt x="1806" y="1250"/>
                  <a:pt x="1806" y="1250"/>
                </a:cubicBezTo>
                <a:cubicBezTo>
                  <a:pt x="2824" y="1250"/>
                  <a:pt x="2824" y="1250"/>
                  <a:pt x="2824" y="1250"/>
                </a:cubicBezTo>
                <a:lnTo>
                  <a:pt x="2824" y="1667"/>
                </a:ln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02" name="Freeform 4"/>
          <p:cNvSpPr>
            <a:spLocks noChangeAspect="1" noChangeArrowheads="1"/>
          </p:cNvSpPr>
          <p:nvPr/>
        </p:nvSpPr>
        <p:spPr bwMode="gray">
          <a:xfrm>
            <a:off x="7233668" y="3769836"/>
            <a:ext cx="274284" cy="287999"/>
          </a:xfrm>
          <a:custGeom>
            <a:avLst/>
            <a:gdLst>
              <a:gd name="T0" fmla="*/ 2407 w 2824"/>
              <a:gd name="T1" fmla="*/ 336 h 2964"/>
              <a:gd name="T2" fmla="*/ 2083 w 2824"/>
              <a:gd name="T3" fmla="*/ 463 h 2964"/>
              <a:gd name="T4" fmla="*/ 2268 w 2824"/>
              <a:gd name="T5" fmla="*/ 556 h 2964"/>
              <a:gd name="T6" fmla="*/ 2268 w 2824"/>
              <a:gd name="T7" fmla="*/ 0 h 2964"/>
              <a:gd name="T8" fmla="*/ 694 w 2824"/>
              <a:gd name="T9" fmla="*/ 185 h 2964"/>
              <a:gd name="T10" fmla="*/ 555 w 2824"/>
              <a:gd name="T11" fmla="*/ 648 h 2964"/>
              <a:gd name="T12" fmla="*/ 463 w 2824"/>
              <a:gd name="T13" fmla="*/ 463 h 2964"/>
              <a:gd name="T14" fmla="*/ 648 w 2824"/>
              <a:gd name="T15" fmla="*/ 93 h 2964"/>
              <a:gd name="T16" fmla="*/ 463 w 2824"/>
              <a:gd name="T17" fmla="*/ 185 h 2964"/>
              <a:gd name="T18" fmla="*/ 0 w 2824"/>
              <a:gd name="T19" fmla="*/ 741 h 2964"/>
              <a:gd name="T20" fmla="*/ 2684 w 2824"/>
              <a:gd name="T21" fmla="*/ 185 h 2964"/>
              <a:gd name="T22" fmla="*/ 2823 w 2824"/>
              <a:gd name="T23" fmla="*/ 833 h 2964"/>
              <a:gd name="T24" fmla="*/ 2222 w 2824"/>
              <a:gd name="T25" fmla="*/ 1019 h 2964"/>
              <a:gd name="T26" fmla="*/ 2222 w 2824"/>
              <a:gd name="T27" fmla="*/ 1389 h 2964"/>
              <a:gd name="T28" fmla="*/ 2638 w 2824"/>
              <a:gd name="T29" fmla="*/ 1482 h 2964"/>
              <a:gd name="T30" fmla="*/ 2222 w 2824"/>
              <a:gd name="T31" fmla="*/ 1482 h 2964"/>
              <a:gd name="T32" fmla="*/ 2638 w 2824"/>
              <a:gd name="T33" fmla="*/ 2314 h 2964"/>
              <a:gd name="T34" fmla="*/ 2222 w 2824"/>
              <a:gd name="T35" fmla="*/ 2407 h 2964"/>
              <a:gd name="T36" fmla="*/ 2222 w 2824"/>
              <a:gd name="T37" fmla="*/ 2777 h 2964"/>
              <a:gd name="T38" fmla="*/ 2130 w 2824"/>
              <a:gd name="T39" fmla="*/ 1019 h 2964"/>
              <a:gd name="T40" fmla="*/ 1713 w 2824"/>
              <a:gd name="T41" fmla="*/ 1019 h 2964"/>
              <a:gd name="T42" fmla="*/ 2130 w 2824"/>
              <a:gd name="T43" fmla="*/ 1852 h 2964"/>
              <a:gd name="T44" fmla="*/ 1713 w 2824"/>
              <a:gd name="T45" fmla="*/ 1945 h 2964"/>
              <a:gd name="T46" fmla="*/ 1713 w 2824"/>
              <a:gd name="T47" fmla="*/ 2314 h 2964"/>
              <a:gd name="T48" fmla="*/ 2130 w 2824"/>
              <a:gd name="T49" fmla="*/ 2407 h 2964"/>
              <a:gd name="T50" fmla="*/ 1713 w 2824"/>
              <a:gd name="T51" fmla="*/ 2407 h 2964"/>
              <a:gd name="T52" fmla="*/ 1620 w 2824"/>
              <a:gd name="T53" fmla="*/ 1389 h 2964"/>
              <a:gd name="T54" fmla="*/ 1204 w 2824"/>
              <a:gd name="T55" fmla="*/ 1482 h 2964"/>
              <a:gd name="T56" fmla="*/ 1204 w 2824"/>
              <a:gd name="T57" fmla="*/ 1852 h 2964"/>
              <a:gd name="T58" fmla="*/ 1620 w 2824"/>
              <a:gd name="T59" fmla="*/ 1945 h 2964"/>
              <a:gd name="T60" fmla="*/ 1204 w 2824"/>
              <a:gd name="T61" fmla="*/ 1945 h 2964"/>
              <a:gd name="T62" fmla="*/ 1620 w 2824"/>
              <a:gd name="T63" fmla="*/ 2777 h 2964"/>
              <a:gd name="T64" fmla="*/ 694 w 2824"/>
              <a:gd name="T65" fmla="*/ 1019 h 2964"/>
              <a:gd name="T66" fmla="*/ 694 w 2824"/>
              <a:gd name="T67" fmla="*/ 1389 h 2964"/>
              <a:gd name="T68" fmla="*/ 1111 w 2824"/>
              <a:gd name="T69" fmla="*/ 1482 h 2964"/>
              <a:gd name="T70" fmla="*/ 694 w 2824"/>
              <a:gd name="T71" fmla="*/ 1482 h 2964"/>
              <a:gd name="T72" fmla="*/ 1111 w 2824"/>
              <a:gd name="T73" fmla="*/ 2314 h 2964"/>
              <a:gd name="T74" fmla="*/ 694 w 2824"/>
              <a:gd name="T75" fmla="*/ 2407 h 2964"/>
              <a:gd name="T76" fmla="*/ 694 w 2824"/>
              <a:gd name="T77" fmla="*/ 2777 h 2964"/>
              <a:gd name="T78" fmla="*/ 602 w 2824"/>
              <a:gd name="T79" fmla="*/ 1019 h 2964"/>
              <a:gd name="T80" fmla="*/ 185 w 2824"/>
              <a:gd name="T81" fmla="*/ 1019 h 2964"/>
              <a:gd name="T82" fmla="*/ 602 w 2824"/>
              <a:gd name="T83" fmla="*/ 1852 h 2964"/>
              <a:gd name="T84" fmla="*/ 185 w 2824"/>
              <a:gd name="T85" fmla="*/ 1945 h 2964"/>
              <a:gd name="T86" fmla="*/ 185 w 2824"/>
              <a:gd name="T87" fmla="*/ 2314 h 2964"/>
              <a:gd name="T88" fmla="*/ 602 w 2824"/>
              <a:gd name="T89" fmla="*/ 2407 h 2964"/>
              <a:gd name="T90" fmla="*/ 185 w 2824"/>
              <a:gd name="T91" fmla="*/ 2407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4" h="2964">
                <a:moveTo>
                  <a:pt x="2684" y="185"/>
                </a:moveTo>
                <a:cubicBezTo>
                  <a:pt x="2407" y="185"/>
                  <a:pt x="2407" y="185"/>
                  <a:pt x="2407" y="185"/>
                </a:cubicBezTo>
                <a:cubicBezTo>
                  <a:pt x="2407" y="336"/>
                  <a:pt x="2407" y="336"/>
                  <a:pt x="2407" y="336"/>
                </a:cubicBezTo>
                <a:cubicBezTo>
                  <a:pt x="2430" y="370"/>
                  <a:pt x="2453" y="417"/>
                  <a:pt x="2453" y="463"/>
                </a:cubicBezTo>
                <a:cubicBezTo>
                  <a:pt x="2453" y="567"/>
                  <a:pt x="2372" y="648"/>
                  <a:pt x="2268" y="648"/>
                </a:cubicBezTo>
                <a:cubicBezTo>
                  <a:pt x="2164" y="648"/>
                  <a:pt x="2083" y="567"/>
                  <a:pt x="2083" y="463"/>
                </a:cubicBezTo>
                <a:cubicBezTo>
                  <a:pt x="2083" y="394"/>
                  <a:pt x="2118" y="336"/>
                  <a:pt x="2176" y="301"/>
                </a:cubicBezTo>
                <a:cubicBezTo>
                  <a:pt x="2176" y="463"/>
                  <a:pt x="2176" y="463"/>
                  <a:pt x="2176" y="463"/>
                </a:cubicBezTo>
                <a:cubicBezTo>
                  <a:pt x="2176" y="509"/>
                  <a:pt x="2222" y="556"/>
                  <a:pt x="2268" y="556"/>
                </a:cubicBezTo>
                <a:cubicBezTo>
                  <a:pt x="2314" y="556"/>
                  <a:pt x="2360" y="509"/>
                  <a:pt x="2360" y="463"/>
                </a:cubicBezTo>
                <a:cubicBezTo>
                  <a:pt x="2360" y="93"/>
                  <a:pt x="2360" y="93"/>
                  <a:pt x="2360" y="93"/>
                </a:cubicBezTo>
                <a:cubicBezTo>
                  <a:pt x="2360" y="46"/>
                  <a:pt x="2314" y="0"/>
                  <a:pt x="2268" y="0"/>
                </a:cubicBezTo>
                <a:cubicBezTo>
                  <a:pt x="2222" y="0"/>
                  <a:pt x="2176" y="46"/>
                  <a:pt x="2176" y="93"/>
                </a:cubicBezTo>
                <a:cubicBezTo>
                  <a:pt x="2176" y="185"/>
                  <a:pt x="2176" y="185"/>
                  <a:pt x="2176" y="185"/>
                </a:cubicBezTo>
                <a:cubicBezTo>
                  <a:pt x="694" y="185"/>
                  <a:pt x="694" y="185"/>
                  <a:pt x="694" y="185"/>
                </a:cubicBezTo>
                <a:cubicBezTo>
                  <a:pt x="694" y="336"/>
                  <a:pt x="694" y="336"/>
                  <a:pt x="694" y="336"/>
                </a:cubicBezTo>
                <a:cubicBezTo>
                  <a:pt x="717" y="370"/>
                  <a:pt x="741" y="417"/>
                  <a:pt x="741" y="463"/>
                </a:cubicBezTo>
                <a:cubicBezTo>
                  <a:pt x="741" y="567"/>
                  <a:pt x="659" y="648"/>
                  <a:pt x="555" y="648"/>
                </a:cubicBezTo>
                <a:cubicBezTo>
                  <a:pt x="451" y="648"/>
                  <a:pt x="370" y="567"/>
                  <a:pt x="370" y="463"/>
                </a:cubicBezTo>
                <a:cubicBezTo>
                  <a:pt x="370" y="394"/>
                  <a:pt x="405" y="336"/>
                  <a:pt x="463" y="301"/>
                </a:cubicBezTo>
                <a:cubicBezTo>
                  <a:pt x="463" y="463"/>
                  <a:pt x="463" y="463"/>
                  <a:pt x="463" y="463"/>
                </a:cubicBezTo>
                <a:cubicBezTo>
                  <a:pt x="463" y="509"/>
                  <a:pt x="509" y="556"/>
                  <a:pt x="555" y="556"/>
                </a:cubicBezTo>
                <a:cubicBezTo>
                  <a:pt x="602" y="556"/>
                  <a:pt x="648" y="509"/>
                  <a:pt x="648" y="463"/>
                </a:cubicBezTo>
                <a:cubicBezTo>
                  <a:pt x="648" y="93"/>
                  <a:pt x="648" y="93"/>
                  <a:pt x="648" y="93"/>
                </a:cubicBezTo>
                <a:cubicBezTo>
                  <a:pt x="648" y="46"/>
                  <a:pt x="602" y="0"/>
                  <a:pt x="555" y="0"/>
                </a:cubicBezTo>
                <a:cubicBezTo>
                  <a:pt x="509" y="0"/>
                  <a:pt x="463" y="46"/>
                  <a:pt x="463" y="93"/>
                </a:cubicBezTo>
                <a:cubicBezTo>
                  <a:pt x="463" y="185"/>
                  <a:pt x="463" y="185"/>
                  <a:pt x="463" y="185"/>
                </a:cubicBezTo>
                <a:cubicBezTo>
                  <a:pt x="139" y="185"/>
                  <a:pt x="139" y="185"/>
                  <a:pt x="139" y="185"/>
                </a:cubicBezTo>
                <a:cubicBezTo>
                  <a:pt x="57" y="185"/>
                  <a:pt x="0" y="243"/>
                  <a:pt x="0" y="324"/>
                </a:cubicBezTo>
                <a:cubicBezTo>
                  <a:pt x="0" y="741"/>
                  <a:pt x="0" y="741"/>
                  <a:pt x="0" y="741"/>
                </a:cubicBezTo>
                <a:cubicBezTo>
                  <a:pt x="2823" y="741"/>
                  <a:pt x="2823" y="741"/>
                  <a:pt x="2823" y="741"/>
                </a:cubicBezTo>
                <a:cubicBezTo>
                  <a:pt x="2823" y="324"/>
                  <a:pt x="2823" y="324"/>
                  <a:pt x="2823" y="324"/>
                </a:cubicBezTo>
                <a:cubicBezTo>
                  <a:pt x="2823" y="243"/>
                  <a:pt x="2765" y="185"/>
                  <a:pt x="2684" y="185"/>
                </a:cubicBezTo>
                <a:close/>
                <a:moveTo>
                  <a:pt x="0" y="2963"/>
                </a:moveTo>
                <a:cubicBezTo>
                  <a:pt x="2823" y="2963"/>
                  <a:pt x="2823" y="2963"/>
                  <a:pt x="2823" y="2963"/>
                </a:cubicBezTo>
                <a:cubicBezTo>
                  <a:pt x="2823" y="833"/>
                  <a:pt x="2823" y="833"/>
                  <a:pt x="2823" y="833"/>
                </a:cubicBezTo>
                <a:cubicBezTo>
                  <a:pt x="0" y="833"/>
                  <a:pt x="0" y="833"/>
                  <a:pt x="0" y="833"/>
                </a:cubicBezTo>
                <a:lnTo>
                  <a:pt x="0" y="2963"/>
                </a:lnTo>
                <a:close/>
                <a:moveTo>
                  <a:pt x="2222" y="1019"/>
                </a:moveTo>
                <a:cubicBezTo>
                  <a:pt x="2638" y="1019"/>
                  <a:pt x="2638" y="1019"/>
                  <a:pt x="2638" y="1019"/>
                </a:cubicBezTo>
                <a:cubicBezTo>
                  <a:pt x="2638" y="1389"/>
                  <a:pt x="2638" y="1389"/>
                  <a:pt x="2638" y="1389"/>
                </a:cubicBezTo>
                <a:cubicBezTo>
                  <a:pt x="2222" y="1389"/>
                  <a:pt x="2222" y="1389"/>
                  <a:pt x="2222" y="1389"/>
                </a:cubicBezTo>
                <a:lnTo>
                  <a:pt x="2222" y="1019"/>
                </a:lnTo>
                <a:close/>
                <a:moveTo>
                  <a:pt x="2222" y="1482"/>
                </a:moveTo>
                <a:cubicBezTo>
                  <a:pt x="2638" y="1482"/>
                  <a:pt x="2638" y="1482"/>
                  <a:pt x="2638" y="1482"/>
                </a:cubicBezTo>
                <a:cubicBezTo>
                  <a:pt x="2638" y="1852"/>
                  <a:pt x="2638" y="1852"/>
                  <a:pt x="2638" y="1852"/>
                </a:cubicBezTo>
                <a:cubicBezTo>
                  <a:pt x="2222" y="1852"/>
                  <a:pt x="2222" y="1852"/>
                  <a:pt x="2222" y="1852"/>
                </a:cubicBezTo>
                <a:lnTo>
                  <a:pt x="2222" y="1482"/>
                </a:lnTo>
                <a:close/>
                <a:moveTo>
                  <a:pt x="2222" y="1945"/>
                </a:moveTo>
                <a:cubicBezTo>
                  <a:pt x="2638" y="1945"/>
                  <a:pt x="2638" y="1945"/>
                  <a:pt x="2638" y="1945"/>
                </a:cubicBezTo>
                <a:cubicBezTo>
                  <a:pt x="2638" y="2314"/>
                  <a:pt x="2638" y="2314"/>
                  <a:pt x="2638" y="2314"/>
                </a:cubicBezTo>
                <a:cubicBezTo>
                  <a:pt x="2222" y="2314"/>
                  <a:pt x="2222" y="2314"/>
                  <a:pt x="2222" y="2314"/>
                </a:cubicBezTo>
                <a:lnTo>
                  <a:pt x="2222" y="1945"/>
                </a:lnTo>
                <a:close/>
                <a:moveTo>
                  <a:pt x="2222" y="2407"/>
                </a:moveTo>
                <a:cubicBezTo>
                  <a:pt x="2638" y="2407"/>
                  <a:pt x="2638" y="2407"/>
                  <a:pt x="2638" y="2407"/>
                </a:cubicBezTo>
                <a:cubicBezTo>
                  <a:pt x="2638" y="2777"/>
                  <a:pt x="2638" y="2777"/>
                  <a:pt x="2638" y="2777"/>
                </a:cubicBezTo>
                <a:cubicBezTo>
                  <a:pt x="2222" y="2777"/>
                  <a:pt x="2222" y="2777"/>
                  <a:pt x="2222" y="2777"/>
                </a:cubicBezTo>
                <a:lnTo>
                  <a:pt x="2222" y="2407"/>
                </a:lnTo>
                <a:close/>
                <a:moveTo>
                  <a:pt x="1713" y="1019"/>
                </a:moveTo>
                <a:cubicBezTo>
                  <a:pt x="2130" y="1019"/>
                  <a:pt x="2130" y="1019"/>
                  <a:pt x="2130" y="1019"/>
                </a:cubicBezTo>
                <a:cubicBezTo>
                  <a:pt x="2130" y="1389"/>
                  <a:pt x="2130" y="1389"/>
                  <a:pt x="2130" y="1389"/>
                </a:cubicBezTo>
                <a:cubicBezTo>
                  <a:pt x="1713" y="1389"/>
                  <a:pt x="1713" y="1389"/>
                  <a:pt x="1713" y="1389"/>
                </a:cubicBezTo>
                <a:lnTo>
                  <a:pt x="1713" y="1019"/>
                </a:lnTo>
                <a:close/>
                <a:moveTo>
                  <a:pt x="1713" y="1482"/>
                </a:moveTo>
                <a:cubicBezTo>
                  <a:pt x="2130" y="1482"/>
                  <a:pt x="2130" y="1482"/>
                  <a:pt x="2130" y="1482"/>
                </a:cubicBezTo>
                <a:cubicBezTo>
                  <a:pt x="2130" y="1852"/>
                  <a:pt x="2130" y="1852"/>
                  <a:pt x="2130" y="1852"/>
                </a:cubicBezTo>
                <a:cubicBezTo>
                  <a:pt x="1713" y="1852"/>
                  <a:pt x="1713" y="1852"/>
                  <a:pt x="1713" y="1852"/>
                </a:cubicBezTo>
                <a:lnTo>
                  <a:pt x="1713" y="1482"/>
                </a:lnTo>
                <a:close/>
                <a:moveTo>
                  <a:pt x="1713" y="1945"/>
                </a:moveTo>
                <a:cubicBezTo>
                  <a:pt x="2130" y="1945"/>
                  <a:pt x="2130" y="1945"/>
                  <a:pt x="2130" y="1945"/>
                </a:cubicBezTo>
                <a:cubicBezTo>
                  <a:pt x="2130" y="2314"/>
                  <a:pt x="2130" y="2314"/>
                  <a:pt x="2130" y="2314"/>
                </a:cubicBezTo>
                <a:cubicBezTo>
                  <a:pt x="1713" y="2314"/>
                  <a:pt x="1713" y="2314"/>
                  <a:pt x="1713" y="2314"/>
                </a:cubicBezTo>
                <a:lnTo>
                  <a:pt x="1713" y="1945"/>
                </a:lnTo>
                <a:close/>
                <a:moveTo>
                  <a:pt x="1713" y="2407"/>
                </a:moveTo>
                <a:cubicBezTo>
                  <a:pt x="2130" y="2407"/>
                  <a:pt x="2130" y="2407"/>
                  <a:pt x="2130" y="2407"/>
                </a:cubicBezTo>
                <a:cubicBezTo>
                  <a:pt x="2130" y="2777"/>
                  <a:pt x="2130" y="2777"/>
                  <a:pt x="2130" y="2777"/>
                </a:cubicBezTo>
                <a:cubicBezTo>
                  <a:pt x="1713" y="2777"/>
                  <a:pt x="1713" y="2777"/>
                  <a:pt x="1713" y="2777"/>
                </a:cubicBezTo>
                <a:lnTo>
                  <a:pt x="1713" y="2407"/>
                </a:lnTo>
                <a:close/>
                <a:moveTo>
                  <a:pt x="1204" y="1019"/>
                </a:moveTo>
                <a:cubicBezTo>
                  <a:pt x="1620" y="1019"/>
                  <a:pt x="1620" y="1019"/>
                  <a:pt x="1620" y="1019"/>
                </a:cubicBezTo>
                <a:cubicBezTo>
                  <a:pt x="1620" y="1389"/>
                  <a:pt x="1620" y="1389"/>
                  <a:pt x="1620" y="1389"/>
                </a:cubicBezTo>
                <a:cubicBezTo>
                  <a:pt x="1204" y="1389"/>
                  <a:pt x="1204" y="1389"/>
                  <a:pt x="1204" y="1389"/>
                </a:cubicBezTo>
                <a:lnTo>
                  <a:pt x="1204" y="1019"/>
                </a:lnTo>
                <a:close/>
                <a:moveTo>
                  <a:pt x="1204" y="1482"/>
                </a:moveTo>
                <a:cubicBezTo>
                  <a:pt x="1620" y="1482"/>
                  <a:pt x="1620" y="1482"/>
                  <a:pt x="1620" y="1482"/>
                </a:cubicBezTo>
                <a:cubicBezTo>
                  <a:pt x="1620" y="1852"/>
                  <a:pt x="1620" y="1852"/>
                  <a:pt x="1620" y="1852"/>
                </a:cubicBezTo>
                <a:cubicBezTo>
                  <a:pt x="1204" y="1852"/>
                  <a:pt x="1204" y="1852"/>
                  <a:pt x="1204" y="1852"/>
                </a:cubicBezTo>
                <a:lnTo>
                  <a:pt x="1204" y="1482"/>
                </a:lnTo>
                <a:close/>
                <a:moveTo>
                  <a:pt x="1204" y="1945"/>
                </a:moveTo>
                <a:cubicBezTo>
                  <a:pt x="1620" y="1945"/>
                  <a:pt x="1620" y="1945"/>
                  <a:pt x="1620" y="1945"/>
                </a:cubicBezTo>
                <a:cubicBezTo>
                  <a:pt x="1620" y="2314"/>
                  <a:pt x="1620" y="2314"/>
                  <a:pt x="1620" y="2314"/>
                </a:cubicBezTo>
                <a:cubicBezTo>
                  <a:pt x="1204" y="2314"/>
                  <a:pt x="1204" y="2314"/>
                  <a:pt x="1204" y="2314"/>
                </a:cubicBezTo>
                <a:lnTo>
                  <a:pt x="1204" y="1945"/>
                </a:lnTo>
                <a:close/>
                <a:moveTo>
                  <a:pt x="1204" y="2407"/>
                </a:moveTo>
                <a:cubicBezTo>
                  <a:pt x="1620" y="2407"/>
                  <a:pt x="1620" y="2407"/>
                  <a:pt x="1620" y="2407"/>
                </a:cubicBezTo>
                <a:cubicBezTo>
                  <a:pt x="1620" y="2777"/>
                  <a:pt x="1620" y="2777"/>
                  <a:pt x="1620" y="2777"/>
                </a:cubicBezTo>
                <a:cubicBezTo>
                  <a:pt x="1204" y="2777"/>
                  <a:pt x="1204" y="2777"/>
                  <a:pt x="1204" y="2777"/>
                </a:cubicBezTo>
                <a:lnTo>
                  <a:pt x="1204" y="2407"/>
                </a:lnTo>
                <a:close/>
                <a:moveTo>
                  <a:pt x="694" y="1019"/>
                </a:moveTo>
                <a:cubicBezTo>
                  <a:pt x="1111" y="1019"/>
                  <a:pt x="1111" y="1019"/>
                  <a:pt x="1111" y="1019"/>
                </a:cubicBezTo>
                <a:cubicBezTo>
                  <a:pt x="1111" y="1389"/>
                  <a:pt x="1111" y="1389"/>
                  <a:pt x="1111" y="1389"/>
                </a:cubicBezTo>
                <a:cubicBezTo>
                  <a:pt x="694" y="1389"/>
                  <a:pt x="694" y="1389"/>
                  <a:pt x="694" y="1389"/>
                </a:cubicBezTo>
                <a:lnTo>
                  <a:pt x="694" y="1019"/>
                </a:lnTo>
                <a:close/>
                <a:moveTo>
                  <a:pt x="694" y="1482"/>
                </a:moveTo>
                <a:cubicBezTo>
                  <a:pt x="1111" y="1482"/>
                  <a:pt x="1111" y="1482"/>
                  <a:pt x="1111" y="1482"/>
                </a:cubicBezTo>
                <a:cubicBezTo>
                  <a:pt x="1111" y="1852"/>
                  <a:pt x="1111" y="1852"/>
                  <a:pt x="1111" y="1852"/>
                </a:cubicBezTo>
                <a:cubicBezTo>
                  <a:pt x="694" y="1852"/>
                  <a:pt x="694" y="1852"/>
                  <a:pt x="694" y="1852"/>
                </a:cubicBezTo>
                <a:lnTo>
                  <a:pt x="694" y="1482"/>
                </a:lnTo>
                <a:close/>
                <a:moveTo>
                  <a:pt x="694" y="1945"/>
                </a:moveTo>
                <a:cubicBezTo>
                  <a:pt x="1111" y="1945"/>
                  <a:pt x="1111" y="1945"/>
                  <a:pt x="1111" y="1945"/>
                </a:cubicBezTo>
                <a:cubicBezTo>
                  <a:pt x="1111" y="2314"/>
                  <a:pt x="1111" y="2314"/>
                  <a:pt x="1111" y="2314"/>
                </a:cubicBezTo>
                <a:cubicBezTo>
                  <a:pt x="694" y="2314"/>
                  <a:pt x="694" y="2314"/>
                  <a:pt x="694" y="2314"/>
                </a:cubicBezTo>
                <a:lnTo>
                  <a:pt x="694" y="1945"/>
                </a:lnTo>
                <a:close/>
                <a:moveTo>
                  <a:pt x="694" y="2407"/>
                </a:moveTo>
                <a:cubicBezTo>
                  <a:pt x="1111" y="2407"/>
                  <a:pt x="1111" y="2407"/>
                  <a:pt x="1111" y="2407"/>
                </a:cubicBezTo>
                <a:cubicBezTo>
                  <a:pt x="1111" y="2777"/>
                  <a:pt x="1111" y="2777"/>
                  <a:pt x="1111" y="2777"/>
                </a:cubicBezTo>
                <a:cubicBezTo>
                  <a:pt x="694" y="2777"/>
                  <a:pt x="694" y="2777"/>
                  <a:pt x="694" y="2777"/>
                </a:cubicBezTo>
                <a:lnTo>
                  <a:pt x="694" y="2407"/>
                </a:lnTo>
                <a:close/>
                <a:moveTo>
                  <a:pt x="185" y="1019"/>
                </a:moveTo>
                <a:cubicBezTo>
                  <a:pt x="602" y="1019"/>
                  <a:pt x="602" y="1019"/>
                  <a:pt x="602" y="1019"/>
                </a:cubicBezTo>
                <a:cubicBezTo>
                  <a:pt x="602" y="1389"/>
                  <a:pt x="602" y="1389"/>
                  <a:pt x="602" y="1389"/>
                </a:cubicBezTo>
                <a:cubicBezTo>
                  <a:pt x="185" y="1389"/>
                  <a:pt x="185" y="1389"/>
                  <a:pt x="185" y="1389"/>
                </a:cubicBezTo>
                <a:lnTo>
                  <a:pt x="185" y="1019"/>
                </a:lnTo>
                <a:close/>
                <a:moveTo>
                  <a:pt x="185" y="1482"/>
                </a:moveTo>
                <a:cubicBezTo>
                  <a:pt x="602" y="1482"/>
                  <a:pt x="602" y="1482"/>
                  <a:pt x="602" y="1482"/>
                </a:cubicBezTo>
                <a:cubicBezTo>
                  <a:pt x="602" y="1852"/>
                  <a:pt x="602" y="1852"/>
                  <a:pt x="602" y="1852"/>
                </a:cubicBezTo>
                <a:cubicBezTo>
                  <a:pt x="185" y="1852"/>
                  <a:pt x="185" y="1852"/>
                  <a:pt x="185" y="1852"/>
                </a:cubicBezTo>
                <a:lnTo>
                  <a:pt x="185" y="1482"/>
                </a:lnTo>
                <a:close/>
                <a:moveTo>
                  <a:pt x="185" y="1945"/>
                </a:moveTo>
                <a:cubicBezTo>
                  <a:pt x="602" y="1945"/>
                  <a:pt x="602" y="1945"/>
                  <a:pt x="602" y="1945"/>
                </a:cubicBezTo>
                <a:cubicBezTo>
                  <a:pt x="602" y="2314"/>
                  <a:pt x="602" y="2314"/>
                  <a:pt x="602" y="2314"/>
                </a:cubicBezTo>
                <a:cubicBezTo>
                  <a:pt x="185" y="2314"/>
                  <a:pt x="185" y="2314"/>
                  <a:pt x="185" y="2314"/>
                </a:cubicBezTo>
                <a:lnTo>
                  <a:pt x="185" y="1945"/>
                </a:lnTo>
                <a:close/>
                <a:moveTo>
                  <a:pt x="185" y="2407"/>
                </a:moveTo>
                <a:cubicBezTo>
                  <a:pt x="602" y="2407"/>
                  <a:pt x="602" y="2407"/>
                  <a:pt x="602" y="2407"/>
                </a:cubicBezTo>
                <a:cubicBezTo>
                  <a:pt x="602" y="2777"/>
                  <a:pt x="602" y="2777"/>
                  <a:pt x="602" y="2777"/>
                </a:cubicBezTo>
                <a:cubicBezTo>
                  <a:pt x="185" y="2777"/>
                  <a:pt x="185" y="2777"/>
                  <a:pt x="185" y="2777"/>
                </a:cubicBezTo>
                <a:lnTo>
                  <a:pt x="185" y="2407"/>
                </a:ln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03" name="Freeform 3"/>
          <p:cNvSpPr>
            <a:spLocks noChangeAspect="1" noChangeArrowheads="1"/>
          </p:cNvSpPr>
          <p:nvPr/>
        </p:nvSpPr>
        <p:spPr bwMode="gray">
          <a:xfrm>
            <a:off x="8598288" y="4695847"/>
            <a:ext cx="354769" cy="266077"/>
          </a:xfrm>
          <a:custGeom>
            <a:avLst/>
            <a:gdLst>
              <a:gd name="T0" fmla="*/ 1181 w 2964"/>
              <a:gd name="T1" fmla="*/ 278 h 2224"/>
              <a:gd name="T2" fmla="*/ 972 w 2964"/>
              <a:gd name="T3" fmla="*/ 105 h 2224"/>
              <a:gd name="T4" fmla="*/ 0 w 2964"/>
              <a:gd name="T5" fmla="*/ 0 h 2224"/>
              <a:gd name="T6" fmla="*/ 2963 w 2964"/>
              <a:gd name="T7" fmla="*/ 2223 h 2224"/>
              <a:gd name="T8" fmla="*/ 2685 w 2964"/>
              <a:gd name="T9" fmla="*/ 278 h 2224"/>
              <a:gd name="T10" fmla="*/ 833 w 2964"/>
              <a:gd name="T11" fmla="*/ 811 h 2224"/>
              <a:gd name="T12" fmla="*/ 1111 w 2964"/>
              <a:gd name="T13" fmla="*/ 649 h 2224"/>
              <a:gd name="T14" fmla="*/ 1274 w 2964"/>
              <a:gd name="T15" fmla="*/ 961 h 2224"/>
              <a:gd name="T16" fmla="*/ 1285 w 2964"/>
              <a:gd name="T17" fmla="*/ 1089 h 2224"/>
              <a:gd name="T18" fmla="*/ 1065 w 2964"/>
              <a:gd name="T19" fmla="*/ 1309 h 2224"/>
              <a:gd name="T20" fmla="*/ 880 w 2964"/>
              <a:gd name="T21" fmla="*/ 1123 h 2224"/>
              <a:gd name="T22" fmla="*/ 822 w 2964"/>
              <a:gd name="T23" fmla="*/ 1019 h 2224"/>
              <a:gd name="T24" fmla="*/ 833 w 2964"/>
              <a:gd name="T25" fmla="*/ 845 h 2224"/>
              <a:gd name="T26" fmla="*/ 278 w 2964"/>
              <a:gd name="T27" fmla="*/ 2038 h 2224"/>
              <a:gd name="T28" fmla="*/ 417 w 2964"/>
              <a:gd name="T29" fmla="*/ 1945 h 2224"/>
              <a:gd name="T30" fmla="*/ 556 w 2964"/>
              <a:gd name="T31" fmla="*/ 1506 h 2224"/>
              <a:gd name="T32" fmla="*/ 984 w 2964"/>
              <a:gd name="T33" fmla="*/ 1760 h 2224"/>
              <a:gd name="T34" fmla="*/ 1019 w 2964"/>
              <a:gd name="T35" fmla="*/ 1471 h 2224"/>
              <a:gd name="T36" fmla="*/ 1111 w 2964"/>
              <a:gd name="T37" fmla="*/ 1471 h 2224"/>
              <a:gd name="T38" fmla="*/ 1135 w 2964"/>
              <a:gd name="T39" fmla="*/ 1760 h 2224"/>
              <a:gd name="T40" fmla="*/ 1563 w 2964"/>
              <a:gd name="T41" fmla="*/ 1506 h 2224"/>
              <a:gd name="T42" fmla="*/ 1713 w 2964"/>
              <a:gd name="T43" fmla="*/ 1945 h 2224"/>
              <a:gd name="T44" fmla="*/ 2685 w 2964"/>
              <a:gd name="T45" fmla="*/ 2038 h 2224"/>
              <a:gd name="T46" fmla="*/ 2639 w 2964"/>
              <a:gd name="T47" fmla="*/ 1043 h 2224"/>
              <a:gd name="T48" fmla="*/ 2546 w 2964"/>
              <a:gd name="T49" fmla="*/ 996 h 2224"/>
              <a:gd name="T50" fmla="*/ 1945 w 2964"/>
              <a:gd name="T51" fmla="*/ 1401 h 2224"/>
              <a:gd name="T52" fmla="*/ 1528 w 2964"/>
              <a:gd name="T53" fmla="*/ 1390 h 2224"/>
              <a:gd name="T54" fmla="*/ 1725 w 2964"/>
              <a:gd name="T55" fmla="*/ 996 h 2224"/>
              <a:gd name="T56" fmla="*/ 2453 w 2964"/>
              <a:gd name="T57" fmla="*/ 695 h 2224"/>
              <a:gd name="T58" fmla="*/ 2200 w 2964"/>
              <a:gd name="T59" fmla="*/ 649 h 2224"/>
              <a:gd name="T60" fmla="*/ 2245 w 2964"/>
              <a:gd name="T61" fmla="*/ 556 h 2224"/>
              <a:gd name="T62" fmla="*/ 2685 w 2964"/>
              <a:gd name="T63" fmla="*/ 996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64" h="2224">
                <a:moveTo>
                  <a:pt x="2685" y="278"/>
                </a:moveTo>
                <a:cubicBezTo>
                  <a:pt x="1181" y="278"/>
                  <a:pt x="1181" y="278"/>
                  <a:pt x="1181" y="278"/>
                </a:cubicBezTo>
                <a:cubicBezTo>
                  <a:pt x="1111" y="278"/>
                  <a:pt x="1042" y="243"/>
                  <a:pt x="1019" y="174"/>
                </a:cubicBezTo>
                <a:cubicBezTo>
                  <a:pt x="972" y="105"/>
                  <a:pt x="972" y="105"/>
                  <a:pt x="972" y="105"/>
                </a:cubicBezTo>
                <a:cubicBezTo>
                  <a:pt x="949" y="35"/>
                  <a:pt x="880" y="0"/>
                  <a:pt x="811" y="0"/>
                </a:cubicBezTo>
                <a:cubicBezTo>
                  <a:pt x="0" y="0"/>
                  <a:pt x="0" y="0"/>
                  <a:pt x="0" y="0"/>
                </a:cubicBezTo>
                <a:cubicBezTo>
                  <a:pt x="0" y="2223"/>
                  <a:pt x="0" y="2223"/>
                  <a:pt x="0" y="2223"/>
                </a:cubicBezTo>
                <a:cubicBezTo>
                  <a:pt x="2963" y="2223"/>
                  <a:pt x="2963" y="2223"/>
                  <a:pt x="2963" y="2223"/>
                </a:cubicBezTo>
                <a:cubicBezTo>
                  <a:pt x="2963" y="556"/>
                  <a:pt x="2963" y="556"/>
                  <a:pt x="2963" y="556"/>
                </a:cubicBezTo>
                <a:cubicBezTo>
                  <a:pt x="2963" y="406"/>
                  <a:pt x="2835" y="278"/>
                  <a:pt x="2685" y="278"/>
                </a:cubicBezTo>
                <a:close/>
                <a:moveTo>
                  <a:pt x="833" y="845"/>
                </a:moveTo>
                <a:cubicBezTo>
                  <a:pt x="833" y="811"/>
                  <a:pt x="833" y="811"/>
                  <a:pt x="833" y="811"/>
                </a:cubicBezTo>
                <a:cubicBezTo>
                  <a:pt x="833" y="811"/>
                  <a:pt x="833" y="614"/>
                  <a:pt x="1077" y="602"/>
                </a:cubicBezTo>
                <a:cubicBezTo>
                  <a:pt x="1111" y="649"/>
                  <a:pt x="1111" y="649"/>
                  <a:pt x="1111" y="649"/>
                </a:cubicBezTo>
                <a:cubicBezTo>
                  <a:pt x="1215" y="660"/>
                  <a:pt x="1285" y="741"/>
                  <a:pt x="1297" y="834"/>
                </a:cubicBezTo>
                <a:cubicBezTo>
                  <a:pt x="1297" y="880"/>
                  <a:pt x="1285" y="938"/>
                  <a:pt x="1274" y="961"/>
                </a:cubicBezTo>
                <a:cubicBezTo>
                  <a:pt x="1297" y="973"/>
                  <a:pt x="1297" y="996"/>
                  <a:pt x="1297" y="1019"/>
                </a:cubicBezTo>
                <a:cubicBezTo>
                  <a:pt x="1285" y="1089"/>
                  <a:pt x="1285" y="1089"/>
                  <a:pt x="1285" y="1089"/>
                </a:cubicBezTo>
                <a:cubicBezTo>
                  <a:pt x="1285" y="1112"/>
                  <a:pt x="1262" y="1123"/>
                  <a:pt x="1239" y="1123"/>
                </a:cubicBezTo>
                <a:cubicBezTo>
                  <a:pt x="1215" y="1297"/>
                  <a:pt x="1088" y="1309"/>
                  <a:pt x="1065" y="1309"/>
                </a:cubicBezTo>
                <a:lnTo>
                  <a:pt x="1054" y="1309"/>
                </a:lnTo>
                <a:cubicBezTo>
                  <a:pt x="1042" y="1309"/>
                  <a:pt x="903" y="1297"/>
                  <a:pt x="880" y="1123"/>
                </a:cubicBezTo>
                <a:cubicBezTo>
                  <a:pt x="857" y="1123"/>
                  <a:pt x="833" y="1112"/>
                  <a:pt x="833" y="1089"/>
                </a:cubicBezTo>
                <a:cubicBezTo>
                  <a:pt x="822" y="1019"/>
                  <a:pt x="822" y="1019"/>
                  <a:pt x="822" y="1019"/>
                </a:cubicBezTo>
                <a:cubicBezTo>
                  <a:pt x="822" y="996"/>
                  <a:pt x="833" y="973"/>
                  <a:pt x="845" y="961"/>
                </a:cubicBezTo>
                <a:cubicBezTo>
                  <a:pt x="845" y="938"/>
                  <a:pt x="833" y="892"/>
                  <a:pt x="833" y="845"/>
                </a:cubicBezTo>
                <a:close/>
                <a:moveTo>
                  <a:pt x="2685" y="2038"/>
                </a:moveTo>
                <a:cubicBezTo>
                  <a:pt x="278" y="2038"/>
                  <a:pt x="278" y="2038"/>
                  <a:pt x="278" y="2038"/>
                </a:cubicBezTo>
                <a:cubicBezTo>
                  <a:pt x="278" y="1945"/>
                  <a:pt x="278" y="1945"/>
                  <a:pt x="278" y="1945"/>
                </a:cubicBezTo>
                <a:cubicBezTo>
                  <a:pt x="417" y="1945"/>
                  <a:pt x="417" y="1945"/>
                  <a:pt x="417" y="1945"/>
                </a:cubicBezTo>
                <a:cubicBezTo>
                  <a:pt x="452" y="1656"/>
                  <a:pt x="452" y="1656"/>
                  <a:pt x="452" y="1656"/>
                </a:cubicBezTo>
                <a:cubicBezTo>
                  <a:pt x="463" y="1598"/>
                  <a:pt x="498" y="1540"/>
                  <a:pt x="556" y="1506"/>
                </a:cubicBezTo>
                <a:cubicBezTo>
                  <a:pt x="903" y="1343"/>
                  <a:pt x="903" y="1343"/>
                  <a:pt x="903" y="1343"/>
                </a:cubicBezTo>
                <a:cubicBezTo>
                  <a:pt x="984" y="1760"/>
                  <a:pt x="984" y="1760"/>
                  <a:pt x="984" y="1760"/>
                </a:cubicBezTo>
                <a:cubicBezTo>
                  <a:pt x="1042" y="1529"/>
                  <a:pt x="1042" y="1529"/>
                  <a:pt x="1042" y="1529"/>
                </a:cubicBezTo>
                <a:cubicBezTo>
                  <a:pt x="1019" y="1471"/>
                  <a:pt x="1019" y="1471"/>
                  <a:pt x="1019" y="1471"/>
                </a:cubicBezTo>
                <a:cubicBezTo>
                  <a:pt x="1065" y="1390"/>
                  <a:pt x="1065" y="1390"/>
                  <a:pt x="1065" y="1390"/>
                </a:cubicBezTo>
                <a:cubicBezTo>
                  <a:pt x="1111" y="1471"/>
                  <a:pt x="1111" y="1471"/>
                  <a:pt x="1111" y="1471"/>
                </a:cubicBezTo>
                <a:cubicBezTo>
                  <a:pt x="1088" y="1529"/>
                  <a:pt x="1088" y="1529"/>
                  <a:pt x="1088" y="1529"/>
                </a:cubicBezTo>
                <a:cubicBezTo>
                  <a:pt x="1135" y="1760"/>
                  <a:pt x="1135" y="1760"/>
                  <a:pt x="1135" y="1760"/>
                </a:cubicBezTo>
                <a:cubicBezTo>
                  <a:pt x="1215" y="1343"/>
                  <a:pt x="1215" y="1343"/>
                  <a:pt x="1215" y="1343"/>
                </a:cubicBezTo>
                <a:cubicBezTo>
                  <a:pt x="1563" y="1506"/>
                  <a:pt x="1563" y="1506"/>
                  <a:pt x="1563" y="1506"/>
                </a:cubicBezTo>
                <a:cubicBezTo>
                  <a:pt x="1621" y="1540"/>
                  <a:pt x="1667" y="1598"/>
                  <a:pt x="1667" y="1656"/>
                </a:cubicBezTo>
                <a:cubicBezTo>
                  <a:pt x="1713" y="1945"/>
                  <a:pt x="1713" y="1945"/>
                  <a:pt x="1713" y="1945"/>
                </a:cubicBezTo>
                <a:cubicBezTo>
                  <a:pt x="2685" y="1945"/>
                  <a:pt x="2685" y="1945"/>
                  <a:pt x="2685" y="1945"/>
                </a:cubicBezTo>
                <a:lnTo>
                  <a:pt x="2685" y="2038"/>
                </a:lnTo>
                <a:close/>
                <a:moveTo>
                  <a:pt x="2685" y="996"/>
                </a:moveTo>
                <a:cubicBezTo>
                  <a:pt x="2685" y="1019"/>
                  <a:pt x="2662" y="1043"/>
                  <a:pt x="2639" y="1043"/>
                </a:cubicBezTo>
                <a:cubicBezTo>
                  <a:pt x="2592" y="1043"/>
                  <a:pt x="2592" y="1043"/>
                  <a:pt x="2592" y="1043"/>
                </a:cubicBezTo>
                <a:cubicBezTo>
                  <a:pt x="2569" y="1043"/>
                  <a:pt x="2546" y="1019"/>
                  <a:pt x="2546" y="996"/>
                </a:cubicBezTo>
                <a:cubicBezTo>
                  <a:pt x="2546" y="799"/>
                  <a:pt x="2546" y="799"/>
                  <a:pt x="2546" y="799"/>
                </a:cubicBezTo>
                <a:cubicBezTo>
                  <a:pt x="1945" y="1401"/>
                  <a:pt x="1945" y="1401"/>
                  <a:pt x="1945" y="1401"/>
                </a:cubicBezTo>
                <a:cubicBezTo>
                  <a:pt x="1725" y="1193"/>
                  <a:pt x="1725" y="1193"/>
                  <a:pt x="1725" y="1193"/>
                </a:cubicBezTo>
                <a:cubicBezTo>
                  <a:pt x="1528" y="1390"/>
                  <a:pt x="1528" y="1390"/>
                  <a:pt x="1528" y="1390"/>
                </a:cubicBezTo>
                <a:cubicBezTo>
                  <a:pt x="1401" y="1320"/>
                  <a:pt x="1401" y="1320"/>
                  <a:pt x="1401" y="1320"/>
                </a:cubicBezTo>
                <a:cubicBezTo>
                  <a:pt x="1725" y="996"/>
                  <a:pt x="1725" y="996"/>
                  <a:pt x="1725" y="996"/>
                </a:cubicBezTo>
                <a:cubicBezTo>
                  <a:pt x="1945" y="1204"/>
                  <a:pt x="1945" y="1204"/>
                  <a:pt x="1945" y="1204"/>
                </a:cubicBezTo>
                <a:cubicBezTo>
                  <a:pt x="2453" y="695"/>
                  <a:pt x="2453" y="695"/>
                  <a:pt x="2453" y="695"/>
                </a:cubicBezTo>
                <a:cubicBezTo>
                  <a:pt x="2245" y="695"/>
                  <a:pt x="2245" y="695"/>
                  <a:pt x="2245" y="695"/>
                </a:cubicBezTo>
                <a:cubicBezTo>
                  <a:pt x="2223" y="695"/>
                  <a:pt x="2200" y="672"/>
                  <a:pt x="2200" y="649"/>
                </a:cubicBezTo>
                <a:cubicBezTo>
                  <a:pt x="2200" y="602"/>
                  <a:pt x="2200" y="602"/>
                  <a:pt x="2200" y="602"/>
                </a:cubicBezTo>
                <a:cubicBezTo>
                  <a:pt x="2200" y="579"/>
                  <a:pt x="2223" y="556"/>
                  <a:pt x="2245" y="556"/>
                </a:cubicBezTo>
                <a:cubicBezTo>
                  <a:pt x="2685" y="556"/>
                  <a:pt x="2685" y="556"/>
                  <a:pt x="2685" y="556"/>
                </a:cubicBezTo>
                <a:lnTo>
                  <a:pt x="2685" y="996"/>
                </a:ln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04" name="Freeform 6"/>
          <p:cNvSpPr>
            <a:spLocks noChangeArrowheads="1"/>
          </p:cNvSpPr>
          <p:nvPr/>
        </p:nvSpPr>
        <p:spPr bwMode="gray">
          <a:xfrm>
            <a:off x="9019453" y="1670253"/>
            <a:ext cx="421544" cy="244968"/>
          </a:xfrm>
          <a:custGeom>
            <a:avLst/>
            <a:gdLst>
              <a:gd name="T0" fmla="*/ 267 w 2988"/>
              <a:gd name="T1" fmla="*/ 741 h 1738"/>
              <a:gd name="T2" fmla="*/ 58 w 2988"/>
              <a:gd name="T3" fmla="*/ 1737 h 1738"/>
              <a:gd name="T4" fmla="*/ 707 w 2988"/>
              <a:gd name="T5" fmla="*/ 1436 h 1738"/>
              <a:gd name="T6" fmla="*/ 545 w 2988"/>
              <a:gd name="T7" fmla="*/ 834 h 1738"/>
              <a:gd name="T8" fmla="*/ 695 w 2988"/>
              <a:gd name="T9" fmla="*/ 93 h 1738"/>
              <a:gd name="T10" fmla="*/ 602 w 2988"/>
              <a:gd name="T11" fmla="*/ 93 h 1738"/>
              <a:gd name="T12" fmla="*/ 290 w 2988"/>
              <a:gd name="T13" fmla="*/ 602 h 1738"/>
              <a:gd name="T14" fmla="*/ 579 w 2988"/>
              <a:gd name="T15" fmla="*/ 730 h 1738"/>
              <a:gd name="T16" fmla="*/ 707 w 2988"/>
              <a:gd name="T17" fmla="*/ 545 h 1738"/>
              <a:gd name="T18" fmla="*/ 741 w 2988"/>
              <a:gd name="T19" fmla="*/ 510 h 1738"/>
              <a:gd name="T20" fmla="*/ 718 w 2988"/>
              <a:gd name="T21" fmla="*/ 290 h 1738"/>
              <a:gd name="T22" fmla="*/ 741 w 2988"/>
              <a:gd name="T23" fmla="*/ 186 h 1738"/>
              <a:gd name="T24" fmla="*/ 1309 w 2988"/>
              <a:gd name="T25" fmla="*/ 556 h 1738"/>
              <a:gd name="T26" fmla="*/ 1239 w 2988"/>
              <a:gd name="T27" fmla="*/ 441 h 1738"/>
              <a:gd name="T28" fmla="*/ 1286 w 2988"/>
              <a:gd name="T29" fmla="*/ 336 h 1738"/>
              <a:gd name="T30" fmla="*/ 1598 w 2988"/>
              <a:gd name="T31" fmla="*/ 383 h 1738"/>
              <a:gd name="T32" fmla="*/ 1691 w 2988"/>
              <a:gd name="T33" fmla="*/ 429 h 1738"/>
              <a:gd name="T34" fmla="*/ 1737 w 2988"/>
              <a:gd name="T35" fmla="*/ 718 h 1738"/>
              <a:gd name="T36" fmla="*/ 1818 w 2988"/>
              <a:gd name="T37" fmla="*/ 383 h 1738"/>
              <a:gd name="T38" fmla="*/ 1494 w 2988"/>
              <a:gd name="T39" fmla="*/ 0 h 1738"/>
              <a:gd name="T40" fmla="*/ 1366 w 2988"/>
              <a:gd name="T41" fmla="*/ 672 h 1738"/>
              <a:gd name="T42" fmla="*/ 1668 w 2988"/>
              <a:gd name="T43" fmla="*/ 811 h 1738"/>
              <a:gd name="T44" fmla="*/ 1309 w 2988"/>
              <a:gd name="T45" fmla="*/ 811 h 1738"/>
              <a:gd name="T46" fmla="*/ 938 w 2988"/>
              <a:gd name="T47" fmla="*/ 1124 h 1738"/>
              <a:gd name="T48" fmla="*/ 1089 w 2988"/>
              <a:gd name="T49" fmla="*/ 1587 h 1738"/>
              <a:gd name="T50" fmla="*/ 1158 w 2988"/>
              <a:gd name="T51" fmla="*/ 1587 h 1738"/>
              <a:gd name="T52" fmla="*/ 1818 w 2988"/>
              <a:gd name="T53" fmla="*/ 1587 h 1738"/>
              <a:gd name="T54" fmla="*/ 1888 w 2988"/>
              <a:gd name="T55" fmla="*/ 1587 h 1738"/>
              <a:gd name="T56" fmla="*/ 2038 w 2988"/>
              <a:gd name="T57" fmla="*/ 1124 h 1738"/>
              <a:gd name="T58" fmla="*/ 2976 w 2988"/>
              <a:gd name="T59" fmla="*/ 1158 h 1738"/>
              <a:gd name="T60" fmla="*/ 2443 w 2988"/>
              <a:gd name="T61" fmla="*/ 834 h 1738"/>
              <a:gd name="T62" fmla="*/ 2281 w 2988"/>
              <a:gd name="T63" fmla="*/ 1436 h 1738"/>
              <a:gd name="T64" fmla="*/ 2929 w 2988"/>
              <a:gd name="T65" fmla="*/ 1737 h 1738"/>
              <a:gd name="T66" fmla="*/ 2316 w 2988"/>
              <a:gd name="T67" fmla="*/ 672 h 1738"/>
              <a:gd name="T68" fmla="*/ 2629 w 2988"/>
              <a:gd name="T69" fmla="*/ 637 h 1738"/>
              <a:gd name="T70" fmla="*/ 2790 w 2988"/>
              <a:gd name="T71" fmla="*/ 348 h 1738"/>
              <a:gd name="T72" fmla="*/ 2351 w 2988"/>
              <a:gd name="T73" fmla="*/ 47 h 1738"/>
              <a:gd name="T74" fmla="*/ 2246 w 2988"/>
              <a:gd name="T75" fmla="*/ 186 h 1738"/>
              <a:gd name="T76" fmla="*/ 2270 w 2988"/>
              <a:gd name="T77" fmla="*/ 290 h 1738"/>
              <a:gd name="T78" fmla="*/ 2246 w 2988"/>
              <a:gd name="T79" fmla="*/ 510 h 1738"/>
              <a:gd name="T80" fmla="*/ 2281 w 2988"/>
              <a:gd name="T81" fmla="*/ 545 h 1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88" h="1738">
                <a:moveTo>
                  <a:pt x="545" y="834"/>
                </a:moveTo>
                <a:cubicBezTo>
                  <a:pt x="394" y="834"/>
                  <a:pt x="267" y="741"/>
                  <a:pt x="267" y="741"/>
                </a:cubicBezTo>
                <a:cubicBezTo>
                  <a:pt x="209" y="834"/>
                  <a:pt x="35" y="985"/>
                  <a:pt x="12" y="1158"/>
                </a:cubicBezTo>
                <a:cubicBezTo>
                  <a:pt x="0" y="1297"/>
                  <a:pt x="23" y="1471"/>
                  <a:pt x="58" y="1737"/>
                </a:cubicBezTo>
                <a:cubicBezTo>
                  <a:pt x="221" y="1691"/>
                  <a:pt x="440" y="1645"/>
                  <a:pt x="684" y="1621"/>
                </a:cubicBezTo>
                <a:cubicBezTo>
                  <a:pt x="707" y="1436"/>
                  <a:pt x="707" y="1436"/>
                  <a:pt x="707" y="1436"/>
                </a:cubicBezTo>
                <a:cubicBezTo>
                  <a:pt x="718" y="1228"/>
                  <a:pt x="695" y="1124"/>
                  <a:pt x="614" y="973"/>
                </a:cubicBezTo>
                <a:lnTo>
                  <a:pt x="545" y="834"/>
                </a:lnTo>
                <a:close/>
                <a:moveTo>
                  <a:pt x="741" y="186"/>
                </a:moveTo>
                <a:cubicBezTo>
                  <a:pt x="741" y="151"/>
                  <a:pt x="730" y="128"/>
                  <a:pt x="695" y="93"/>
                </a:cubicBezTo>
                <a:cubicBezTo>
                  <a:pt x="637" y="47"/>
                  <a:pt x="637" y="47"/>
                  <a:pt x="637" y="47"/>
                </a:cubicBezTo>
                <a:cubicBezTo>
                  <a:pt x="602" y="93"/>
                  <a:pt x="602" y="93"/>
                  <a:pt x="602" y="93"/>
                </a:cubicBezTo>
                <a:cubicBezTo>
                  <a:pt x="382" y="24"/>
                  <a:pt x="197" y="116"/>
                  <a:pt x="197" y="348"/>
                </a:cubicBezTo>
                <a:cubicBezTo>
                  <a:pt x="197" y="452"/>
                  <a:pt x="290" y="602"/>
                  <a:pt x="290" y="602"/>
                </a:cubicBezTo>
                <a:cubicBezTo>
                  <a:pt x="359" y="637"/>
                  <a:pt x="359" y="637"/>
                  <a:pt x="359" y="637"/>
                </a:cubicBezTo>
                <a:cubicBezTo>
                  <a:pt x="417" y="718"/>
                  <a:pt x="510" y="718"/>
                  <a:pt x="579" y="730"/>
                </a:cubicBezTo>
                <a:cubicBezTo>
                  <a:pt x="625" y="730"/>
                  <a:pt x="660" y="718"/>
                  <a:pt x="672" y="672"/>
                </a:cubicBezTo>
                <a:cubicBezTo>
                  <a:pt x="684" y="626"/>
                  <a:pt x="707" y="545"/>
                  <a:pt x="707" y="545"/>
                </a:cubicBezTo>
                <a:cubicBezTo>
                  <a:pt x="730" y="545"/>
                  <a:pt x="741" y="533"/>
                  <a:pt x="741" y="533"/>
                </a:cubicBezTo>
                <a:cubicBezTo>
                  <a:pt x="741" y="522"/>
                  <a:pt x="741" y="510"/>
                  <a:pt x="741" y="510"/>
                </a:cubicBezTo>
                <a:cubicBezTo>
                  <a:pt x="741" y="510"/>
                  <a:pt x="707" y="406"/>
                  <a:pt x="707" y="383"/>
                </a:cubicBezTo>
                <a:cubicBezTo>
                  <a:pt x="707" y="371"/>
                  <a:pt x="718" y="348"/>
                  <a:pt x="718" y="290"/>
                </a:cubicBezTo>
                <a:cubicBezTo>
                  <a:pt x="718" y="278"/>
                  <a:pt x="707" y="267"/>
                  <a:pt x="707" y="255"/>
                </a:cubicBezTo>
                <a:cubicBezTo>
                  <a:pt x="741" y="232"/>
                  <a:pt x="741" y="198"/>
                  <a:pt x="741" y="186"/>
                </a:cubicBezTo>
                <a:close/>
                <a:moveTo>
                  <a:pt x="1366" y="672"/>
                </a:moveTo>
                <a:cubicBezTo>
                  <a:pt x="1343" y="637"/>
                  <a:pt x="1320" y="602"/>
                  <a:pt x="1309" y="556"/>
                </a:cubicBezTo>
                <a:cubicBezTo>
                  <a:pt x="1286" y="556"/>
                  <a:pt x="1251" y="533"/>
                  <a:pt x="1251" y="498"/>
                </a:cubicBezTo>
                <a:cubicBezTo>
                  <a:pt x="1239" y="441"/>
                  <a:pt x="1239" y="441"/>
                  <a:pt x="1239" y="441"/>
                </a:cubicBezTo>
                <a:cubicBezTo>
                  <a:pt x="1239" y="417"/>
                  <a:pt x="1262" y="383"/>
                  <a:pt x="1286" y="383"/>
                </a:cubicBezTo>
                <a:cubicBezTo>
                  <a:pt x="1286" y="359"/>
                  <a:pt x="1286" y="336"/>
                  <a:pt x="1286" y="336"/>
                </a:cubicBezTo>
                <a:cubicBezTo>
                  <a:pt x="1286" y="313"/>
                  <a:pt x="1297" y="209"/>
                  <a:pt x="1390" y="174"/>
                </a:cubicBezTo>
                <a:cubicBezTo>
                  <a:pt x="1390" y="290"/>
                  <a:pt x="1482" y="383"/>
                  <a:pt x="1598" y="383"/>
                </a:cubicBezTo>
                <a:cubicBezTo>
                  <a:pt x="1644" y="383"/>
                  <a:pt x="1644" y="383"/>
                  <a:pt x="1644" y="383"/>
                </a:cubicBezTo>
                <a:cubicBezTo>
                  <a:pt x="1668" y="383"/>
                  <a:pt x="1691" y="406"/>
                  <a:pt x="1691" y="429"/>
                </a:cubicBezTo>
                <a:cubicBezTo>
                  <a:pt x="1691" y="510"/>
                  <a:pt x="1668" y="661"/>
                  <a:pt x="1575" y="718"/>
                </a:cubicBezTo>
                <a:cubicBezTo>
                  <a:pt x="1737" y="718"/>
                  <a:pt x="1737" y="718"/>
                  <a:pt x="1737" y="718"/>
                </a:cubicBezTo>
                <a:cubicBezTo>
                  <a:pt x="1795" y="637"/>
                  <a:pt x="1818" y="487"/>
                  <a:pt x="1818" y="394"/>
                </a:cubicBezTo>
                <a:lnTo>
                  <a:pt x="1818" y="383"/>
                </a:lnTo>
                <a:cubicBezTo>
                  <a:pt x="1818" y="151"/>
                  <a:pt x="1702" y="47"/>
                  <a:pt x="1540" y="47"/>
                </a:cubicBezTo>
                <a:cubicBezTo>
                  <a:pt x="1494" y="0"/>
                  <a:pt x="1494" y="0"/>
                  <a:pt x="1494" y="0"/>
                </a:cubicBezTo>
                <a:cubicBezTo>
                  <a:pt x="1343" y="0"/>
                  <a:pt x="1158" y="105"/>
                  <a:pt x="1158" y="359"/>
                </a:cubicBezTo>
                <a:cubicBezTo>
                  <a:pt x="1158" y="475"/>
                  <a:pt x="1204" y="614"/>
                  <a:pt x="1366" y="672"/>
                </a:cubicBezTo>
                <a:close/>
                <a:moveTo>
                  <a:pt x="1876" y="904"/>
                </a:moveTo>
                <a:cubicBezTo>
                  <a:pt x="1668" y="811"/>
                  <a:pt x="1668" y="811"/>
                  <a:pt x="1668" y="811"/>
                </a:cubicBezTo>
                <a:cubicBezTo>
                  <a:pt x="1668" y="823"/>
                  <a:pt x="1633" y="985"/>
                  <a:pt x="1494" y="1066"/>
                </a:cubicBezTo>
                <a:cubicBezTo>
                  <a:pt x="1343" y="985"/>
                  <a:pt x="1309" y="823"/>
                  <a:pt x="1309" y="811"/>
                </a:cubicBezTo>
                <a:cubicBezTo>
                  <a:pt x="1100" y="904"/>
                  <a:pt x="1100" y="904"/>
                  <a:pt x="1100" y="904"/>
                </a:cubicBezTo>
                <a:cubicBezTo>
                  <a:pt x="1008" y="938"/>
                  <a:pt x="950" y="1031"/>
                  <a:pt x="938" y="1124"/>
                </a:cubicBezTo>
                <a:cubicBezTo>
                  <a:pt x="880" y="1598"/>
                  <a:pt x="880" y="1598"/>
                  <a:pt x="880" y="1598"/>
                </a:cubicBezTo>
                <a:cubicBezTo>
                  <a:pt x="950" y="1598"/>
                  <a:pt x="1019" y="1587"/>
                  <a:pt x="1089" y="1587"/>
                </a:cubicBezTo>
                <a:cubicBezTo>
                  <a:pt x="1123" y="1320"/>
                  <a:pt x="1123" y="1320"/>
                  <a:pt x="1123" y="1320"/>
                </a:cubicBezTo>
                <a:cubicBezTo>
                  <a:pt x="1158" y="1587"/>
                  <a:pt x="1158" y="1587"/>
                  <a:pt x="1158" y="1587"/>
                </a:cubicBezTo>
                <a:cubicBezTo>
                  <a:pt x="1262" y="1575"/>
                  <a:pt x="1378" y="1575"/>
                  <a:pt x="1494" y="1575"/>
                </a:cubicBezTo>
                <a:cubicBezTo>
                  <a:pt x="1610" y="1575"/>
                  <a:pt x="1714" y="1575"/>
                  <a:pt x="1818" y="1587"/>
                </a:cubicBezTo>
                <a:cubicBezTo>
                  <a:pt x="1853" y="1320"/>
                  <a:pt x="1853" y="1320"/>
                  <a:pt x="1853" y="1320"/>
                </a:cubicBezTo>
                <a:cubicBezTo>
                  <a:pt x="1888" y="1587"/>
                  <a:pt x="1888" y="1587"/>
                  <a:pt x="1888" y="1587"/>
                </a:cubicBezTo>
                <a:cubicBezTo>
                  <a:pt x="1957" y="1587"/>
                  <a:pt x="2027" y="1598"/>
                  <a:pt x="2096" y="1598"/>
                </a:cubicBezTo>
                <a:cubicBezTo>
                  <a:pt x="2038" y="1124"/>
                  <a:pt x="2038" y="1124"/>
                  <a:pt x="2038" y="1124"/>
                </a:cubicBezTo>
                <a:cubicBezTo>
                  <a:pt x="2027" y="1031"/>
                  <a:pt x="1968" y="938"/>
                  <a:pt x="1876" y="904"/>
                </a:cubicBezTo>
                <a:close/>
                <a:moveTo>
                  <a:pt x="2976" y="1158"/>
                </a:moveTo>
                <a:cubicBezTo>
                  <a:pt x="2953" y="985"/>
                  <a:pt x="2779" y="834"/>
                  <a:pt x="2721" y="741"/>
                </a:cubicBezTo>
                <a:cubicBezTo>
                  <a:pt x="2721" y="741"/>
                  <a:pt x="2594" y="834"/>
                  <a:pt x="2443" y="834"/>
                </a:cubicBezTo>
                <a:cubicBezTo>
                  <a:pt x="2374" y="973"/>
                  <a:pt x="2374" y="973"/>
                  <a:pt x="2374" y="973"/>
                </a:cubicBezTo>
                <a:cubicBezTo>
                  <a:pt x="2293" y="1124"/>
                  <a:pt x="2270" y="1228"/>
                  <a:pt x="2281" y="1436"/>
                </a:cubicBezTo>
                <a:cubicBezTo>
                  <a:pt x="2304" y="1621"/>
                  <a:pt x="2304" y="1621"/>
                  <a:pt x="2304" y="1621"/>
                </a:cubicBezTo>
                <a:cubicBezTo>
                  <a:pt x="2547" y="1645"/>
                  <a:pt x="2767" y="1691"/>
                  <a:pt x="2929" y="1737"/>
                </a:cubicBezTo>
                <a:cubicBezTo>
                  <a:pt x="2964" y="1471"/>
                  <a:pt x="2987" y="1297"/>
                  <a:pt x="2976" y="1158"/>
                </a:cubicBezTo>
                <a:close/>
                <a:moveTo>
                  <a:pt x="2316" y="672"/>
                </a:moveTo>
                <a:cubicBezTo>
                  <a:pt x="2327" y="718"/>
                  <a:pt x="2362" y="730"/>
                  <a:pt x="2409" y="730"/>
                </a:cubicBezTo>
                <a:cubicBezTo>
                  <a:pt x="2478" y="718"/>
                  <a:pt x="2570" y="718"/>
                  <a:pt x="2629" y="637"/>
                </a:cubicBezTo>
                <a:cubicBezTo>
                  <a:pt x="2698" y="602"/>
                  <a:pt x="2698" y="602"/>
                  <a:pt x="2698" y="602"/>
                </a:cubicBezTo>
                <a:cubicBezTo>
                  <a:pt x="2698" y="602"/>
                  <a:pt x="2790" y="452"/>
                  <a:pt x="2790" y="348"/>
                </a:cubicBezTo>
                <a:cubicBezTo>
                  <a:pt x="2790" y="116"/>
                  <a:pt x="2605" y="24"/>
                  <a:pt x="2385" y="93"/>
                </a:cubicBezTo>
                <a:cubicBezTo>
                  <a:pt x="2351" y="47"/>
                  <a:pt x="2351" y="47"/>
                  <a:pt x="2351" y="47"/>
                </a:cubicBezTo>
                <a:cubicBezTo>
                  <a:pt x="2293" y="93"/>
                  <a:pt x="2293" y="93"/>
                  <a:pt x="2293" y="93"/>
                </a:cubicBezTo>
                <a:cubicBezTo>
                  <a:pt x="2258" y="128"/>
                  <a:pt x="2246" y="151"/>
                  <a:pt x="2246" y="186"/>
                </a:cubicBezTo>
                <a:cubicBezTo>
                  <a:pt x="2246" y="198"/>
                  <a:pt x="2246" y="232"/>
                  <a:pt x="2281" y="255"/>
                </a:cubicBezTo>
                <a:cubicBezTo>
                  <a:pt x="2281" y="267"/>
                  <a:pt x="2270" y="278"/>
                  <a:pt x="2270" y="290"/>
                </a:cubicBezTo>
                <a:cubicBezTo>
                  <a:pt x="2270" y="348"/>
                  <a:pt x="2281" y="371"/>
                  <a:pt x="2281" y="383"/>
                </a:cubicBezTo>
                <a:cubicBezTo>
                  <a:pt x="2281" y="406"/>
                  <a:pt x="2246" y="510"/>
                  <a:pt x="2246" y="510"/>
                </a:cubicBezTo>
                <a:cubicBezTo>
                  <a:pt x="2246" y="510"/>
                  <a:pt x="2246" y="522"/>
                  <a:pt x="2246" y="533"/>
                </a:cubicBezTo>
                <a:cubicBezTo>
                  <a:pt x="2246" y="533"/>
                  <a:pt x="2258" y="545"/>
                  <a:pt x="2281" y="545"/>
                </a:cubicBezTo>
                <a:cubicBezTo>
                  <a:pt x="2281" y="545"/>
                  <a:pt x="2304" y="626"/>
                  <a:pt x="2316" y="672"/>
                </a:cubicBez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05" name="Freeform 8"/>
          <p:cNvSpPr>
            <a:spLocks noChangeAspect="1" noChangeArrowheads="1"/>
          </p:cNvSpPr>
          <p:nvPr/>
        </p:nvSpPr>
        <p:spPr bwMode="gray">
          <a:xfrm>
            <a:off x="8140804" y="1625215"/>
            <a:ext cx="432000" cy="324000"/>
          </a:xfrm>
          <a:custGeom>
            <a:avLst/>
            <a:gdLst>
              <a:gd name="T0" fmla="*/ 1551 w 2964"/>
              <a:gd name="T1" fmla="*/ 1112 h 2224"/>
              <a:gd name="T2" fmla="*/ 1378 w 2964"/>
              <a:gd name="T3" fmla="*/ 811 h 2224"/>
              <a:gd name="T4" fmla="*/ 452 w 2964"/>
              <a:gd name="T5" fmla="*/ 660 h 2224"/>
              <a:gd name="T6" fmla="*/ 776 w 2964"/>
              <a:gd name="T7" fmla="*/ 672 h 2224"/>
              <a:gd name="T8" fmla="*/ 833 w 2964"/>
              <a:gd name="T9" fmla="*/ 568 h 2224"/>
              <a:gd name="T10" fmla="*/ 660 w 2964"/>
              <a:gd name="T11" fmla="*/ 232 h 2224"/>
              <a:gd name="T12" fmla="*/ 405 w 2964"/>
              <a:gd name="T13" fmla="*/ 406 h 2224"/>
              <a:gd name="T14" fmla="*/ 2130 w 2964"/>
              <a:gd name="T15" fmla="*/ 568 h 2224"/>
              <a:gd name="T16" fmla="*/ 2188 w 2964"/>
              <a:gd name="T17" fmla="*/ 672 h 2224"/>
              <a:gd name="T18" fmla="*/ 2511 w 2964"/>
              <a:gd name="T19" fmla="*/ 660 h 2224"/>
              <a:gd name="T20" fmla="*/ 2546 w 2964"/>
              <a:gd name="T21" fmla="*/ 521 h 2224"/>
              <a:gd name="T22" fmla="*/ 2361 w 2964"/>
              <a:gd name="T23" fmla="*/ 186 h 2224"/>
              <a:gd name="T24" fmla="*/ 2153 w 2964"/>
              <a:gd name="T25" fmla="*/ 521 h 2224"/>
              <a:gd name="T26" fmla="*/ 1320 w 2964"/>
              <a:gd name="T27" fmla="*/ 521 h 2224"/>
              <a:gd name="T28" fmla="*/ 1297 w 2964"/>
              <a:gd name="T29" fmla="*/ 359 h 2224"/>
              <a:gd name="T30" fmla="*/ 1586 w 2964"/>
              <a:gd name="T31" fmla="*/ 359 h 2224"/>
              <a:gd name="T32" fmla="*/ 1563 w 2964"/>
              <a:gd name="T33" fmla="*/ 672 h 2224"/>
              <a:gd name="T34" fmla="*/ 1528 w 2964"/>
              <a:gd name="T35" fmla="*/ 47 h 2224"/>
              <a:gd name="T36" fmla="*/ 1366 w 2964"/>
              <a:gd name="T37" fmla="*/ 626 h 2224"/>
              <a:gd name="T38" fmla="*/ 567 w 2964"/>
              <a:gd name="T39" fmla="*/ 973 h 2224"/>
              <a:gd name="T40" fmla="*/ 463 w 2964"/>
              <a:gd name="T41" fmla="*/ 857 h 2224"/>
              <a:gd name="T42" fmla="*/ 0 w 2964"/>
              <a:gd name="T43" fmla="*/ 1575 h 2224"/>
              <a:gd name="T44" fmla="*/ 672 w 2964"/>
              <a:gd name="T45" fmla="*/ 1181 h 2224"/>
              <a:gd name="T46" fmla="*/ 1343 w 2964"/>
              <a:gd name="T47" fmla="*/ 1112 h 2224"/>
              <a:gd name="T48" fmla="*/ 1331 w 2964"/>
              <a:gd name="T49" fmla="*/ 753 h 2224"/>
              <a:gd name="T50" fmla="*/ 972 w 2964"/>
              <a:gd name="T51" fmla="*/ 973 h 2224"/>
              <a:gd name="T52" fmla="*/ 787 w 2964"/>
              <a:gd name="T53" fmla="*/ 1112 h 2224"/>
              <a:gd name="T54" fmla="*/ 2905 w 2964"/>
              <a:gd name="T55" fmla="*/ 1158 h 2224"/>
              <a:gd name="T56" fmla="*/ 2523 w 2964"/>
              <a:gd name="T57" fmla="*/ 880 h 2224"/>
              <a:gd name="T58" fmla="*/ 2280 w 2964"/>
              <a:gd name="T59" fmla="*/ 1019 h 2224"/>
              <a:gd name="T60" fmla="*/ 1991 w 2964"/>
              <a:gd name="T61" fmla="*/ 973 h 2224"/>
              <a:gd name="T62" fmla="*/ 1632 w 2964"/>
              <a:gd name="T63" fmla="*/ 753 h 2224"/>
              <a:gd name="T64" fmla="*/ 1621 w 2964"/>
              <a:gd name="T65" fmla="*/ 1112 h 2224"/>
              <a:gd name="T66" fmla="*/ 2314 w 2964"/>
              <a:gd name="T67" fmla="*/ 1575 h 2224"/>
              <a:gd name="T68" fmla="*/ 787 w 2964"/>
              <a:gd name="T69" fmla="*/ 1204 h 2224"/>
              <a:gd name="T70" fmla="*/ 787 w 2964"/>
              <a:gd name="T71" fmla="*/ 2223 h 2224"/>
              <a:gd name="T72" fmla="*/ 2223 w 2964"/>
              <a:gd name="T73" fmla="*/ 1251 h 2224"/>
              <a:gd name="T74" fmla="*/ 880 w 2964"/>
              <a:gd name="T75" fmla="*/ 1945 h 2224"/>
              <a:gd name="T76" fmla="*/ 1019 w 2964"/>
              <a:gd name="T77" fmla="*/ 2084 h 2224"/>
              <a:gd name="T78" fmla="*/ 1123 w 2964"/>
              <a:gd name="T79" fmla="*/ 1563 h 2224"/>
              <a:gd name="T80" fmla="*/ 1123 w 2964"/>
              <a:gd name="T81" fmla="*/ 1367 h 2224"/>
              <a:gd name="T82" fmla="*/ 1250 w 2964"/>
              <a:gd name="T83" fmla="*/ 1436 h 2224"/>
              <a:gd name="T84" fmla="*/ 1378 w 2964"/>
              <a:gd name="T85" fmla="*/ 1367 h 2224"/>
              <a:gd name="T86" fmla="*/ 1378 w 2964"/>
              <a:gd name="T87" fmla="*/ 1563 h 2224"/>
              <a:gd name="T88" fmla="*/ 1343 w 2964"/>
              <a:gd name="T89" fmla="*/ 1610 h 2224"/>
              <a:gd name="T90" fmla="*/ 1146 w 2964"/>
              <a:gd name="T91" fmla="*/ 1610 h 2224"/>
              <a:gd name="T92" fmla="*/ 1922 w 2964"/>
              <a:gd name="T93" fmla="*/ 2073 h 2224"/>
              <a:gd name="T94" fmla="*/ 1725 w 2964"/>
              <a:gd name="T95" fmla="*/ 2073 h 2224"/>
              <a:gd name="T96" fmla="*/ 1679 w 2964"/>
              <a:gd name="T97" fmla="*/ 2038 h 2224"/>
              <a:gd name="T98" fmla="*/ 1679 w 2964"/>
              <a:gd name="T99" fmla="*/ 1841 h 2224"/>
              <a:gd name="T100" fmla="*/ 1806 w 2964"/>
              <a:gd name="T101" fmla="*/ 1911 h 2224"/>
              <a:gd name="T102" fmla="*/ 1933 w 2964"/>
              <a:gd name="T103" fmla="*/ 1841 h 2224"/>
              <a:gd name="T104" fmla="*/ 1933 w 2964"/>
              <a:gd name="T105" fmla="*/ 2038 h 2224"/>
              <a:gd name="T106" fmla="*/ 1991 w 2964"/>
              <a:gd name="T107" fmla="*/ 1563 h 2224"/>
              <a:gd name="T108" fmla="*/ 1274 w 2964"/>
              <a:gd name="T109" fmla="*/ 1899 h 2224"/>
              <a:gd name="T110" fmla="*/ 1250 w 2964"/>
              <a:gd name="T111" fmla="*/ 1841 h 2224"/>
              <a:gd name="T112" fmla="*/ 1817 w 2964"/>
              <a:gd name="T113" fmla="*/ 1390 h 2224"/>
              <a:gd name="T114" fmla="*/ 2038 w 2964"/>
              <a:gd name="T115" fmla="*/ 1343 h 2224"/>
              <a:gd name="T116" fmla="*/ 938 w 2964"/>
              <a:gd name="T117" fmla="*/ 1945 h 2224"/>
              <a:gd name="T118" fmla="*/ 1019 w 2964"/>
              <a:gd name="T119" fmla="*/ 1864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4" h="2224">
                <a:moveTo>
                  <a:pt x="1378" y="811"/>
                </a:moveTo>
                <a:cubicBezTo>
                  <a:pt x="1413" y="1112"/>
                  <a:pt x="1413" y="1112"/>
                  <a:pt x="1413" y="1112"/>
                </a:cubicBezTo>
                <a:cubicBezTo>
                  <a:pt x="1551" y="1112"/>
                  <a:pt x="1551" y="1112"/>
                  <a:pt x="1551" y="1112"/>
                </a:cubicBezTo>
                <a:cubicBezTo>
                  <a:pt x="1586" y="811"/>
                  <a:pt x="1586" y="811"/>
                  <a:pt x="1586" y="811"/>
                </a:cubicBezTo>
                <a:cubicBezTo>
                  <a:pt x="1563" y="822"/>
                  <a:pt x="1528" y="834"/>
                  <a:pt x="1482" y="834"/>
                </a:cubicBezTo>
                <a:cubicBezTo>
                  <a:pt x="1436" y="834"/>
                  <a:pt x="1401" y="822"/>
                  <a:pt x="1378" y="811"/>
                </a:cubicBezTo>
                <a:close/>
                <a:moveTo>
                  <a:pt x="394" y="568"/>
                </a:moveTo>
                <a:cubicBezTo>
                  <a:pt x="405" y="626"/>
                  <a:pt x="405" y="626"/>
                  <a:pt x="405" y="626"/>
                </a:cubicBezTo>
                <a:cubicBezTo>
                  <a:pt x="405" y="649"/>
                  <a:pt x="428" y="660"/>
                  <a:pt x="452" y="660"/>
                </a:cubicBezTo>
                <a:cubicBezTo>
                  <a:pt x="452" y="672"/>
                  <a:pt x="452" y="672"/>
                  <a:pt x="452" y="672"/>
                </a:cubicBezTo>
                <a:cubicBezTo>
                  <a:pt x="475" y="822"/>
                  <a:pt x="590" y="834"/>
                  <a:pt x="613" y="834"/>
                </a:cubicBezTo>
                <a:cubicBezTo>
                  <a:pt x="637" y="834"/>
                  <a:pt x="764" y="822"/>
                  <a:pt x="776" y="672"/>
                </a:cubicBezTo>
                <a:cubicBezTo>
                  <a:pt x="776" y="660"/>
                  <a:pt x="776" y="660"/>
                  <a:pt x="776" y="660"/>
                </a:cubicBezTo>
                <a:cubicBezTo>
                  <a:pt x="799" y="660"/>
                  <a:pt x="822" y="649"/>
                  <a:pt x="822" y="626"/>
                </a:cubicBezTo>
                <a:cubicBezTo>
                  <a:pt x="833" y="568"/>
                  <a:pt x="833" y="568"/>
                  <a:pt x="833" y="568"/>
                </a:cubicBezTo>
                <a:cubicBezTo>
                  <a:pt x="833" y="545"/>
                  <a:pt x="822" y="521"/>
                  <a:pt x="811" y="521"/>
                </a:cubicBezTo>
                <a:cubicBezTo>
                  <a:pt x="822" y="487"/>
                  <a:pt x="822" y="441"/>
                  <a:pt x="822" y="394"/>
                </a:cubicBezTo>
                <a:cubicBezTo>
                  <a:pt x="822" y="313"/>
                  <a:pt x="752" y="232"/>
                  <a:pt x="660" y="232"/>
                </a:cubicBezTo>
                <a:cubicBezTo>
                  <a:pt x="625" y="186"/>
                  <a:pt x="625" y="186"/>
                  <a:pt x="625" y="186"/>
                </a:cubicBezTo>
                <a:cubicBezTo>
                  <a:pt x="405" y="197"/>
                  <a:pt x="405" y="382"/>
                  <a:pt x="405" y="382"/>
                </a:cubicBezTo>
                <a:cubicBezTo>
                  <a:pt x="405" y="406"/>
                  <a:pt x="405" y="406"/>
                  <a:pt x="405" y="406"/>
                </a:cubicBezTo>
                <a:cubicBezTo>
                  <a:pt x="405" y="441"/>
                  <a:pt x="417" y="498"/>
                  <a:pt x="417" y="521"/>
                </a:cubicBezTo>
                <a:cubicBezTo>
                  <a:pt x="405" y="533"/>
                  <a:pt x="394" y="545"/>
                  <a:pt x="394" y="568"/>
                </a:cubicBezTo>
                <a:close/>
                <a:moveTo>
                  <a:pt x="2130" y="568"/>
                </a:moveTo>
                <a:cubicBezTo>
                  <a:pt x="2142" y="626"/>
                  <a:pt x="2142" y="626"/>
                  <a:pt x="2142" y="626"/>
                </a:cubicBezTo>
                <a:cubicBezTo>
                  <a:pt x="2142" y="649"/>
                  <a:pt x="2165" y="660"/>
                  <a:pt x="2188" y="660"/>
                </a:cubicBezTo>
                <a:cubicBezTo>
                  <a:pt x="2188" y="672"/>
                  <a:pt x="2188" y="672"/>
                  <a:pt x="2188" y="672"/>
                </a:cubicBezTo>
                <a:cubicBezTo>
                  <a:pt x="2211" y="822"/>
                  <a:pt x="2326" y="834"/>
                  <a:pt x="2349" y="834"/>
                </a:cubicBezTo>
                <a:cubicBezTo>
                  <a:pt x="2372" y="834"/>
                  <a:pt x="2488" y="822"/>
                  <a:pt x="2511" y="672"/>
                </a:cubicBezTo>
                <a:cubicBezTo>
                  <a:pt x="2511" y="660"/>
                  <a:pt x="2511" y="660"/>
                  <a:pt x="2511" y="660"/>
                </a:cubicBezTo>
                <a:cubicBezTo>
                  <a:pt x="2534" y="660"/>
                  <a:pt x="2557" y="649"/>
                  <a:pt x="2557" y="626"/>
                </a:cubicBezTo>
                <a:cubicBezTo>
                  <a:pt x="2569" y="568"/>
                  <a:pt x="2569" y="568"/>
                  <a:pt x="2569" y="568"/>
                </a:cubicBezTo>
                <a:cubicBezTo>
                  <a:pt x="2569" y="545"/>
                  <a:pt x="2557" y="521"/>
                  <a:pt x="2546" y="521"/>
                </a:cubicBezTo>
                <a:cubicBezTo>
                  <a:pt x="2546" y="487"/>
                  <a:pt x="2557" y="441"/>
                  <a:pt x="2557" y="394"/>
                </a:cubicBezTo>
                <a:cubicBezTo>
                  <a:pt x="2557" y="313"/>
                  <a:pt x="2488" y="232"/>
                  <a:pt x="2396" y="232"/>
                </a:cubicBezTo>
                <a:cubicBezTo>
                  <a:pt x="2361" y="186"/>
                  <a:pt x="2361" y="186"/>
                  <a:pt x="2361" y="186"/>
                </a:cubicBezTo>
                <a:cubicBezTo>
                  <a:pt x="2142" y="197"/>
                  <a:pt x="2142" y="382"/>
                  <a:pt x="2142" y="382"/>
                </a:cubicBezTo>
                <a:cubicBezTo>
                  <a:pt x="2142" y="406"/>
                  <a:pt x="2142" y="406"/>
                  <a:pt x="2142" y="406"/>
                </a:cubicBezTo>
                <a:cubicBezTo>
                  <a:pt x="2142" y="441"/>
                  <a:pt x="2153" y="498"/>
                  <a:pt x="2153" y="521"/>
                </a:cubicBezTo>
                <a:cubicBezTo>
                  <a:pt x="2142" y="533"/>
                  <a:pt x="2130" y="545"/>
                  <a:pt x="2130" y="568"/>
                </a:cubicBezTo>
                <a:close/>
                <a:moveTo>
                  <a:pt x="1366" y="626"/>
                </a:moveTo>
                <a:cubicBezTo>
                  <a:pt x="1343" y="602"/>
                  <a:pt x="1320" y="568"/>
                  <a:pt x="1320" y="521"/>
                </a:cubicBezTo>
                <a:cubicBezTo>
                  <a:pt x="1285" y="521"/>
                  <a:pt x="1262" y="498"/>
                  <a:pt x="1262" y="463"/>
                </a:cubicBezTo>
                <a:cubicBezTo>
                  <a:pt x="1250" y="417"/>
                  <a:pt x="1250" y="417"/>
                  <a:pt x="1250" y="417"/>
                </a:cubicBezTo>
                <a:cubicBezTo>
                  <a:pt x="1250" y="382"/>
                  <a:pt x="1262" y="359"/>
                  <a:pt x="1297" y="359"/>
                </a:cubicBezTo>
                <a:cubicBezTo>
                  <a:pt x="1285" y="336"/>
                  <a:pt x="1297" y="313"/>
                  <a:pt x="1297" y="313"/>
                </a:cubicBezTo>
                <a:cubicBezTo>
                  <a:pt x="1297" y="290"/>
                  <a:pt x="1297" y="197"/>
                  <a:pt x="1389" y="163"/>
                </a:cubicBezTo>
                <a:cubicBezTo>
                  <a:pt x="1389" y="267"/>
                  <a:pt x="1470" y="359"/>
                  <a:pt x="1586" y="359"/>
                </a:cubicBezTo>
                <a:cubicBezTo>
                  <a:pt x="1621" y="359"/>
                  <a:pt x="1621" y="359"/>
                  <a:pt x="1621" y="359"/>
                </a:cubicBezTo>
                <a:cubicBezTo>
                  <a:pt x="1644" y="359"/>
                  <a:pt x="1667" y="382"/>
                  <a:pt x="1667" y="406"/>
                </a:cubicBezTo>
                <a:cubicBezTo>
                  <a:pt x="1667" y="475"/>
                  <a:pt x="1656" y="614"/>
                  <a:pt x="1563" y="672"/>
                </a:cubicBezTo>
                <a:cubicBezTo>
                  <a:pt x="1725" y="672"/>
                  <a:pt x="1725" y="672"/>
                  <a:pt x="1725" y="672"/>
                </a:cubicBezTo>
                <a:cubicBezTo>
                  <a:pt x="1771" y="591"/>
                  <a:pt x="1794" y="452"/>
                  <a:pt x="1794" y="359"/>
                </a:cubicBezTo>
                <a:cubicBezTo>
                  <a:pt x="1794" y="139"/>
                  <a:pt x="1679" y="47"/>
                  <a:pt x="1528" y="47"/>
                </a:cubicBezTo>
                <a:cubicBezTo>
                  <a:pt x="1493" y="0"/>
                  <a:pt x="1493" y="0"/>
                  <a:pt x="1493" y="0"/>
                </a:cubicBezTo>
                <a:cubicBezTo>
                  <a:pt x="1343" y="0"/>
                  <a:pt x="1169" y="93"/>
                  <a:pt x="1169" y="336"/>
                </a:cubicBezTo>
                <a:cubicBezTo>
                  <a:pt x="1169" y="441"/>
                  <a:pt x="1215" y="579"/>
                  <a:pt x="1366" y="626"/>
                </a:cubicBezTo>
                <a:close/>
                <a:moveTo>
                  <a:pt x="660" y="973"/>
                </a:moveTo>
                <a:cubicBezTo>
                  <a:pt x="613" y="904"/>
                  <a:pt x="613" y="904"/>
                  <a:pt x="613" y="904"/>
                </a:cubicBezTo>
                <a:cubicBezTo>
                  <a:pt x="567" y="973"/>
                  <a:pt x="567" y="973"/>
                  <a:pt x="567" y="973"/>
                </a:cubicBezTo>
                <a:cubicBezTo>
                  <a:pt x="590" y="1043"/>
                  <a:pt x="590" y="1043"/>
                  <a:pt x="590" y="1043"/>
                </a:cubicBezTo>
                <a:cubicBezTo>
                  <a:pt x="544" y="1239"/>
                  <a:pt x="544" y="1239"/>
                  <a:pt x="544" y="1239"/>
                </a:cubicBezTo>
                <a:cubicBezTo>
                  <a:pt x="463" y="857"/>
                  <a:pt x="463" y="857"/>
                  <a:pt x="463" y="857"/>
                </a:cubicBezTo>
                <a:cubicBezTo>
                  <a:pt x="150" y="1019"/>
                  <a:pt x="150" y="1019"/>
                  <a:pt x="150" y="1019"/>
                </a:cubicBezTo>
                <a:cubicBezTo>
                  <a:pt x="104" y="1043"/>
                  <a:pt x="70" y="1100"/>
                  <a:pt x="58" y="1158"/>
                </a:cubicBezTo>
                <a:cubicBezTo>
                  <a:pt x="0" y="1575"/>
                  <a:pt x="0" y="1575"/>
                  <a:pt x="0" y="1575"/>
                </a:cubicBezTo>
                <a:cubicBezTo>
                  <a:pt x="648" y="1575"/>
                  <a:pt x="648" y="1575"/>
                  <a:pt x="648" y="1575"/>
                </a:cubicBezTo>
                <a:cubicBezTo>
                  <a:pt x="648" y="1251"/>
                  <a:pt x="648" y="1251"/>
                  <a:pt x="648" y="1251"/>
                </a:cubicBezTo>
                <a:cubicBezTo>
                  <a:pt x="648" y="1228"/>
                  <a:pt x="660" y="1204"/>
                  <a:pt x="672" y="1181"/>
                </a:cubicBezTo>
                <a:cubicBezTo>
                  <a:pt x="637" y="1031"/>
                  <a:pt x="637" y="1031"/>
                  <a:pt x="637" y="1031"/>
                </a:cubicBezTo>
                <a:lnTo>
                  <a:pt x="660" y="973"/>
                </a:lnTo>
                <a:close/>
                <a:moveTo>
                  <a:pt x="1343" y="1112"/>
                </a:moveTo>
                <a:cubicBezTo>
                  <a:pt x="1297" y="984"/>
                  <a:pt x="1297" y="984"/>
                  <a:pt x="1297" y="984"/>
                </a:cubicBezTo>
                <a:cubicBezTo>
                  <a:pt x="1215" y="984"/>
                  <a:pt x="1215" y="984"/>
                  <a:pt x="1215" y="984"/>
                </a:cubicBezTo>
                <a:cubicBezTo>
                  <a:pt x="1331" y="753"/>
                  <a:pt x="1331" y="753"/>
                  <a:pt x="1331" y="753"/>
                </a:cubicBezTo>
                <a:cubicBezTo>
                  <a:pt x="1331" y="753"/>
                  <a:pt x="1320" y="753"/>
                  <a:pt x="1320" y="765"/>
                </a:cubicBezTo>
                <a:cubicBezTo>
                  <a:pt x="1077" y="869"/>
                  <a:pt x="1077" y="869"/>
                  <a:pt x="1077" y="869"/>
                </a:cubicBezTo>
                <a:cubicBezTo>
                  <a:pt x="1030" y="880"/>
                  <a:pt x="996" y="927"/>
                  <a:pt x="972" y="973"/>
                </a:cubicBezTo>
                <a:cubicBezTo>
                  <a:pt x="764" y="857"/>
                  <a:pt x="764" y="857"/>
                  <a:pt x="764" y="857"/>
                </a:cubicBezTo>
                <a:cubicBezTo>
                  <a:pt x="706" y="1147"/>
                  <a:pt x="706" y="1147"/>
                  <a:pt x="706" y="1147"/>
                </a:cubicBezTo>
                <a:cubicBezTo>
                  <a:pt x="729" y="1123"/>
                  <a:pt x="752" y="1112"/>
                  <a:pt x="787" y="1112"/>
                </a:cubicBezTo>
                <a:lnTo>
                  <a:pt x="1343" y="1112"/>
                </a:lnTo>
                <a:close/>
                <a:moveTo>
                  <a:pt x="2963" y="1575"/>
                </a:moveTo>
                <a:cubicBezTo>
                  <a:pt x="2905" y="1158"/>
                  <a:pt x="2905" y="1158"/>
                  <a:pt x="2905" y="1158"/>
                </a:cubicBezTo>
                <a:cubicBezTo>
                  <a:pt x="2893" y="1100"/>
                  <a:pt x="2859" y="1043"/>
                  <a:pt x="2801" y="1019"/>
                </a:cubicBezTo>
                <a:cubicBezTo>
                  <a:pt x="2604" y="927"/>
                  <a:pt x="2604" y="927"/>
                  <a:pt x="2604" y="927"/>
                </a:cubicBezTo>
                <a:cubicBezTo>
                  <a:pt x="2523" y="880"/>
                  <a:pt x="2523" y="880"/>
                  <a:pt x="2523" y="880"/>
                </a:cubicBezTo>
                <a:cubicBezTo>
                  <a:pt x="2418" y="1019"/>
                  <a:pt x="2418" y="1019"/>
                  <a:pt x="2418" y="1019"/>
                </a:cubicBezTo>
                <a:cubicBezTo>
                  <a:pt x="2349" y="904"/>
                  <a:pt x="2349" y="904"/>
                  <a:pt x="2349" y="904"/>
                </a:cubicBezTo>
                <a:cubicBezTo>
                  <a:pt x="2280" y="1019"/>
                  <a:pt x="2280" y="1019"/>
                  <a:pt x="2280" y="1019"/>
                </a:cubicBezTo>
                <a:cubicBezTo>
                  <a:pt x="2176" y="880"/>
                  <a:pt x="2176" y="880"/>
                  <a:pt x="2176" y="880"/>
                </a:cubicBezTo>
                <a:cubicBezTo>
                  <a:pt x="2084" y="927"/>
                  <a:pt x="2084" y="927"/>
                  <a:pt x="2084" y="927"/>
                </a:cubicBezTo>
                <a:cubicBezTo>
                  <a:pt x="1991" y="973"/>
                  <a:pt x="1991" y="973"/>
                  <a:pt x="1991" y="973"/>
                </a:cubicBezTo>
                <a:cubicBezTo>
                  <a:pt x="1968" y="927"/>
                  <a:pt x="1933" y="892"/>
                  <a:pt x="1887" y="869"/>
                </a:cubicBezTo>
                <a:cubicBezTo>
                  <a:pt x="1644" y="765"/>
                  <a:pt x="1644" y="765"/>
                  <a:pt x="1644" y="765"/>
                </a:cubicBezTo>
                <a:cubicBezTo>
                  <a:pt x="1644" y="753"/>
                  <a:pt x="1632" y="753"/>
                  <a:pt x="1632" y="753"/>
                </a:cubicBezTo>
                <a:cubicBezTo>
                  <a:pt x="1748" y="984"/>
                  <a:pt x="1748" y="984"/>
                  <a:pt x="1748" y="984"/>
                </a:cubicBezTo>
                <a:cubicBezTo>
                  <a:pt x="1679" y="984"/>
                  <a:pt x="1679" y="984"/>
                  <a:pt x="1679" y="984"/>
                </a:cubicBezTo>
                <a:cubicBezTo>
                  <a:pt x="1621" y="1112"/>
                  <a:pt x="1621" y="1112"/>
                  <a:pt x="1621" y="1112"/>
                </a:cubicBezTo>
                <a:cubicBezTo>
                  <a:pt x="2176" y="1112"/>
                  <a:pt x="2176" y="1112"/>
                  <a:pt x="2176" y="1112"/>
                </a:cubicBezTo>
                <a:cubicBezTo>
                  <a:pt x="2257" y="1112"/>
                  <a:pt x="2314" y="1170"/>
                  <a:pt x="2314" y="1251"/>
                </a:cubicBezTo>
                <a:cubicBezTo>
                  <a:pt x="2314" y="1575"/>
                  <a:pt x="2314" y="1575"/>
                  <a:pt x="2314" y="1575"/>
                </a:cubicBezTo>
                <a:lnTo>
                  <a:pt x="2963" y="1575"/>
                </a:lnTo>
                <a:close/>
                <a:moveTo>
                  <a:pt x="2176" y="1204"/>
                </a:moveTo>
                <a:cubicBezTo>
                  <a:pt x="787" y="1204"/>
                  <a:pt x="787" y="1204"/>
                  <a:pt x="787" y="1204"/>
                </a:cubicBezTo>
                <a:cubicBezTo>
                  <a:pt x="764" y="1204"/>
                  <a:pt x="741" y="1228"/>
                  <a:pt x="741" y="1251"/>
                </a:cubicBezTo>
                <a:cubicBezTo>
                  <a:pt x="741" y="2177"/>
                  <a:pt x="741" y="2177"/>
                  <a:pt x="741" y="2177"/>
                </a:cubicBezTo>
                <a:cubicBezTo>
                  <a:pt x="741" y="2200"/>
                  <a:pt x="764" y="2223"/>
                  <a:pt x="787" y="2223"/>
                </a:cubicBezTo>
                <a:cubicBezTo>
                  <a:pt x="2176" y="2223"/>
                  <a:pt x="2176" y="2223"/>
                  <a:pt x="2176" y="2223"/>
                </a:cubicBezTo>
                <a:cubicBezTo>
                  <a:pt x="2200" y="2223"/>
                  <a:pt x="2223" y="2200"/>
                  <a:pt x="2223" y="2177"/>
                </a:cubicBezTo>
                <a:cubicBezTo>
                  <a:pt x="2223" y="1251"/>
                  <a:pt x="2223" y="1251"/>
                  <a:pt x="2223" y="1251"/>
                </a:cubicBezTo>
                <a:cubicBezTo>
                  <a:pt x="2223" y="1228"/>
                  <a:pt x="2200" y="1204"/>
                  <a:pt x="2176" y="1204"/>
                </a:cubicBezTo>
                <a:close/>
                <a:moveTo>
                  <a:pt x="1019" y="2084"/>
                </a:moveTo>
                <a:cubicBezTo>
                  <a:pt x="938" y="2084"/>
                  <a:pt x="880" y="2027"/>
                  <a:pt x="880" y="1945"/>
                </a:cubicBezTo>
                <a:cubicBezTo>
                  <a:pt x="880" y="1864"/>
                  <a:pt x="938" y="1806"/>
                  <a:pt x="1019" y="1806"/>
                </a:cubicBezTo>
                <a:cubicBezTo>
                  <a:pt x="1100" y="1806"/>
                  <a:pt x="1158" y="1864"/>
                  <a:pt x="1158" y="1945"/>
                </a:cubicBezTo>
                <a:cubicBezTo>
                  <a:pt x="1158" y="2027"/>
                  <a:pt x="1100" y="2084"/>
                  <a:pt x="1019" y="2084"/>
                </a:cubicBezTo>
                <a:close/>
                <a:moveTo>
                  <a:pt x="1146" y="1610"/>
                </a:moveTo>
                <a:cubicBezTo>
                  <a:pt x="1123" y="1586"/>
                  <a:pt x="1123" y="1586"/>
                  <a:pt x="1123" y="1586"/>
                </a:cubicBezTo>
                <a:lnTo>
                  <a:pt x="1123" y="1563"/>
                </a:lnTo>
                <a:cubicBezTo>
                  <a:pt x="1215" y="1482"/>
                  <a:pt x="1215" y="1482"/>
                  <a:pt x="1215" y="1482"/>
                </a:cubicBezTo>
                <a:cubicBezTo>
                  <a:pt x="1123" y="1390"/>
                  <a:pt x="1123" y="1390"/>
                  <a:pt x="1123" y="1390"/>
                </a:cubicBezTo>
                <a:lnTo>
                  <a:pt x="1123" y="1367"/>
                </a:lnTo>
                <a:cubicBezTo>
                  <a:pt x="1146" y="1355"/>
                  <a:pt x="1146" y="1355"/>
                  <a:pt x="1146" y="1355"/>
                </a:cubicBezTo>
                <a:cubicBezTo>
                  <a:pt x="1146" y="1343"/>
                  <a:pt x="1169" y="1343"/>
                  <a:pt x="1169" y="1355"/>
                </a:cubicBezTo>
                <a:cubicBezTo>
                  <a:pt x="1250" y="1436"/>
                  <a:pt x="1250" y="1436"/>
                  <a:pt x="1250" y="1436"/>
                </a:cubicBezTo>
                <a:cubicBezTo>
                  <a:pt x="1343" y="1355"/>
                  <a:pt x="1343" y="1355"/>
                  <a:pt x="1343" y="1355"/>
                </a:cubicBezTo>
                <a:cubicBezTo>
                  <a:pt x="1343" y="1343"/>
                  <a:pt x="1366" y="1343"/>
                  <a:pt x="1366" y="1355"/>
                </a:cubicBezTo>
                <a:cubicBezTo>
                  <a:pt x="1378" y="1367"/>
                  <a:pt x="1378" y="1367"/>
                  <a:pt x="1378" y="1367"/>
                </a:cubicBezTo>
                <a:cubicBezTo>
                  <a:pt x="1389" y="1367"/>
                  <a:pt x="1389" y="1390"/>
                  <a:pt x="1378" y="1390"/>
                </a:cubicBezTo>
                <a:cubicBezTo>
                  <a:pt x="1297" y="1482"/>
                  <a:pt x="1297" y="1482"/>
                  <a:pt x="1297" y="1482"/>
                </a:cubicBezTo>
                <a:cubicBezTo>
                  <a:pt x="1378" y="1563"/>
                  <a:pt x="1378" y="1563"/>
                  <a:pt x="1378" y="1563"/>
                </a:cubicBezTo>
                <a:cubicBezTo>
                  <a:pt x="1389" y="1563"/>
                  <a:pt x="1389" y="1586"/>
                  <a:pt x="1378" y="1586"/>
                </a:cubicBezTo>
                <a:cubicBezTo>
                  <a:pt x="1366" y="1610"/>
                  <a:pt x="1366" y="1610"/>
                  <a:pt x="1366" y="1610"/>
                </a:cubicBezTo>
                <a:lnTo>
                  <a:pt x="1343" y="1610"/>
                </a:lnTo>
                <a:cubicBezTo>
                  <a:pt x="1250" y="1517"/>
                  <a:pt x="1250" y="1517"/>
                  <a:pt x="1250" y="1517"/>
                </a:cubicBezTo>
                <a:cubicBezTo>
                  <a:pt x="1169" y="1610"/>
                  <a:pt x="1169" y="1610"/>
                  <a:pt x="1169" y="1610"/>
                </a:cubicBezTo>
                <a:lnTo>
                  <a:pt x="1146" y="1610"/>
                </a:lnTo>
                <a:close/>
                <a:moveTo>
                  <a:pt x="1933" y="2038"/>
                </a:moveTo>
                <a:cubicBezTo>
                  <a:pt x="1945" y="2038"/>
                  <a:pt x="1945" y="2061"/>
                  <a:pt x="1933" y="2061"/>
                </a:cubicBezTo>
                <a:cubicBezTo>
                  <a:pt x="1922" y="2073"/>
                  <a:pt x="1922" y="2073"/>
                  <a:pt x="1922" y="2073"/>
                </a:cubicBezTo>
                <a:cubicBezTo>
                  <a:pt x="1922" y="2084"/>
                  <a:pt x="1899" y="2084"/>
                  <a:pt x="1899" y="2073"/>
                </a:cubicBezTo>
                <a:cubicBezTo>
                  <a:pt x="1806" y="1992"/>
                  <a:pt x="1806" y="1992"/>
                  <a:pt x="1806" y="1992"/>
                </a:cubicBezTo>
                <a:cubicBezTo>
                  <a:pt x="1725" y="2073"/>
                  <a:pt x="1725" y="2073"/>
                  <a:pt x="1725" y="2073"/>
                </a:cubicBezTo>
                <a:cubicBezTo>
                  <a:pt x="1725" y="2084"/>
                  <a:pt x="1702" y="2084"/>
                  <a:pt x="1702" y="2073"/>
                </a:cubicBezTo>
                <a:cubicBezTo>
                  <a:pt x="1679" y="2061"/>
                  <a:pt x="1679" y="2061"/>
                  <a:pt x="1679" y="2061"/>
                </a:cubicBezTo>
                <a:lnTo>
                  <a:pt x="1679" y="2038"/>
                </a:lnTo>
                <a:cubicBezTo>
                  <a:pt x="1771" y="1945"/>
                  <a:pt x="1771" y="1945"/>
                  <a:pt x="1771" y="1945"/>
                </a:cubicBezTo>
                <a:cubicBezTo>
                  <a:pt x="1679" y="1864"/>
                  <a:pt x="1679" y="1864"/>
                  <a:pt x="1679" y="1864"/>
                </a:cubicBezTo>
                <a:lnTo>
                  <a:pt x="1679" y="1841"/>
                </a:lnTo>
                <a:cubicBezTo>
                  <a:pt x="1702" y="1818"/>
                  <a:pt x="1702" y="1818"/>
                  <a:pt x="1702" y="1818"/>
                </a:cubicBezTo>
                <a:lnTo>
                  <a:pt x="1725" y="1818"/>
                </a:lnTo>
                <a:cubicBezTo>
                  <a:pt x="1806" y="1911"/>
                  <a:pt x="1806" y="1911"/>
                  <a:pt x="1806" y="1911"/>
                </a:cubicBezTo>
                <a:cubicBezTo>
                  <a:pt x="1899" y="1818"/>
                  <a:pt x="1899" y="1818"/>
                  <a:pt x="1899" y="1818"/>
                </a:cubicBezTo>
                <a:lnTo>
                  <a:pt x="1922" y="1818"/>
                </a:lnTo>
                <a:cubicBezTo>
                  <a:pt x="1933" y="1841"/>
                  <a:pt x="1933" y="1841"/>
                  <a:pt x="1933" y="1841"/>
                </a:cubicBezTo>
                <a:cubicBezTo>
                  <a:pt x="1945" y="1841"/>
                  <a:pt x="1945" y="1864"/>
                  <a:pt x="1933" y="1864"/>
                </a:cubicBezTo>
                <a:cubicBezTo>
                  <a:pt x="1852" y="1945"/>
                  <a:pt x="1852" y="1945"/>
                  <a:pt x="1852" y="1945"/>
                </a:cubicBezTo>
                <a:lnTo>
                  <a:pt x="1933" y="2038"/>
                </a:lnTo>
                <a:close/>
                <a:moveTo>
                  <a:pt x="2038" y="1540"/>
                </a:moveTo>
                <a:cubicBezTo>
                  <a:pt x="2038" y="1552"/>
                  <a:pt x="2026" y="1563"/>
                  <a:pt x="2015" y="1563"/>
                </a:cubicBezTo>
                <a:cubicBezTo>
                  <a:pt x="1991" y="1563"/>
                  <a:pt x="1991" y="1563"/>
                  <a:pt x="1991" y="1563"/>
                </a:cubicBezTo>
                <a:cubicBezTo>
                  <a:pt x="1980" y="1563"/>
                  <a:pt x="1980" y="1552"/>
                  <a:pt x="1980" y="1540"/>
                </a:cubicBezTo>
                <a:cubicBezTo>
                  <a:pt x="1980" y="1447"/>
                  <a:pt x="1980" y="1447"/>
                  <a:pt x="1980" y="1447"/>
                </a:cubicBezTo>
                <a:cubicBezTo>
                  <a:pt x="1679" y="1749"/>
                  <a:pt x="1297" y="1888"/>
                  <a:pt x="1274" y="1899"/>
                </a:cubicBezTo>
                <a:lnTo>
                  <a:pt x="1262" y="1899"/>
                </a:lnTo>
                <a:cubicBezTo>
                  <a:pt x="1250" y="1899"/>
                  <a:pt x="1239" y="1888"/>
                  <a:pt x="1239" y="1876"/>
                </a:cubicBezTo>
                <a:cubicBezTo>
                  <a:pt x="1227" y="1864"/>
                  <a:pt x="1239" y="1841"/>
                  <a:pt x="1250" y="1841"/>
                </a:cubicBezTo>
                <a:cubicBezTo>
                  <a:pt x="1262" y="1841"/>
                  <a:pt x="1644" y="1702"/>
                  <a:pt x="1933" y="1401"/>
                </a:cubicBezTo>
                <a:cubicBezTo>
                  <a:pt x="1841" y="1401"/>
                  <a:pt x="1841" y="1401"/>
                  <a:pt x="1841" y="1401"/>
                </a:cubicBezTo>
                <a:cubicBezTo>
                  <a:pt x="1829" y="1401"/>
                  <a:pt x="1817" y="1401"/>
                  <a:pt x="1817" y="1390"/>
                </a:cubicBezTo>
                <a:cubicBezTo>
                  <a:pt x="1817" y="1367"/>
                  <a:pt x="1817" y="1367"/>
                  <a:pt x="1817" y="1367"/>
                </a:cubicBezTo>
                <a:cubicBezTo>
                  <a:pt x="1817" y="1355"/>
                  <a:pt x="1829" y="1343"/>
                  <a:pt x="1841" y="1343"/>
                </a:cubicBezTo>
                <a:cubicBezTo>
                  <a:pt x="2038" y="1343"/>
                  <a:pt x="2038" y="1343"/>
                  <a:pt x="2038" y="1343"/>
                </a:cubicBezTo>
                <a:lnTo>
                  <a:pt x="2038" y="1540"/>
                </a:lnTo>
                <a:close/>
                <a:moveTo>
                  <a:pt x="1019" y="1864"/>
                </a:moveTo>
                <a:cubicBezTo>
                  <a:pt x="972" y="1864"/>
                  <a:pt x="938" y="1899"/>
                  <a:pt x="938" y="1945"/>
                </a:cubicBezTo>
                <a:cubicBezTo>
                  <a:pt x="938" y="1992"/>
                  <a:pt x="972" y="2027"/>
                  <a:pt x="1019" y="2027"/>
                </a:cubicBezTo>
                <a:cubicBezTo>
                  <a:pt x="1065" y="2027"/>
                  <a:pt x="1100" y="1992"/>
                  <a:pt x="1100" y="1945"/>
                </a:cubicBezTo>
                <a:cubicBezTo>
                  <a:pt x="1100" y="1899"/>
                  <a:pt x="1065" y="1864"/>
                  <a:pt x="1019" y="1864"/>
                </a:cubicBez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06" name="Freeform 7"/>
          <p:cNvSpPr>
            <a:spLocks noChangeArrowheads="1"/>
          </p:cNvSpPr>
          <p:nvPr/>
        </p:nvSpPr>
        <p:spPr bwMode="gray">
          <a:xfrm>
            <a:off x="7754314" y="4373027"/>
            <a:ext cx="368097" cy="368097"/>
          </a:xfrm>
          <a:custGeom>
            <a:avLst/>
            <a:gdLst>
              <a:gd name="T0" fmla="*/ 1065 w 2964"/>
              <a:gd name="T1" fmla="*/ 2107 h 2964"/>
              <a:gd name="T2" fmla="*/ 1135 w 2964"/>
              <a:gd name="T3" fmla="*/ 2223 h 2964"/>
              <a:gd name="T4" fmla="*/ 1401 w 2964"/>
              <a:gd name="T5" fmla="*/ 1991 h 2964"/>
              <a:gd name="T6" fmla="*/ 1482 w 2964"/>
              <a:gd name="T7" fmla="*/ 1436 h 2964"/>
              <a:gd name="T8" fmla="*/ 1413 w 2964"/>
              <a:gd name="T9" fmla="*/ 1783 h 2964"/>
              <a:gd name="T10" fmla="*/ 1551 w 2964"/>
              <a:gd name="T11" fmla="*/ 1783 h 2964"/>
              <a:gd name="T12" fmla="*/ 1482 w 2964"/>
              <a:gd name="T13" fmla="*/ 1436 h 2964"/>
              <a:gd name="T14" fmla="*/ 1899 w 2964"/>
              <a:gd name="T15" fmla="*/ 2107 h 2964"/>
              <a:gd name="T16" fmla="*/ 1563 w 2964"/>
              <a:gd name="T17" fmla="*/ 1991 h 2964"/>
              <a:gd name="T18" fmla="*/ 1829 w 2964"/>
              <a:gd name="T19" fmla="*/ 2223 h 2964"/>
              <a:gd name="T20" fmla="*/ 1378 w 2964"/>
              <a:gd name="T21" fmla="*/ 579 h 2964"/>
              <a:gd name="T22" fmla="*/ 1331 w 2964"/>
              <a:gd name="T23" fmla="*/ 475 h 2964"/>
              <a:gd name="T24" fmla="*/ 1274 w 2964"/>
              <a:gd name="T25" fmla="*/ 382 h 2964"/>
              <a:gd name="T26" fmla="*/ 1308 w 2964"/>
              <a:gd name="T27" fmla="*/ 289 h 2964"/>
              <a:gd name="T28" fmla="*/ 1574 w 2964"/>
              <a:gd name="T29" fmla="*/ 324 h 2964"/>
              <a:gd name="T30" fmla="*/ 1656 w 2964"/>
              <a:gd name="T31" fmla="*/ 370 h 2964"/>
              <a:gd name="T32" fmla="*/ 1702 w 2964"/>
              <a:gd name="T33" fmla="*/ 613 h 2964"/>
              <a:gd name="T34" fmla="*/ 1771 w 2964"/>
              <a:gd name="T35" fmla="*/ 324 h 2964"/>
              <a:gd name="T36" fmla="*/ 1493 w 2964"/>
              <a:gd name="T37" fmla="*/ 0 h 2964"/>
              <a:gd name="T38" fmla="*/ 1378 w 2964"/>
              <a:gd name="T39" fmla="*/ 579 h 2964"/>
              <a:gd name="T40" fmla="*/ 1956 w 2964"/>
              <a:gd name="T41" fmla="*/ 926 h 2964"/>
              <a:gd name="T42" fmla="*/ 1632 w 2964"/>
              <a:gd name="T43" fmla="*/ 695 h 2964"/>
              <a:gd name="T44" fmla="*/ 1725 w 2964"/>
              <a:gd name="T45" fmla="*/ 891 h 2964"/>
              <a:gd name="T46" fmla="*/ 1528 w 2964"/>
              <a:gd name="T47" fmla="*/ 1227 h 2964"/>
              <a:gd name="T48" fmla="*/ 1482 w 2964"/>
              <a:gd name="T49" fmla="*/ 764 h 2964"/>
              <a:gd name="T50" fmla="*/ 1436 w 2964"/>
              <a:gd name="T51" fmla="*/ 1227 h 2964"/>
              <a:gd name="T52" fmla="*/ 1239 w 2964"/>
              <a:gd name="T53" fmla="*/ 891 h 2964"/>
              <a:gd name="T54" fmla="*/ 1331 w 2964"/>
              <a:gd name="T55" fmla="*/ 695 h 2964"/>
              <a:gd name="T56" fmla="*/ 1007 w 2964"/>
              <a:gd name="T57" fmla="*/ 926 h 2964"/>
              <a:gd name="T58" fmla="*/ 2026 w 2964"/>
              <a:gd name="T59" fmla="*/ 1250 h 2964"/>
              <a:gd name="T60" fmla="*/ 2824 w 2964"/>
              <a:gd name="T61" fmla="*/ 2546 h 2964"/>
              <a:gd name="T62" fmla="*/ 2546 w 2964"/>
              <a:gd name="T63" fmla="*/ 2407 h 2964"/>
              <a:gd name="T64" fmla="*/ 2372 w 2964"/>
              <a:gd name="T65" fmla="*/ 2430 h 2964"/>
              <a:gd name="T66" fmla="*/ 2188 w 2964"/>
              <a:gd name="T67" fmla="*/ 2407 h 2964"/>
              <a:gd name="T68" fmla="*/ 1910 w 2964"/>
              <a:gd name="T69" fmla="*/ 2546 h 2964"/>
              <a:gd name="T70" fmla="*/ 1771 w 2964"/>
              <a:gd name="T71" fmla="*/ 2963 h 2964"/>
              <a:gd name="T72" fmla="*/ 2928 w 2964"/>
              <a:gd name="T73" fmla="*/ 2685 h 2964"/>
              <a:gd name="T74" fmla="*/ 2165 w 2964"/>
              <a:gd name="T75" fmla="*/ 2153 h 2964"/>
              <a:gd name="T76" fmla="*/ 2200 w 2964"/>
              <a:gd name="T77" fmla="*/ 2200 h 2964"/>
              <a:gd name="T78" fmla="*/ 2372 w 2964"/>
              <a:gd name="T79" fmla="*/ 2361 h 2964"/>
              <a:gd name="T80" fmla="*/ 2534 w 2964"/>
              <a:gd name="T81" fmla="*/ 2188 h 2964"/>
              <a:gd name="T82" fmla="*/ 2581 w 2964"/>
              <a:gd name="T83" fmla="*/ 2095 h 2964"/>
              <a:gd name="T84" fmla="*/ 2581 w 2964"/>
              <a:gd name="T85" fmla="*/ 1922 h 2964"/>
              <a:gd name="T86" fmla="*/ 2384 w 2964"/>
              <a:gd name="T87" fmla="*/ 1713 h 2964"/>
              <a:gd name="T88" fmla="*/ 2153 w 2964"/>
              <a:gd name="T89" fmla="*/ 1933 h 2964"/>
              <a:gd name="T90" fmla="*/ 2153 w 2964"/>
              <a:gd name="T91" fmla="*/ 2095 h 2964"/>
              <a:gd name="T92" fmla="*/ 394 w 2964"/>
              <a:gd name="T93" fmla="*/ 2153 h 2964"/>
              <a:gd name="T94" fmla="*/ 428 w 2964"/>
              <a:gd name="T95" fmla="*/ 2200 h 2964"/>
              <a:gd name="T96" fmla="*/ 602 w 2964"/>
              <a:gd name="T97" fmla="*/ 2361 h 2964"/>
              <a:gd name="T98" fmla="*/ 764 w 2964"/>
              <a:gd name="T99" fmla="*/ 2188 h 2964"/>
              <a:gd name="T100" fmla="*/ 811 w 2964"/>
              <a:gd name="T101" fmla="*/ 2095 h 2964"/>
              <a:gd name="T102" fmla="*/ 811 w 2964"/>
              <a:gd name="T103" fmla="*/ 1922 h 2964"/>
              <a:gd name="T104" fmla="*/ 613 w 2964"/>
              <a:gd name="T105" fmla="*/ 1713 h 2964"/>
              <a:gd name="T106" fmla="*/ 382 w 2964"/>
              <a:gd name="T107" fmla="*/ 1933 h 2964"/>
              <a:gd name="T108" fmla="*/ 382 w 2964"/>
              <a:gd name="T109" fmla="*/ 2095 h 2964"/>
              <a:gd name="T110" fmla="*/ 741 w 2964"/>
              <a:gd name="T111" fmla="*/ 2384 h 2964"/>
              <a:gd name="T112" fmla="*/ 613 w 2964"/>
              <a:gd name="T113" fmla="*/ 2557 h 2964"/>
              <a:gd name="T114" fmla="*/ 590 w 2964"/>
              <a:gd name="T115" fmla="*/ 2430 h 2964"/>
              <a:gd name="T116" fmla="*/ 579 w 2964"/>
              <a:gd name="T117" fmla="*/ 2569 h 2964"/>
              <a:gd name="T118" fmla="*/ 452 w 2964"/>
              <a:gd name="T119" fmla="*/ 2384 h 2964"/>
              <a:gd name="T120" fmla="*/ 35 w 2964"/>
              <a:gd name="T121" fmla="*/ 2685 h 2964"/>
              <a:gd name="T122" fmla="*/ 1192 w 2964"/>
              <a:gd name="T123" fmla="*/ 2963 h 2964"/>
              <a:gd name="T124" fmla="*/ 1054 w 2964"/>
              <a:gd name="T125" fmla="*/ 2546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4" h="2964">
                <a:moveTo>
                  <a:pt x="1308" y="1968"/>
                </a:moveTo>
                <a:cubicBezTo>
                  <a:pt x="1065" y="2107"/>
                  <a:pt x="1065" y="2107"/>
                  <a:pt x="1065" y="2107"/>
                </a:cubicBezTo>
                <a:cubicBezTo>
                  <a:pt x="1030" y="2119"/>
                  <a:pt x="1019" y="2165"/>
                  <a:pt x="1042" y="2200"/>
                </a:cubicBezTo>
                <a:cubicBezTo>
                  <a:pt x="1065" y="2233"/>
                  <a:pt x="1100" y="2245"/>
                  <a:pt x="1135" y="2223"/>
                </a:cubicBezTo>
                <a:cubicBezTo>
                  <a:pt x="1378" y="2084"/>
                  <a:pt x="1378" y="2084"/>
                  <a:pt x="1378" y="2084"/>
                </a:cubicBezTo>
                <a:cubicBezTo>
                  <a:pt x="1413" y="2072"/>
                  <a:pt x="1424" y="2026"/>
                  <a:pt x="1401" y="1991"/>
                </a:cubicBezTo>
                <a:cubicBezTo>
                  <a:pt x="1378" y="1956"/>
                  <a:pt x="1343" y="1945"/>
                  <a:pt x="1308" y="1968"/>
                </a:cubicBezTo>
                <a:close/>
                <a:moveTo>
                  <a:pt x="1482" y="1436"/>
                </a:moveTo>
                <a:cubicBezTo>
                  <a:pt x="1447" y="1436"/>
                  <a:pt x="1413" y="1470"/>
                  <a:pt x="1413" y="1505"/>
                </a:cubicBezTo>
                <a:cubicBezTo>
                  <a:pt x="1413" y="1783"/>
                  <a:pt x="1413" y="1783"/>
                  <a:pt x="1413" y="1783"/>
                </a:cubicBezTo>
                <a:cubicBezTo>
                  <a:pt x="1413" y="1817"/>
                  <a:pt x="1447" y="1852"/>
                  <a:pt x="1482" y="1852"/>
                </a:cubicBezTo>
                <a:cubicBezTo>
                  <a:pt x="1517" y="1852"/>
                  <a:pt x="1551" y="1817"/>
                  <a:pt x="1551" y="1783"/>
                </a:cubicBezTo>
                <a:cubicBezTo>
                  <a:pt x="1551" y="1505"/>
                  <a:pt x="1551" y="1505"/>
                  <a:pt x="1551" y="1505"/>
                </a:cubicBezTo>
                <a:cubicBezTo>
                  <a:pt x="1551" y="1470"/>
                  <a:pt x="1517" y="1436"/>
                  <a:pt x="1482" y="1436"/>
                </a:cubicBezTo>
                <a:close/>
                <a:moveTo>
                  <a:pt x="1922" y="2200"/>
                </a:moveTo>
                <a:cubicBezTo>
                  <a:pt x="1945" y="2165"/>
                  <a:pt x="1933" y="2119"/>
                  <a:pt x="1899" y="2107"/>
                </a:cubicBezTo>
                <a:cubicBezTo>
                  <a:pt x="1656" y="1968"/>
                  <a:pt x="1656" y="1968"/>
                  <a:pt x="1656" y="1968"/>
                </a:cubicBezTo>
                <a:cubicBezTo>
                  <a:pt x="1621" y="1945"/>
                  <a:pt x="1586" y="1956"/>
                  <a:pt x="1563" y="1991"/>
                </a:cubicBezTo>
                <a:cubicBezTo>
                  <a:pt x="1540" y="2026"/>
                  <a:pt x="1551" y="2072"/>
                  <a:pt x="1586" y="2084"/>
                </a:cubicBezTo>
                <a:cubicBezTo>
                  <a:pt x="1829" y="2222"/>
                  <a:pt x="1829" y="2223"/>
                  <a:pt x="1829" y="2223"/>
                </a:cubicBezTo>
                <a:cubicBezTo>
                  <a:pt x="1864" y="2245"/>
                  <a:pt x="1899" y="2233"/>
                  <a:pt x="1922" y="2200"/>
                </a:cubicBezTo>
                <a:close/>
                <a:moveTo>
                  <a:pt x="1378" y="579"/>
                </a:moveTo>
                <a:cubicBezTo>
                  <a:pt x="1378" y="567"/>
                  <a:pt x="1366" y="567"/>
                  <a:pt x="1366" y="567"/>
                </a:cubicBezTo>
                <a:cubicBezTo>
                  <a:pt x="1354" y="544"/>
                  <a:pt x="1343" y="509"/>
                  <a:pt x="1331" y="475"/>
                </a:cubicBezTo>
                <a:cubicBezTo>
                  <a:pt x="1297" y="475"/>
                  <a:pt x="1285" y="452"/>
                  <a:pt x="1274" y="428"/>
                </a:cubicBezTo>
                <a:cubicBezTo>
                  <a:pt x="1274" y="382"/>
                  <a:pt x="1274" y="382"/>
                  <a:pt x="1274" y="382"/>
                </a:cubicBezTo>
                <a:cubicBezTo>
                  <a:pt x="1262" y="359"/>
                  <a:pt x="1285" y="336"/>
                  <a:pt x="1308" y="324"/>
                </a:cubicBezTo>
                <a:cubicBezTo>
                  <a:pt x="1308" y="301"/>
                  <a:pt x="1308" y="289"/>
                  <a:pt x="1308" y="289"/>
                </a:cubicBezTo>
                <a:cubicBezTo>
                  <a:pt x="1308" y="266"/>
                  <a:pt x="1308" y="185"/>
                  <a:pt x="1389" y="150"/>
                </a:cubicBezTo>
                <a:cubicBezTo>
                  <a:pt x="1401" y="243"/>
                  <a:pt x="1482" y="324"/>
                  <a:pt x="1574" y="324"/>
                </a:cubicBezTo>
                <a:cubicBezTo>
                  <a:pt x="1609" y="324"/>
                  <a:pt x="1609" y="324"/>
                  <a:pt x="1609" y="324"/>
                </a:cubicBezTo>
                <a:cubicBezTo>
                  <a:pt x="1632" y="324"/>
                  <a:pt x="1656" y="347"/>
                  <a:pt x="1656" y="370"/>
                </a:cubicBezTo>
                <a:cubicBezTo>
                  <a:pt x="1656" y="440"/>
                  <a:pt x="1632" y="567"/>
                  <a:pt x="1551" y="613"/>
                </a:cubicBezTo>
                <a:cubicBezTo>
                  <a:pt x="1702" y="613"/>
                  <a:pt x="1702" y="613"/>
                  <a:pt x="1702" y="613"/>
                </a:cubicBezTo>
                <a:cubicBezTo>
                  <a:pt x="1737" y="544"/>
                  <a:pt x="1760" y="417"/>
                  <a:pt x="1771" y="336"/>
                </a:cubicBezTo>
                <a:cubicBezTo>
                  <a:pt x="1771" y="324"/>
                  <a:pt x="1771" y="324"/>
                  <a:pt x="1771" y="324"/>
                </a:cubicBezTo>
                <a:cubicBezTo>
                  <a:pt x="1771" y="127"/>
                  <a:pt x="1667" y="46"/>
                  <a:pt x="1528" y="46"/>
                </a:cubicBezTo>
                <a:cubicBezTo>
                  <a:pt x="1493" y="0"/>
                  <a:pt x="1493" y="0"/>
                  <a:pt x="1493" y="0"/>
                </a:cubicBezTo>
                <a:cubicBezTo>
                  <a:pt x="1354" y="0"/>
                  <a:pt x="1192" y="81"/>
                  <a:pt x="1192" y="301"/>
                </a:cubicBezTo>
                <a:cubicBezTo>
                  <a:pt x="1192" y="405"/>
                  <a:pt x="1239" y="533"/>
                  <a:pt x="1378" y="579"/>
                </a:cubicBezTo>
                <a:close/>
                <a:moveTo>
                  <a:pt x="2026" y="1250"/>
                </a:moveTo>
                <a:cubicBezTo>
                  <a:pt x="1956" y="926"/>
                  <a:pt x="1956" y="926"/>
                  <a:pt x="1956" y="926"/>
                </a:cubicBezTo>
                <a:cubicBezTo>
                  <a:pt x="1945" y="868"/>
                  <a:pt x="1910" y="811"/>
                  <a:pt x="1852" y="787"/>
                </a:cubicBezTo>
                <a:cubicBezTo>
                  <a:pt x="1632" y="695"/>
                  <a:pt x="1632" y="695"/>
                  <a:pt x="1632" y="695"/>
                </a:cubicBezTo>
                <a:cubicBezTo>
                  <a:pt x="1621" y="695"/>
                  <a:pt x="1621" y="695"/>
                  <a:pt x="1621" y="683"/>
                </a:cubicBezTo>
                <a:cubicBezTo>
                  <a:pt x="1725" y="891"/>
                  <a:pt x="1725" y="891"/>
                  <a:pt x="1725" y="891"/>
                </a:cubicBezTo>
                <a:cubicBezTo>
                  <a:pt x="1656" y="891"/>
                  <a:pt x="1656" y="891"/>
                  <a:pt x="1656" y="891"/>
                </a:cubicBezTo>
                <a:cubicBezTo>
                  <a:pt x="1528" y="1227"/>
                  <a:pt x="1528" y="1227"/>
                  <a:pt x="1528" y="1227"/>
                </a:cubicBezTo>
                <a:cubicBezTo>
                  <a:pt x="1574" y="741"/>
                  <a:pt x="1574" y="741"/>
                  <a:pt x="1574" y="741"/>
                </a:cubicBezTo>
                <a:cubicBezTo>
                  <a:pt x="1551" y="752"/>
                  <a:pt x="1528" y="764"/>
                  <a:pt x="1482" y="764"/>
                </a:cubicBezTo>
                <a:cubicBezTo>
                  <a:pt x="1436" y="764"/>
                  <a:pt x="1413" y="752"/>
                  <a:pt x="1389" y="741"/>
                </a:cubicBezTo>
                <a:cubicBezTo>
                  <a:pt x="1436" y="1227"/>
                  <a:pt x="1436" y="1227"/>
                  <a:pt x="1436" y="1227"/>
                </a:cubicBezTo>
                <a:cubicBezTo>
                  <a:pt x="1308" y="891"/>
                  <a:pt x="1308" y="891"/>
                  <a:pt x="1308" y="891"/>
                </a:cubicBezTo>
                <a:cubicBezTo>
                  <a:pt x="1239" y="891"/>
                  <a:pt x="1239" y="891"/>
                  <a:pt x="1239" y="891"/>
                </a:cubicBezTo>
                <a:cubicBezTo>
                  <a:pt x="1343" y="683"/>
                  <a:pt x="1343" y="683"/>
                  <a:pt x="1343" y="683"/>
                </a:cubicBezTo>
                <a:cubicBezTo>
                  <a:pt x="1343" y="695"/>
                  <a:pt x="1343" y="695"/>
                  <a:pt x="1331" y="695"/>
                </a:cubicBezTo>
                <a:cubicBezTo>
                  <a:pt x="1111" y="787"/>
                  <a:pt x="1111" y="787"/>
                  <a:pt x="1111" y="787"/>
                </a:cubicBezTo>
                <a:cubicBezTo>
                  <a:pt x="1054" y="811"/>
                  <a:pt x="1019" y="868"/>
                  <a:pt x="1007" y="926"/>
                </a:cubicBezTo>
                <a:cubicBezTo>
                  <a:pt x="938" y="1250"/>
                  <a:pt x="938" y="1250"/>
                  <a:pt x="938" y="1250"/>
                </a:cubicBezTo>
                <a:lnTo>
                  <a:pt x="2026" y="1250"/>
                </a:lnTo>
                <a:close/>
                <a:moveTo>
                  <a:pt x="2928" y="2685"/>
                </a:moveTo>
                <a:cubicBezTo>
                  <a:pt x="2916" y="2627"/>
                  <a:pt x="2882" y="2569"/>
                  <a:pt x="2824" y="2546"/>
                </a:cubicBezTo>
                <a:cubicBezTo>
                  <a:pt x="2627" y="2453"/>
                  <a:pt x="2627" y="2453"/>
                  <a:pt x="2627" y="2453"/>
                </a:cubicBezTo>
                <a:cubicBezTo>
                  <a:pt x="2546" y="2407"/>
                  <a:pt x="2546" y="2407"/>
                  <a:pt x="2546" y="2407"/>
                </a:cubicBezTo>
                <a:cubicBezTo>
                  <a:pt x="2430" y="2546"/>
                  <a:pt x="2430" y="2546"/>
                  <a:pt x="2430" y="2546"/>
                </a:cubicBezTo>
                <a:cubicBezTo>
                  <a:pt x="2372" y="2430"/>
                  <a:pt x="2372" y="2430"/>
                  <a:pt x="2372" y="2430"/>
                </a:cubicBezTo>
                <a:cubicBezTo>
                  <a:pt x="2303" y="2546"/>
                  <a:pt x="2303" y="2546"/>
                  <a:pt x="2303" y="2546"/>
                </a:cubicBezTo>
                <a:cubicBezTo>
                  <a:pt x="2188" y="2407"/>
                  <a:pt x="2188" y="2407"/>
                  <a:pt x="2188" y="2407"/>
                </a:cubicBezTo>
                <a:cubicBezTo>
                  <a:pt x="2107" y="2453"/>
                  <a:pt x="2107" y="2453"/>
                  <a:pt x="2107" y="2453"/>
                </a:cubicBezTo>
                <a:cubicBezTo>
                  <a:pt x="1910" y="2546"/>
                  <a:pt x="1910" y="2546"/>
                  <a:pt x="1910" y="2546"/>
                </a:cubicBezTo>
                <a:cubicBezTo>
                  <a:pt x="1852" y="2569"/>
                  <a:pt x="1817" y="2627"/>
                  <a:pt x="1806" y="2685"/>
                </a:cubicBezTo>
                <a:cubicBezTo>
                  <a:pt x="1771" y="2963"/>
                  <a:pt x="1771" y="2963"/>
                  <a:pt x="1771" y="2963"/>
                </a:cubicBezTo>
                <a:cubicBezTo>
                  <a:pt x="2963" y="2963"/>
                  <a:pt x="2963" y="2963"/>
                  <a:pt x="2963" y="2963"/>
                </a:cubicBezTo>
                <a:lnTo>
                  <a:pt x="2928" y="2685"/>
                </a:lnTo>
                <a:close/>
                <a:moveTo>
                  <a:pt x="2153" y="2095"/>
                </a:moveTo>
                <a:cubicBezTo>
                  <a:pt x="2165" y="2153"/>
                  <a:pt x="2165" y="2153"/>
                  <a:pt x="2165" y="2153"/>
                </a:cubicBezTo>
                <a:cubicBezTo>
                  <a:pt x="2165" y="2176"/>
                  <a:pt x="2176" y="2188"/>
                  <a:pt x="2200" y="2188"/>
                </a:cubicBezTo>
                <a:cubicBezTo>
                  <a:pt x="2200" y="2200"/>
                  <a:pt x="2200" y="2200"/>
                  <a:pt x="2200" y="2200"/>
                </a:cubicBezTo>
                <a:cubicBezTo>
                  <a:pt x="2223" y="2349"/>
                  <a:pt x="2349" y="2361"/>
                  <a:pt x="2361" y="2361"/>
                </a:cubicBezTo>
                <a:cubicBezTo>
                  <a:pt x="2372" y="2361"/>
                  <a:pt x="2372" y="2361"/>
                  <a:pt x="2372" y="2361"/>
                </a:cubicBezTo>
                <a:cubicBezTo>
                  <a:pt x="2384" y="2361"/>
                  <a:pt x="2511" y="2349"/>
                  <a:pt x="2534" y="2200"/>
                </a:cubicBezTo>
                <a:cubicBezTo>
                  <a:pt x="2534" y="2188"/>
                  <a:pt x="2534" y="2188"/>
                  <a:pt x="2534" y="2188"/>
                </a:cubicBezTo>
                <a:cubicBezTo>
                  <a:pt x="2557" y="2188"/>
                  <a:pt x="2569" y="2176"/>
                  <a:pt x="2581" y="2153"/>
                </a:cubicBezTo>
                <a:cubicBezTo>
                  <a:pt x="2581" y="2095"/>
                  <a:pt x="2581" y="2095"/>
                  <a:pt x="2581" y="2095"/>
                </a:cubicBezTo>
                <a:cubicBezTo>
                  <a:pt x="2592" y="2072"/>
                  <a:pt x="2581" y="2049"/>
                  <a:pt x="2557" y="2049"/>
                </a:cubicBezTo>
                <a:cubicBezTo>
                  <a:pt x="2569" y="2015"/>
                  <a:pt x="2581" y="1968"/>
                  <a:pt x="2581" y="1922"/>
                </a:cubicBezTo>
                <a:cubicBezTo>
                  <a:pt x="2581" y="1841"/>
                  <a:pt x="2511" y="1760"/>
                  <a:pt x="2418" y="1760"/>
                </a:cubicBezTo>
                <a:cubicBezTo>
                  <a:pt x="2384" y="1713"/>
                  <a:pt x="2384" y="1713"/>
                  <a:pt x="2384" y="1713"/>
                </a:cubicBezTo>
                <a:cubicBezTo>
                  <a:pt x="2153" y="1725"/>
                  <a:pt x="2153" y="1910"/>
                  <a:pt x="2153" y="1910"/>
                </a:cubicBezTo>
                <a:cubicBezTo>
                  <a:pt x="2153" y="1933"/>
                  <a:pt x="2153" y="1933"/>
                  <a:pt x="2153" y="1933"/>
                </a:cubicBezTo>
                <a:cubicBezTo>
                  <a:pt x="2153" y="1968"/>
                  <a:pt x="2165" y="2026"/>
                  <a:pt x="2176" y="2049"/>
                </a:cubicBezTo>
                <a:cubicBezTo>
                  <a:pt x="2153" y="2061"/>
                  <a:pt x="2153" y="2072"/>
                  <a:pt x="2153" y="2095"/>
                </a:cubicBezTo>
                <a:close/>
                <a:moveTo>
                  <a:pt x="382" y="2095"/>
                </a:moveTo>
                <a:cubicBezTo>
                  <a:pt x="394" y="2153"/>
                  <a:pt x="394" y="2153"/>
                  <a:pt x="394" y="2153"/>
                </a:cubicBezTo>
                <a:cubicBezTo>
                  <a:pt x="394" y="2176"/>
                  <a:pt x="405" y="2188"/>
                  <a:pt x="428" y="2188"/>
                </a:cubicBezTo>
                <a:cubicBezTo>
                  <a:pt x="428" y="2200"/>
                  <a:pt x="428" y="2200"/>
                  <a:pt x="428" y="2200"/>
                </a:cubicBezTo>
                <a:cubicBezTo>
                  <a:pt x="452" y="2349"/>
                  <a:pt x="579" y="2361"/>
                  <a:pt x="590" y="2361"/>
                </a:cubicBezTo>
                <a:cubicBezTo>
                  <a:pt x="602" y="2361"/>
                  <a:pt x="602" y="2361"/>
                  <a:pt x="602" y="2361"/>
                </a:cubicBezTo>
                <a:cubicBezTo>
                  <a:pt x="613" y="2361"/>
                  <a:pt x="741" y="2349"/>
                  <a:pt x="764" y="2200"/>
                </a:cubicBezTo>
                <a:cubicBezTo>
                  <a:pt x="764" y="2188"/>
                  <a:pt x="764" y="2188"/>
                  <a:pt x="764" y="2188"/>
                </a:cubicBezTo>
                <a:cubicBezTo>
                  <a:pt x="787" y="2188"/>
                  <a:pt x="799" y="2176"/>
                  <a:pt x="811" y="2153"/>
                </a:cubicBezTo>
                <a:cubicBezTo>
                  <a:pt x="811" y="2095"/>
                  <a:pt x="811" y="2095"/>
                  <a:pt x="811" y="2095"/>
                </a:cubicBezTo>
                <a:cubicBezTo>
                  <a:pt x="822" y="2072"/>
                  <a:pt x="811" y="2049"/>
                  <a:pt x="787" y="2049"/>
                </a:cubicBezTo>
                <a:cubicBezTo>
                  <a:pt x="799" y="2015"/>
                  <a:pt x="811" y="1968"/>
                  <a:pt x="811" y="1922"/>
                </a:cubicBezTo>
                <a:cubicBezTo>
                  <a:pt x="811" y="1841"/>
                  <a:pt x="741" y="1760"/>
                  <a:pt x="648" y="1760"/>
                </a:cubicBezTo>
                <a:cubicBezTo>
                  <a:pt x="613" y="1713"/>
                  <a:pt x="613" y="1713"/>
                  <a:pt x="613" y="1713"/>
                </a:cubicBezTo>
                <a:cubicBezTo>
                  <a:pt x="382" y="1725"/>
                  <a:pt x="382" y="1910"/>
                  <a:pt x="382" y="1910"/>
                </a:cubicBezTo>
                <a:cubicBezTo>
                  <a:pt x="382" y="1933"/>
                  <a:pt x="382" y="1933"/>
                  <a:pt x="382" y="1933"/>
                </a:cubicBezTo>
                <a:cubicBezTo>
                  <a:pt x="382" y="1968"/>
                  <a:pt x="394" y="2026"/>
                  <a:pt x="405" y="2049"/>
                </a:cubicBezTo>
                <a:cubicBezTo>
                  <a:pt x="382" y="2061"/>
                  <a:pt x="370" y="2072"/>
                  <a:pt x="382" y="2095"/>
                </a:cubicBezTo>
                <a:close/>
                <a:moveTo>
                  <a:pt x="1054" y="2546"/>
                </a:moveTo>
                <a:cubicBezTo>
                  <a:pt x="741" y="2384"/>
                  <a:pt x="741" y="2384"/>
                  <a:pt x="741" y="2384"/>
                </a:cubicBezTo>
                <a:cubicBezTo>
                  <a:pt x="660" y="2766"/>
                  <a:pt x="660" y="2766"/>
                  <a:pt x="660" y="2766"/>
                </a:cubicBezTo>
                <a:cubicBezTo>
                  <a:pt x="613" y="2557"/>
                  <a:pt x="613" y="2557"/>
                  <a:pt x="613" y="2557"/>
                </a:cubicBezTo>
                <a:cubicBezTo>
                  <a:pt x="637" y="2500"/>
                  <a:pt x="637" y="2500"/>
                  <a:pt x="637" y="2500"/>
                </a:cubicBezTo>
                <a:cubicBezTo>
                  <a:pt x="590" y="2430"/>
                  <a:pt x="590" y="2430"/>
                  <a:pt x="590" y="2430"/>
                </a:cubicBezTo>
                <a:cubicBezTo>
                  <a:pt x="556" y="2500"/>
                  <a:pt x="556" y="2500"/>
                  <a:pt x="556" y="2500"/>
                </a:cubicBezTo>
                <a:cubicBezTo>
                  <a:pt x="579" y="2569"/>
                  <a:pt x="579" y="2569"/>
                  <a:pt x="579" y="2569"/>
                </a:cubicBezTo>
                <a:cubicBezTo>
                  <a:pt x="533" y="2766"/>
                  <a:pt x="533" y="2766"/>
                  <a:pt x="533" y="2766"/>
                </a:cubicBezTo>
                <a:cubicBezTo>
                  <a:pt x="452" y="2384"/>
                  <a:pt x="452" y="2384"/>
                  <a:pt x="452" y="2384"/>
                </a:cubicBezTo>
                <a:cubicBezTo>
                  <a:pt x="139" y="2546"/>
                  <a:pt x="139" y="2546"/>
                  <a:pt x="139" y="2546"/>
                </a:cubicBezTo>
                <a:cubicBezTo>
                  <a:pt x="81" y="2569"/>
                  <a:pt x="46" y="2627"/>
                  <a:pt x="35" y="2685"/>
                </a:cubicBezTo>
                <a:cubicBezTo>
                  <a:pt x="0" y="2963"/>
                  <a:pt x="0" y="2963"/>
                  <a:pt x="0" y="2963"/>
                </a:cubicBezTo>
                <a:cubicBezTo>
                  <a:pt x="1192" y="2963"/>
                  <a:pt x="1192" y="2963"/>
                  <a:pt x="1192" y="2963"/>
                </a:cubicBezTo>
                <a:cubicBezTo>
                  <a:pt x="1158" y="2685"/>
                  <a:pt x="1158" y="2685"/>
                  <a:pt x="1158" y="2685"/>
                </a:cubicBezTo>
                <a:cubicBezTo>
                  <a:pt x="1146" y="2627"/>
                  <a:pt x="1111" y="2569"/>
                  <a:pt x="1054" y="2546"/>
                </a:cubicBez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07" name="Freeform 10"/>
          <p:cNvSpPr>
            <a:spLocks noChangeArrowheads="1"/>
          </p:cNvSpPr>
          <p:nvPr/>
        </p:nvSpPr>
        <p:spPr bwMode="gray">
          <a:xfrm>
            <a:off x="10143774" y="2859757"/>
            <a:ext cx="415696" cy="415696"/>
          </a:xfrm>
          <a:custGeom>
            <a:avLst/>
            <a:gdLst>
              <a:gd name="T0" fmla="*/ 1806 w 2964"/>
              <a:gd name="T1" fmla="*/ 0 h 2964"/>
              <a:gd name="T2" fmla="*/ 0 w 2964"/>
              <a:gd name="T3" fmla="*/ 370 h 2964"/>
              <a:gd name="T4" fmla="*/ 1111 w 2964"/>
              <a:gd name="T5" fmla="*/ 2314 h 2964"/>
              <a:gd name="T6" fmla="*/ 1806 w 2964"/>
              <a:gd name="T7" fmla="*/ 1482 h 2964"/>
              <a:gd name="T8" fmla="*/ 1146 w 2964"/>
              <a:gd name="T9" fmla="*/ 463 h 2964"/>
              <a:gd name="T10" fmla="*/ 1436 w 2964"/>
              <a:gd name="T11" fmla="*/ 752 h 2964"/>
              <a:gd name="T12" fmla="*/ 1378 w 2964"/>
              <a:gd name="T13" fmla="*/ 787 h 2964"/>
              <a:gd name="T14" fmla="*/ 1343 w 2964"/>
              <a:gd name="T15" fmla="*/ 613 h 2964"/>
              <a:gd name="T16" fmla="*/ 695 w 2964"/>
              <a:gd name="T17" fmla="*/ 1436 h 2964"/>
              <a:gd name="T18" fmla="*/ 648 w 2964"/>
              <a:gd name="T19" fmla="*/ 1366 h 2964"/>
              <a:gd name="T20" fmla="*/ 1146 w 2964"/>
              <a:gd name="T21" fmla="*/ 556 h 2964"/>
              <a:gd name="T22" fmla="*/ 1111 w 2964"/>
              <a:gd name="T23" fmla="*/ 498 h 2964"/>
              <a:gd name="T24" fmla="*/ 382 w 2964"/>
              <a:gd name="T25" fmla="*/ 556 h 2964"/>
              <a:gd name="T26" fmla="*/ 440 w 2964"/>
              <a:gd name="T27" fmla="*/ 533 h 2964"/>
              <a:gd name="T28" fmla="*/ 695 w 2964"/>
              <a:gd name="T29" fmla="*/ 533 h 2964"/>
              <a:gd name="T30" fmla="*/ 764 w 2964"/>
              <a:gd name="T31" fmla="*/ 556 h 2964"/>
              <a:gd name="T32" fmla="*/ 637 w 2964"/>
              <a:gd name="T33" fmla="*/ 718 h 2964"/>
              <a:gd name="T34" fmla="*/ 764 w 2964"/>
              <a:gd name="T35" fmla="*/ 891 h 2964"/>
              <a:gd name="T36" fmla="*/ 695 w 2964"/>
              <a:gd name="T37" fmla="*/ 915 h 2964"/>
              <a:gd name="T38" fmla="*/ 440 w 2964"/>
              <a:gd name="T39" fmla="*/ 915 h 2964"/>
              <a:gd name="T40" fmla="*/ 382 w 2964"/>
              <a:gd name="T41" fmla="*/ 891 h 2964"/>
              <a:gd name="T42" fmla="*/ 509 w 2964"/>
              <a:gd name="T43" fmla="*/ 718 h 2964"/>
              <a:gd name="T44" fmla="*/ 602 w 2964"/>
              <a:gd name="T45" fmla="*/ 1991 h 2964"/>
              <a:gd name="T46" fmla="*/ 602 w 2964"/>
              <a:gd name="T47" fmla="*/ 1528 h 2964"/>
              <a:gd name="T48" fmla="*/ 602 w 2964"/>
              <a:gd name="T49" fmla="*/ 1991 h 2964"/>
              <a:gd name="T50" fmla="*/ 1042 w 2964"/>
              <a:gd name="T51" fmla="*/ 1528 h 2964"/>
              <a:gd name="T52" fmla="*/ 1169 w 2964"/>
              <a:gd name="T53" fmla="*/ 1366 h 2964"/>
              <a:gd name="T54" fmla="*/ 1042 w 2964"/>
              <a:gd name="T55" fmla="*/ 1192 h 2964"/>
              <a:gd name="T56" fmla="*/ 1111 w 2964"/>
              <a:gd name="T57" fmla="*/ 1169 h 2964"/>
              <a:gd name="T58" fmla="*/ 1366 w 2964"/>
              <a:gd name="T59" fmla="*/ 1169 h 2964"/>
              <a:gd name="T60" fmla="*/ 1424 w 2964"/>
              <a:gd name="T61" fmla="*/ 1192 h 2964"/>
              <a:gd name="T62" fmla="*/ 1297 w 2964"/>
              <a:gd name="T63" fmla="*/ 1366 h 2964"/>
              <a:gd name="T64" fmla="*/ 1424 w 2964"/>
              <a:gd name="T65" fmla="*/ 1528 h 2964"/>
              <a:gd name="T66" fmla="*/ 1366 w 2964"/>
              <a:gd name="T67" fmla="*/ 1551 h 2964"/>
              <a:gd name="T68" fmla="*/ 1111 w 2964"/>
              <a:gd name="T69" fmla="*/ 1551 h 2964"/>
              <a:gd name="T70" fmla="*/ 602 w 2964"/>
              <a:gd name="T71" fmla="*/ 1632 h 2964"/>
              <a:gd name="T72" fmla="*/ 602 w 2964"/>
              <a:gd name="T73" fmla="*/ 1887 h 2964"/>
              <a:gd name="T74" fmla="*/ 602 w 2964"/>
              <a:gd name="T75" fmla="*/ 1632 h 2964"/>
              <a:gd name="T76" fmla="*/ 2685 w 2964"/>
              <a:gd name="T77" fmla="*/ 1204 h 2964"/>
              <a:gd name="T78" fmla="*/ 2407 w 2964"/>
              <a:gd name="T79" fmla="*/ 1540 h 2964"/>
              <a:gd name="T80" fmla="*/ 2361 w 2964"/>
              <a:gd name="T81" fmla="*/ 1748 h 2964"/>
              <a:gd name="T82" fmla="*/ 1204 w 2964"/>
              <a:gd name="T83" fmla="*/ 2268 h 2964"/>
              <a:gd name="T84" fmla="*/ 2592 w 2964"/>
              <a:gd name="T85" fmla="*/ 2268 h 2964"/>
              <a:gd name="T86" fmla="*/ 2338 w 2964"/>
              <a:gd name="T87" fmla="*/ 2026 h 2964"/>
              <a:gd name="T88" fmla="*/ 1899 w 2964"/>
              <a:gd name="T89" fmla="*/ 2777 h 2964"/>
              <a:gd name="T90" fmla="*/ 1899 w 2964"/>
              <a:gd name="T91" fmla="*/ 1760 h 2964"/>
              <a:gd name="T92" fmla="*/ 2095 w 2964"/>
              <a:gd name="T93" fmla="*/ 2015 h 2964"/>
              <a:gd name="T94" fmla="*/ 1574 w 2964"/>
              <a:gd name="T95" fmla="*/ 2268 h 2964"/>
              <a:gd name="T96" fmla="*/ 2223 w 2964"/>
              <a:gd name="T97" fmla="*/ 2268 h 2964"/>
              <a:gd name="T98" fmla="*/ 1991 w 2964"/>
              <a:gd name="T99" fmla="*/ 2361 h 2964"/>
              <a:gd name="T100" fmla="*/ 1899 w 2964"/>
              <a:gd name="T101" fmla="*/ 2407 h 2964"/>
              <a:gd name="T102" fmla="*/ 1806 w 2964"/>
              <a:gd name="T103" fmla="*/ 2361 h 2964"/>
              <a:gd name="T104" fmla="*/ 1899 w 2964"/>
              <a:gd name="T105" fmla="*/ 2130 h 2964"/>
              <a:gd name="T106" fmla="*/ 1864 w 2964"/>
              <a:gd name="T107" fmla="*/ 2233 h 2964"/>
              <a:gd name="T108" fmla="*/ 1899 w 2964"/>
              <a:gd name="T109" fmla="*/ 2314 h 2964"/>
              <a:gd name="T110" fmla="*/ 2477 w 2964"/>
              <a:gd name="T111" fmla="*/ 1760 h 2964"/>
              <a:gd name="T112" fmla="*/ 2720 w 2964"/>
              <a:gd name="T113" fmla="*/ 1725 h 2964"/>
              <a:gd name="T114" fmla="*/ 2685 w 2964"/>
              <a:gd name="T115" fmla="*/ 1482 h 2964"/>
              <a:gd name="T116" fmla="*/ 2639 w 2964"/>
              <a:gd name="T117" fmla="*/ 1667 h 2964"/>
              <a:gd name="T118" fmla="*/ 2592 w 2964"/>
              <a:gd name="T119" fmla="*/ 1574 h 2964"/>
              <a:gd name="T120" fmla="*/ 2650 w 2964"/>
              <a:gd name="T121" fmla="*/ 1656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64" h="2964">
                <a:moveTo>
                  <a:pt x="1806" y="1482"/>
                </a:moveTo>
                <a:cubicBezTo>
                  <a:pt x="1806" y="0"/>
                  <a:pt x="1806" y="0"/>
                  <a:pt x="1806" y="0"/>
                </a:cubicBezTo>
                <a:cubicBezTo>
                  <a:pt x="370" y="0"/>
                  <a:pt x="370" y="0"/>
                  <a:pt x="370" y="0"/>
                </a:cubicBezTo>
                <a:cubicBezTo>
                  <a:pt x="0" y="370"/>
                  <a:pt x="0" y="370"/>
                  <a:pt x="0" y="370"/>
                </a:cubicBezTo>
                <a:cubicBezTo>
                  <a:pt x="0" y="2314"/>
                  <a:pt x="0" y="2314"/>
                  <a:pt x="0" y="2314"/>
                </a:cubicBezTo>
                <a:cubicBezTo>
                  <a:pt x="1111" y="2314"/>
                  <a:pt x="1111" y="2314"/>
                  <a:pt x="1111" y="2314"/>
                </a:cubicBezTo>
                <a:cubicBezTo>
                  <a:pt x="1111" y="2303"/>
                  <a:pt x="1111" y="2280"/>
                  <a:pt x="1111" y="2268"/>
                </a:cubicBezTo>
                <a:cubicBezTo>
                  <a:pt x="1111" y="1864"/>
                  <a:pt x="1413" y="1528"/>
                  <a:pt x="1806" y="1482"/>
                </a:cubicBezTo>
                <a:close/>
                <a:moveTo>
                  <a:pt x="1111" y="498"/>
                </a:moveTo>
                <a:cubicBezTo>
                  <a:pt x="1111" y="475"/>
                  <a:pt x="1123" y="463"/>
                  <a:pt x="1146" y="463"/>
                </a:cubicBezTo>
                <a:cubicBezTo>
                  <a:pt x="1436" y="463"/>
                  <a:pt x="1436" y="463"/>
                  <a:pt x="1436" y="463"/>
                </a:cubicBezTo>
                <a:cubicBezTo>
                  <a:pt x="1436" y="752"/>
                  <a:pt x="1436" y="752"/>
                  <a:pt x="1436" y="752"/>
                </a:cubicBezTo>
                <a:cubicBezTo>
                  <a:pt x="1436" y="776"/>
                  <a:pt x="1424" y="787"/>
                  <a:pt x="1401" y="787"/>
                </a:cubicBezTo>
                <a:cubicBezTo>
                  <a:pt x="1378" y="787"/>
                  <a:pt x="1378" y="787"/>
                  <a:pt x="1378" y="787"/>
                </a:cubicBezTo>
                <a:cubicBezTo>
                  <a:pt x="1354" y="787"/>
                  <a:pt x="1343" y="776"/>
                  <a:pt x="1343" y="752"/>
                </a:cubicBezTo>
                <a:cubicBezTo>
                  <a:pt x="1343" y="613"/>
                  <a:pt x="1343" y="613"/>
                  <a:pt x="1343" y="613"/>
                </a:cubicBezTo>
                <a:cubicBezTo>
                  <a:pt x="938" y="938"/>
                  <a:pt x="741" y="1401"/>
                  <a:pt x="741" y="1413"/>
                </a:cubicBezTo>
                <a:cubicBezTo>
                  <a:pt x="729" y="1424"/>
                  <a:pt x="718" y="1436"/>
                  <a:pt x="695" y="1436"/>
                </a:cubicBezTo>
                <a:cubicBezTo>
                  <a:pt x="683" y="1436"/>
                  <a:pt x="683" y="1436"/>
                  <a:pt x="672" y="1436"/>
                </a:cubicBezTo>
                <a:cubicBezTo>
                  <a:pt x="648" y="1424"/>
                  <a:pt x="637" y="1401"/>
                  <a:pt x="648" y="1366"/>
                </a:cubicBezTo>
                <a:cubicBezTo>
                  <a:pt x="660" y="1354"/>
                  <a:pt x="857" y="891"/>
                  <a:pt x="1274" y="556"/>
                </a:cubicBezTo>
                <a:cubicBezTo>
                  <a:pt x="1146" y="556"/>
                  <a:pt x="1146" y="556"/>
                  <a:pt x="1146" y="556"/>
                </a:cubicBezTo>
                <a:cubicBezTo>
                  <a:pt x="1123" y="556"/>
                  <a:pt x="1111" y="544"/>
                  <a:pt x="1111" y="521"/>
                </a:cubicBezTo>
                <a:lnTo>
                  <a:pt x="1111" y="498"/>
                </a:lnTo>
                <a:close/>
                <a:moveTo>
                  <a:pt x="382" y="602"/>
                </a:moveTo>
                <a:cubicBezTo>
                  <a:pt x="370" y="590"/>
                  <a:pt x="370" y="567"/>
                  <a:pt x="382" y="556"/>
                </a:cubicBezTo>
                <a:cubicBezTo>
                  <a:pt x="405" y="533"/>
                  <a:pt x="405" y="533"/>
                  <a:pt x="405" y="533"/>
                </a:cubicBezTo>
                <a:cubicBezTo>
                  <a:pt x="417" y="521"/>
                  <a:pt x="428" y="521"/>
                  <a:pt x="440" y="533"/>
                </a:cubicBezTo>
                <a:cubicBezTo>
                  <a:pt x="567" y="660"/>
                  <a:pt x="567" y="660"/>
                  <a:pt x="567" y="660"/>
                </a:cubicBezTo>
                <a:cubicBezTo>
                  <a:pt x="695" y="533"/>
                  <a:pt x="695" y="533"/>
                  <a:pt x="695" y="533"/>
                </a:cubicBezTo>
                <a:cubicBezTo>
                  <a:pt x="706" y="521"/>
                  <a:pt x="729" y="521"/>
                  <a:pt x="741" y="533"/>
                </a:cubicBezTo>
                <a:cubicBezTo>
                  <a:pt x="764" y="556"/>
                  <a:pt x="764" y="556"/>
                  <a:pt x="764" y="556"/>
                </a:cubicBezTo>
                <a:cubicBezTo>
                  <a:pt x="776" y="567"/>
                  <a:pt x="776" y="590"/>
                  <a:pt x="764" y="602"/>
                </a:cubicBezTo>
                <a:cubicBezTo>
                  <a:pt x="637" y="718"/>
                  <a:pt x="637" y="718"/>
                  <a:pt x="637" y="718"/>
                </a:cubicBezTo>
                <a:cubicBezTo>
                  <a:pt x="764" y="845"/>
                  <a:pt x="764" y="845"/>
                  <a:pt x="764" y="845"/>
                </a:cubicBezTo>
                <a:cubicBezTo>
                  <a:pt x="776" y="857"/>
                  <a:pt x="776" y="880"/>
                  <a:pt x="764" y="891"/>
                </a:cubicBezTo>
                <a:cubicBezTo>
                  <a:pt x="741" y="915"/>
                  <a:pt x="741" y="915"/>
                  <a:pt x="741" y="915"/>
                </a:cubicBezTo>
                <a:cubicBezTo>
                  <a:pt x="729" y="926"/>
                  <a:pt x="706" y="926"/>
                  <a:pt x="695" y="915"/>
                </a:cubicBezTo>
                <a:cubicBezTo>
                  <a:pt x="567" y="787"/>
                  <a:pt x="567" y="787"/>
                  <a:pt x="567" y="787"/>
                </a:cubicBezTo>
                <a:cubicBezTo>
                  <a:pt x="440" y="915"/>
                  <a:pt x="440" y="915"/>
                  <a:pt x="440" y="915"/>
                </a:cubicBezTo>
                <a:cubicBezTo>
                  <a:pt x="428" y="926"/>
                  <a:pt x="417" y="926"/>
                  <a:pt x="405" y="915"/>
                </a:cubicBezTo>
                <a:cubicBezTo>
                  <a:pt x="382" y="891"/>
                  <a:pt x="382" y="891"/>
                  <a:pt x="382" y="891"/>
                </a:cubicBezTo>
                <a:cubicBezTo>
                  <a:pt x="370" y="880"/>
                  <a:pt x="370" y="857"/>
                  <a:pt x="382" y="845"/>
                </a:cubicBezTo>
                <a:cubicBezTo>
                  <a:pt x="509" y="718"/>
                  <a:pt x="509" y="718"/>
                  <a:pt x="509" y="718"/>
                </a:cubicBezTo>
                <a:lnTo>
                  <a:pt x="382" y="602"/>
                </a:lnTo>
                <a:close/>
                <a:moveTo>
                  <a:pt x="602" y="1991"/>
                </a:moveTo>
                <a:cubicBezTo>
                  <a:pt x="475" y="1991"/>
                  <a:pt x="370" y="1887"/>
                  <a:pt x="370" y="1760"/>
                </a:cubicBezTo>
                <a:cubicBezTo>
                  <a:pt x="370" y="1632"/>
                  <a:pt x="475" y="1528"/>
                  <a:pt x="602" y="1528"/>
                </a:cubicBezTo>
                <a:cubicBezTo>
                  <a:pt x="729" y="1528"/>
                  <a:pt x="833" y="1632"/>
                  <a:pt x="833" y="1760"/>
                </a:cubicBezTo>
                <a:cubicBezTo>
                  <a:pt x="833" y="1887"/>
                  <a:pt x="729" y="1991"/>
                  <a:pt x="602" y="1991"/>
                </a:cubicBezTo>
                <a:close/>
                <a:moveTo>
                  <a:pt x="1065" y="1551"/>
                </a:moveTo>
                <a:cubicBezTo>
                  <a:pt x="1042" y="1528"/>
                  <a:pt x="1042" y="1528"/>
                  <a:pt x="1042" y="1528"/>
                </a:cubicBezTo>
                <a:cubicBezTo>
                  <a:pt x="1030" y="1517"/>
                  <a:pt x="1030" y="1493"/>
                  <a:pt x="1042" y="1482"/>
                </a:cubicBezTo>
                <a:cubicBezTo>
                  <a:pt x="1169" y="1366"/>
                  <a:pt x="1169" y="1366"/>
                  <a:pt x="1169" y="1366"/>
                </a:cubicBezTo>
                <a:cubicBezTo>
                  <a:pt x="1042" y="1239"/>
                  <a:pt x="1042" y="1239"/>
                  <a:pt x="1042" y="1239"/>
                </a:cubicBezTo>
                <a:cubicBezTo>
                  <a:pt x="1030" y="1227"/>
                  <a:pt x="1030" y="1204"/>
                  <a:pt x="1042" y="1192"/>
                </a:cubicBezTo>
                <a:cubicBezTo>
                  <a:pt x="1065" y="1169"/>
                  <a:pt x="1065" y="1169"/>
                  <a:pt x="1065" y="1169"/>
                </a:cubicBezTo>
                <a:cubicBezTo>
                  <a:pt x="1077" y="1158"/>
                  <a:pt x="1100" y="1158"/>
                  <a:pt x="1111" y="1169"/>
                </a:cubicBezTo>
                <a:cubicBezTo>
                  <a:pt x="1239" y="1297"/>
                  <a:pt x="1239" y="1297"/>
                  <a:pt x="1239" y="1297"/>
                </a:cubicBezTo>
                <a:cubicBezTo>
                  <a:pt x="1366" y="1169"/>
                  <a:pt x="1366" y="1169"/>
                  <a:pt x="1366" y="1169"/>
                </a:cubicBezTo>
                <a:cubicBezTo>
                  <a:pt x="1378" y="1158"/>
                  <a:pt x="1389" y="1158"/>
                  <a:pt x="1401" y="1169"/>
                </a:cubicBezTo>
                <a:cubicBezTo>
                  <a:pt x="1424" y="1192"/>
                  <a:pt x="1424" y="1192"/>
                  <a:pt x="1424" y="1192"/>
                </a:cubicBezTo>
                <a:cubicBezTo>
                  <a:pt x="1436" y="1204"/>
                  <a:pt x="1436" y="1227"/>
                  <a:pt x="1424" y="1239"/>
                </a:cubicBezTo>
                <a:cubicBezTo>
                  <a:pt x="1297" y="1366"/>
                  <a:pt x="1297" y="1366"/>
                  <a:pt x="1297" y="1366"/>
                </a:cubicBezTo>
                <a:cubicBezTo>
                  <a:pt x="1424" y="1482"/>
                  <a:pt x="1424" y="1482"/>
                  <a:pt x="1424" y="1482"/>
                </a:cubicBezTo>
                <a:cubicBezTo>
                  <a:pt x="1436" y="1493"/>
                  <a:pt x="1436" y="1517"/>
                  <a:pt x="1424" y="1528"/>
                </a:cubicBezTo>
                <a:cubicBezTo>
                  <a:pt x="1401" y="1551"/>
                  <a:pt x="1401" y="1551"/>
                  <a:pt x="1401" y="1551"/>
                </a:cubicBezTo>
                <a:cubicBezTo>
                  <a:pt x="1389" y="1563"/>
                  <a:pt x="1378" y="1563"/>
                  <a:pt x="1366" y="1551"/>
                </a:cubicBezTo>
                <a:cubicBezTo>
                  <a:pt x="1239" y="1424"/>
                  <a:pt x="1239" y="1424"/>
                  <a:pt x="1239" y="1424"/>
                </a:cubicBezTo>
                <a:cubicBezTo>
                  <a:pt x="1111" y="1551"/>
                  <a:pt x="1111" y="1551"/>
                  <a:pt x="1111" y="1551"/>
                </a:cubicBezTo>
                <a:cubicBezTo>
                  <a:pt x="1100" y="1563"/>
                  <a:pt x="1077" y="1563"/>
                  <a:pt x="1065" y="1551"/>
                </a:cubicBezTo>
                <a:close/>
                <a:moveTo>
                  <a:pt x="602" y="1632"/>
                </a:moveTo>
                <a:cubicBezTo>
                  <a:pt x="533" y="1632"/>
                  <a:pt x="475" y="1690"/>
                  <a:pt x="475" y="1760"/>
                </a:cubicBezTo>
                <a:cubicBezTo>
                  <a:pt x="475" y="1829"/>
                  <a:pt x="533" y="1887"/>
                  <a:pt x="602" y="1887"/>
                </a:cubicBezTo>
                <a:cubicBezTo>
                  <a:pt x="672" y="1887"/>
                  <a:pt x="729" y="1829"/>
                  <a:pt x="729" y="1760"/>
                </a:cubicBezTo>
                <a:cubicBezTo>
                  <a:pt x="729" y="1690"/>
                  <a:pt x="672" y="1632"/>
                  <a:pt x="602" y="1632"/>
                </a:cubicBezTo>
                <a:close/>
                <a:moveTo>
                  <a:pt x="2685" y="1482"/>
                </a:moveTo>
                <a:cubicBezTo>
                  <a:pt x="2685" y="1204"/>
                  <a:pt x="2685" y="1204"/>
                  <a:pt x="2685" y="1204"/>
                </a:cubicBezTo>
                <a:cubicBezTo>
                  <a:pt x="2453" y="1436"/>
                  <a:pt x="2453" y="1436"/>
                  <a:pt x="2453" y="1436"/>
                </a:cubicBezTo>
                <a:cubicBezTo>
                  <a:pt x="2418" y="1470"/>
                  <a:pt x="2407" y="1505"/>
                  <a:pt x="2407" y="1540"/>
                </a:cubicBezTo>
                <a:cubicBezTo>
                  <a:pt x="2407" y="1690"/>
                  <a:pt x="2407" y="1690"/>
                  <a:pt x="2407" y="1690"/>
                </a:cubicBezTo>
                <a:cubicBezTo>
                  <a:pt x="2361" y="1748"/>
                  <a:pt x="2361" y="1748"/>
                  <a:pt x="2361" y="1748"/>
                </a:cubicBezTo>
                <a:cubicBezTo>
                  <a:pt x="2233" y="1644"/>
                  <a:pt x="2072" y="1574"/>
                  <a:pt x="1899" y="1574"/>
                </a:cubicBezTo>
                <a:cubicBezTo>
                  <a:pt x="1517" y="1574"/>
                  <a:pt x="1204" y="1887"/>
                  <a:pt x="1204" y="2268"/>
                </a:cubicBezTo>
                <a:cubicBezTo>
                  <a:pt x="1204" y="2650"/>
                  <a:pt x="1517" y="2963"/>
                  <a:pt x="1899" y="2963"/>
                </a:cubicBezTo>
                <a:cubicBezTo>
                  <a:pt x="2280" y="2963"/>
                  <a:pt x="2592" y="2650"/>
                  <a:pt x="2592" y="2268"/>
                </a:cubicBezTo>
                <a:cubicBezTo>
                  <a:pt x="2592" y="2130"/>
                  <a:pt x="2546" y="1991"/>
                  <a:pt x="2477" y="1887"/>
                </a:cubicBezTo>
                <a:cubicBezTo>
                  <a:pt x="2338" y="2026"/>
                  <a:pt x="2338" y="2026"/>
                  <a:pt x="2338" y="2026"/>
                </a:cubicBezTo>
                <a:cubicBezTo>
                  <a:pt x="2384" y="2095"/>
                  <a:pt x="2407" y="2176"/>
                  <a:pt x="2407" y="2268"/>
                </a:cubicBezTo>
                <a:cubicBezTo>
                  <a:pt x="2407" y="2546"/>
                  <a:pt x="2176" y="2777"/>
                  <a:pt x="1899" y="2777"/>
                </a:cubicBezTo>
                <a:cubicBezTo>
                  <a:pt x="1621" y="2777"/>
                  <a:pt x="1389" y="2546"/>
                  <a:pt x="1389" y="2268"/>
                </a:cubicBezTo>
                <a:cubicBezTo>
                  <a:pt x="1389" y="1991"/>
                  <a:pt x="1621" y="1760"/>
                  <a:pt x="1899" y="1760"/>
                </a:cubicBezTo>
                <a:cubicBezTo>
                  <a:pt x="2026" y="1760"/>
                  <a:pt x="2142" y="1806"/>
                  <a:pt x="2223" y="1876"/>
                </a:cubicBezTo>
                <a:cubicBezTo>
                  <a:pt x="2095" y="2015"/>
                  <a:pt x="2095" y="2015"/>
                  <a:pt x="2095" y="2015"/>
                </a:cubicBezTo>
                <a:cubicBezTo>
                  <a:pt x="2038" y="1968"/>
                  <a:pt x="1968" y="1945"/>
                  <a:pt x="1899" y="1945"/>
                </a:cubicBezTo>
                <a:cubicBezTo>
                  <a:pt x="1725" y="1945"/>
                  <a:pt x="1574" y="2095"/>
                  <a:pt x="1574" y="2268"/>
                </a:cubicBezTo>
                <a:cubicBezTo>
                  <a:pt x="1574" y="2442"/>
                  <a:pt x="1725" y="2592"/>
                  <a:pt x="1899" y="2592"/>
                </a:cubicBezTo>
                <a:cubicBezTo>
                  <a:pt x="2072" y="2592"/>
                  <a:pt x="2223" y="2442"/>
                  <a:pt x="2223" y="2268"/>
                </a:cubicBezTo>
                <a:cubicBezTo>
                  <a:pt x="2223" y="2233"/>
                  <a:pt x="2211" y="2200"/>
                  <a:pt x="2200" y="2165"/>
                </a:cubicBezTo>
                <a:cubicBezTo>
                  <a:pt x="1991" y="2361"/>
                  <a:pt x="1991" y="2361"/>
                  <a:pt x="1991" y="2361"/>
                </a:cubicBezTo>
                <a:cubicBezTo>
                  <a:pt x="1968" y="2396"/>
                  <a:pt x="1945" y="2407"/>
                  <a:pt x="1910" y="2407"/>
                </a:cubicBezTo>
                <a:lnTo>
                  <a:pt x="1899" y="2407"/>
                </a:lnTo>
                <a:lnTo>
                  <a:pt x="1887" y="2407"/>
                </a:lnTo>
                <a:cubicBezTo>
                  <a:pt x="1852" y="2407"/>
                  <a:pt x="1829" y="2396"/>
                  <a:pt x="1806" y="2361"/>
                </a:cubicBezTo>
                <a:cubicBezTo>
                  <a:pt x="1771" y="2338"/>
                  <a:pt x="1760" y="2303"/>
                  <a:pt x="1760" y="2268"/>
                </a:cubicBezTo>
                <a:cubicBezTo>
                  <a:pt x="1760" y="2188"/>
                  <a:pt x="1817" y="2130"/>
                  <a:pt x="1899" y="2130"/>
                </a:cubicBezTo>
                <a:cubicBezTo>
                  <a:pt x="1922" y="2130"/>
                  <a:pt x="1945" y="2130"/>
                  <a:pt x="1956" y="2142"/>
                </a:cubicBezTo>
                <a:cubicBezTo>
                  <a:pt x="1864" y="2233"/>
                  <a:pt x="1864" y="2233"/>
                  <a:pt x="1864" y="2233"/>
                </a:cubicBezTo>
                <a:cubicBezTo>
                  <a:pt x="1852" y="2257"/>
                  <a:pt x="1852" y="2280"/>
                  <a:pt x="1864" y="2303"/>
                </a:cubicBezTo>
                <a:cubicBezTo>
                  <a:pt x="1876" y="2314"/>
                  <a:pt x="1887" y="2314"/>
                  <a:pt x="1899" y="2314"/>
                </a:cubicBezTo>
                <a:cubicBezTo>
                  <a:pt x="1910" y="2314"/>
                  <a:pt x="1922" y="2314"/>
                  <a:pt x="1933" y="2303"/>
                </a:cubicBezTo>
                <a:cubicBezTo>
                  <a:pt x="2477" y="1760"/>
                  <a:pt x="2477" y="1760"/>
                  <a:pt x="2477" y="1760"/>
                </a:cubicBezTo>
                <a:cubicBezTo>
                  <a:pt x="2639" y="1760"/>
                  <a:pt x="2639" y="1760"/>
                  <a:pt x="2639" y="1760"/>
                </a:cubicBezTo>
                <a:cubicBezTo>
                  <a:pt x="2662" y="1760"/>
                  <a:pt x="2696" y="1748"/>
                  <a:pt x="2720" y="1725"/>
                </a:cubicBezTo>
                <a:cubicBezTo>
                  <a:pt x="2963" y="1482"/>
                  <a:pt x="2963" y="1482"/>
                  <a:pt x="2963" y="1482"/>
                </a:cubicBezTo>
                <a:lnTo>
                  <a:pt x="2685" y="1482"/>
                </a:lnTo>
                <a:close/>
                <a:moveTo>
                  <a:pt x="2650" y="1656"/>
                </a:moveTo>
                <a:cubicBezTo>
                  <a:pt x="2650" y="1667"/>
                  <a:pt x="2639" y="1667"/>
                  <a:pt x="2639" y="1667"/>
                </a:cubicBezTo>
                <a:cubicBezTo>
                  <a:pt x="2500" y="1667"/>
                  <a:pt x="2500" y="1667"/>
                  <a:pt x="2500" y="1667"/>
                </a:cubicBezTo>
                <a:cubicBezTo>
                  <a:pt x="2592" y="1574"/>
                  <a:pt x="2592" y="1574"/>
                  <a:pt x="2592" y="1574"/>
                </a:cubicBezTo>
                <a:cubicBezTo>
                  <a:pt x="2743" y="1574"/>
                  <a:pt x="2743" y="1574"/>
                  <a:pt x="2743" y="1574"/>
                </a:cubicBezTo>
                <a:lnTo>
                  <a:pt x="2650" y="1656"/>
                </a:ln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15" name="Freeform 3"/>
          <p:cNvSpPr>
            <a:spLocks noChangeAspect="1" noChangeArrowheads="1"/>
          </p:cNvSpPr>
          <p:nvPr/>
        </p:nvSpPr>
        <p:spPr bwMode="gray">
          <a:xfrm>
            <a:off x="9783452" y="2134803"/>
            <a:ext cx="360000" cy="270000"/>
          </a:xfrm>
          <a:custGeom>
            <a:avLst/>
            <a:gdLst>
              <a:gd name="T0" fmla="*/ 972 w 2964"/>
              <a:gd name="T1" fmla="*/ 1123 h 2224"/>
              <a:gd name="T2" fmla="*/ 1297 w 2964"/>
              <a:gd name="T3" fmla="*/ 1019 h 2224"/>
              <a:gd name="T4" fmla="*/ 1215 w 2964"/>
              <a:gd name="T5" fmla="*/ 857 h 2224"/>
              <a:gd name="T6" fmla="*/ 1054 w 2964"/>
              <a:gd name="T7" fmla="*/ 1297 h 2224"/>
              <a:gd name="T8" fmla="*/ 2685 w 2964"/>
              <a:gd name="T9" fmla="*/ 278 h 2224"/>
              <a:gd name="T10" fmla="*/ 1019 w 2964"/>
              <a:gd name="T11" fmla="*/ 174 h 2224"/>
              <a:gd name="T12" fmla="*/ 811 w 2964"/>
              <a:gd name="T13" fmla="*/ 0 h 2224"/>
              <a:gd name="T14" fmla="*/ 0 w 2964"/>
              <a:gd name="T15" fmla="*/ 2223 h 2224"/>
              <a:gd name="T16" fmla="*/ 2963 w 2964"/>
              <a:gd name="T17" fmla="*/ 556 h 2224"/>
              <a:gd name="T18" fmla="*/ 1482 w 2964"/>
              <a:gd name="T19" fmla="*/ 1945 h 2224"/>
              <a:gd name="T20" fmla="*/ 1482 w 2964"/>
              <a:gd name="T21" fmla="*/ 556 h 2224"/>
              <a:gd name="T22" fmla="*/ 1482 w 2964"/>
              <a:gd name="T23" fmla="*/ 1945 h 2224"/>
              <a:gd name="T24" fmla="*/ 1632 w 2964"/>
              <a:gd name="T25" fmla="*/ 996 h 2224"/>
              <a:gd name="T26" fmla="*/ 1482 w 2964"/>
              <a:gd name="T27" fmla="*/ 996 h 2224"/>
              <a:gd name="T28" fmla="*/ 1354 w 2964"/>
              <a:gd name="T29" fmla="*/ 1181 h 2224"/>
              <a:gd name="T30" fmla="*/ 1586 w 2964"/>
              <a:gd name="T31" fmla="*/ 1193 h 2224"/>
              <a:gd name="T32" fmla="*/ 1783 w 2964"/>
              <a:gd name="T33" fmla="*/ 1413 h 2224"/>
              <a:gd name="T34" fmla="*/ 1725 w 2964"/>
              <a:gd name="T35" fmla="*/ 1494 h 2224"/>
              <a:gd name="T36" fmla="*/ 1540 w 2964"/>
              <a:gd name="T37" fmla="*/ 1367 h 2224"/>
              <a:gd name="T38" fmla="*/ 1667 w 2964"/>
              <a:gd name="T39" fmla="*/ 1552 h 2224"/>
              <a:gd name="T40" fmla="*/ 1528 w 2964"/>
              <a:gd name="T41" fmla="*/ 1471 h 2224"/>
              <a:gd name="T42" fmla="*/ 1551 w 2964"/>
              <a:gd name="T43" fmla="*/ 1552 h 2224"/>
              <a:gd name="T44" fmla="*/ 1505 w 2964"/>
              <a:gd name="T45" fmla="*/ 1598 h 2224"/>
              <a:gd name="T46" fmla="*/ 1436 w 2964"/>
              <a:gd name="T47" fmla="*/ 1575 h 2224"/>
              <a:gd name="T48" fmla="*/ 1413 w 2964"/>
              <a:gd name="T49" fmla="*/ 1645 h 2224"/>
              <a:gd name="T50" fmla="*/ 1378 w 2964"/>
              <a:gd name="T51" fmla="*/ 1552 h 2224"/>
              <a:gd name="T52" fmla="*/ 1331 w 2964"/>
              <a:gd name="T53" fmla="*/ 1482 h 2224"/>
              <a:gd name="T54" fmla="*/ 1262 w 2964"/>
              <a:gd name="T55" fmla="*/ 1401 h 2224"/>
              <a:gd name="T56" fmla="*/ 1204 w 2964"/>
              <a:gd name="T57" fmla="*/ 1309 h 2224"/>
              <a:gd name="T58" fmla="*/ 1030 w 2964"/>
              <a:gd name="T59" fmla="*/ 1378 h 2224"/>
              <a:gd name="T60" fmla="*/ 1100 w 2964"/>
              <a:gd name="T61" fmla="*/ 1471 h 2224"/>
              <a:gd name="T62" fmla="*/ 1158 w 2964"/>
              <a:gd name="T63" fmla="*/ 1552 h 2224"/>
              <a:gd name="T64" fmla="*/ 1239 w 2964"/>
              <a:gd name="T65" fmla="*/ 1621 h 2224"/>
              <a:gd name="T66" fmla="*/ 1320 w 2964"/>
              <a:gd name="T67" fmla="*/ 1668 h 2224"/>
              <a:gd name="T68" fmla="*/ 1378 w 2964"/>
              <a:gd name="T69" fmla="*/ 1679 h 2224"/>
              <a:gd name="T70" fmla="*/ 1482 w 2964"/>
              <a:gd name="T71" fmla="*/ 1679 h 2224"/>
              <a:gd name="T72" fmla="*/ 1528 w 2964"/>
              <a:gd name="T73" fmla="*/ 1668 h 2224"/>
              <a:gd name="T74" fmla="*/ 1598 w 2964"/>
              <a:gd name="T75" fmla="*/ 1610 h 2224"/>
              <a:gd name="T76" fmla="*/ 1690 w 2964"/>
              <a:gd name="T77" fmla="*/ 1598 h 2224"/>
              <a:gd name="T78" fmla="*/ 1748 w 2964"/>
              <a:gd name="T79" fmla="*/ 1563 h 2224"/>
              <a:gd name="T80" fmla="*/ 1829 w 2964"/>
              <a:gd name="T81" fmla="*/ 1390 h 2224"/>
              <a:gd name="T82" fmla="*/ 2061 w 2964"/>
              <a:gd name="T83" fmla="*/ 1112 h 2224"/>
              <a:gd name="T84" fmla="*/ 1713 w 2964"/>
              <a:gd name="T85" fmla="*/ 973 h 2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64" h="2224">
                <a:moveTo>
                  <a:pt x="1088" y="1274"/>
                </a:moveTo>
                <a:cubicBezTo>
                  <a:pt x="972" y="1123"/>
                  <a:pt x="972" y="1123"/>
                  <a:pt x="972" y="1123"/>
                </a:cubicBezTo>
                <a:cubicBezTo>
                  <a:pt x="1204" y="927"/>
                  <a:pt x="1204" y="927"/>
                  <a:pt x="1204" y="927"/>
                </a:cubicBezTo>
                <a:cubicBezTo>
                  <a:pt x="1297" y="1019"/>
                  <a:pt x="1297" y="1019"/>
                  <a:pt x="1297" y="1019"/>
                </a:cubicBezTo>
                <a:cubicBezTo>
                  <a:pt x="1343" y="1008"/>
                  <a:pt x="1343" y="1008"/>
                  <a:pt x="1343" y="1008"/>
                </a:cubicBezTo>
                <a:cubicBezTo>
                  <a:pt x="1215" y="857"/>
                  <a:pt x="1215" y="857"/>
                  <a:pt x="1215" y="857"/>
                </a:cubicBezTo>
                <a:cubicBezTo>
                  <a:pt x="903" y="1123"/>
                  <a:pt x="903" y="1123"/>
                  <a:pt x="903" y="1123"/>
                </a:cubicBezTo>
                <a:cubicBezTo>
                  <a:pt x="1054" y="1297"/>
                  <a:pt x="1054" y="1297"/>
                  <a:pt x="1054" y="1297"/>
                </a:cubicBezTo>
                <a:lnTo>
                  <a:pt x="1088" y="1274"/>
                </a:lnTo>
                <a:close/>
                <a:moveTo>
                  <a:pt x="2685" y="278"/>
                </a:moveTo>
                <a:cubicBezTo>
                  <a:pt x="1181" y="278"/>
                  <a:pt x="1181" y="278"/>
                  <a:pt x="1181" y="278"/>
                </a:cubicBezTo>
                <a:cubicBezTo>
                  <a:pt x="1111" y="278"/>
                  <a:pt x="1042" y="243"/>
                  <a:pt x="1019" y="174"/>
                </a:cubicBezTo>
                <a:cubicBezTo>
                  <a:pt x="972" y="105"/>
                  <a:pt x="972" y="105"/>
                  <a:pt x="972" y="105"/>
                </a:cubicBezTo>
                <a:cubicBezTo>
                  <a:pt x="949" y="35"/>
                  <a:pt x="880" y="0"/>
                  <a:pt x="811" y="0"/>
                </a:cubicBezTo>
                <a:cubicBezTo>
                  <a:pt x="0" y="0"/>
                  <a:pt x="0" y="0"/>
                  <a:pt x="0" y="0"/>
                </a:cubicBezTo>
                <a:cubicBezTo>
                  <a:pt x="0" y="2223"/>
                  <a:pt x="0" y="2223"/>
                  <a:pt x="0" y="2223"/>
                </a:cubicBezTo>
                <a:cubicBezTo>
                  <a:pt x="2963" y="2223"/>
                  <a:pt x="2963" y="2223"/>
                  <a:pt x="2963" y="2223"/>
                </a:cubicBezTo>
                <a:cubicBezTo>
                  <a:pt x="2963" y="556"/>
                  <a:pt x="2963" y="556"/>
                  <a:pt x="2963" y="556"/>
                </a:cubicBezTo>
                <a:cubicBezTo>
                  <a:pt x="2963" y="406"/>
                  <a:pt x="2835" y="278"/>
                  <a:pt x="2685" y="278"/>
                </a:cubicBezTo>
                <a:close/>
                <a:moveTo>
                  <a:pt x="1482" y="1945"/>
                </a:moveTo>
                <a:cubicBezTo>
                  <a:pt x="1100" y="1945"/>
                  <a:pt x="787" y="1633"/>
                  <a:pt x="787" y="1251"/>
                </a:cubicBezTo>
                <a:cubicBezTo>
                  <a:pt x="787" y="869"/>
                  <a:pt x="1100" y="556"/>
                  <a:pt x="1482" y="556"/>
                </a:cubicBezTo>
                <a:cubicBezTo>
                  <a:pt x="1864" y="556"/>
                  <a:pt x="2176" y="869"/>
                  <a:pt x="2176" y="1251"/>
                </a:cubicBezTo>
                <a:cubicBezTo>
                  <a:pt x="2176" y="1633"/>
                  <a:pt x="1864" y="1945"/>
                  <a:pt x="1482" y="1945"/>
                </a:cubicBezTo>
                <a:close/>
                <a:moveTo>
                  <a:pt x="1713" y="973"/>
                </a:moveTo>
                <a:cubicBezTo>
                  <a:pt x="1690" y="984"/>
                  <a:pt x="1667" y="996"/>
                  <a:pt x="1632" y="996"/>
                </a:cubicBezTo>
                <a:cubicBezTo>
                  <a:pt x="1551" y="984"/>
                  <a:pt x="1551" y="984"/>
                  <a:pt x="1551" y="984"/>
                </a:cubicBezTo>
                <a:cubicBezTo>
                  <a:pt x="1528" y="984"/>
                  <a:pt x="1505" y="984"/>
                  <a:pt x="1482" y="996"/>
                </a:cubicBezTo>
                <a:cubicBezTo>
                  <a:pt x="1215" y="1112"/>
                  <a:pt x="1215" y="1112"/>
                  <a:pt x="1215" y="1112"/>
                </a:cubicBezTo>
                <a:cubicBezTo>
                  <a:pt x="1239" y="1170"/>
                  <a:pt x="1297" y="1204"/>
                  <a:pt x="1354" y="1181"/>
                </a:cubicBezTo>
                <a:cubicBezTo>
                  <a:pt x="1470" y="1158"/>
                  <a:pt x="1470" y="1158"/>
                  <a:pt x="1470" y="1158"/>
                </a:cubicBezTo>
                <a:cubicBezTo>
                  <a:pt x="1505" y="1147"/>
                  <a:pt x="1551" y="1158"/>
                  <a:pt x="1586" y="1193"/>
                </a:cubicBezTo>
                <a:cubicBezTo>
                  <a:pt x="1644" y="1262"/>
                  <a:pt x="1644" y="1262"/>
                  <a:pt x="1644" y="1262"/>
                </a:cubicBezTo>
                <a:cubicBezTo>
                  <a:pt x="1644" y="1262"/>
                  <a:pt x="1771" y="1401"/>
                  <a:pt x="1783" y="1413"/>
                </a:cubicBezTo>
                <a:cubicBezTo>
                  <a:pt x="1817" y="1447"/>
                  <a:pt x="1806" y="1482"/>
                  <a:pt x="1794" y="1494"/>
                </a:cubicBezTo>
                <a:cubicBezTo>
                  <a:pt x="1771" y="1517"/>
                  <a:pt x="1737" y="1517"/>
                  <a:pt x="1725" y="1494"/>
                </a:cubicBezTo>
                <a:cubicBezTo>
                  <a:pt x="1713" y="1482"/>
                  <a:pt x="1644" y="1413"/>
                  <a:pt x="1598" y="1367"/>
                </a:cubicBezTo>
                <a:cubicBezTo>
                  <a:pt x="1586" y="1355"/>
                  <a:pt x="1563" y="1355"/>
                  <a:pt x="1540" y="1367"/>
                </a:cubicBezTo>
                <a:cubicBezTo>
                  <a:pt x="1656" y="1482"/>
                  <a:pt x="1656" y="1482"/>
                  <a:pt x="1656" y="1482"/>
                </a:cubicBezTo>
                <a:cubicBezTo>
                  <a:pt x="1690" y="1517"/>
                  <a:pt x="1679" y="1540"/>
                  <a:pt x="1667" y="1552"/>
                </a:cubicBezTo>
                <a:cubicBezTo>
                  <a:pt x="1656" y="1563"/>
                  <a:pt x="1632" y="1575"/>
                  <a:pt x="1609" y="1552"/>
                </a:cubicBezTo>
                <a:cubicBezTo>
                  <a:pt x="1598" y="1540"/>
                  <a:pt x="1563" y="1506"/>
                  <a:pt x="1528" y="1471"/>
                </a:cubicBezTo>
                <a:cubicBezTo>
                  <a:pt x="1517" y="1459"/>
                  <a:pt x="1493" y="1459"/>
                  <a:pt x="1482" y="1471"/>
                </a:cubicBezTo>
                <a:cubicBezTo>
                  <a:pt x="1551" y="1552"/>
                  <a:pt x="1551" y="1552"/>
                  <a:pt x="1551" y="1552"/>
                </a:cubicBezTo>
                <a:cubicBezTo>
                  <a:pt x="1574" y="1575"/>
                  <a:pt x="1574" y="1586"/>
                  <a:pt x="1563" y="1598"/>
                </a:cubicBezTo>
                <a:cubicBezTo>
                  <a:pt x="1540" y="1621"/>
                  <a:pt x="1528" y="1621"/>
                  <a:pt x="1505" y="1598"/>
                </a:cubicBezTo>
                <a:cubicBezTo>
                  <a:pt x="1505" y="1598"/>
                  <a:pt x="1493" y="1586"/>
                  <a:pt x="1482" y="1575"/>
                </a:cubicBezTo>
                <a:cubicBezTo>
                  <a:pt x="1470" y="1552"/>
                  <a:pt x="1447" y="1552"/>
                  <a:pt x="1436" y="1575"/>
                </a:cubicBezTo>
                <a:cubicBezTo>
                  <a:pt x="1459" y="1598"/>
                  <a:pt x="1482" y="1621"/>
                  <a:pt x="1459" y="1645"/>
                </a:cubicBezTo>
                <a:cubicBezTo>
                  <a:pt x="1447" y="1656"/>
                  <a:pt x="1436" y="1668"/>
                  <a:pt x="1413" y="1645"/>
                </a:cubicBezTo>
                <a:cubicBezTo>
                  <a:pt x="1389" y="1621"/>
                  <a:pt x="1389" y="1621"/>
                  <a:pt x="1389" y="1621"/>
                </a:cubicBezTo>
                <a:cubicBezTo>
                  <a:pt x="1401" y="1598"/>
                  <a:pt x="1401" y="1575"/>
                  <a:pt x="1378" y="1552"/>
                </a:cubicBezTo>
                <a:cubicBezTo>
                  <a:pt x="1366" y="1540"/>
                  <a:pt x="1354" y="1540"/>
                  <a:pt x="1343" y="1540"/>
                </a:cubicBezTo>
                <a:cubicBezTo>
                  <a:pt x="1354" y="1517"/>
                  <a:pt x="1343" y="1494"/>
                  <a:pt x="1331" y="1482"/>
                </a:cubicBezTo>
                <a:cubicBezTo>
                  <a:pt x="1308" y="1459"/>
                  <a:pt x="1285" y="1459"/>
                  <a:pt x="1274" y="1459"/>
                </a:cubicBezTo>
                <a:cubicBezTo>
                  <a:pt x="1285" y="1447"/>
                  <a:pt x="1285" y="1413"/>
                  <a:pt x="1262" y="1401"/>
                </a:cubicBezTo>
                <a:cubicBezTo>
                  <a:pt x="1250" y="1378"/>
                  <a:pt x="1227" y="1378"/>
                  <a:pt x="1204" y="1378"/>
                </a:cubicBezTo>
                <a:cubicBezTo>
                  <a:pt x="1227" y="1367"/>
                  <a:pt x="1215" y="1332"/>
                  <a:pt x="1204" y="1309"/>
                </a:cubicBezTo>
                <a:cubicBezTo>
                  <a:pt x="1181" y="1286"/>
                  <a:pt x="1146" y="1286"/>
                  <a:pt x="1123" y="1309"/>
                </a:cubicBezTo>
                <a:cubicBezTo>
                  <a:pt x="1030" y="1378"/>
                  <a:pt x="1030" y="1378"/>
                  <a:pt x="1030" y="1378"/>
                </a:cubicBezTo>
                <a:cubicBezTo>
                  <a:pt x="1019" y="1401"/>
                  <a:pt x="1019" y="1424"/>
                  <a:pt x="1042" y="1447"/>
                </a:cubicBezTo>
                <a:cubicBezTo>
                  <a:pt x="1054" y="1471"/>
                  <a:pt x="1077" y="1471"/>
                  <a:pt x="1100" y="1471"/>
                </a:cubicBezTo>
                <a:cubicBezTo>
                  <a:pt x="1077" y="1482"/>
                  <a:pt x="1077" y="1517"/>
                  <a:pt x="1100" y="1529"/>
                </a:cubicBezTo>
                <a:cubicBezTo>
                  <a:pt x="1111" y="1552"/>
                  <a:pt x="1135" y="1552"/>
                  <a:pt x="1158" y="1552"/>
                </a:cubicBezTo>
                <a:cubicBezTo>
                  <a:pt x="1146" y="1563"/>
                  <a:pt x="1146" y="1598"/>
                  <a:pt x="1169" y="1621"/>
                </a:cubicBezTo>
                <a:cubicBezTo>
                  <a:pt x="1181" y="1633"/>
                  <a:pt x="1215" y="1645"/>
                  <a:pt x="1239" y="1621"/>
                </a:cubicBezTo>
                <a:cubicBezTo>
                  <a:pt x="1239" y="1633"/>
                  <a:pt x="1239" y="1645"/>
                  <a:pt x="1250" y="1656"/>
                </a:cubicBezTo>
                <a:cubicBezTo>
                  <a:pt x="1274" y="1679"/>
                  <a:pt x="1308" y="1679"/>
                  <a:pt x="1320" y="1668"/>
                </a:cubicBezTo>
                <a:cubicBezTo>
                  <a:pt x="1343" y="1645"/>
                  <a:pt x="1343" y="1645"/>
                  <a:pt x="1343" y="1645"/>
                </a:cubicBezTo>
                <a:cubicBezTo>
                  <a:pt x="1378" y="1679"/>
                  <a:pt x="1378" y="1679"/>
                  <a:pt x="1378" y="1679"/>
                </a:cubicBezTo>
                <a:cubicBezTo>
                  <a:pt x="1389" y="1702"/>
                  <a:pt x="1413" y="1702"/>
                  <a:pt x="1424" y="1702"/>
                </a:cubicBezTo>
                <a:cubicBezTo>
                  <a:pt x="1447" y="1702"/>
                  <a:pt x="1470" y="1702"/>
                  <a:pt x="1482" y="1679"/>
                </a:cubicBezTo>
                <a:cubicBezTo>
                  <a:pt x="1493" y="1679"/>
                  <a:pt x="1493" y="1668"/>
                  <a:pt x="1493" y="1656"/>
                </a:cubicBezTo>
                <a:cubicBezTo>
                  <a:pt x="1505" y="1668"/>
                  <a:pt x="1517" y="1668"/>
                  <a:pt x="1528" y="1668"/>
                </a:cubicBezTo>
                <a:cubicBezTo>
                  <a:pt x="1551" y="1668"/>
                  <a:pt x="1563" y="1656"/>
                  <a:pt x="1586" y="1645"/>
                </a:cubicBezTo>
                <a:cubicBezTo>
                  <a:pt x="1586" y="1633"/>
                  <a:pt x="1598" y="1621"/>
                  <a:pt x="1598" y="1610"/>
                </a:cubicBezTo>
                <a:cubicBezTo>
                  <a:pt x="1609" y="1621"/>
                  <a:pt x="1621" y="1621"/>
                  <a:pt x="1632" y="1621"/>
                </a:cubicBezTo>
                <a:cubicBezTo>
                  <a:pt x="1656" y="1621"/>
                  <a:pt x="1679" y="1610"/>
                  <a:pt x="1690" y="1598"/>
                </a:cubicBezTo>
                <a:cubicBezTo>
                  <a:pt x="1702" y="1586"/>
                  <a:pt x="1713" y="1575"/>
                  <a:pt x="1713" y="1552"/>
                </a:cubicBezTo>
                <a:cubicBezTo>
                  <a:pt x="1725" y="1563"/>
                  <a:pt x="1737" y="1563"/>
                  <a:pt x="1748" y="1563"/>
                </a:cubicBezTo>
                <a:cubicBezTo>
                  <a:pt x="1771" y="1563"/>
                  <a:pt x="1794" y="1552"/>
                  <a:pt x="1817" y="1529"/>
                </a:cubicBezTo>
                <a:cubicBezTo>
                  <a:pt x="1852" y="1494"/>
                  <a:pt x="1864" y="1436"/>
                  <a:pt x="1829" y="1390"/>
                </a:cubicBezTo>
                <a:cubicBezTo>
                  <a:pt x="1794" y="1355"/>
                  <a:pt x="1794" y="1355"/>
                  <a:pt x="1794" y="1355"/>
                </a:cubicBezTo>
                <a:cubicBezTo>
                  <a:pt x="2061" y="1112"/>
                  <a:pt x="2061" y="1112"/>
                  <a:pt x="2061" y="1112"/>
                </a:cubicBezTo>
                <a:cubicBezTo>
                  <a:pt x="1852" y="880"/>
                  <a:pt x="1852" y="880"/>
                  <a:pt x="1852" y="880"/>
                </a:cubicBezTo>
                <a:lnTo>
                  <a:pt x="1713" y="973"/>
                </a:ln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16" name="Freeform 2"/>
          <p:cNvSpPr>
            <a:spLocks noChangeArrowheads="1"/>
          </p:cNvSpPr>
          <p:nvPr/>
        </p:nvSpPr>
        <p:spPr bwMode="gray">
          <a:xfrm>
            <a:off x="7395845" y="2116109"/>
            <a:ext cx="446964" cy="279352"/>
          </a:xfrm>
          <a:custGeom>
            <a:avLst/>
            <a:gdLst>
              <a:gd name="T0" fmla="*/ 1158 w 2964"/>
              <a:gd name="T1" fmla="*/ 1852 h 1853"/>
              <a:gd name="T2" fmla="*/ 1158 w 2964"/>
              <a:gd name="T3" fmla="*/ 1620 h 1853"/>
              <a:gd name="T4" fmla="*/ 1482 w 2964"/>
              <a:gd name="T5" fmla="*/ 1667 h 1853"/>
              <a:gd name="T6" fmla="*/ 1482 w 2964"/>
              <a:gd name="T7" fmla="*/ 1806 h 1853"/>
              <a:gd name="T8" fmla="*/ 1482 w 2964"/>
              <a:gd name="T9" fmla="*/ 1667 h 1853"/>
              <a:gd name="T10" fmla="*/ 1366 w 2964"/>
              <a:gd name="T11" fmla="*/ 1736 h 1853"/>
              <a:gd name="T12" fmla="*/ 1598 w 2964"/>
              <a:gd name="T13" fmla="*/ 1736 h 1853"/>
              <a:gd name="T14" fmla="*/ 1482 w 2964"/>
              <a:gd name="T15" fmla="*/ 1667 h 1853"/>
              <a:gd name="T16" fmla="*/ 1876 w 2964"/>
              <a:gd name="T17" fmla="*/ 1736 h 1853"/>
              <a:gd name="T18" fmla="*/ 1737 w 2964"/>
              <a:gd name="T19" fmla="*/ 1736 h 1853"/>
              <a:gd name="T20" fmla="*/ 1806 w 2964"/>
              <a:gd name="T21" fmla="*/ 1620 h 1853"/>
              <a:gd name="T22" fmla="*/ 1806 w 2964"/>
              <a:gd name="T23" fmla="*/ 1852 h 1853"/>
              <a:gd name="T24" fmla="*/ 1806 w 2964"/>
              <a:gd name="T25" fmla="*/ 1620 h 1853"/>
              <a:gd name="T26" fmla="*/ 2893 w 2964"/>
              <a:gd name="T27" fmla="*/ 694 h 1853"/>
              <a:gd name="T28" fmla="*/ 2708 w 2964"/>
              <a:gd name="T29" fmla="*/ 555 h 1853"/>
              <a:gd name="T30" fmla="*/ 2685 w 2964"/>
              <a:gd name="T31" fmla="*/ 625 h 1853"/>
              <a:gd name="T32" fmla="*/ 2685 w 2964"/>
              <a:gd name="T33" fmla="*/ 903 h 1853"/>
              <a:gd name="T34" fmla="*/ 2708 w 2964"/>
              <a:gd name="T35" fmla="*/ 972 h 1853"/>
              <a:gd name="T36" fmla="*/ 2893 w 2964"/>
              <a:gd name="T37" fmla="*/ 833 h 1853"/>
              <a:gd name="T38" fmla="*/ 2893 w 2964"/>
              <a:gd name="T39" fmla="*/ 694 h 1853"/>
              <a:gd name="T40" fmla="*/ 209 w 2964"/>
              <a:gd name="T41" fmla="*/ 972 h 1853"/>
              <a:gd name="T42" fmla="*/ 278 w 2964"/>
              <a:gd name="T43" fmla="*/ 949 h 1853"/>
              <a:gd name="T44" fmla="*/ 127 w 2964"/>
              <a:gd name="T45" fmla="*/ 764 h 1853"/>
              <a:gd name="T46" fmla="*/ 278 w 2964"/>
              <a:gd name="T47" fmla="*/ 579 h 1853"/>
              <a:gd name="T48" fmla="*/ 209 w 2964"/>
              <a:gd name="T49" fmla="*/ 555 h 1853"/>
              <a:gd name="T50" fmla="*/ 0 w 2964"/>
              <a:gd name="T51" fmla="*/ 764 h 1853"/>
              <a:gd name="T52" fmla="*/ 868 w 2964"/>
              <a:gd name="T53" fmla="*/ 613 h 1853"/>
              <a:gd name="T54" fmla="*/ 1077 w 2964"/>
              <a:gd name="T55" fmla="*/ 613 h 1853"/>
              <a:gd name="T56" fmla="*/ 1100 w 2964"/>
              <a:gd name="T57" fmla="*/ 555 h 1853"/>
              <a:gd name="T58" fmla="*/ 1100 w 2964"/>
              <a:gd name="T59" fmla="*/ 451 h 1853"/>
              <a:gd name="T60" fmla="*/ 984 w 2964"/>
              <a:gd name="T61" fmla="*/ 324 h 1853"/>
              <a:gd name="T62" fmla="*/ 845 w 2964"/>
              <a:gd name="T63" fmla="*/ 451 h 1853"/>
              <a:gd name="T64" fmla="*/ 845 w 2964"/>
              <a:gd name="T65" fmla="*/ 555 h 1853"/>
              <a:gd name="T66" fmla="*/ 868 w 2964"/>
              <a:gd name="T67" fmla="*/ 613 h 1853"/>
              <a:gd name="T68" fmla="*/ 428 w 2964"/>
              <a:gd name="T69" fmla="*/ 0 h 1853"/>
              <a:gd name="T70" fmla="*/ 370 w 2964"/>
              <a:gd name="T71" fmla="*/ 1470 h 1853"/>
              <a:gd name="T72" fmla="*/ 2534 w 2964"/>
              <a:gd name="T73" fmla="*/ 1528 h 1853"/>
              <a:gd name="T74" fmla="*/ 2592 w 2964"/>
              <a:gd name="T75" fmla="*/ 57 h 1853"/>
              <a:gd name="T76" fmla="*/ 648 w 2964"/>
              <a:gd name="T77" fmla="*/ 277 h 1853"/>
              <a:gd name="T78" fmla="*/ 1297 w 2964"/>
              <a:gd name="T79" fmla="*/ 845 h 1853"/>
              <a:gd name="T80" fmla="*/ 972 w 2964"/>
              <a:gd name="T81" fmla="*/ 868 h 1853"/>
              <a:gd name="T82" fmla="*/ 648 w 2964"/>
              <a:gd name="T83" fmla="*/ 845 h 1853"/>
              <a:gd name="T84" fmla="*/ 2314 w 2964"/>
              <a:gd name="T85" fmla="*/ 1204 h 1853"/>
              <a:gd name="T86" fmla="*/ 648 w 2964"/>
              <a:gd name="T87" fmla="*/ 1111 h 1853"/>
              <a:gd name="T88" fmla="*/ 2314 w 2964"/>
              <a:gd name="T89" fmla="*/ 1204 h 1853"/>
              <a:gd name="T90" fmla="*/ 1528 w 2964"/>
              <a:gd name="T91" fmla="*/ 926 h 1853"/>
              <a:gd name="T92" fmla="*/ 2314 w 2964"/>
              <a:gd name="T93" fmla="*/ 833 h 1853"/>
              <a:gd name="T94" fmla="*/ 2314 w 2964"/>
              <a:gd name="T95" fmla="*/ 648 h 1853"/>
              <a:gd name="T96" fmla="*/ 1528 w 2964"/>
              <a:gd name="T97" fmla="*/ 555 h 1853"/>
              <a:gd name="T98" fmla="*/ 2314 w 2964"/>
              <a:gd name="T99" fmla="*/ 648 h 1853"/>
              <a:gd name="T100" fmla="*/ 1528 w 2964"/>
              <a:gd name="T101" fmla="*/ 370 h 1853"/>
              <a:gd name="T102" fmla="*/ 2314 w 2964"/>
              <a:gd name="T103" fmla="*/ 277 h 1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4" h="1853">
                <a:moveTo>
                  <a:pt x="1274" y="1736"/>
                </a:moveTo>
                <a:cubicBezTo>
                  <a:pt x="1274" y="1806"/>
                  <a:pt x="1227" y="1852"/>
                  <a:pt x="1158" y="1852"/>
                </a:cubicBezTo>
                <a:cubicBezTo>
                  <a:pt x="1088" y="1852"/>
                  <a:pt x="1042" y="1806"/>
                  <a:pt x="1042" y="1736"/>
                </a:cubicBezTo>
                <a:cubicBezTo>
                  <a:pt x="1042" y="1667"/>
                  <a:pt x="1088" y="1620"/>
                  <a:pt x="1158" y="1620"/>
                </a:cubicBezTo>
                <a:cubicBezTo>
                  <a:pt x="1227" y="1620"/>
                  <a:pt x="1274" y="1667"/>
                  <a:pt x="1274" y="1736"/>
                </a:cubicBezTo>
                <a:close/>
                <a:moveTo>
                  <a:pt x="1482" y="1667"/>
                </a:moveTo>
                <a:cubicBezTo>
                  <a:pt x="1517" y="1667"/>
                  <a:pt x="1551" y="1702"/>
                  <a:pt x="1551" y="1736"/>
                </a:cubicBezTo>
                <a:cubicBezTo>
                  <a:pt x="1551" y="1771"/>
                  <a:pt x="1517" y="1806"/>
                  <a:pt x="1482" y="1806"/>
                </a:cubicBezTo>
                <a:cubicBezTo>
                  <a:pt x="1447" y="1806"/>
                  <a:pt x="1413" y="1771"/>
                  <a:pt x="1413" y="1736"/>
                </a:cubicBezTo>
                <a:cubicBezTo>
                  <a:pt x="1413" y="1702"/>
                  <a:pt x="1447" y="1667"/>
                  <a:pt x="1482" y="1667"/>
                </a:cubicBezTo>
                <a:lnTo>
                  <a:pt x="1482" y="1620"/>
                </a:lnTo>
                <a:cubicBezTo>
                  <a:pt x="1413" y="1620"/>
                  <a:pt x="1366" y="1667"/>
                  <a:pt x="1366" y="1736"/>
                </a:cubicBezTo>
                <a:cubicBezTo>
                  <a:pt x="1366" y="1806"/>
                  <a:pt x="1413" y="1852"/>
                  <a:pt x="1482" y="1852"/>
                </a:cubicBezTo>
                <a:cubicBezTo>
                  <a:pt x="1551" y="1852"/>
                  <a:pt x="1598" y="1806"/>
                  <a:pt x="1598" y="1736"/>
                </a:cubicBezTo>
                <a:cubicBezTo>
                  <a:pt x="1598" y="1667"/>
                  <a:pt x="1551" y="1620"/>
                  <a:pt x="1482" y="1620"/>
                </a:cubicBezTo>
                <a:lnTo>
                  <a:pt x="1482" y="1667"/>
                </a:lnTo>
                <a:close/>
                <a:moveTo>
                  <a:pt x="1806" y="1667"/>
                </a:moveTo>
                <a:cubicBezTo>
                  <a:pt x="1841" y="1667"/>
                  <a:pt x="1876" y="1702"/>
                  <a:pt x="1876" y="1736"/>
                </a:cubicBezTo>
                <a:cubicBezTo>
                  <a:pt x="1876" y="1771"/>
                  <a:pt x="1841" y="1806"/>
                  <a:pt x="1806" y="1806"/>
                </a:cubicBezTo>
                <a:cubicBezTo>
                  <a:pt x="1771" y="1806"/>
                  <a:pt x="1737" y="1771"/>
                  <a:pt x="1737" y="1736"/>
                </a:cubicBezTo>
                <a:cubicBezTo>
                  <a:pt x="1737" y="1702"/>
                  <a:pt x="1771" y="1667"/>
                  <a:pt x="1806" y="1667"/>
                </a:cubicBezTo>
                <a:lnTo>
                  <a:pt x="1806" y="1620"/>
                </a:lnTo>
                <a:cubicBezTo>
                  <a:pt x="1737" y="1620"/>
                  <a:pt x="1690" y="1667"/>
                  <a:pt x="1690" y="1736"/>
                </a:cubicBezTo>
                <a:cubicBezTo>
                  <a:pt x="1690" y="1806"/>
                  <a:pt x="1737" y="1852"/>
                  <a:pt x="1806" y="1852"/>
                </a:cubicBezTo>
                <a:cubicBezTo>
                  <a:pt x="1876" y="1852"/>
                  <a:pt x="1922" y="1806"/>
                  <a:pt x="1922" y="1736"/>
                </a:cubicBezTo>
                <a:cubicBezTo>
                  <a:pt x="1922" y="1667"/>
                  <a:pt x="1876" y="1620"/>
                  <a:pt x="1806" y="1620"/>
                </a:cubicBezTo>
                <a:lnTo>
                  <a:pt x="1806" y="1667"/>
                </a:lnTo>
                <a:close/>
                <a:moveTo>
                  <a:pt x="2893" y="694"/>
                </a:moveTo>
                <a:lnTo>
                  <a:pt x="2754" y="555"/>
                </a:lnTo>
                <a:cubicBezTo>
                  <a:pt x="2743" y="544"/>
                  <a:pt x="2720" y="544"/>
                  <a:pt x="2708" y="555"/>
                </a:cubicBezTo>
                <a:cubicBezTo>
                  <a:pt x="2685" y="579"/>
                  <a:pt x="2693" y="571"/>
                  <a:pt x="2685" y="579"/>
                </a:cubicBezTo>
                <a:cubicBezTo>
                  <a:pt x="2673" y="590"/>
                  <a:pt x="2673" y="613"/>
                  <a:pt x="2685" y="625"/>
                </a:cubicBezTo>
                <a:lnTo>
                  <a:pt x="2835" y="764"/>
                </a:lnTo>
                <a:lnTo>
                  <a:pt x="2685" y="903"/>
                </a:lnTo>
                <a:cubicBezTo>
                  <a:pt x="2673" y="914"/>
                  <a:pt x="2673" y="937"/>
                  <a:pt x="2685" y="949"/>
                </a:cubicBezTo>
                <a:lnTo>
                  <a:pt x="2708" y="972"/>
                </a:lnTo>
                <a:cubicBezTo>
                  <a:pt x="2720" y="984"/>
                  <a:pt x="2743" y="984"/>
                  <a:pt x="2754" y="972"/>
                </a:cubicBezTo>
                <a:lnTo>
                  <a:pt x="2893" y="833"/>
                </a:lnTo>
                <a:lnTo>
                  <a:pt x="2963" y="764"/>
                </a:lnTo>
                <a:lnTo>
                  <a:pt x="2893" y="694"/>
                </a:lnTo>
                <a:close/>
                <a:moveTo>
                  <a:pt x="70" y="833"/>
                </a:moveTo>
                <a:lnTo>
                  <a:pt x="209" y="972"/>
                </a:lnTo>
                <a:cubicBezTo>
                  <a:pt x="220" y="984"/>
                  <a:pt x="243" y="984"/>
                  <a:pt x="255" y="972"/>
                </a:cubicBezTo>
                <a:lnTo>
                  <a:pt x="278" y="949"/>
                </a:lnTo>
                <a:cubicBezTo>
                  <a:pt x="289" y="937"/>
                  <a:pt x="289" y="914"/>
                  <a:pt x="278" y="903"/>
                </a:cubicBezTo>
                <a:lnTo>
                  <a:pt x="127" y="764"/>
                </a:lnTo>
                <a:lnTo>
                  <a:pt x="278" y="625"/>
                </a:lnTo>
                <a:cubicBezTo>
                  <a:pt x="289" y="613"/>
                  <a:pt x="289" y="590"/>
                  <a:pt x="278" y="579"/>
                </a:cubicBezTo>
                <a:cubicBezTo>
                  <a:pt x="255" y="555"/>
                  <a:pt x="263" y="563"/>
                  <a:pt x="255" y="555"/>
                </a:cubicBezTo>
                <a:cubicBezTo>
                  <a:pt x="243" y="544"/>
                  <a:pt x="220" y="544"/>
                  <a:pt x="209" y="555"/>
                </a:cubicBezTo>
                <a:lnTo>
                  <a:pt x="70" y="694"/>
                </a:lnTo>
                <a:lnTo>
                  <a:pt x="0" y="764"/>
                </a:lnTo>
                <a:lnTo>
                  <a:pt x="70" y="833"/>
                </a:lnTo>
                <a:close/>
                <a:moveTo>
                  <a:pt x="868" y="613"/>
                </a:moveTo>
                <a:cubicBezTo>
                  <a:pt x="891" y="706"/>
                  <a:pt x="961" y="718"/>
                  <a:pt x="972" y="718"/>
                </a:cubicBezTo>
                <a:cubicBezTo>
                  <a:pt x="984" y="718"/>
                  <a:pt x="1065" y="706"/>
                  <a:pt x="1077" y="613"/>
                </a:cubicBezTo>
                <a:cubicBezTo>
                  <a:pt x="1088" y="613"/>
                  <a:pt x="1100" y="602"/>
                  <a:pt x="1100" y="590"/>
                </a:cubicBezTo>
                <a:cubicBezTo>
                  <a:pt x="1100" y="555"/>
                  <a:pt x="1100" y="567"/>
                  <a:pt x="1100" y="555"/>
                </a:cubicBezTo>
                <a:cubicBezTo>
                  <a:pt x="1111" y="544"/>
                  <a:pt x="1100" y="532"/>
                  <a:pt x="1088" y="521"/>
                </a:cubicBezTo>
                <a:cubicBezTo>
                  <a:pt x="1100" y="509"/>
                  <a:pt x="1100" y="474"/>
                  <a:pt x="1100" y="451"/>
                </a:cubicBezTo>
                <a:cubicBezTo>
                  <a:pt x="1100" y="405"/>
                  <a:pt x="1054" y="359"/>
                  <a:pt x="996" y="347"/>
                </a:cubicBezTo>
                <a:lnTo>
                  <a:pt x="984" y="324"/>
                </a:lnTo>
                <a:cubicBezTo>
                  <a:pt x="845" y="335"/>
                  <a:pt x="891" y="401"/>
                  <a:pt x="845" y="440"/>
                </a:cubicBezTo>
                <a:lnTo>
                  <a:pt x="845" y="451"/>
                </a:lnTo>
                <a:cubicBezTo>
                  <a:pt x="845" y="486"/>
                  <a:pt x="857" y="509"/>
                  <a:pt x="857" y="521"/>
                </a:cubicBezTo>
                <a:cubicBezTo>
                  <a:pt x="845" y="532"/>
                  <a:pt x="845" y="544"/>
                  <a:pt x="845" y="555"/>
                </a:cubicBezTo>
                <a:cubicBezTo>
                  <a:pt x="845" y="590"/>
                  <a:pt x="845" y="578"/>
                  <a:pt x="845" y="590"/>
                </a:cubicBezTo>
                <a:cubicBezTo>
                  <a:pt x="845" y="602"/>
                  <a:pt x="857" y="613"/>
                  <a:pt x="868" y="613"/>
                </a:cubicBezTo>
                <a:close/>
                <a:moveTo>
                  <a:pt x="2534" y="0"/>
                </a:moveTo>
                <a:lnTo>
                  <a:pt x="428" y="0"/>
                </a:lnTo>
                <a:cubicBezTo>
                  <a:pt x="394" y="0"/>
                  <a:pt x="370" y="23"/>
                  <a:pt x="370" y="57"/>
                </a:cubicBezTo>
                <a:lnTo>
                  <a:pt x="370" y="1470"/>
                </a:lnTo>
                <a:cubicBezTo>
                  <a:pt x="370" y="1505"/>
                  <a:pt x="394" y="1528"/>
                  <a:pt x="428" y="1528"/>
                </a:cubicBezTo>
                <a:lnTo>
                  <a:pt x="2534" y="1528"/>
                </a:lnTo>
                <a:cubicBezTo>
                  <a:pt x="2569" y="1528"/>
                  <a:pt x="2592" y="1505"/>
                  <a:pt x="2592" y="1470"/>
                </a:cubicBezTo>
                <a:lnTo>
                  <a:pt x="2592" y="57"/>
                </a:lnTo>
                <a:cubicBezTo>
                  <a:pt x="2592" y="23"/>
                  <a:pt x="2569" y="0"/>
                  <a:pt x="2534" y="0"/>
                </a:cubicBezTo>
                <a:close/>
                <a:moveTo>
                  <a:pt x="648" y="277"/>
                </a:moveTo>
                <a:lnTo>
                  <a:pt x="1297" y="277"/>
                </a:lnTo>
                <a:lnTo>
                  <a:pt x="1297" y="845"/>
                </a:lnTo>
                <a:lnTo>
                  <a:pt x="1077" y="741"/>
                </a:lnTo>
                <a:cubicBezTo>
                  <a:pt x="1042" y="783"/>
                  <a:pt x="1054" y="822"/>
                  <a:pt x="972" y="868"/>
                </a:cubicBezTo>
                <a:cubicBezTo>
                  <a:pt x="891" y="822"/>
                  <a:pt x="902" y="783"/>
                  <a:pt x="868" y="741"/>
                </a:cubicBezTo>
                <a:lnTo>
                  <a:pt x="648" y="845"/>
                </a:lnTo>
                <a:lnTo>
                  <a:pt x="648" y="277"/>
                </a:lnTo>
                <a:close/>
                <a:moveTo>
                  <a:pt x="2314" y="1204"/>
                </a:moveTo>
                <a:lnTo>
                  <a:pt x="648" y="1204"/>
                </a:lnTo>
                <a:cubicBezTo>
                  <a:pt x="648" y="1111"/>
                  <a:pt x="648" y="1142"/>
                  <a:pt x="648" y="1111"/>
                </a:cubicBezTo>
                <a:lnTo>
                  <a:pt x="2314" y="1111"/>
                </a:lnTo>
                <a:lnTo>
                  <a:pt x="2314" y="1204"/>
                </a:lnTo>
                <a:close/>
                <a:moveTo>
                  <a:pt x="2314" y="926"/>
                </a:moveTo>
                <a:lnTo>
                  <a:pt x="1528" y="926"/>
                </a:lnTo>
                <a:lnTo>
                  <a:pt x="1528" y="833"/>
                </a:lnTo>
                <a:lnTo>
                  <a:pt x="2314" y="833"/>
                </a:lnTo>
                <a:lnTo>
                  <a:pt x="2314" y="926"/>
                </a:lnTo>
                <a:close/>
                <a:moveTo>
                  <a:pt x="2314" y="648"/>
                </a:moveTo>
                <a:lnTo>
                  <a:pt x="1528" y="648"/>
                </a:lnTo>
                <a:cubicBezTo>
                  <a:pt x="1528" y="555"/>
                  <a:pt x="1528" y="586"/>
                  <a:pt x="1528" y="555"/>
                </a:cubicBezTo>
                <a:lnTo>
                  <a:pt x="2314" y="555"/>
                </a:lnTo>
                <a:lnTo>
                  <a:pt x="2314" y="648"/>
                </a:lnTo>
                <a:close/>
                <a:moveTo>
                  <a:pt x="2314" y="370"/>
                </a:moveTo>
                <a:lnTo>
                  <a:pt x="1528" y="370"/>
                </a:lnTo>
                <a:lnTo>
                  <a:pt x="1528" y="277"/>
                </a:lnTo>
                <a:lnTo>
                  <a:pt x="2314" y="277"/>
                </a:lnTo>
                <a:lnTo>
                  <a:pt x="2314" y="370"/>
                </a:lnTo>
                <a:close/>
              </a:path>
            </a:pathLst>
          </a:custGeom>
          <a:solidFill>
            <a:schemeClr val="accent4"/>
          </a:solidFill>
          <a:ln>
            <a:noFill/>
          </a:ln>
          <a:effectLst/>
          <a:extLst/>
        </p:spPr>
        <p:txBody>
          <a:bodyPr wrap="none" anchor="ctr"/>
          <a:lstStyle/>
          <a:p>
            <a:endParaRPr lang="en-US" dirty="0">
              <a:solidFill>
                <a:srgbClr val="58595B"/>
              </a:solidFill>
              <a:latin typeface="Calibri"/>
            </a:endParaRPr>
          </a:p>
        </p:txBody>
      </p:sp>
      <p:sp>
        <p:nvSpPr>
          <p:cNvPr id="117" name="Oval 116"/>
          <p:cNvSpPr/>
          <p:nvPr/>
        </p:nvSpPr>
        <p:spPr bwMode="gray">
          <a:xfrm>
            <a:off x="5895372" y="399712"/>
            <a:ext cx="5762300" cy="5762300"/>
          </a:xfrm>
          <a:prstGeom prst="ellipse">
            <a:avLst/>
          </a:prstGeom>
          <a:noFill/>
          <a:ln w="12700" cmpd="sng">
            <a:solidFill>
              <a:schemeClr val="accent4"/>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68" name="Title 1"/>
          <p:cNvSpPr>
            <a:spLocks noGrp="1"/>
          </p:cNvSpPr>
          <p:nvPr>
            <p:ph type="title"/>
          </p:nvPr>
        </p:nvSpPr>
        <p:spPr>
          <a:xfrm>
            <a:off x="531813" y="857767"/>
            <a:ext cx="5588473" cy="1371600"/>
          </a:xfrm>
        </p:spPr>
        <p:txBody>
          <a:bodyPr/>
          <a:lstStyle/>
          <a:p>
            <a:r>
              <a:rPr lang="hr-HR" dirty="0">
                <a:solidFill>
                  <a:schemeClr val="bg1"/>
                </a:solidFill>
              </a:rPr>
              <a:t>Oracle</a:t>
            </a:r>
            <a:r>
              <a:rPr lang="en-US" dirty="0">
                <a:solidFill>
                  <a:schemeClr val="bg1"/>
                </a:solidFill>
              </a:rPr>
              <a:t> HCM </a:t>
            </a:r>
            <a:r>
              <a:rPr lang="hr-HR" dirty="0" err="1">
                <a:solidFill>
                  <a:schemeClr val="bg1"/>
                </a:solidFill>
              </a:rPr>
              <a:t>Cloud</a:t>
            </a:r>
            <a:br>
              <a:rPr lang="en-US" dirty="0">
                <a:solidFill>
                  <a:schemeClr val="bg1"/>
                </a:solidFill>
              </a:rPr>
            </a:br>
            <a:r>
              <a:rPr lang="hr-HR" sz="2000" b="0" dirty="0">
                <a:solidFill>
                  <a:schemeClr val="bg1"/>
                </a:solidFill>
              </a:rPr>
              <a:t>sve je tu</a:t>
            </a:r>
            <a:endParaRPr lang="en-US" sz="2000" b="0" dirty="0">
              <a:solidFill>
                <a:schemeClr val="bg1"/>
              </a:solidFill>
            </a:endParaRPr>
          </a:p>
        </p:txBody>
      </p:sp>
      <p:sp>
        <p:nvSpPr>
          <p:cNvPr id="25" name="Footer Placeholder 24"/>
          <p:cNvSpPr>
            <a:spLocks noGrp="1"/>
          </p:cNvSpPr>
          <p:nvPr>
            <p:ph type="ftr" sz="quarter" idx="11"/>
          </p:nvPr>
        </p:nvSpPr>
        <p:spPr/>
        <p:txBody>
          <a:bodyPr/>
          <a:lstStyle/>
          <a:p>
            <a:endParaRPr lang="en-US" dirty="0"/>
          </a:p>
        </p:txBody>
      </p:sp>
      <p:sp>
        <p:nvSpPr>
          <p:cNvPr id="23" name="Slide Number Placeholder 4"/>
          <p:cNvSpPr>
            <a:spLocks noGrp="1"/>
          </p:cNvSpPr>
          <p:nvPr>
            <p:ph type="sldNum" sz="quarter" idx="12"/>
          </p:nvPr>
        </p:nvSpPr>
        <p:spPr/>
        <p:txBody>
          <a:bodyPr/>
          <a:lstStyle/>
          <a:p>
            <a:fld id="{C51EAA63-D034-42AE-91FA-B13B9518C7BE}" type="slidenum">
              <a:rPr lang="en-US" smtClean="0"/>
              <a:pPr/>
              <a:t>13</a:t>
            </a:fld>
            <a:endParaRPr lang="en-US" dirty="0"/>
          </a:p>
        </p:txBody>
      </p:sp>
    </p:spTree>
    <p:extLst>
      <p:ext uri="{BB962C8B-B14F-4D97-AF65-F5344CB8AC3E}">
        <p14:creationId xmlns:p14="http://schemas.microsoft.com/office/powerpoint/2010/main" val="20799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C04D47-FECA-47E9-937F-FE939F45E096}"/>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ACA99FD9-87E6-475E-8029-2F7FCC646F69}"/>
              </a:ext>
            </a:extLst>
          </p:cNvPr>
          <p:cNvSpPr>
            <a:spLocks noGrp="1"/>
          </p:cNvSpPr>
          <p:nvPr>
            <p:ph type="sldNum" sz="quarter" idx="12"/>
          </p:nvPr>
        </p:nvSpPr>
        <p:spPr/>
        <p:txBody>
          <a:bodyPr/>
          <a:lstStyle/>
          <a:p>
            <a:fld id="{C51EAA63-D034-42AE-91FA-B13B9518C7BE}" type="slidenum">
              <a:rPr lang="en-US" smtClean="0"/>
              <a:t>14</a:t>
            </a:fld>
            <a:endParaRPr lang="en-US" dirty="0"/>
          </a:p>
        </p:txBody>
      </p:sp>
      <p:sp>
        <p:nvSpPr>
          <p:cNvPr id="4" name="Rectangle 3">
            <a:extLst>
              <a:ext uri="{FF2B5EF4-FFF2-40B4-BE49-F238E27FC236}">
                <a16:creationId xmlns:a16="http://schemas.microsoft.com/office/drawing/2014/main" id="{7A79AE74-DC55-496D-B292-2AB70F8B9635}"/>
              </a:ext>
            </a:extLst>
          </p:cNvPr>
          <p:cNvSpPr/>
          <p:nvPr/>
        </p:nvSpPr>
        <p:spPr>
          <a:xfrm>
            <a:off x="307429" y="409903"/>
            <a:ext cx="4367048" cy="1200329"/>
          </a:xfrm>
          <a:prstGeom prst="rect">
            <a:avLst/>
          </a:prstGeom>
        </p:spPr>
        <p:txBody>
          <a:bodyPr wrap="square">
            <a:spAutoFit/>
          </a:bodyPr>
          <a:lstStyle/>
          <a:p>
            <a:r>
              <a:rPr lang="hr-HR" dirty="0">
                <a:solidFill>
                  <a:schemeClr val="bg1"/>
                </a:solidFill>
                <a:latin typeface="Calibri" panose="020F0502020204030204" pitchFamily="34" charset="0"/>
                <a:ea typeface="Calibri" panose="020F0502020204030204" pitchFamily="34" charset="0"/>
                <a:cs typeface="Times New Roman" panose="02020603050405020304" pitchFamily="18" charset="0"/>
              </a:rPr>
              <a:t>Sučelje je jednostavno i intuitivno i posjeduje samposlužne stranice za sve moguće interakcije direktno sa rukovodiocima i zaposlenicima</a:t>
            </a:r>
            <a:endParaRPr lang="en-US" dirty="0">
              <a:solidFill>
                <a:schemeClr val="bg1"/>
              </a:solidFill>
            </a:endParaRPr>
          </a:p>
        </p:txBody>
      </p:sp>
    </p:spTree>
    <p:extLst>
      <p:ext uri="{BB962C8B-B14F-4D97-AF65-F5344CB8AC3E}">
        <p14:creationId xmlns:p14="http://schemas.microsoft.com/office/powerpoint/2010/main" val="36264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1CB2-70E7-41C1-B07D-AD2FD6BAB2AB}"/>
              </a:ext>
            </a:extLst>
          </p:cNvPr>
          <p:cNvSpPr>
            <a:spLocks noGrp="1"/>
          </p:cNvSpPr>
          <p:nvPr>
            <p:ph type="title"/>
          </p:nvPr>
        </p:nvSpPr>
        <p:spPr>
          <a:xfrm>
            <a:off x="339365" y="406400"/>
            <a:ext cx="11317647" cy="889000"/>
          </a:xfrm>
        </p:spPr>
        <p:txBody>
          <a:bodyPr/>
          <a:lstStyle/>
          <a:p>
            <a:r>
              <a:rPr lang="hr-HR" sz="2800" dirty="0"/>
              <a:t>Promjena koju donosi implementacija TM je velika, ali ona pruža i dobru šansu da se lako prebrode tipični problemi iz oblasti upravljanja promjenama:</a:t>
            </a:r>
            <a:endParaRPr lang="en-US" sz="2800" dirty="0"/>
          </a:p>
        </p:txBody>
      </p:sp>
      <p:sp>
        <p:nvSpPr>
          <p:cNvPr id="3" name="Content Placeholder 2">
            <a:extLst>
              <a:ext uri="{FF2B5EF4-FFF2-40B4-BE49-F238E27FC236}">
                <a16:creationId xmlns:a16="http://schemas.microsoft.com/office/drawing/2014/main" id="{5B0523F3-32EF-4B3C-9E1A-A2C08D08FF33}"/>
              </a:ext>
            </a:extLst>
          </p:cNvPr>
          <p:cNvSpPr>
            <a:spLocks noGrp="1"/>
          </p:cNvSpPr>
          <p:nvPr>
            <p:ph idx="1"/>
          </p:nvPr>
        </p:nvSpPr>
        <p:spPr/>
        <p:txBody>
          <a:bodyPr/>
          <a:lstStyle/>
          <a:p>
            <a:pPr lvl="0"/>
            <a:r>
              <a:rPr lang="hr-HR" b="1" dirty="0"/>
              <a:t>Integracija</a:t>
            </a:r>
            <a:r>
              <a:rPr lang="hr-HR" dirty="0"/>
              <a:t> tehničkog i ljudskog aspekta upravljanja promjena nije veliki problem jer već prirodno imamo članove tima iz obadvije oblasti, iz kadrovske službe i implementacijske konzultante.</a:t>
            </a:r>
            <a:endParaRPr lang="en-US" dirty="0"/>
          </a:p>
          <a:p>
            <a:pPr lvl="0"/>
            <a:r>
              <a:rPr lang="hr-HR" b="1" dirty="0"/>
              <a:t>Navigacija</a:t>
            </a:r>
            <a:r>
              <a:rPr lang="hr-HR" dirty="0"/>
              <a:t> (upravljanje promjenama kroz vrijeme) je olakšana upotrebom TM, jer skoro sve funkcije TM mogu pomoći u navigaciji.</a:t>
            </a:r>
            <a:endParaRPr lang="en-US" dirty="0"/>
          </a:p>
          <a:p>
            <a:pPr lvl="0"/>
            <a:r>
              <a:rPr lang="hr-HR" b="1" dirty="0"/>
              <a:t>Ljudski faktor</a:t>
            </a:r>
            <a:r>
              <a:rPr lang="hr-HR" dirty="0"/>
              <a:t> (odbojnost prema promjenama) je lakše savladati u novoj kulturi koju stvara upotreba TM, gdje se stalno ocjenjuje napredak, performanse, diskutira o karijeri i olakšava neposredno učestvovanje svih u postavljanju ciljeva. Upozoravamo da se upotreba TM i promjena kulture neće desiti samo po sebi, još uvijek je potreban ozbiljan početni napor, ali jednom pokrenut, proces počinje sam sebe da gura naprijed.</a:t>
            </a:r>
            <a:endParaRPr lang="en-US" dirty="0"/>
          </a:p>
          <a:p>
            <a:endParaRPr lang="en-US" dirty="0"/>
          </a:p>
        </p:txBody>
      </p:sp>
      <p:sp>
        <p:nvSpPr>
          <p:cNvPr id="4" name="Footer Placeholder 3">
            <a:extLst>
              <a:ext uri="{FF2B5EF4-FFF2-40B4-BE49-F238E27FC236}">
                <a16:creationId xmlns:a16="http://schemas.microsoft.com/office/drawing/2014/main" id="{CB2799E9-73F8-4598-B3AE-016780F52EC4}"/>
              </a:ext>
            </a:extLst>
          </p:cNvPr>
          <p:cNvSpPr>
            <a:spLocks noGrp="1"/>
          </p:cNvSpPr>
          <p:nvPr>
            <p:ph type="ftr" sz="quarter" idx="11"/>
          </p:nvPr>
        </p:nvSpPr>
        <p:spPr/>
        <p:txBody>
          <a:bodyPr/>
          <a:lstStyle/>
          <a:p>
            <a:endParaRPr lang="hr-HR"/>
          </a:p>
          <a:p>
            <a:endParaRPr lang="hr-HR" dirty="0"/>
          </a:p>
        </p:txBody>
      </p:sp>
      <p:sp>
        <p:nvSpPr>
          <p:cNvPr id="5" name="Slide Number Placeholder 4">
            <a:extLst>
              <a:ext uri="{FF2B5EF4-FFF2-40B4-BE49-F238E27FC236}">
                <a16:creationId xmlns:a16="http://schemas.microsoft.com/office/drawing/2014/main" id="{29DA1689-D43B-4666-97F7-2E0ADE0D50D2}"/>
              </a:ext>
            </a:extLst>
          </p:cNvPr>
          <p:cNvSpPr>
            <a:spLocks noGrp="1"/>
          </p:cNvSpPr>
          <p:nvPr>
            <p:ph type="sldNum" sz="quarter" idx="12"/>
          </p:nvPr>
        </p:nvSpPr>
        <p:spPr/>
        <p:txBody>
          <a:bodyPr/>
          <a:lstStyle/>
          <a:p>
            <a:fld id="{C51EAA63-D034-42AE-91FA-B13B9518C7BE}" type="slidenum">
              <a:rPr lang="en-US" smtClean="0"/>
              <a:t>15</a:t>
            </a:fld>
            <a:endParaRPr lang="en-US" dirty="0"/>
          </a:p>
        </p:txBody>
      </p:sp>
    </p:spTree>
    <p:extLst>
      <p:ext uri="{BB962C8B-B14F-4D97-AF65-F5344CB8AC3E}">
        <p14:creationId xmlns:p14="http://schemas.microsoft.com/office/powerpoint/2010/main" val="104204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1151" y="2286000"/>
            <a:ext cx="5200576" cy="3731397"/>
          </a:xfrm>
        </p:spPr>
        <p:txBody>
          <a:bodyPr/>
          <a:lstStyle/>
          <a:p>
            <a:pPr marL="0" indent="0">
              <a:buNone/>
            </a:pPr>
            <a:r>
              <a:rPr lang="hr-HR" sz="2000" b="1" dirty="0">
                <a:solidFill>
                  <a:schemeClr val="accent1"/>
                </a:solidFill>
              </a:rPr>
              <a:t>79% generalnih direktora ima direktno </a:t>
            </a:r>
            <a:r>
              <a:rPr lang="hr-HR" sz="2000" b="1" dirty="0" err="1">
                <a:solidFill>
                  <a:schemeClr val="accent1"/>
                </a:solidFill>
              </a:rPr>
              <a:t>potčinjenog</a:t>
            </a:r>
            <a:r>
              <a:rPr lang="hr-HR" sz="2000" b="1" dirty="0">
                <a:solidFill>
                  <a:schemeClr val="accent1"/>
                </a:solidFill>
              </a:rPr>
              <a:t> direktora ljudskih resursa</a:t>
            </a:r>
          </a:p>
          <a:p>
            <a:pPr marL="0" indent="0">
              <a:buNone/>
            </a:pPr>
            <a:r>
              <a:rPr lang="hr-HR" sz="1600" dirty="0">
                <a:solidFill>
                  <a:srgbClr val="374A58"/>
                </a:solidFill>
              </a:rPr>
              <a:t>„Koju god definiciju odabrali da bi odredili talente i prakse upravljanja talentima, za njihovu uspješnost presudno je kontinuirano prilagođavanje i usklađivanje praksi upravljanja talentima s poslovnom strategijom poduzeća. Da bi to mogla učiniti, poduzeća moraju osigurati predanost upravljanju talentima na svim razinama menadžmenta te utkati navedene prakse u samu srž svoje organizacijske kulture. Također, od presudne je važnosti osigurati nužnu infrastrukturu i podršku u obliku jasnih procesa za upravljanje talentima od strane funkcije ljudskih potencijala.”</a:t>
            </a:r>
          </a:p>
          <a:p>
            <a:pPr marL="0" indent="0">
              <a:spcBef>
                <a:spcPts val="600"/>
              </a:spcBef>
              <a:buNone/>
            </a:pPr>
            <a:r>
              <a:rPr lang="hr-HR" sz="1200" dirty="0"/>
              <a:t>Upravljanje talentima u vrijeme krize u poduzećima u republici Hrvatskoj</a:t>
            </a:r>
          </a:p>
          <a:p>
            <a:pPr marL="0" indent="0">
              <a:spcBef>
                <a:spcPts val="600"/>
              </a:spcBef>
              <a:buNone/>
            </a:pPr>
            <a:r>
              <a:rPr lang="hr-HR" sz="1200" dirty="0"/>
              <a:t>Marković </a:t>
            </a:r>
            <a:r>
              <a:rPr lang="hr-HR" sz="1200" dirty="0" err="1"/>
              <a:t>Mileusnić</a:t>
            </a:r>
            <a:r>
              <a:rPr lang="hr-HR" sz="1200" dirty="0"/>
              <a:t>, </a:t>
            </a:r>
            <a:r>
              <a:rPr lang="hr-HR" sz="1200" dirty="0" err="1"/>
              <a:t>Naoulo</a:t>
            </a:r>
            <a:r>
              <a:rPr lang="hr-HR" sz="1200" dirty="0"/>
              <a:t> </a:t>
            </a:r>
            <a:r>
              <a:rPr lang="hr-HR" sz="1200" dirty="0" err="1"/>
              <a:t>Bego</a:t>
            </a:r>
            <a:r>
              <a:rPr lang="hr-HR" sz="1200" dirty="0"/>
              <a:t>, Vrhovski</a:t>
            </a:r>
          </a:p>
        </p:txBody>
      </p:sp>
      <p:sp>
        <p:nvSpPr>
          <p:cNvPr id="15" name="Rectangle 14"/>
          <p:cNvSpPr/>
          <p:nvPr/>
        </p:nvSpPr>
        <p:spPr>
          <a:xfrm>
            <a:off x="10175416" y="5859376"/>
            <a:ext cx="1481596" cy="276999"/>
          </a:xfrm>
          <a:prstGeom prst="rect">
            <a:avLst/>
          </a:prstGeom>
        </p:spPr>
        <p:txBody>
          <a:bodyPr wrap="none">
            <a:spAutoFit/>
          </a:bodyPr>
          <a:lstStyle/>
          <a:p>
            <a:pPr algn="r"/>
            <a:r>
              <a:rPr lang="en-US" sz="1200" dirty="0">
                <a:solidFill>
                  <a:srgbClr val="FFFFFF"/>
                </a:solidFill>
                <a:latin typeface="Calibri"/>
              </a:rPr>
              <a:t>*PWC research 2017</a:t>
            </a:r>
          </a:p>
        </p:txBody>
      </p:sp>
      <p:sp>
        <p:nvSpPr>
          <p:cNvPr id="12" name="Parallelogram 11"/>
          <p:cNvSpPr/>
          <p:nvPr/>
        </p:nvSpPr>
        <p:spPr bwMode="gray">
          <a:xfrm flipH="1">
            <a:off x="3900032" y="189976"/>
            <a:ext cx="8098292" cy="6210824"/>
          </a:xfrm>
          <a:custGeom>
            <a:avLst/>
            <a:gdLst/>
            <a:ahLst/>
            <a:cxnLst/>
            <a:rect l="l" t="t" r="r" b="b"/>
            <a:pathLst>
              <a:path w="8098292" h="6210824">
                <a:moveTo>
                  <a:pt x="8098292" y="0"/>
                </a:moveTo>
                <a:lnTo>
                  <a:pt x="0" y="0"/>
                </a:lnTo>
                <a:lnTo>
                  <a:pt x="0" y="6210824"/>
                </a:lnTo>
                <a:lnTo>
                  <a:pt x="5029275" y="6210824"/>
                </a:lnTo>
                <a:close/>
              </a:path>
            </a:pathLst>
          </a:custGeom>
          <a:blipFill rotWithShape="0">
            <a:blip r:embed="rId3" cstate="screen">
              <a:extLst>
                <a:ext uri="{28A0092B-C50C-407E-A947-70E740481C1C}">
                  <a14:useLocalDpi xmlns:a14="http://schemas.microsoft.com/office/drawing/2010/main"/>
                </a:ext>
              </a:extLst>
            </a:blip>
            <a:srcRect/>
            <a:stretch>
              <a:fillRect/>
            </a:stretch>
          </a:blip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latin typeface="Calibri"/>
            </a:endParaRPr>
          </a:p>
        </p:txBody>
      </p:sp>
      <p:sp>
        <p:nvSpPr>
          <p:cNvPr id="2" name="Footer Placeholder 1"/>
          <p:cNvSpPr>
            <a:spLocks noGrp="1"/>
          </p:cNvSpPr>
          <p:nvPr>
            <p:ph type="ftr" sz="quarter" idx="11"/>
          </p:nvPr>
        </p:nvSpPr>
        <p:spPr/>
        <p:txBody>
          <a:bodyPr/>
          <a:lstStyle/>
          <a:p>
            <a:endParaRPr lang="hr-HR" dirty="0">
              <a:solidFill>
                <a:srgbClr val="58595B"/>
              </a:solidFill>
              <a:latin typeface="Calibri"/>
            </a:endParaRPr>
          </a:p>
          <a:p>
            <a:endParaRPr lang="en-US" dirty="0">
              <a:solidFill>
                <a:srgbClr val="58595B"/>
              </a:solidFill>
              <a:latin typeface="Calibri"/>
            </a:endParaRPr>
          </a:p>
        </p:txBody>
      </p:sp>
      <p:sp>
        <p:nvSpPr>
          <p:cNvPr id="3" name="Slide Number Placeholder 2"/>
          <p:cNvSpPr>
            <a:spLocks noGrp="1"/>
          </p:cNvSpPr>
          <p:nvPr>
            <p:ph type="sldNum" sz="quarter" idx="12"/>
          </p:nvPr>
        </p:nvSpPr>
        <p:spPr/>
        <p:txBody>
          <a:bodyPr/>
          <a:lstStyle/>
          <a:p>
            <a:fld id="{C51EAA63-D034-42AE-91FA-B13B9518C7BE}" type="slidenum">
              <a:rPr lang="uk-UA" smtClean="0">
                <a:solidFill>
                  <a:srgbClr val="58595B"/>
                </a:solidFill>
                <a:latin typeface="Calibri"/>
              </a:rPr>
              <a:pPr/>
              <a:t>16</a:t>
            </a:fld>
            <a:endParaRPr lang="uk-UA">
              <a:solidFill>
                <a:srgbClr val="58595B"/>
              </a:solidFill>
              <a:latin typeface="Calibri"/>
            </a:endParaRPr>
          </a:p>
        </p:txBody>
      </p:sp>
      <p:sp>
        <p:nvSpPr>
          <p:cNvPr id="7" name="Title 6"/>
          <p:cNvSpPr>
            <a:spLocks noGrp="1"/>
          </p:cNvSpPr>
          <p:nvPr>
            <p:ph type="title"/>
          </p:nvPr>
        </p:nvSpPr>
        <p:spPr/>
        <p:txBody>
          <a:bodyPr/>
          <a:lstStyle/>
          <a:p>
            <a:r>
              <a:rPr lang="hr-HR" dirty="0">
                <a:solidFill>
                  <a:schemeClr val="accent4"/>
                </a:solidFill>
              </a:rPr>
              <a:t>Talenti</a:t>
            </a:r>
            <a:br>
              <a:rPr lang="en-US" dirty="0">
                <a:solidFill>
                  <a:schemeClr val="accent4"/>
                </a:solidFill>
              </a:rPr>
            </a:br>
            <a:r>
              <a:rPr lang="hr-HR" dirty="0">
                <a:solidFill>
                  <a:schemeClr val="accent4"/>
                </a:solidFill>
              </a:rPr>
              <a:t>su prvi prioritet</a:t>
            </a:r>
            <a:br>
              <a:rPr lang="en-US" dirty="0">
                <a:solidFill>
                  <a:schemeClr val="accent4"/>
                </a:solidFill>
              </a:rPr>
            </a:br>
            <a:r>
              <a:rPr lang="hr-HR" sz="2000" b="0" dirty="0">
                <a:solidFill>
                  <a:schemeClr val="accent4"/>
                </a:solidFill>
              </a:rPr>
              <a:t>generalnih direktora širom svijeta</a:t>
            </a:r>
            <a:endParaRPr lang="en-US" sz="2000" b="0" dirty="0">
              <a:solidFill>
                <a:schemeClr val="accent4"/>
              </a:solidFill>
            </a:endParaRPr>
          </a:p>
        </p:txBody>
      </p:sp>
    </p:spTree>
    <p:extLst>
      <p:ext uri="{BB962C8B-B14F-4D97-AF65-F5344CB8AC3E}">
        <p14:creationId xmlns:p14="http://schemas.microsoft.com/office/powerpoint/2010/main" val="17558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2" name="Slide Number Placeholder 1"/>
          <p:cNvSpPr>
            <a:spLocks noGrp="1"/>
          </p:cNvSpPr>
          <p:nvPr>
            <p:ph type="sldNum" sz="quarter" idx="12"/>
          </p:nvPr>
        </p:nvSpPr>
        <p:spPr/>
        <p:txBody>
          <a:bodyPr/>
          <a:lstStyle/>
          <a:p>
            <a:fld id="{C51EAA63-D034-42AE-91FA-B13B9518C7BE}" type="slidenum">
              <a:rPr lang="en-US" smtClean="0"/>
              <a:pPr/>
              <a:t>17</a:t>
            </a:fld>
            <a:endParaRPr lang="en-US" dirty="0"/>
          </a:p>
        </p:txBody>
      </p:sp>
      <p:sp>
        <p:nvSpPr>
          <p:cNvPr id="10" name="Title 9"/>
          <p:cNvSpPr>
            <a:spLocks noGrp="1"/>
          </p:cNvSpPr>
          <p:nvPr>
            <p:ph type="title"/>
          </p:nvPr>
        </p:nvSpPr>
        <p:spPr>
          <a:xfrm>
            <a:off x="531152" y="3660422"/>
            <a:ext cx="11126520" cy="1371600"/>
          </a:xfrm>
        </p:spPr>
        <p:txBody>
          <a:bodyPr anchor="ctr"/>
          <a:lstStyle/>
          <a:p>
            <a:pPr algn="ctr"/>
            <a:r>
              <a:rPr lang="hr-HR" sz="4400" dirty="0">
                <a:solidFill>
                  <a:srgbClr val="FFFFFF"/>
                </a:solidFill>
              </a:rPr>
              <a:t>Vaši ljudi su vaš</a:t>
            </a:r>
            <a:br>
              <a:rPr lang="hr-HR" sz="4400" dirty="0">
                <a:solidFill>
                  <a:srgbClr val="FFFFFF"/>
                </a:solidFill>
              </a:rPr>
            </a:br>
            <a:r>
              <a:rPr lang="hr-HR" sz="4400" dirty="0">
                <a:solidFill>
                  <a:srgbClr val="FFFFFF"/>
                </a:solidFill>
              </a:rPr>
              <a:t>najvrjedniji resurs</a:t>
            </a:r>
            <a:r>
              <a:rPr lang="en-US" sz="4400" dirty="0">
                <a:solidFill>
                  <a:srgbClr val="FFFFFF"/>
                </a:solidFill>
              </a:rPr>
              <a:t>. </a:t>
            </a:r>
            <a:br>
              <a:rPr lang="en-US" sz="4400" dirty="0">
                <a:solidFill>
                  <a:srgbClr val="FFFFFF"/>
                </a:solidFill>
              </a:rPr>
            </a:br>
            <a:r>
              <a:rPr lang="hr-HR" sz="2400" b="0" dirty="0">
                <a:solidFill>
                  <a:srgbClr val="FFFFFF"/>
                </a:solidFill>
              </a:rPr>
              <a:t>Ako upregnete njihov potencijal</a:t>
            </a:r>
            <a:r>
              <a:rPr lang="en-US" sz="2400" b="0" dirty="0">
                <a:solidFill>
                  <a:srgbClr val="FFFFFF"/>
                </a:solidFill>
              </a:rPr>
              <a:t>, </a:t>
            </a:r>
            <a:r>
              <a:rPr lang="hr-HR" sz="2400" b="0" dirty="0">
                <a:solidFill>
                  <a:srgbClr val="FFFFFF"/>
                </a:solidFill>
              </a:rPr>
              <a:t>to će vas nositi naprijed</a:t>
            </a:r>
            <a:r>
              <a:rPr lang="en-US" sz="2400" b="0" dirty="0">
                <a:solidFill>
                  <a:srgbClr val="FFFFFF"/>
                </a:solidFill>
              </a:rPr>
              <a:t>.</a:t>
            </a:r>
            <a:r>
              <a:rPr lang="en-US" sz="3200" b="0" dirty="0">
                <a:solidFill>
                  <a:srgbClr val="FFFFFF"/>
                </a:solidFill>
              </a:rPr>
              <a:t> </a:t>
            </a:r>
          </a:p>
        </p:txBody>
      </p:sp>
      <p:sp>
        <p:nvSpPr>
          <p:cNvPr id="3" name="Footer Placeholder 2"/>
          <p:cNvSpPr>
            <a:spLocks noGrp="1"/>
          </p:cNvSpPr>
          <p:nvPr>
            <p:ph type="ftr" sz="quarter" idx="11"/>
          </p:nvPr>
        </p:nvSpPr>
        <p:spPr/>
        <p:txBody>
          <a:bodyPr/>
          <a:lstStyle/>
          <a:p>
            <a:endParaRPr lang="en-US" dirty="0">
              <a:solidFill>
                <a:srgbClr val="58595B"/>
              </a:solidFill>
              <a:latin typeface="Calibri"/>
            </a:endParaRPr>
          </a:p>
        </p:txBody>
      </p:sp>
    </p:spTree>
    <p:extLst>
      <p:ext uri="{BB962C8B-B14F-4D97-AF65-F5344CB8AC3E}">
        <p14:creationId xmlns:p14="http://schemas.microsoft.com/office/powerpoint/2010/main" val="242861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c 12"/>
          <p:cNvSpPr/>
          <p:nvPr/>
        </p:nvSpPr>
        <p:spPr bwMode="gray">
          <a:xfrm>
            <a:off x="1387195" y="1609255"/>
            <a:ext cx="9414434" cy="7782485"/>
          </a:xfrm>
          <a:prstGeom prst="arc">
            <a:avLst>
              <a:gd name="adj1" fmla="val 12444218"/>
              <a:gd name="adj2" fmla="val 20006641"/>
            </a:avLst>
          </a:prstGeom>
          <a:ln w="3175" cmpd="sng">
            <a:solidFill>
              <a:schemeClr val="accent2"/>
            </a:solidFill>
            <a:miter lim="800000"/>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mj-lt"/>
            </a:endParaRPr>
          </a:p>
        </p:txBody>
      </p:sp>
      <p:sp>
        <p:nvSpPr>
          <p:cNvPr id="75" name="Oval 74"/>
          <p:cNvSpPr>
            <a:spLocks noChangeAspect="1"/>
          </p:cNvSpPr>
          <p:nvPr/>
        </p:nvSpPr>
        <p:spPr bwMode="gray">
          <a:xfrm>
            <a:off x="1719770" y="3086584"/>
            <a:ext cx="764039" cy="756000"/>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76" name="Oval 75"/>
          <p:cNvSpPr>
            <a:spLocks noChangeAspect="1"/>
          </p:cNvSpPr>
          <p:nvPr/>
        </p:nvSpPr>
        <p:spPr bwMode="gray">
          <a:xfrm>
            <a:off x="2562738" y="2234146"/>
            <a:ext cx="764039" cy="756000"/>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78" name="Oval 77"/>
          <p:cNvSpPr>
            <a:spLocks noChangeAspect="1"/>
          </p:cNvSpPr>
          <p:nvPr/>
        </p:nvSpPr>
        <p:spPr bwMode="gray">
          <a:xfrm>
            <a:off x="3711845" y="1637109"/>
            <a:ext cx="764039" cy="756000"/>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81" name="Oval 80"/>
          <p:cNvSpPr>
            <a:spLocks noChangeAspect="1"/>
          </p:cNvSpPr>
          <p:nvPr/>
        </p:nvSpPr>
        <p:spPr bwMode="gray">
          <a:xfrm>
            <a:off x="5060764" y="1228080"/>
            <a:ext cx="764039" cy="756000"/>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84" name="Oval 83"/>
          <p:cNvSpPr>
            <a:spLocks noChangeAspect="1"/>
          </p:cNvSpPr>
          <p:nvPr/>
        </p:nvSpPr>
        <p:spPr bwMode="gray">
          <a:xfrm>
            <a:off x="7810529" y="1640132"/>
            <a:ext cx="764039" cy="756000"/>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85" name="Oval 84"/>
          <p:cNvSpPr>
            <a:spLocks noChangeAspect="1"/>
          </p:cNvSpPr>
          <p:nvPr/>
        </p:nvSpPr>
        <p:spPr bwMode="gray">
          <a:xfrm>
            <a:off x="8945094" y="2369401"/>
            <a:ext cx="764039" cy="756000"/>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86" name="Oval 85"/>
          <p:cNvSpPr>
            <a:spLocks noChangeAspect="1"/>
          </p:cNvSpPr>
          <p:nvPr/>
        </p:nvSpPr>
        <p:spPr bwMode="gray">
          <a:xfrm>
            <a:off x="9697386" y="3075156"/>
            <a:ext cx="764039" cy="756000"/>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82" name="Oval 81"/>
          <p:cNvSpPr>
            <a:spLocks noChangeAspect="1"/>
          </p:cNvSpPr>
          <p:nvPr/>
        </p:nvSpPr>
        <p:spPr bwMode="gray">
          <a:xfrm>
            <a:off x="6443425" y="1224491"/>
            <a:ext cx="764039" cy="756000"/>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6" name="Title 2"/>
          <p:cNvSpPr>
            <a:spLocks noGrp="1"/>
          </p:cNvSpPr>
          <p:nvPr>
            <p:ph type="title"/>
          </p:nvPr>
        </p:nvSpPr>
        <p:spPr>
          <a:xfrm>
            <a:off x="531813" y="553327"/>
            <a:ext cx="11125200" cy="1371600"/>
          </a:xfrm>
        </p:spPr>
        <p:txBody>
          <a:bodyPr/>
          <a:lstStyle/>
          <a:p>
            <a:pPr lvl="0" algn="ctr"/>
            <a:r>
              <a:rPr lang="hr-HR" dirty="0">
                <a:solidFill>
                  <a:schemeClr val="accent4"/>
                </a:solidFill>
              </a:rPr>
              <a:t>Oracle SaaS stiže u Hrvatsku</a:t>
            </a:r>
            <a:endParaRPr lang="en-US" dirty="0">
              <a:solidFill>
                <a:schemeClr val="accent4"/>
              </a:solidFill>
            </a:endParaRPr>
          </a:p>
        </p:txBody>
      </p:sp>
      <p:sp>
        <p:nvSpPr>
          <p:cNvPr id="9" name="Slide Number Placeholder 8"/>
          <p:cNvSpPr>
            <a:spLocks noGrp="1"/>
          </p:cNvSpPr>
          <p:nvPr>
            <p:ph type="sldNum" sz="quarter" idx="12"/>
          </p:nvPr>
        </p:nvSpPr>
        <p:spPr/>
        <p:txBody>
          <a:bodyPr/>
          <a:lstStyle/>
          <a:p>
            <a:fld id="{C51EAA63-D034-42AE-91FA-B13B9518C7BE}" type="slidenum">
              <a:rPr lang="en-US" smtClean="0"/>
              <a:pPr/>
              <a:t>2</a:t>
            </a:fld>
            <a:endParaRPr lang="en-US" dirty="0"/>
          </a:p>
        </p:txBody>
      </p:sp>
      <p:sp>
        <p:nvSpPr>
          <p:cNvPr id="7" name="Rectangle 6"/>
          <p:cNvSpPr/>
          <p:nvPr/>
        </p:nvSpPr>
        <p:spPr bwMode="gray">
          <a:xfrm>
            <a:off x="1370012" y="5312452"/>
            <a:ext cx="9467850" cy="666986"/>
          </a:xfrm>
          <a:prstGeom prst="rect">
            <a:avLst/>
          </a:prstGeom>
          <a:solidFill>
            <a:srgbClr val="FFFFFF"/>
          </a:solidFill>
          <a:ln w="9525">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endParaRPr>
          </a:p>
        </p:txBody>
      </p:sp>
      <p:sp>
        <p:nvSpPr>
          <p:cNvPr id="10" name="Content Placeholder 6"/>
          <p:cNvSpPr txBox="1">
            <a:spLocks/>
          </p:cNvSpPr>
          <p:nvPr/>
        </p:nvSpPr>
        <p:spPr bwMode="gray">
          <a:xfrm>
            <a:off x="1217611" y="5638491"/>
            <a:ext cx="9906001" cy="246221"/>
          </a:xfrm>
          <a:prstGeom prst="rect">
            <a:avLst/>
          </a:prstGeom>
          <a:ln>
            <a:noFill/>
          </a:ln>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24545"/>
                </a:solidFill>
                <a:effectLst/>
                <a:uLnTx/>
                <a:uFillTx/>
                <a:cs typeface="Arial" pitchFamily="34" charset="0"/>
              </a:rPr>
              <a:t> Social Network                Mobile               KPIs &amp; Dashboards               Predictive Analytics               Integrations</a:t>
            </a:r>
          </a:p>
        </p:txBody>
      </p:sp>
      <p:sp>
        <p:nvSpPr>
          <p:cNvPr id="11" name="Chevron 10"/>
          <p:cNvSpPr/>
          <p:nvPr/>
        </p:nvSpPr>
        <p:spPr bwMode="gray">
          <a:xfrm>
            <a:off x="1598612" y="5709170"/>
            <a:ext cx="116514" cy="116514"/>
          </a:xfrm>
          <a:prstGeom prst="chevron">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endParaRPr>
          </a:p>
        </p:txBody>
      </p:sp>
      <p:sp>
        <p:nvSpPr>
          <p:cNvPr id="14" name="Oval 13"/>
          <p:cNvSpPr/>
          <p:nvPr/>
        </p:nvSpPr>
        <p:spPr bwMode="gray">
          <a:xfrm>
            <a:off x="7872262" y="1703734"/>
            <a:ext cx="640575" cy="633842"/>
          </a:xfrm>
          <a:prstGeom prst="ellipse">
            <a:avLst/>
          </a:prstGeom>
          <a:gradFill>
            <a:gsLst>
              <a:gs pos="20000">
                <a:schemeClr val="accent3">
                  <a:alpha val="82000"/>
                </a:schemeClr>
              </a:gs>
              <a:gs pos="100000">
                <a:srgbClr val="F80000">
                  <a:alpha val="87000"/>
                </a:srgb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15" name="Oval 14"/>
          <p:cNvSpPr/>
          <p:nvPr/>
        </p:nvSpPr>
        <p:spPr bwMode="gray">
          <a:xfrm>
            <a:off x="9012588" y="2429694"/>
            <a:ext cx="640575" cy="635414"/>
          </a:xfrm>
          <a:prstGeom prst="ellipse">
            <a:avLst/>
          </a:prstGeom>
          <a:gradFill>
            <a:gsLst>
              <a:gs pos="20000">
                <a:schemeClr val="accent3">
                  <a:alpha val="82000"/>
                </a:schemeClr>
              </a:gs>
              <a:gs pos="100000">
                <a:srgbClr val="F80000">
                  <a:alpha val="87000"/>
                </a:srgb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16" name="Oval 15"/>
          <p:cNvSpPr/>
          <p:nvPr/>
        </p:nvSpPr>
        <p:spPr bwMode="gray">
          <a:xfrm>
            <a:off x="3778769" y="1703736"/>
            <a:ext cx="640575" cy="633839"/>
          </a:xfrm>
          <a:prstGeom prst="ellipse">
            <a:avLst/>
          </a:prstGeom>
          <a:gradFill>
            <a:gsLst>
              <a:gs pos="20000">
                <a:schemeClr val="accent3">
                  <a:alpha val="82000"/>
                </a:schemeClr>
              </a:gs>
              <a:gs pos="100000">
                <a:srgbClr val="F80000">
                  <a:alpha val="87000"/>
                </a:srgb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17" name="Oval 16"/>
          <p:cNvSpPr/>
          <p:nvPr/>
        </p:nvSpPr>
        <p:spPr bwMode="gray">
          <a:xfrm>
            <a:off x="2622755" y="2290958"/>
            <a:ext cx="640575" cy="633839"/>
          </a:xfrm>
          <a:prstGeom prst="ellipse">
            <a:avLst/>
          </a:prstGeom>
          <a:gradFill>
            <a:gsLst>
              <a:gs pos="20000">
                <a:schemeClr val="accent3">
                  <a:alpha val="82000"/>
                </a:schemeClr>
              </a:gs>
              <a:gs pos="100000">
                <a:srgbClr val="F80000">
                  <a:alpha val="87000"/>
                </a:srgb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18" name="Oval 17"/>
          <p:cNvSpPr/>
          <p:nvPr/>
        </p:nvSpPr>
        <p:spPr bwMode="gray">
          <a:xfrm>
            <a:off x="6508050" y="1285732"/>
            <a:ext cx="640575" cy="633842"/>
          </a:xfrm>
          <a:prstGeom prst="ellipse">
            <a:avLst/>
          </a:prstGeom>
          <a:gradFill>
            <a:gsLst>
              <a:gs pos="20000">
                <a:schemeClr val="accent3">
                  <a:alpha val="82000"/>
                </a:schemeClr>
              </a:gs>
              <a:gs pos="100000">
                <a:srgbClr val="F80000">
                  <a:alpha val="87000"/>
                </a:srgb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19" name="AutoShape 9"/>
          <p:cNvSpPr>
            <a:spLocks/>
          </p:cNvSpPr>
          <p:nvPr/>
        </p:nvSpPr>
        <p:spPr bwMode="gray">
          <a:xfrm>
            <a:off x="3235193" y="2656635"/>
            <a:ext cx="754423" cy="373334"/>
          </a:xfrm>
          <a:prstGeom prst="rect">
            <a:avLst/>
          </a:prstGeom>
          <a:noFill/>
          <a:ln w="50800">
            <a:noFill/>
          </a:ln>
          <a:effectLst/>
        </p:spPr>
        <p:txBody>
          <a:bodyPr lIns="45681" tIns="22839" rIns="45681" bIns="22839" anchor="ctr"/>
          <a:lstStyle/>
          <a:p>
            <a:pPr marL="0" marR="0" lvl="0" indent="0" defTabSz="285508"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latin typeface="+mj-lt"/>
                <a:ea typeface="MS PGothic" pitchFamily="34" charset="-128"/>
                <a:cs typeface="Calibri" pitchFamily="34" charset="0"/>
              </a:rPr>
              <a:t>Mobile</a:t>
            </a:r>
          </a:p>
        </p:txBody>
      </p:sp>
      <p:sp>
        <p:nvSpPr>
          <p:cNvPr id="20" name="AutoShape 9"/>
          <p:cNvSpPr>
            <a:spLocks/>
          </p:cNvSpPr>
          <p:nvPr/>
        </p:nvSpPr>
        <p:spPr bwMode="gray">
          <a:xfrm>
            <a:off x="6187009" y="1932778"/>
            <a:ext cx="1214800" cy="401991"/>
          </a:xfrm>
          <a:prstGeom prst="rect">
            <a:avLst/>
          </a:prstGeom>
          <a:noFill/>
          <a:ln w="50800">
            <a:noFill/>
          </a:ln>
          <a:effectLst/>
        </p:spPr>
        <p:txBody>
          <a:bodyPr lIns="45681" tIns="22839" rIns="45681" bIns="22839" anchor="ctr"/>
          <a:lstStyle/>
          <a:p>
            <a:pPr marL="0" marR="0" lvl="0" indent="0" algn="ctr" defTabSz="285508"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latin typeface="+mj-lt"/>
                <a:cs typeface="Calibri" pitchFamily="34" charset="0"/>
              </a:rPr>
              <a:t>User Experience</a:t>
            </a:r>
          </a:p>
        </p:txBody>
      </p:sp>
      <p:sp>
        <p:nvSpPr>
          <p:cNvPr id="21" name="AutoShape 9"/>
          <p:cNvSpPr>
            <a:spLocks/>
          </p:cNvSpPr>
          <p:nvPr/>
        </p:nvSpPr>
        <p:spPr bwMode="gray">
          <a:xfrm>
            <a:off x="7753565" y="2705214"/>
            <a:ext cx="1214800" cy="373334"/>
          </a:xfrm>
          <a:prstGeom prst="rect">
            <a:avLst/>
          </a:prstGeom>
          <a:noFill/>
          <a:ln w="50800">
            <a:noFill/>
          </a:ln>
          <a:effectLst/>
        </p:spPr>
        <p:txBody>
          <a:bodyPr lIns="45681" tIns="22839" rIns="45681" bIns="22839" anchor="ctr"/>
          <a:lstStyle/>
          <a:p>
            <a:pPr marL="0" marR="0" lvl="0" indent="0" algn="r" defTabSz="285508"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latin typeface="+mj-lt"/>
                <a:ea typeface="MS PGothic" pitchFamily="34" charset="-128"/>
                <a:cs typeface="Calibri" pitchFamily="34" charset="0"/>
              </a:rPr>
              <a:t>Connected</a:t>
            </a:r>
          </a:p>
        </p:txBody>
      </p:sp>
      <p:sp>
        <p:nvSpPr>
          <p:cNvPr id="22" name="AutoShape 9"/>
          <p:cNvSpPr>
            <a:spLocks/>
          </p:cNvSpPr>
          <p:nvPr/>
        </p:nvSpPr>
        <p:spPr bwMode="gray">
          <a:xfrm>
            <a:off x="3644834" y="2316966"/>
            <a:ext cx="1214800" cy="401991"/>
          </a:xfrm>
          <a:prstGeom prst="rect">
            <a:avLst/>
          </a:prstGeom>
          <a:noFill/>
          <a:ln w="50800">
            <a:noFill/>
          </a:ln>
          <a:effectLst/>
        </p:spPr>
        <p:txBody>
          <a:bodyPr lIns="45681" tIns="22839" rIns="45681" bIns="22839" anchor="ctr"/>
          <a:lstStyle/>
          <a:p>
            <a:pPr marL="0" marR="0" lvl="0" indent="0" algn="ctr" defTabSz="285508"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latin typeface="+mj-lt"/>
                <a:cs typeface="Calibri" pitchFamily="34" charset="0"/>
              </a:rPr>
              <a:t>Social</a:t>
            </a:r>
          </a:p>
        </p:txBody>
      </p:sp>
      <p:sp>
        <p:nvSpPr>
          <p:cNvPr id="23" name="AutoShape 9"/>
          <p:cNvSpPr>
            <a:spLocks/>
          </p:cNvSpPr>
          <p:nvPr/>
        </p:nvSpPr>
        <p:spPr bwMode="gray">
          <a:xfrm>
            <a:off x="7570370" y="2278549"/>
            <a:ext cx="1214800" cy="401991"/>
          </a:xfrm>
          <a:prstGeom prst="rect">
            <a:avLst/>
          </a:prstGeom>
          <a:noFill/>
          <a:ln w="50800">
            <a:noFill/>
          </a:ln>
          <a:effectLst/>
        </p:spPr>
        <p:txBody>
          <a:bodyPr lIns="45681" tIns="22839" rIns="45681" bIns="22839" anchor="ctr"/>
          <a:lstStyle/>
          <a:p>
            <a:pPr marL="0" marR="0" lvl="0" indent="0" algn="ctr" defTabSz="285508"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latin typeface="+mj-lt"/>
                <a:cs typeface="Calibri" pitchFamily="34" charset="0"/>
              </a:rPr>
              <a:t>PaaS</a:t>
            </a:r>
          </a:p>
        </p:txBody>
      </p:sp>
      <p:sp>
        <p:nvSpPr>
          <p:cNvPr id="24" name="Oval 23"/>
          <p:cNvSpPr/>
          <p:nvPr/>
        </p:nvSpPr>
        <p:spPr bwMode="gray">
          <a:xfrm>
            <a:off x="5122497" y="1285734"/>
            <a:ext cx="640575" cy="633839"/>
          </a:xfrm>
          <a:prstGeom prst="ellipse">
            <a:avLst/>
          </a:prstGeom>
          <a:gradFill>
            <a:gsLst>
              <a:gs pos="20000">
                <a:schemeClr val="accent3">
                  <a:alpha val="82000"/>
                </a:schemeClr>
              </a:gs>
              <a:gs pos="100000">
                <a:srgbClr val="F80000">
                  <a:alpha val="87000"/>
                </a:srgb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25" name="AutoShape 9"/>
          <p:cNvSpPr>
            <a:spLocks/>
          </p:cNvSpPr>
          <p:nvPr/>
        </p:nvSpPr>
        <p:spPr bwMode="gray">
          <a:xfrm>
            <a:off x="4852294" y="1932778"/>
            <a:ext cx="1214721" cy="401991"/>
          </a:xfrm>
          <a:prstGeom prst="rect">
            <a:avLst/>
          </a:prstGeom>
          <a:noFill/>
          <a:ln w="50800">
            <a:noFill/>
            <a:round/>
            <a:headEnd/>
            <a:tailEnd/>
          </a:ln>
        </p:spPr>
        <p:txBody>
          <a:bodyPr lIns="34265" tIns="17132" rIns="34265" bIns="17132" anchor="ctr"/>
          <a:lstStyle/>
          <a:p>
            <a:pPr marL="0" marR="0" lvl="0" indent="0" algn="ctr" defTabSz="285508"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latin typeface="+mj-lt"/>
                <a:cs typeface="Calibri" pitchFamily="34" charset="0"/>
              </a:rPr>
              <a:t>Analytics</a:t>
            </a:r>
          </a:p>
        </p:txBody>
      </p:sp>
      <p:sp>
        <p:nvSpPr>
          <p:cNvPr id="26" name="Oval 25"/>
          <p:cNvSpPr/>
          <p:nvPr/>
        </p:nvSpPr>
        <p:spPr bwMode="gray">
          <a:xfrm>
            <a:off x="9759101" y="3143404"/>
            <a:ext cx="640575" cy="635414"/>
          </a:xfrm>
          <a:prstGeom prst="ellipse">
            <a:avLst/>
          </a:prstGeom>
          <a:gradFill>
            <a:gsLst>
              <a:gs pos="20000">
                <a:schemeClr val="accent3">
                  <a:alpha val="82000"/>
                </a:schemeClr>
              </a:gs>
              <a:gs pos="100000">
                <a:srgbClr val="F80000">
                  <a:alpha val="87000"/>
                </a:srgb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28" name="AutoShape 9"/>
          <p:cNvSpPr>
            <a:spLocks/>
          </p:cNvSpPr>
          <p:nvPr/>
        </p:nvSpPr>
        <p:spPr bwMode="gray">
          <a:xfrm>
            <a:off x="2478965" y="3323810"/>
            <a:ext cx="1214800" cy="373334"/>
          </a:xfrm>
          <a:prstGeom prst="rect">
            <a:avLst/>
          </a:prstGeom>
          <a:noFill/>
          <a:ln w="50800">
            <a:noFill/>
          </a:ln>
          <a:effectLst/>
        </p:spPr>
        <p:txBody>
          <a:bodyPr lIns="45681" tIns="22839" rIns="45681" bIns="22839" anchor="ctr"/>
          <a:lstStyle/>
          <a:p>
            <a:pPr marL="0" marR="0" lvl="0" indent="0" defTabSz="285508"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latin typeface="+mj-lt"/>
                <a:ea typeface="MS PGothic" pitchFamily="34" charset="-128"/>
                <a:cs typeface="Calibri" pitchFamily="34" charset="0"/>
              </a:rPr>
              <a:t>Web</a:t>
            </a:r>
          </a:p>
        </p:txBody>
      </p:sp>
      <p:sp>
        <p:nvSpPr>
          <p:cNvPr id="29" name="AutoShape 9"/>
          <p:cNvSpPr>
            <a:spLocks/>
          </p:cNvSpPr>
          <p:nvPr/>
        </p:nvSpPr>
        <p:spPr bwMode="gray">
          <a:xfrm>
            <a:off x="8480515" y="3323810"/>
            <a:ext cx="1214800" cy="373334"/>
          </a:xfrm>
          <a:prstGeom prst="rect">
            <a:avLst/>
          </a:prstGeom>
          <a:noFill/>
          <a:ln w="50800">
            <a:noFill/>
          </a:ln>
          <a:effectLst/>
        </p:spPr>
        <p:txBody>
          <a:bodyPr lIns="45681" tIns="22839" rIns="45681" bIns="22839" anchor="ctr"/>
          <a:lstStyle/>
          <a:p>
            <a:pPr marL="0" marR="0" lvl="0" indent="0" algn="r" defTabSz="285508"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tx2"/>
                </a:solidFill>
                <a:effectLst/>
                <a:uLnTx/>
                <a:uFillTx/>
                <a:latin typeface="+mj-lt"/>
                <a:ea typeface="MS PGothic" pitchFamily="34" charset="-128"/>
                <a:cs typeface="Calibri" pitchFamily="34" charset="0"/>
              </a:rPr>
              <a:t>Secure</a:t>
            </a:r>
          </a:p>
        </p:txBody>
      </p:sp>
      <p:sp>
        <p:nvSpPr>
          <p:cNvPr id="30" name="Freeform 482"/>
          <p:cNvSpPr>
            <a:spLocks noEditPoints="1"/>
          </p:cNvSpPr>
          <p:nvPr/>
        </p:nvSpPr>
        <p:spPr bwMode="gray">
          <a:xfrm>
            <a:off x="9931810" y="3229041"/>
            <a:ext cx="295157" cy="437968"/>
          </a:xfrm>
          <a:custGeom>
            <a:avLst/>
            <a:gdLst/>
            <a:ahLst/>
            <a:cxnLst>
              <a:cxn ang="0">
                <a:pos x="176" y="340"/>
              </a:cxn>
              <a:cxn ang="0">
                <a:pos x="232" y="334"/>
              </a:cxn>
              <a:cxn ang="0">
                <a:pos x="278" y="317"/>
              </a:cxn>
              <a:cxn ang="0">
                <a:pos x="278" y="380"/>
              </a:cxn>
              <a:cxn ang="0">
                <a:pos x="260" y="398"/>
              </a:cxn>
              <a:cxn ang="0">
                <a:pos x="152" y="413"/>
              </a:cxn>
              <a:cxn ang="0">
                <a:pos x="33" y="403"/>
              </a:cxn>
              <a:cxn ang="0">
                <a:pos x="6" y="391"/>
              </a:cxn>
              <a:cxn ang="0">
                <a:pos x="0" y="320"/>
              </a:cxn>
              <a:cxn ang="0">
                <a:pos x="16" y="326"/>
              </a:cxn>
              <a:cxn ang="0">
                <a:pos x="100" y="340"/>
              </a:cxn>
              <a:cxn ang="0">
                <a:pos x="105" y="324"/>
              </a:cxn>
              <a:cxn ang="0">
                <a:pos x="25" y="313"/>
              </a:cxn>
              <a:cxn ang="0">
                <a:pos x="3" y="301"/>
              </a:cxn>
              <a:cxn ang="0">
                <a:pos x="0" y="231"/>
              </a:cxn>
              <a:cxn ang="0">
                <a:pos x="2" y="230"/>
              </a:cxn>
              <a:cxn ang="0">
                <a:pos x="62" y="249"/>
              </a:cxn>
              <a:cxn ang="0">
                <a:pos x="92" y="252"/>
              </a:cxn>
              <a:cxn ang="0">
                <a:pos x="72" y="233"/>
              </a:cxn>
              <a:cxn ang="0">
                <a:pos x="6" y="215"/>
              </a:cxn>
              <a:cxn ang="0">
                <a:pos x="0" y="147"/>
              </a:cxn>
              <a:cxn ang="0">
                <a:pos x="30" y="124"/>
              </a:cxn>
              <a:cxn ang="0">
                <a:pos x="39" y="106"/>
              </a:cxn>
              <a:cxn ang="0">
                <a:pos x="126" y="7"/>
              </a:cxn>
              <a:cxn ang="0">
                <a:pos x="239" y="105"/>
              </a:cxn>
              <a:cxn ang="0">
                <a:pos x="253" y="125"/>
              </a:cxn>
              <a:cxn ang="0">
                <a:pos x="278" y="147"/>
              </a:cxn>
              <a:cxn ang="0">
                <a:pos x="273" y="215"/>
              </a:cxn>
              <a:cxn ang="0">
                <a:pos x="207" y="233"/>
              </a:cxn>
              <a:cxn ang="0">
                <a:pos x="187" y="252"/>
              </a:cxn>
              <a:cxn ang="0">
                <a:pos x="251" y="242"/>
              </a:cxn>
              <a:cxn ang="0">
                <a:pos x="278" y="228"/>
              </a:cxn>
              <a:cxn ang="0">
                <a:pos x="278" y="293"/>
              </a:cxn>
              <a:cxn ang="0">
                <a:pos x="253" y="313"/>
              </a:cxn>
              <a:cxn ang="0">
                <a:pos x="174" y="324"/>
              </a:cxn>
              <a:cxn ang="0">
                <a:pos x="163" y="338"/>
              </a:cxn>
              <a:cxn ang="0">
                <a:pos x="157" y="268"/>
              </a:cxn>
              <a:cxn ang="0">
                <a:pos x="133" y="201"/>
              </a:cxn>
              <a:cxn ang="0">
                <a:pos x="122" y="268"/>
              </a:cxn>
              <a:cxn ang="0">
                <a:pos x="120" y="304"/>
              </a:cxn>
              <a:cxn ang="0">
                <a:pos x="113" y="363"/>
              </a:cxn>
              <a:cxn ang="0">
                <a:pos x="77" y="116"/>
              </a:cxn>
              <a:cxn ang="0">
                <a:pos x="173" y="53"/>
              </a:cxn>
              <a:cxn ang="0">
                <a:pos x="77" y="116"/>
              </a:cxn>
              <a:cxn ang="0">
                <a:pos x="77" y="129"/>
              </a:cxn>
              <a:cxn ang="0">
                <a:pos x="74" y="144"/>
              </a:cxn>
              <a:cxn ang="0">
                <a:pos x="43" y="145"/>
              </a:cxn>
              <a:cxn ang="0">
                <a:pos x="39" y="135"/>
              </a:cxn>
              <a:cxn ang="0">
                <a:pos x="19" y="149"/>
              </a:cxn>
              <a:cxn ang="0">
                <a:pos x="125" y="164"/>
              </a:cxn>
              <a:cxn ang="0">
                <a:pos x="233" y="156"/>
              </a:cxn>
              <a:cxn ang="0">
                <a:pos x="266" y="145"/>
              </a:cxn>
              <a:cxn ang="0">
                <a:pos x="239" y="140"/>
              </a:cxn>
              <a:cxn ang="0">
                <a:pos x="224" y="146"/>
              </a:cxn>
              <a:cxn ang="0">
                <a:pos x="202" y="140"/>
              </a:cxn>
            </a:cxnLst>
            <a:rect l="0" t="0" r="r" b="b"/>
            <a:pathLst>
              <a:path w="278" h="413">
                <a:moveTo>
                  <a:pt x="174" y="324"/>
                </a:moveTo>
                <a:cubicBezTo>
                  <a:pt x="175" y="329"/>
                  <a:pt x="175" y="335"/>
                  <a:pt x="176" y="340"/>
                </a:cubicBezTo>
                <a:cubicBezTo>
                  <a:pt x="180" y="340"/>
                  <a:pt x="183" y="340"/>
                  <a:pt x="187" y="340"/>
                </a:cubicBezTo>
                <a:cubicBezTo>
                  <a:pt x="202" y="338"/>
                  <a:pt x="217" y="336"/>
                  <a:pt x="232" y="334"/>
                </a:cubicBezTo>
                <a:cubicBezTo>
                  <a:pt x="244" y="332"/>
                  <a:pt x="256" y="330"/>
                  <a:pt x="266" y="324"/>
                </a:cubicBezTo>
                <a:cubicBezTo>
                  <a:pt x="271" y="322"/>
                  <a:pt x="274" y="319"/>
                  <a:pt x="278" y="317"/>
                </a:cubicBezTo>
                <a:cubicBezTo>
                  <a:pt x="278" y="317"/>
                  <a:pt x="278" y="318"/>
                  <a:pt x="278" y="319"/>
                </a:cubicBezTo>
                <a:cubicBezTo>
                  <a:pt x="278" y="339"/>
                  <a:pt x="278" y="360"/>
                  <a:pt x="278" y="380"/>
                </a:cubicBezTo>
                <a:cubicBezTo>
                  <a:pt x="278" y="384"/>
                  <a:pt x="277" y="387"/>
                  <a:pt x="274" y="390"/>
                </a:cubicBezTo>
                <a:cubicBezTo>
                  <a:pt x="270" y="394"/>
                  <a:pt x="265" y="396"/>
                  <a:pt x="260" y="398"/>
                </a:cubicBezTo>
                <a:cubicBezTo>
                  <a:pt x="248" y="403"/>
                  <a:pt x="235" y="405"/>
                  <a:pt x="222" y="407"/>
                </a:cubicBezTo>
                <a:cubicBezTo>
                  <a:pt x="199" y="411"/>
                  <a:pt x="176" y="412"/>
                  <a:pt x="152" y="413"/>
                </a:cubicBezTo>
                <a:cubicBezTo>
                  <a:pt x="130" y="413"/>
                  <a:pt x="108" y="412"/>
                  <a:pt x="86" y="411"/>
                </a:cubicBezTo>
                <a:cubicBezTo>
                  <a:pt x="68" y="409"/>
                  <a:pt x="50" y="407"/>
                  <a:pt x="33" y="403"/>
                </a:cubicBezTo>
                <a:cubicBezTo>
                  <a:pt x="26" y="401"/>
                  <a:pt x="19" y="398"/>
                  <a:pt x="12" y="395"/>
                </a:cubicBezTo>
                <a:cubicBezTo>
                  <a:pt x="10" y="395"/>
                  <a:pt x="8" y="393"/>
                  <a:pt x="6" y="391"/>
                </a:cubicBezTo>
                <a:cubicBezTo>
                  <a:pt x="2" y="388"/>
                  <a:pt x="0" y="385"/>
                  <a:pt x="0" y="379"/>
                </a:cubicBezTo>
                <a:cubicBezTo>
                  <a:pt x="1" y="359"/>
                  <a:pt x="0" y="340"/>
                  <a:pt x="0" y="320"/>
                </a:cubicBezTo>
                <a:cubicBezTo>
                  <a:pt x="0" y="319"/>
                  <a:pt x="0" y="318"/>
                  <a:pt x="0" y="316"/>
                </a:cubicBezTo>
                <a:cubicBezTo>
                  <a:pt x="5" y="321"/>
                  <a:pt x="10" y="324"/>
                  <a:pt x="16" y="326"/>
                </a:cubicBezTo>
                <a:cubicBezTo>
                  <a:pt x="26" y="330"/>
                  <a:pt x="37" y="333"/>
                  <a:pt x="49" y="335"/>
                </a:cubicBezTo>
                <a:cubicBezTo>
                  <a:pt x="66" y="337"/>
                  <a:pt x="83" y="338"/>
                  <a:pt x="100" y="340"/>
                </a:cubicBezTo>
                <a:cubicBezTo>
                  <a:pt x="101" y="340"/>
                  <a:pt x="102" y="340"/>
                  <a:pt x="103" y="340"/>
                </a:cubicBezTo>
                <a:cubicBezTo>
                  <a:pt x="103" y="335"/>
                  <a:pt x="104" y="330"/>
                  <a:pt x="105" y="324"/>
                </a:cubicBezTo>
                <a:cubicBezTo>
                  <a:pt x="100" y="324"/>
                  <a:pt x="94" y="323"/>
                  <a:pt x="89" y="323"/>
                </a:cubicBezTo>
                <a:cubicBezTo>
                  <a:pt x="68" y="321"/>
                  <a:pt x="46" y="319"/>
                  <a:pt x="25" y="313"/>
                </a:cubicBezTo>
                <a:cubicBezTo>
                  <a:pt x="20" y="311"/>
                  <a:pt x="15" y="309"/>
                  <a:pt x="10" y="306"/>
                </a:cubicBezTo>
                <a:cubicBezTo>
                  <a:pt x="7" y="305"/>
                  <a:pt x="5" y="303"/>
                  <a:pt x="3" y="301"/>
                </a:cubicBezTo>
                <a:cubicBezTo>
                  <a:pt x="1" y="299"/>
                  <a:pt x="0" y="297"/>
                  <a:pt x="0" y="294"/>
                </a:cubicBezTo>
                <a:cubicBezTo>
                  <a:pt x="0" y="273"/>
                  <a:pt x="0" y="252"/>
                  <a:pt x="0" y="231"/>
                </a:cubicBezTo>
                <a:cubicBezTo>
                  <a:pt x="0" y="231"/>
                  <a:pt x="0" y="230"/>
                  <a:pt x="0" y="228"/>
                </a:cubicBezTo>
                <a:cubicBezTo>
                  <a:pt x="1" y="229"/>
                  <a:pt x="2" y="229"/>
                  <a:pt x="2" y="230"/>
                </a:cubicBezTo>
                <a:cubicBezTo>
                  <a:pt x="8" y="235"/>
                  <a:pt x="14" y="238"/>
                  <a:pt x="21" y="240"/>
                </a:cubicBezTo>
                <a:cubicBezTo>
                  <a:pt x="35" y="244"/>
                  <a:pt x="48" y="247"/>
                  <a:pt x="62" y="249"/>
                </a:cubicBezTo>
                <a:cubicBezTo>
                  <a:pt x="71" y="250"/>
                  <a:pt x="81" y="251"/>
                  <a:pt x="90" y="252"/>
                </a:cubicBezTo>
                <a:cubicBezTo>
                  <a:pt x="91" y="252"/>
                  <a:pt x="91" y="252"/>
                  <a:pt x="92" y="252"/>
                </a:cubicBezTo>
                <a:cubicBezTo>
                  <a:pt x="91" y="246"/>
                  <a:pt x="91" y="241"/>
                  <a:pt x="90" y="235"/>
                </a:cubicBezTo>
                <a:cubicBezTo>
                  <a:pt x="84" y="234"/>
                  <a:pt x="78" y="234"/>
                  <a:pt x="72" y="233"/>
                </a:cubicBezTo>
                <a:cubicBezTo>
                  <a:pt x="53" y="231"/>
                  <a:pt x="35" y="229"/>
                  <a:pt x="18" y="222"/>
                </a:cubicBezTo>
                <a:cubicBezTo>
                  <a:pt x="14" y="220"/>
                  <a:pt x="9" y="218"/>
                  <a:pt x="6" y="215"/>
                </a:cubicBezTo>
                <a:cubicBezTo>
                  <a:pt x="2" y="212"/>
                  <a:pt x="0" y="208"/>
                  <a:pt x="0" y="204"/>
                </a:cubicBezTo>
                <a:cubicBezTo>
                  <a:pt x="0" y="185"/>
                  <a:pt x="1" y="166"/>
                  <a:pt x="0" y="147"/>
                </a:cubicBezTo>
                <a:cubicBezTo>
                  <a:pt x="0" y="141"/>
                  <a:pt x="3" y="137"/>
                  <a:pt x="7" y="134"/>
                </a:cubicBezTo>
                <a:cubicBezTo>
                  <a:pt x="14" y="129"/>
                  <a:pt x="22" y="126"/>
                  <a:pt x="30" y="124"/>
                </a:cubicBezTo>
                <a:cubicBezTo>
                  <a:pt x="33" y="123"/>
                  <a:pt x="36" y="122"/>
                  <a:pt x="39" y="121"/>
                </a:cubicBezTo>
                <a:cubicBezTo>
                  <a:pt x="39" y="116"/>
                  <a:pt x="39" y="111"/>
                  <a:pt x="39" y="106"/>
                </a:cubicBezTo>
                <a:cubicBezTo>
                  <a:pt x="39" y="92"/>
                  <a:pt x="42" y="78"/>
                  <a:pt x="48" y="66"/>
                </a:cubicBezTo>
                <a:cubicBezTo>
                  <a:pt x="63" y="32"/>
                  <a:pt x="89" y="12"/>
                  <a:pt x="126" y="7"/>
                </a:cubicBezTo>
                <a:cubicBezTo>
                  <a:pt x="179" y="0"/>
                  <a:pt x="227" y="34"/>
                  <a:pt x="237" y="86"/>
                </a:cubicBezTo>
                <a:cubicBezTo>
                  <a:pt x="239" y="93"/>
                  <a:pt x="239" y="99"/>
                  <a:pt x="239" y="105"/>
                </a:cubicBezTo>
                <a:cubicBezTo>
                  <a:pt x="239" y="111"/>
                  <a:pt x="239" y="116"/>
                  <a:pt x="239" y="121"/>
                </a:cubicBezTo>
                <a:cubicBezTo>
                  <a:pt x="244" y="123"/>
                  <a:pt x="249" y="124"/>
                  <a:pt x="253" y="125"/>
                </a:cubicBezTo>
                <a:cubicBezTo>
                  <a:pt x="259" y="128"/>
                  <a:pt x="265" y="130"/>
                  <a:pt x="271" y="133"/>
                </a:cubicBezTo>
                <a:cubicBezTo>
                  <a:pt x="276" y="136"/>
                  <a:pt x="278" y="141"/>
                  <a:pt x="278" y="147"/>
                </a:cubicBezTo>
                <a:cubicBezTo>
                  <a:pt x="278" y="166"/>
                  <a:pt x="278" y="185"/>
                  <a:pt x="278" y="204"/>
                </a:cubicBezTo>
                <a:cubicBezTo>
                  <a:pt x="278" y="208"/>
                  <a:pt x="276" y="212"/>
                  <a:pt x="273" y="215"/>
                </a:cubicBezTo>
                <a:cubicBezTo>
                  <a:pt x="267" y="220"/>
                  <a:pt x="259" y="223"/>
                  <a:pt x="252" y="225"/>
                </a:cubicBezTo>
                <a:cubicBezTo>
                  <a:pt x="237" y="229"/>
                  <a:pt x="222" y="232"/>
                  <a:pt x="207" y="233"/>
                </a:cubicBezTo>
                <a:cubicBezTo>
                  <a:pt x="201" y="234"/>
                  <a:pt x="195" y="234"/>
                  <a:pt x="189" y="235"/>
                </a:cubicBezTo>
                <a:cubicBezTo>
                  <a:pt x="188" y="241"/>
                  <a:pt x="187" y="246"/>
                  <a:pt x="187" y="252"/>
                </a:cubicBezTo>
                <a:cubicBezTo>
                  <a:pt x="190" y="251"/>
                  <a:pt x="195" y="251"/>
                  <a:pt x="199" y="251"/>
                </a:cubicBezTo>
                <a:cubicBezTo>
                  <a:pt x="216" y="249"/>
                  <a:pt x="234" y="247"/>
                  <a:pt x="251" y="242"/>
                </a:cubicBezTo>
                <a:cubicBezTo>
                  <a:pt x="258" y="240"/>
                  <a:pt x="266" y="238"/>
                  <a:pt x="272" y="233"/>
                </a:cubicBezTo>
                <a:cubicBezTo>
                  <a:pt x="274" y="232"/>
                  <a:pt x="276" y="230"/>
                  <a:pt x="278" y="228"/>
                </a:cubicBezTo>
                <a:cubicBezTo>
                  <a:pt x="278" y="229"/>
                  <a:pt x="278" y="230"/>
                  <a:pt x="278" y="231"/>
                </a:cubicBezTo>
                <a:cubicBezTo>
                  <a:pt x="278" y="252"/>
                  <a:pt x="278" y="272"/>
                  <a:pt x="278" y="293"/>
                </a:cubicBezTo>
                <a:cubicBezTo>
                  <a:pt x="278" y="297"/>
                  <a:pt x="277" y="300"/>
                  <a:pt x="273" y="303"/>
                </a:cubicBezTo>
                <a:cubicBezTo>
                  <a:pt x="268" y="308"/>
                  <a:pt x="261" y="310"/>
                  <a:pt x="253" y="313"/>
                </a:cubicBezTo>
                <a:cubicBezTo>
                  <a:pt x="240" y="317"/>
                  <a:pt x="225" y="319"/>
                  <a:pt x="211" y="321"/>
                </a:cubicBezTo>
                <a:cubicBezTo>
                  <a:pt x="199" y="322"/>
                  <a:pt x="187" y="323"/>
                  <a:pt x="174" y="324"/>
                </a:cubicBezTo>
                <a:close/>
                <a:moveTo>
                  <a:pt x="165" y="363"/>
                </a:moveTo>
                <a:cubicBezTo>
                  <a:pt x="165" y="355"/>
                  <a:pt x="164" y="347"/>
                  <a:pt x="163" y="338"/>
                </a:cubicBezTo>
                <a:cubicBezTo>
                  <a:pt x="160" y="316"/>
                  <a:pt x="158" y="293"/>
                  <a:pt x="156" y="271"/>
                </a:cubicBezTo>
                <a:cubicBezTo>
                  <a:pt x="155" y="269"/>
                  <a:pt x="156" y="269"/>
                  <a:pt x="157" y="268"/>
                </a:cubicBezTo>
                <a:cubicBezTo>
                  <a:pt x="170" y="260"/>
                  <a:pt x="176" y="249"/>
                  <a:pt x="175" y="234"/>
                </a:cubicBezTo>
                <a:cubicBezTo>
                  <a:pt x="174" y="213"/>
                  <a:pt x="153" y="197"/>
                  <a:pt x="133" y="201"/>
                </a:cubicBezTo>
                <a:cubicBezTo>
                  <a:pt x="117" y="204"/>
                  <a:pt x="106" y="216"/>
                  <a:pt x="104" y="231"/>
                </a:cubicBezTo>
                <a:cubicBezTo>
                  <a:pt x="101" y="246"/>
                  <a:pt x="108" y="261"/>
                  <a:pt x="122" y="268"/>
                </a:cubicBezTo>
                <a:cubicBezTo>
                  <a:pt x="123" y="269"/>
                  <a:pt x="124" y="270"/>
                  <a:pt x="124" y="272"/>
                </a:cubicBezTo>
                <a:cubicBezTo>
                  <a:pt x="122" y="282"/>
                  <a:pt x="121" y="293"/>
                  <a:pt x="120" y="304"/>
                </a:cubicBezTo>
                <a:cubicBezTo>
                  <a:pt x="118" y="318"/>
                  <a:pt x="117" y="333"/>
                  <a:pt x="115" y="347"/>
                </a:cubicBezTo>
                <a:cubicBezTo>
                  <a:pt x="114" y="352"/>
                  <a:pt x="114" y="358"/>
                  <a:pt x="113" y="363"/>
                </a:cubicBezTo>
                <a:cubicBezTo>
                  <a:pt x="131" y="363"/>
                  <a:pt x="148" y="363"/>
                  <a:pt x="165" y="363"/>
                </a:cubicBezTo>
                <a:close/>
                <a:moveTo>
                  <a:pt x="77" y="116"/>
                </a:moveTo>
                <a:cubicBezTo>
                  <a:pt x="119" y="112"/>
                  <a:pt x="160" y="112"/>
                  <a:pt x="202" y="116"/>
                </a:cubicBezTo>
                <a:cubicBezTo>
                  <a:pt x="204" y="89"/>
                  <a:pt x="195" y="68"/>
                  <a:pt x="173" y="53"/>
                </a:cubicBezTo>
                <a:cubicBezTo>
                  <a:pt x="150" y="39"/>
                  <a:pt x="127" y="40"/>
                  <a:pt x="104" y="54"/>
                </a:cubicBezTo>
                <a:cubicBezTo>
                  <a:pt x="83" y="69"/>
                  <a:pt x="75" y="90"/>
                  <a:pt x="77" y="116"/>
                </a:cubicBezTo>
                <a:close/>
                <a:moveTo>
                  <a:pt x="202" y="129"/>
                </a:moveTo>
                <a:cubicBezTo>
                  <a:pt x="160" y="125"/>
                  <a:pt x="119" y="125"/>
                  <a:pt x="77" y="129"/>
                </a:cubicBezTo>
                <a:cubicBezTo>
                  <a:pt x="77" y="133"/>
                  <a:pt x="77" y="137"/>
                  <a:pt x="77" y="141"/>
                </a:cubicBezTo>
                <a:cubicBezTo>
                  <a:pt x="77" y="143"/>
                  <a:pt x="76" y="144"/>
                  <a:pt x="74" y="144"/>
                </a:cubicBezTo>
                <a:cubicBezTo>
                  <a:pt x="71" y="145"/>
                  <a:pt x="67" y="146"/>
                  <a:pt x="64" y="146"/>
                </a:cubicBezTo>
                <a:cubicBezTo>
                  <a:pt x="57" y="146"/>
                  <a:pt x="50" y="145"/>
                  <a:pt x="43" y="145"/>
                </a:cubicBezTo>
                <a:cubicBezTo>
                  <a:pt x="40" y="144"/>
                  <a:pt x="39" y="143"/>
                  <a:pt x="39" y="140"/>
                </a:cubicBezTo>
                <a:cubicBezTo>
                  <a:pt x="40" y="139"/>
                  <a:pt x="39" y="137"/>
                  <a:pt x="39" y="135"/>
                </a:cubicBezTo>
                <a:cubicBezTo>
                  <a:pt x="30" y="137"/>
                  <a:pt x="21" y="139"/>
                  <a:pt x="13" y="145"/>
                </a:cubicBezTo>
                <a:cubicBezTo>
                  <a:pt x="15" y="147"/>
                  <a:pt x="17" y="148"/>
                  <a:pt x="19" y="149"/>
                </a:cubicBezTo>
                <a:cubicBezTo>
                  <a:pt x="27" y="151"/>
                  <a:pt x="35" y="154"/>
                  <a:pt x="43" y="156"/>
                </a:cubicBezTo>
                <a:cubicBezTo>
                  <a:pt x="70" y="162"/>
                  <a:pt x="98" y="163"/>
                  <a:pt x="125" y="164"/>
                </a:cubicBezTo>
                <a:cubicBezTo>
                  <a:pt x="141" y="164"/>
                  <a:pt x="157" y="164"/>
                  <a:pt x="172" y="163"/>
                </a:cubicBezTo>
                <a:cubicBezTo>
                  <a:pt x="193" y="162"/>
                  <a:pt x="213" y="160"/>
                  <a:pt x="233" y="156"/>
                </a:cubicBezTo>
                <a:cubicBezTo>
                  <a:pt x="242" y="155"/>
                  <a:pt x="251" y="153"/>
                  <a:pt x="260" y="149"/>
                </a:cubicBezTo>
                <a:cubicBezTo>
                  <a:pt x="262" y="148"/>
                  <a:pt x="263" y="146"/>
                  <a:pt x="266" y="145"/>
                </a:cubicBezTo>
                <a:cubicBezTo>
                  <a:pt x="258" y="139"/>
                  <a:pt x="249" y="137"/>
                  <a:pt x="239" y="134"/>
                </a:cubicBezTo>
                <a:cubicBezTo>
                  <a:pt x="239" y="137"/>
                  <a:pt x="239" y="139"/>
                  <a:pt x="239" y="140"/>
                </a:cubicBezTo>
                <a:cubicBezTo>
                  <a:pt x="240" y="143"/>
                  <a:pt x="238" y="144"/>
                  <a:pt x="236" y="145"/>
                </a:cubicBezTo>
                <a:cubicBezTo>
                  <a:pt x="232" y="145"/>
                  <a:pt x="228" y="146"/>
                  <a:pt x="224" y="146"/>
                </a:cubicBezTo>
                <a:cubicBezTo>
                  <a:pt x="218" y="146"/>
                  <a:pt x="211" y="145"/>
                  <a:pt x="205" y="144"/>
                </a:cubicBezTo>
                <a:cubicBezTo>
                  <a:pt x="203" y="144"/>
                  <a:pt x="202" y="143"/>
                  <a:pt x="202" y="140"/>
                </a:cubicBezTo>
                <a:cubicBezTo>
                  <a:pt x="202" y="137"/>
                  <a:pt x="202" y="133"/>
                  <a:pt x="202" y="129"/>
                </a:cubicBezTo>
                <a:close/>
              </a:path>
            </a:pathLst>
          </a:custGeom>
          <a:solidFill>
            <a:srgbClr val="FFFFFF"/>
          </a:solidFill>
          <a:ln w="5715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grpSp>
        <p:nvGrpSpPr>
          <p:cNvPr id="3" name="Group 1"/>
          <p:cNvGrpSpPr/>
          <p:nvPr/>
        </p:nvGrpSpPr>
        <p:grpSpPr bwMode="gray">
          <a:xfrm>
            <a:off x="5261274" y="1474454"/>
            <a:ext cx="363021" cy="423301"/>
            <a:chOff x="1095866" y="2847685"/>
            <a:chExt cx="1315475" cy="1533917"/>
          </a:xfrm>
          <a:solidFill>
            <a:srgbClr val="FFFFFF"/>
          </a:solidFill>
        </p:grpSpPr>
        <p:sp>
          <p:nvSpPr>
            <p:cNvPr id="53" name="object 88"/>
            <p:cNvSpPr/>
            <p:nvPr/>
          </p:nvSpPr>
          <p:spPr bwMode="gray">
            <a:xfrm>
              <a:off x="1320790" y="2847685"/>
              <a:ext cx="266202" cy="265713"/>
            </a:xfrm>
            <a:custGeom>
              <a:avLst/>
              <a:gdLst/>
              <a:ahLst/>
              <a:cxnLst/>
              <a:rect l="l" t="t" r="r" b="b"/>
              <a:pathLst>
                <a:path w="292823" h="301142">
                  <a:moveTo>
                    <a:pt x="5215" y="197900"/>
                  </a:moveTo>
                  <a:lnTo>
                    <a:pt x="2971" y="209778"/>
                  </a:lnTo>
                  <a:lnTo>
                    <a:pt x="222529" y="301142"/>
                  </a:lnTo>
                  <a:lnTo>
                    <a:pt x="228123" y="289365"/>
                  </a:lnTo>
                  <a:lnTo>
                    <a:pt x="235464" y="278625"/>
                  </a:lnTo>
                  <a:lnTo>
                    <a:pt x="244414" y="269140"/>
                  </a:lnTo>
                  <a:lnTo>
                    <a:pt x="254832" y="261126"/>
                  </a:lnTo>
                  <a:lnTo>
                    <a:pt x="266578" y="254801"/>
                  </a:lnTo>
                  <a:lnTo>
                    <a:pt x="279513" y="250382"/>
                  </a:lnTo>
                  <a:lnTo>
                    <a:pt x="283514" y="249478"/>
                  </a:lnTo>
                  <a:lnTo>
                    <a:pt x="286626" y="248856"/>
                  </a:lnTo>
                  <a:lnTo>
                    <a:pt x="289737" y="248462"/>
                  </a:lnTo>
                  <a:lnTo>
                    <a:pt x="292823" y="248196"/>
                  </a:lnTo>
                  <a:lnTo>
                    <a:pt x="290906" y="24549"/>
                  </a:lnTo>
                  <a:lnTo>
                    <a:pt x="278325" y="21269"/>
                  </a:lnTo>
                  <a:lnTo>
                    <a:pt x="266516" y="16106"/>
                  </a:lnTo>
                  <a:lnTo>
                    <a:pt x="255683" y="9197"/>
                  </a:lnTo>
                  <a:lnTo>
                    <a:pt x="246029" y="680"/>
                  </a:lnTo>
                  <a:lnTo>
                    <a:pt x="245376" y="0"/>
                  </a:lnTo>
                  <a:lnTo>
                    <a:pt x="0" y="158546"/>
                  </a:lnTo>
                  <a:lnTo>
                    <a:pt x="1739" y="163017"/>
                  </a:lnTo>
                  <a:lnTo>
                    <a:pt x="3200" y="167652"/>
                  </a:lnTo>
                  <a:lnTo>
                    <a:pt x="4165" y="172504"/>
                  </a:lnTo>
                  <a:lnTo>
                    <a:pt x="5688" y="185326"/>
                  </a:lnTo>
                  <a:lnTo>
                    <a:pt x="5215" y="197900"/>
                  </a:lnTo>
                  <a:close/>
                </a:path>
              </a:pathLst>
            </a:custGeom>
            <a:grp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ndParaRPr>
            </a:p>
          </p:txBody>
        </p:sp>
        <p:sp>
          <p:nvSpPr>
            <p:cNvPr id="54" name="object 87"/>
            <p:cNvSpPr/>
            <p:nvPr/>
          </p:nvSpPr>
          <p:spPr bwMode="gray">
            <a:xfrm>
              <a:off x="1095866" y="3183603"/>
              <a:ext cx="1315475" cy="1197999"/>
            </a:xfrm>
            <a:custGeom>
              <a:avLst/>
              <a:gdLst/>
              <a:ahLst/>
              <a:cxnLst/>
              <a:rect l="l" t="t" r="r" b="b"/>
              <a:pathLst>
                <a:path w="1447022" h="1357732">
                  <a:moveTo>
                    <a:pt x="517476" y="317652"/>
                  </a:moveTo>
                  <a:lnTo>
                    <a:pt x="526657" y="338726"/>
                  </a:lnTo>
                  <a:lnTo>
                    <a:pt x="535236" y="355324"/>
                  </a:lnTo>
                  <a:lnTo>
                    <a:pt x="544711" y="371250"/>
                  </a:lnTo>
                  <a:lnTo>
                    <a:pt x="555043" y="386477"/>
                  </a:lnTo>
                  <a:lnTo>
                    <a:pt x="566195" y="400980"/>
                  </a:lnTo>
                  <a:lnTo>
                    <a:pt x="578127" y="414733"/>
                  </a:lnTo>
                  <a:lnTo>
                    <a:pt x="569298" y="149235"/>
                  </a:lnTo>
                  <a:lnTo>
                    <a:pt x="564895" y="136212"/>
                  </a:lnTo>
                  <a:lnTo>
                    <a:pt x="563765" y="131958"/>
                  </a:lnTo>
                  <a:lnTo>
                    <a:pt x="567786" y="119722"/>
                  </a:lnTo>
                  <a:lnTo>
                    <a:pt x="572952" y="0"/>
                  </a:lnTo>
                  <a:lnTo>
                    <a:pt x="564635" y="9898"/>
                  </a:lnTo>
                  <a:lnTo>
                    <a:pt x="556730" y="20157"/>
                  </a:lnTo>
                  <a:lnTo>
                    <a:pt x="549246" y="30767"/>
                  </a:lnTo>
                  <a:lnTo>
                    <a:pt x="542193" y="41717"/>
                  </a:lnTo>
                  <a:lnTo>
                    <a:pt x="535582" y="52999"/>
                  </a:lnTo>
                  <a:lnTo>
                    <a:pt x="529422" y="64601"/>
                  </a:lnTo>
                  <a:lnTo>
                    <a:pt x="523725" y="76513"/>
                  </a:lnTo>
                  <a:lnTo>
                    <a:pt x="515508" y="96425"/>
                  </a:lnTo>
                  <a:lnTo>
                    <a:pt x="511295" y="108439"/>
                  </a:lnTo>
                  <a:lnTo>
                    <a:pt x="507590" y="120555"/>
                  </a:lnTo>
                  <a:lnTo>
                    <a:pt x="504393" y="132759"/>
                  </a:lnTo>
                  <a:lnTo>
                    <a:pt x="501704" y="145039"/>
                  </a:lnTo>
                  <a:lnTo>
                    <a:pt x="499524" y="157381"/>
                  </a:lnTo>
                  <a:lnTo>
                    <a:pt x="497851" y="169772"/>
                  </a:lnTo>
                  <a:lnTo>
                    <a:pt x="496688" y="182201"/>
                  </a:lnTo>
                  <a:lnTo>
                    <a:pt x="496033" y="194653"/>
                  </a:lnTo>
                  <a:lnTo>
                    <a:pt x="495886" y="207116"/>
                  </a:lnTo>
                  <a:lnTo>
                    <a:pt x="496249" y="219578"/>
                  </a:lnTo>
                  <a:lnTo>
                    <a:pt x="497120" y="232024"/>
                  </a:lnTo>
                  <a:lnTo>
                    <a:pt x="498500" y="244443"/>
                  </a:lnTo>
                  <a:lnTo>
                    <a:pt x="500390" y="256821"/>
                  </a:lnTo>
                  <a:lnTo>
                    <a:pt x="502788" y="269146"/>
                  </a:lnTo>
                  <a:lnTo>
                    <a:pt x="505696" y="281404"/>
                  </a:lnTo>
                  <a:lnTo>
                    <a:pt x="509113" y="293584"/>
                  </a:lnTo>
                  <a:lnTo>
                    <a:pt x="513040" y="305671"/>
                  </a:lnTo>
                  <a:lnTo>
                    <a:pt x="517476" y="317652"/>
                  </a:lnTo>
                  <a:close/>
                </a:path>
                <a:path w="1447022" h="1357732">
                  <a:moveTo>
                    <a:pt x="231330" y="-247885"/>
                  </a:moveTo>
                  <a:lnTo>
                    <a:pt x="476288" y="-406165"/>
                  </a:lnTo>
                  <a:lnTo>
                    <a:pt x="474319" y="-410978"/>
                  </a:lnTo>
                  <a:lnTo>
                    <a:pt x="472744" y="-416020"/>
                  </a:lnTo>
                  <a:lnTo>
                    <a:pt x="471690" y="-421303"/>
                  </a:lnTo>
                  <a:lnTo>
                    <a:pt x="470122" y="-434591"/>
                  </a:lnTo>
                  <a:lnTo>
                    <a:pt x="470675" y="-447609"/>
                  </a:lnTo>
                  <a:lnTo>
                    <a:pt x="473218" y="-460161"/>
                  </a:lnTo>
                  <a:lnTo>
                    <a:pt x="477621" y="-472051"/>
                  </a:lnTo>
                  <a:lnTo>
                    <a:pt x="483751" y="-483081"/>
                  </a:lnTo>
                  <a:lnTo>
                    <a:pt x="491478" y="-493057"/>
                  </a:lnTo>
                  <a:lnTo>
                    <a:pt x="500670" y="-501780"/>
                  </a:lnTo>
                  <a:lnTo>
                    <a:pt x="511197" y="-509055"/>
                  </a:lnTo>
                  <a:lnTo>
                    <a:pt x="522926" y="-514686"/>
                  </a:lnTo>
                  <a:lnTo>
                    <a:pt x="535727" y="-518475"/>
                  </a:lnTo>
                  <a:lnTo>
                    <a:pt x="549861" y="-520214"/>
                  </a:lnTo>
                  <a:lnTo>
                    <a:pt x="562878" y="-519657"/>
                  </a:lnTo>
                  <a:lnTo>
                    <a:pt x="575429" y="-517110"/>
                  </a:lnTo>
                  <a:lnTo>
                    <a:pt x="587317" y="-512704"/>
                  </a:lnTo>
                  <a:lnTo>
                    <a:pt x="598347" y="-506570"/>
                  </a:lnTo>
                  <a:lnTo>
                    <a:pt x="608320" y="-498838"/>
                  </a:lnTo>
                  <a:lnTo>
                    <a:pt x="617041" y="-489642"/>
                  </a:lnTo>
                  <a:lnTo>
                    <a:pt x="624314" y="-479111"/>
                  </a:lnTo>
                  <a:lnTo>
                    <a:pt x="629941" y="-467376"/>
                  </a:lnTo>
                  <a:lnTo>
                    <a:pt x="633727" y="-454570"/>
                  </a:lnTo>
                  <a:lnTo>
                    <a:pt x="635463" y="-440466"/>
                  </a:lnTo>
                  <a:lnTo>
                    <a:pt x="634911" y="-427449"/>
                  </a:lnTo>
                  <a:lnTo>
                    <a:pt x="632367" y="-414897"/>
                  </a:lnTo>
                  <a:lnTo>
                    <a:pt x="627965" y="-403008"/>
                  </a:lnTo>
                  <a:lnTo>
                    <a:pt x="621833" y="-391978"/>
                  </a:lnTo>
                  <a:lnTo>
                    <a:pt x="614105" y="-382004"/>
                  </a:lnTo>
                  <a:lnTo>
                    <a:pt x="604910" y="-373283"/>
                  </a:lnTo>
                  <a:lnTo>
                    <a:pt x="594380" y="-366011"/>
                  </a:lnTo>
                  <a:lnTo>
                    <a:pt x="582645" y="-360385"/>
                  </a:lnTo>
                  <a:lnTo>
                    <a:pt x="569838" y="-356601"/>
                  </a:lnTo>
                  <a:lnTo>
                    <a:pt x="568667" y="-356381"/>
                  </a:lnTo>
                  <a:lnTo>
                    <a:pt x="570623" y="-129407"/>
                  </a:lnTo>
                  <a:lnTo>
                    <a:pt x="582875" y="-124671"/>
                  </a:lnTo>
                  <a:lnTo>
                    <a:pt x="594162" y="-118086"/>
                  </a:lnTo>
                  <a:lnTo>
                    <a:pt x="604273" y="-109800"/>
                  </a:lnTo>
                  <a:lnTo>
                    <a:pt x="612998" y="-99963"/>
                  </a:lnTo>
                  <a:lnTo>
                    <a:pt x="620124" y="-88723"/>
                  </a:lnTo>
                  <a:lnTo>
                    <a:pt x="625442" y="-76230"/>
                  </a:lnTo>
                  <a:lnTo>
                    <a:pt x="626808" y="-71698"/>
                  </a:lnTo>
                  <a:lnTo>
                    <a:pt x="639078" y="-76168"/>
                  </a:lnTo>
                  <a:lnTo>
                    <a:pt x="651409" y="-80092"/>
                  </a:lnTo>
                  <a:lnTo>
                    <a:pt x="663787" y="-83478"/>
                  </a:lnTo>
                  <a:lnTo>
                    <a:pt x="676199" y="-86337"/>
                  </a:lnTo>
                  <a:lnTo>
                    <a:pt x="688630" y="-88676"/>
                  </a:lnTo>
                  <a:lnTo>
                    <a:pt x="701067" y="-90505"/>
                  </a:lnTo>
                  <a:lnTo>
                    <a:pt x="713495" y="-91833"/>
                  </a:lnTo>
                  <a:lnTo>
                    <a:pt x="716673" y="-92094"/>
                  </a:lnTo>
                  <a:lnTo>
                    <a:pt x="704626" y="-88197"/>
                  </a:lnTo>
                  <a:lnTo>
                    <a:pt x="692691" y="-83794"/>
                  </a:lnTo>
                  <a:lnTo>
                    <a:pt x="676479" y="-76913"/>
                  </a:lnTo>
                  <a:lnTo>
                    <a:pt x="664613" y="-71178"/>
                  </a:lnTo>
                  <a:lnTo>
                    <a:pt x="653057" y="-64982"/>
                  </a:lnTo>
                  <a:lnTo>
                    <a:pt x="641819" y="-58334"/>
                  </a:lnTo>
                  <a:lnTo>
                    <a:pt x="630911" y="-51245"/>
                  </a:lnTo>
                  <a:lnTo>
                    <a:pt x="620342" y="-43724"/>
                  </a:lnTo>
                  <a:lnTo>
                    <a:pt x="610124" y="-35782"/>
                  </a:lnTo>
                  <a:lnTo>
                    <a:pt x="600265" y="-27428"/>
                  </a:lnTo>
                  <a:lnTo>
                    <a:pt x="590777" y="-18673"/>
                  </a:lnTo>
                  <a:lnTo>
                    <a:pt x="581669" y="-9527"/>
                  </a:lnTo>
                  <a:lnTo>
                    <a:pt x="572952" y="0"/>
                  </a:lnTo>
                  <a:lnTo>
                    <a:pt x="567786" y="119722"/>
                  </a:lnTo>
                  <a:lnTo>
                    <a:pt x="572417" y="107711"/>
                  </a:lnTo>
                  <a:lnTo>
                    <a:pt x="577649" y="95950"/>
                  </a:lnTo>
                  <a:lnTo>
                    <a:pt x="583471" y="84464"/>
                  </a:lnTo>
                  <a:lnTo>
                    <a:pt x="589874" y="73278"/>
                  </a:lnTo>
                  <a:lnTo>
                    <a:pt x="596846" y="62416"/>
                  </a:lnTo>
                  <a:lnTo>
                    <a:pt x="604379" y="51903"/>
                  </a:lnTo>
                  <a:lnTo>
                    <a:pt x="612460" y="41765"/>
                  </a:lnTo>
                  <a:lnTo>
                    <a:pt x="621081" y="32026"/>
                  </a:lnTo>
                  <a:lnTo>
                    <a:pt x="630230" y="22711"/>
                  </a:lnTo>
                  <a:lnTo>
                    <a:pt x="639898" y="13845"/>
                  </a:lnTo>
                  <a:lnTo>
                    <a:pt x="650075" y="5453"/>
                  </a:lnTo>
                  <a:lnTo>
                    <a:pt x="660749" y="-2440"/>
                  </a:lnTo>
                  <a:lnTo>
                    <a:pt x="671912" y="-9809"/>
                  </a:lnTo>
                  <a:lnTo>
                    <a:pt x="683552" y="-16631"/>
                  </a:lnTo>
                  <a:lnTo>
                    <a:pt x="695659" y="-22879"/>
                  </a:lnTo>
                  <a:lnTo>
                    <a:pt x="708223" y="-28528"/>
                  </a:lnTo>
                  <a:lnTo>
                    <a:pt x="721144" y="-33509"/>
                  </a:lnTo>
                  <a:lnTo>
                    <a:pt x="726643" y="-35338"/>
                  </a:lnTo>
                  <a:lnTo>
                    <a:pt x="740022" y="-31669"/>
                  </a:lnTo>
                  <a:lnTo>
                    <a:pt x="752821" y="-26724"/>
                  </a:lnTo>
                  <a:lnTo>
                    <a:pt x="764966" y="-20576"/>
                  </a:lnTo>
                  <a:lnTo>
                    <a:pt x="776383" y="-13300"/>
                  </a:lnTo>
                  <a:lnTo>
                    <a:pt x="786999" y="-4968"/>
                  </a:lnTo>
                  <a:lnTo>
                    <a:pt x="796738" y="4346"/>
                  </a:lnTo>
                  <a:lnTo>
                    <a:pt x="805527" y="14569"/>
                  </a:lnTo>
                  <a:lnTo>
                    <a:pt x="813293" y="25628"/>
                  </a:lnTo>
                  <a:lnTo>
                    <a:pt x="819960" y="37449"/>
                  </a:lnTo>
                  <a:lnTo>
                    <a:pt x="825455" y="49958"/>
                  </a:lnTo>
                  <a:lnTo>
                    <a:pt x="829704" y="63083"/>
                  </a:lnTo>
                  <a:lnTo>
                    <a:pt x="832632" y="76750"/>
                  </a:lnTo>
                  <a:lnTo>
                    <a:pt x="834167" y="90885"/>
                  </a:lnTo>
                  <a:lnTo>
                    <a:pt x="834390" y="98773"/>
                  </a:lnTo>
                  <a:lnTo>
                    <a:pt x="833614" y="113456"/>
                  </a:lnTo>
                  <a:lnTo>
                    <a:pt x="831342" y="127691"/>
                  </a:lnTo>
                  <a:lnTo>
                    <a:pt x="827650" y="141400"/>
                  </a:lnTo>
                  <a:lnTo>
                    <a:pt x="822619" y="154503"/>
                  </a:lnTo>
                  <a:lnTo>
                    <a:pt x="816327" y="166922"/>
                  </a:lnTo>
                  <a:lnTo>
                    <a:pt x="808854" y="178577"/>
                  </a:lnTo>
                  <a:lnTo>
                    <a:pt x="800277" y="189390"/>
                  </a:lnTo>
                  <a:lnTo>
                    <a:pt x="790677" y="199282"/>
                  </a:lnTo>
                  <a:lnTo>
                    <a:pt x="780132" y="208174"/>
                  </a:lnTo>
                  <a:lnTo>
                    <a:pt x="768720" y="215986"/>
                  </a:lnTo>
                  <a:lnTo>
                    <a:pt x="756522" y="222641"/>
                  </a:lnTo>
                  <a:lnTo>
                    <a:pt x="743616" y="228059"/>
                  </a:lnTo>
                  <a:lnTo>
                    <a:pt x="730081" y="232162"/>
                  </a:lnTo>
                  <a:lnTo>
                    <a:pt x="715995" y="234869"/>
                  </a:lnTo>
                  <a:lnTo>
                    <a:pt x="701439" y="236104"/>
                  </a:lnTo>
                  <a:lnTo>
                    <a:pt x="696976" y="236175"/>
                  </a:lnTo>
                  <a:lnTo>
                    <a:pt x="682652" y="235436"/>
                  </a:lnTo>
                  <a:lnTo>
                    <a:pt x="668757" y="233269"/>
                  </a:lnTo>
                  <a:lnTo>
                    <a:pt x="655363" y="229748"/>
                  </a:lnTo>
                  <a:lnTo>
                    <a:pt x="642541" y="224946"/>
                  </a:lnTo>
                  <a:lnTo>
                    <a:pt x="630366" y="218936"/>
                  </a:lnTo>
                  <a:lnTo>
                    <a:pt x="618908" y="211793"/>
                  </a:lnTo>
                  <a:lnTo>
                    <a:pt x="608241" y="203589"/>
                  </a:lnTo>
                  <a:lnTo>
                    <a:pt x="598436" y="194398"/>
                  </a:lnTo>
                  <a:lnTo>
                    <a:pt x="589567" y="184293"/>
                  </a:lnTo>
                  <a:lnTo>
                    <a:pt x="581706" y="173349"/>
                  </a:lnTo>
                  <a:lnTo>
                    <a:pt x="574926" y="161638"/>
                  </a:lnTo>
                  <a:lnTo>
                    <a:pt x="569298" y="149235"/>
                  </a:lnTo>
                  <a:lnTo>
                    <a:pt x="578127" y="414733"/>
                  </a:lnTo>
                  <a:lnTo>
                    <a:pt x="590801" y="427711"/>
                  </a:lnTo>
                  <a:lnTo>
                    <a:pt x="604180" y="439888"/>
                  </a:lnTo>
                  <a:lnTo>
                    <a:pt x="618226" y="451238"/>
                  </a:lnTo>
                  <a:lnTo>
                    <a:pt x="632899" y="461736"/>
                  </a:lnTo>
                  <a:lnTo>
                    <a:pt x="627853" y="378886"/>
                  </a:lnTo>
                  <a:lnTo>
                    <a:pt x="618919" y="369248"/>
                  </a:lnTo>
                  <a:lnTo>
                    <a:pt x="610477" y="359112"/>
                  </a:lnTo>
                  <a:lnTo>
                    <a:pt x="602549" y="348494"/>
                  </a:lnTo>
                  <a:lnTo>
                    <a:pt x="601243" y="346627"/>
                  </a:lnTo>
                  <a:lnTo>
                    <a:pt x="958494" y="346627"/>
                  </a:lnTo>
                  <a:lnTo>
                    <a:pt x="931044" y="-78890"/>
                  </a:lnTo>
                  <a:lnTo>
                    <a:pt x="914240" y="-85720"/>
                  </a:lnTo>
                  <a:lnTo>
                    <a:pt x="896999" y="-91569"/>
                  </a:lnTo>
                  <a:lnTo>
                    <a:pt x="879359" y="-96413"/>
                  </a:lnTo>
                  <a:lnTo>
                    <a:pt x="861358" y="-100224"/>
                  </a:lnTo>
                  <a:lnTo>
                    <a:pt x="843035" y="-102979"/>
                  </a:lnTo>
                  <a:lnTo>
                    <a:pt x="824427" y="-104650"/>
                  </a:lnTo>
                  <a:lnTo>
                    <a:pt x="805573" y="-105213"/>
                  </a:lnTo>
                  <a:lnTo>
                    <a:pt x="792853" y="-104930"/>
                  </a:lnTo>
                  <a:lnTo>
                    <a:pt x="780191" y="-104123"/>
                  </a:lnTo>
                  <a:lnTo>
                    <a:pt x="778535" y="-103981"/>
                  </a:lnTo>
                  <a:lnTo>
                    <a:pt x="778535" y="-620427"/>
                  </a:lnTo>
                  <a:lnTo>
                    <a:pt x="0" y="-620427"/>
                  </a:lnTo>
                  <a:lnTo>
                    <a:pt x="0" y="158095"/>
                  </a:lnTo>
                  <a:lnTo>
                    <a:pt x="433628" y="158095"/>
                  </a:lnTo>
                  <a:lnTo>
                    <a:pt x="436237" y="145599"/>
                  </a:lnTo>
                  <a:lnTo>
                    <a:pt x="439378" y="133229"/>
                  </a:lnTo>
                  <a:lnTo>
                    <a:pt x="443046" y="121002"/>
                  </a:lnTo>
                  <a:lnTo>
                    <a:pt x="447234" y="108935"/>
                  </a:lnTo>
                  <a:lnTo>
                    <a:pt x="451933" y="97045"/>
                  </a:lnTo>
                  <a:lnTo>
                    <a:pt x="457138" y="85349"/>
                  </a:lnTo>
                  <a:lnTo>
                    <a:pt x="462840" y="73864"/>
                  </a:lnTo>
                  <a:lnTo>
                    <a:pt x="469033" y="62607"/>
                  </a:lnTo>
                  <a:lnTo>
                    <a:pt x="475710" y="51595"/>
                  </a:lnTo>
                  <a:lnTo>
                    <a:pt x="482863" y="40846"/>
                  </a:lnTo>
                  <a:lnTo>
                    <a:pt x="490485" y="30375"/>
                  </a:lnTo>
                  <a:lnTo>
                    <a:pt x="498569" y="20201"/>
                  </a:lnTo>
                  <a:lnTo>
                    <a:pt x="500380" y="18039"/>
                  </a:lnTo>
                  <a:lnTo>
                    <a:pt x="490465" y="10064"/>
                  </a:lnTo>
                  <a:lnTo>
                    <a:pt x="481844" y="619"/>
                  </a:lnTo>
                  <a:lnTo>
                    <a:pt x="474720" y="-10162"/>
                  </a:lnTo>
                  <a:lnTo>
                    <a:pt x="469298" y="-22150"/>
                  </a:lnTo>
                  <a:lnTo>
                    <a:pt x="466039" y="-33890"/>
                  </a:lnTo>
                  <a:lnTo>
                    <a:pt x="465023" y="-38957"/>
                  </a:lnTo>
                  <a:lnTo>
                    <a:pt x="464566" y="-43986"/>
                  </a:lnTo>
                  <a:lnTo>
                    <a:pt x="464489" y="-48965"/>
                  </a:lnTo>
                  <a:lnTo>
                    <a:pt x="237375" y="-143478"/>
                  </a:lnTo>
                  <a:lnTo>
                    <a:pt x="229166" y="-133783"/>
                  </a:lnTo>
                  <a:lnTo>
                    <a:pt x="219524" y="-125407"/>
                  </a:lnTo>
                  <a:lnTo>
                    <a:pt x="208574" y="-118556"/>
                  </a:lnTo>
                  <a:lnTo>
                    <a:pt x="196439" y="-113434"/>
                  </a:lnTo>
                  <a:lnTo>
                    <a:pt x="186702" y="-110865"/>
                  </a:lnTo>
                  <a:lnTo>
                    <a:pt x="173415" y="-109296"/>
                  </a:lnTo>
                  <a:lnTo>
                    <a:pt x="160396" y="-109849"/>
                  </a:lnTo>
                  <a:lnTo>
                    <a:pt x="147844" y="-112393"/>
                  </a:lnTo>
                  <a:lnTo>
                    <a:pt x="135955" y="-116796"/>
                  </a:lnTo>
                  <a:lnTo>
                    <a:pt x="124925" y="-122927"/>
                  </a:lnTo>
                  <a:lnTo>
                    <a:pt x="114951" y="-130655"/>
                  </a:lnTo>
                  <a:lnTo>
                    <a:pt x="106229" y="-139850"/>
                  </a:lnTo>
                  <a:lnTo>
                    <a:pt x="98956" y="-150378"/>
                  </a:lnTo>
                  <a:lnTo>
                    <a:pt x="93328" y="-162111"/>
                  </a:lnTo>
                  <a:lnTo>
                    <a:pt x="89543" y="-174916"/>
                  </a:lnTo>
                  <a:lnTo>
                    <a:pt x="87801" y="-189047"/>
                  </a:lnTo>
                  <a:lnTo>
                    <a:pt x="88354" y="-202063"/>
                  </a:lnTo>
                  <a:lnTo>
                    <a:pt x="90898" y="-214614"/>
                  </a:lnTo>
                  <a:lnTo>
                    <a:pt x="95301" y="-226502"/>
                  </a:lnTo>
                  <a:lnTo>
                    <a:pt x="101433" y="-237533"/>
                  </a:lnTo>
                  <a:lnTo>
                    <a:pt x="109161" y="-247507"/>
                  </a:lnTo>
                  <a:lnTo>
                    <a:pt x="118355" y="-256230"/>
                  </a:lnTo>
                  <a:lnTo>
                    <a:pt x="128883" y="-263505"/>
                  </a:lnTo>
                  <a:lnTo>
                    <a:pt x="140614" y="-269135"/>
                  </a:lnTo>
                  <a:lnTo>
                    <a:pt x="153417" y="-272922"/>
                  </a:lnTo>
                  <a:lnTo>
                    <a:pt x="167279" y="-274644"/>
                  </a:lnTo>
                  <a:lnTo>
                    <a:pt x="180043" y="-274146"/>
                  </a:lnTo>
                  <a:lnTo>
                    <a:pt x="192364" y="-271728"/>
                  </a:lnTo>
                  <a:lnTo>
                    <a:pt x="204059" y="-267514"/>
                  </a:lnTo>
                  <a:lnTo>
                    <a:pt x="214945" y="-261632"/>
                  </a:lnTo>
                  <a:lnTo>
                    <a:pt x="224838" y="-254208"/>
                  </a:lnTo>
                  <a:lnTo>
                    <a:pt x="231330" y="-247885"/>
                  </a:lnTo>
                  <a:close/>
                </a:path>
                <a:path w="1447022" h="1357732">
                  <a:moveTo>
                    <a:pt x="647108" y="396610"/>
                  </a:moveTo>
                  <a:lnTo>
                    <a:pt x="637257" y="388012"/>
                  </a:lnTo>
                  <a:lnTo>
                    <a:pt x="627853" y="378886"/>
                  </a:lnTo>
                  <a:lnTo>
                    <a:pt x="632899" y="461736"/>
                  </a:lnTo>
                  <a:lnTo>
                    <a:pt x="648163" y="471356"/>
                  </a:lnTo>
                  <a:lnTo>
                    <a:pt x="663978" y="480072"/>
                  </a:lnTo>
                  <a:lnTo>
                    <a:pt x="680306" y="487859"/>
                  </a:lnTo>
                  <a:lnTo>
                    <a:pt x="697110" y="494691"/>
                  </a:lnTo>
                  <a:lnTo>
                    <a:pt x="714351" y="500542"/>
                  </a:lnTo>
                  <a:lnTo>
                    <a:pt x="731991" y="505387"/>
                  </a:lnTo>
                  <a:lnTo>
                    <a:pt x="749992" y="509200"/>
                  </a:lnTo>
                  <a:lnTo>
                    <a:pt x="768315" y="511955"/>
                  </a:lnTo>
                  <a:lnTo>
                    <a:pt x="786923" y="513627"/>
                  </a:lnTo>
                  <a:lnTo>
                    <a:pt x="805776" y="514190"/>
                  </a:lnTo>
                  <a:lnTo>
                    <a:pt x="818578" y="513926"/>
                  </a:lnTo>
                  <a:lnTo>
                    <a:pt x="843991" y="511818"/>
                  </a:lnTo>
                  <a:lnTo>
                    <a:pt x="869093" y="507614"/>
                  </a:lnTo>
                  <a:lnTo>
                    <a:pt x="893817" y="501329"/>
                  </a:lnTo>
                  <a:lnTo>
                    <a:pt x="918097" y="492977"/>
                  </a:lnTo>
                  <a:lnTo>
                    <a:pt x="934582" y="485999"/>
                  </a:lnTo>
                  <a:lnTo>
                    <a:pt x="946208" y="480390"/>
                  </a:lnTo>
                  <a:lnTo>
                    <a:pt x="968555" y="467843"/>
                  </a:lnTo>
                  <a:lnTo>
                    <a:pt x="989639" y="453596"/>
                  </a:lnTo>
                  <a:lnTo>
                    <a:pt x="1009391" y="437733"/>
                  </a:lnTo>
                  <a:lnTo>
                    <a:pt x="1019060" y="428923"/>
                  </a:lnTo>
                  <a:lnTo>
                    <a:pt x="1054011" y="457231"/>
                  </a:lnTo>
                  <a:lnTo>
                    <a:pt x="1057517" y="469409"/>
                  </a:lnTo>
                  <a:lnTo>
                    <a:pt x="1063797" y="480627"/>
                  </a:lnTo>
                  <a:lnTo>
                    <a:pt x="1072824" y="490354"/>
                  </a:lnTo>
                  <a:lnTo>
                    <a:pt x="1073569" y="490975"/>
                  </a:lnTo>
                  <a:lnTo>
                    <a:pt x="1324559" y="720388"/>
                  </a:lnTo>
                  <a:lnTo>
                    <a:pt x="1335256" y="727701"/>
                  </a:lnTo>
                  <a:lnTo>
                    <a:pt x="1346725" y="732942"/>
                  </a:lnTo>
                  <a:lnTo>
                    <a:pt x="1358703" y="736134"/>
                  </a:lnTo>
                  <a:lnTo>
                    <a:pt x="1370928" y="737305"/>
                  </a:lnTo>
                  <a:lnTo>
                    <a:pt x="1383138" y="736480"/>
                  </a:lnTo>
                  <a:lnTo>
                    <a:pt x="1395069" y="733685"/>
                  </a:lnTo>
                  <a:lnTo>
                    <a:pt x="1410507" y="726697"/>
                  </a:lnTo>
                  <a:lnTo>
                    <a:pt x="1420879" y="719234"/>
                  </a:lnTo>
                  <a:lnTo>
                    <a:pt x="1430058" y="709847"/>
                  </a:lnTo>
                  <a:lnTo>
                    <a:pt x="1437222" y="699467"/>
                  </a:lnTo>
                  <a:lnTo>
                    <a:pt x="1442422" y="688350"/>
                  </a:lnTo>
                  <a:lnTo>
                    <a:pt x="1445680" y="676737"/>
                  </a:lnTo>
                  <a:lnTo>
                    <a:pt x="1447022" y="664870"/>
                  </a:lnTo>
                  <a:lnTo>
                    <a:pt x="1446470" y="652991"/>
                  </a:lnTo>
                  <a:lnTo>
                    <a:pt x="1444048" y="641340"/>
                  </a:lnTo>
                  <a:lnTo>
                    <a:pt x="1439781" y="630160"/>
                  </a:lnTo>
                  <a:lnTo>
                    <a:pt x="1433692" y="619692"/>
                  </a:lnTo>
                  <a:lnTo>
                    <a:pt x="1425805" y="610178"/>
                  </a:lnTo>
                  <a:lnTo>
                    <a:pt x="1144282" y="404805"/>
                  </a:lnTo>
                  <a:lnTo>
                    <a:pt x="1133160" y="397719"/>
                  </a:lnTo>
                  <a:lnTo>
                    <a:pt x="1121082" y="393578"/>
                  </a:lnTo>
                  <a:lnTo>
                    <a:pt x="1108561" y="392299"/>
                  </a:lnTo>
                  <a:lnTo>
                    <a:pt x="1106449" y="392359"/>
                  </a:lnTo>
                  <a:lnTo>
                    <a:pt x="1071181" y="363797"/>
                  </a:lnTo>
                  <a:lnTo>
                    <a:pt x="1083297" y="341570"/>
                  </a:lnTo>
                  <a:lnTo>
                    <a:pt x="1091120" y="324427"/>
                  </a:lnTo>
                  <a:lnTo>
                    <a:pt x="1100054" y="300515"/>
                  </a:lnTo>
                  <a:lnTo>
                    <a:pt x="1106955" y="276198"/>
                  </a:lnTo>
                  <a:lnTo>
                    <a:pt x="1111823" y="251577"/>
                  </a:lnTo>
                  <a:lnTo>
                    <a:pt x="1114658" y="226757"/>
                  </a:lnTo>
                  <a:lnTo>
                    <a:pt x="1115458" y="201840"/>
                  </a:lnTo>
                  <a:lnTo>
                    <a:pt x="1115096" y="189378"/>
                  </a:lnTo>
                  <a:lnTo>
                    <a:pt x="1112844" y="164510"/>
                  </a:lnTo>
                  <a:lnTo>
                    <a:pt x="1108557" y="139805"/>
                  </a:lnTo>
                  <a:lnTo>
                    <a:pt x="1102234" y="115364"/>
                  </a:lnTo>
                  <a:lnTo>
                    <a:pt x="1093875" y="91292"/>
                  </a:lnTo>
                  <a:lnTo>
                    <a:pt x="1084693" y="70214"/>
                  </a:lnTo>
                  <a:lnTo>
                    <a:pt x="1076113" y="53618"/>
                  </a:lnTo>
                  <a:lnTo>
                    <a:pt x="1066638" y="37695"/>
                  </a:lnTo>
                  <a:lnTo>
                    <a:pt x="1056306" y="22470"/>
                  </a:lnTo>
                  <a:lnTo>
                    <a:pt x="1045155" y="7970"/>
                  </a:lnTo>
                  <a:lnTo>
                    <a:pt x="1033223" y="-5780"/>
                  </a:lnTo>
                  <a:lnTo>
                    <a:pt x="1020548" y="-18756"/>
                  </a:lnTo>
                  <a:lnTo>
                    <a:pt x="1007169" y="-30930"/>
                  </a:lnTo>
                  <a:lnTo>
                    <a:pt x="993124" y="-42278"/>
                  </a:lnTo>
                  <a:lnTo>
                    <a:pt x="978450" y="-52773"/>
                  </a:lnTo>
                  <a:lnTo>
                    <a:pt x="963187" y="-62391"/>
                  </a:lnTo>
                  <a:lnTo>
                    <a:pt x="947372" y="-71105"/>
                  </a:lnTo>
                  <a:lnTo>
                    <a:pt x="931044" y="-78890"/>
                  </a:lnTo>
                  <a:lnTo>
                    <a:pt x="958494" y="346627"/>
                  </a:lnTo>
                  <a:lnTo>
                    <a:pt x="958494" y="7740"/>
                  </a:lnTo>
                  <a:lnTo>
                    <a:pt x="968264" y="15746"/>
                  </a:lnTo>
                  <a:lnTo>
                    <a:pt x="986565" y="33248"/>
                  </a:lnTo>
                  <a:lnTo>
                    <a:pt x="1003078" y="52646"/>
                  </a:lnTo>
                  <a:lnTo>
                    <a:pt x="1017642" y="73833"/>
                  </a:lnTo>
                  <a:lnTo>
                    <a:pt x="1030092" y="96700"/>
                  </a:lnTo>
                  <a:lnTo>
                    <a:pt x="1036154" y="110381"/>
                  </a:lnTo>
                  <a:lnTo>
                    <a:pt x="1044594" y="134436"/>
                  </a:lnTo>
                  <a:lnTo>
                    <a:pt x="1050502" y="158937"/>
                  </a:lnTo>
                  <a:lnTo>
                    <a:pt x="1053877" y="183725"/>
                  </a:lnTo>
                  <a:lnTo>
                    <a:pt x="1054722" y="208641"/>
                  </a:lnTo>
                  <a:lnTo>
                    <a:pt x="1054195" y="221097"/>
                  </a:lnTo>
                  <a:lnTo>
                    <a:pt x="1051244" y="245906"/>
                  </a:lnTo>
                  <a:lnTo>
                    <a:pt x="1045763" y="270443"/>
                  </a:lnTo>
                  <a:lnTo>
                    <a:pt x="1037753" y="294551"/>
                  </a:lnTo>
                  <a:lnTo>
                    <a:pt x="1029732" y="312993"/>
                  </a:lnTo>
                  <a:lnTo>
                    <a:pt x="1017118" y="335983"/>
                  </a:lnTo>
                  <a:lnTo>
                    <a:pt x="1002311" y="357324"/>
                  </a:lnTo>
                  <a:lnTo>
                    <a:pt x="985437" y="376892"/>
                  </a:lnTo>
                  <a:lnTo>
                    <a:pt x="966622" y="394562"/>
                  </a:lnTo>
                  <a:lnTo>
                    <a:pt x="945993" y="410211"/>
                  </a:lnTo>
                  <a:lnTo>
                    <a:pt x="923676" y="423714"/>
                  </a:lnTo>
                  <a:lnTo>
                    <a:pt x="899744" y="434968"/>
                  </a:lnTo>
                  <a:lnTo>
                    <a:pt x="875478" y="443469"/>
                  </a:lnTo>
                  <a:lnTo>
                    <a:pt x="850681" y="449397"/>
                  </a:lnTo>
                  <a:lnTo>
                    <a:pt x="825453" y="452728"/>
                  </a:lnTo>
                  <a:lnTo>
                    <a:pt x="805776" y="453510"/>
                  </a:lnTo>
                  <a:lnTo>
                    <a:pt x="792132" y="453143"/>
                  </a:lnTo>
                  <a:lnTo>
                    <a:pt x="765339" y="450253"/>
                  </a:lnTo>
                  <a:lnTo>
                    <a:pt x="739359" y="444590"/>
                  </a:lnTo>
                  <a:lnTo>
                    <a:pt x="714367" y="436274"/>
                  </a:lnTo>
                  <a:lnTo>
                    <a:pt x="690543" y="425424"/>
                  </a:lnTo>
                  <a:lnTo>
                    <a:pt x="668064" y="412163"/>
                  </a:lnTo>
                  <a:lnTo>
                    <a:pt x="657384" y="404665"/>
                  </a:lnTo>
                  <a:lnTo>
                    <a:pt x="647108" y="396610"/>
                  </a:lnTo>
                  <a:close/>
                </a:path>
              </a:pathLst>
            </a:custGeom>
            <a:grp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ndParaRPr>
            </a:p>
          </p:txBody>
        </p:sp>
      </p:grpSp>
      <p:grpSp>
        <p:nvGrpSpPr>
          <p:cNvPr id="4" name="Group 51"/>
          <p:cNvGrpSpPr/>
          <p:nvPr/>
        </p:nvGrpSpPr>
        <p:grpSpPr bwMode="gray">
          <a:xfrm>
            <a:off x="6657412" y="1403769"/>
            <a:ext cx="341854" cy="397770"/>
            <a:chOff x="3901094" y="368820"/>
            <a:chExt cx="1321088" cy="1497947"/>
          </a:xfrm>
          <a:solidFill>
            <a:srgbClr val="FFFFFF"/>
          </a:solidFill>
        </p:grpSpPr>
        <p:sp>
          <p:nvSpPr>
            <p:cNvPr id="49" name="object 39"/>
            <p:cNvSpPr/>
            <p:nvPr/>
          </p:nvSpPr>
          <p:spPr bwMode="gray">
            <a:xfrm>
              <a:off x="3901094" y="368820"/>
              <a:ext cx="1321088" cy="914141"/>
            </a:xfrm>
            <a:custGeom>
              <a:avLst/>
              <a:gdLst/>
              <a:ahLst/>
              <a:cxnLst/>
              <a:rect l="l" t="t" r="r" b="b"/>
              <a:pathLst>
                <a:path w="1453197" h="1036027">
                  <a:moveTo>
                    <a:pt x="1453197" y="913041"/>
                  </a:moveTo>
                  <a:lnTo>
                    <a:pt x="1453197" y="122999"/>
                  </a:lnTo>
                  <a:lnTo>
                    <a:pt x="1452333" y="108343"/>
                  </a:lnTo>
                  <a:lnTo>
                    <a:pt x="1440160" y="67828"/>
                  </a:lnTo>
                  <a:lnTo>
                    <a:pt x="1415684" y="34560"/>
                  </a:lnTo>
                  <a:lnTo>
                    <a:pt x="1381564" y="11203"/>
                  </a:lnTo>
                  <a:lnTo>
                    <a:pt x="1368508" y="6080"/>
                  </a:lnTo>
                  <a:lnTo>
                    <a:pt x="1356904" y="481418"/>
                  </a:lnTo>
                  <a:lnTo>
                    <a:pt x="1366583" y="471772"/>
                  </a:lnTo>
                  <a:lnTo>
                    <a:pt x="1380070" y="468147"/>
                  </a:lnTo>
                  <a:lnTo>
                    <a:pt x="1393656" y="471840"/>
                  </a:lnTo>
                  <a:lnTo>
                    <a:pt x="1403296" y="481534"/>
                  </a:lnTo>
                  <a:lnTo>
                    <a:pt x="1406918" y="495007"/>
                  </a:lnTo>
                  <a:lnTo>
                    <a:pt x="1406918" y="541045"/>
                  </a:lnTo>
                  <a:lnTo>
                    <a:pt x="1403227" y="554634"/>
                  </a:lnTo>
                  <a:lnTo>
                    <a:pt x="1393535" y="564274"/>
                  </a:lnTo>
                  <a:lnTo>
                    <a:pt x="1380070" y="567893"/>
                  </a:lnTo>
                  <a:lnTo>
                    <a:pt x="1366465" y="564201"/>
                  </a:lnTo>
                  <a:lnTo>
                    <a:pt x="1372556" y="1028544"/>
                  </a:lnTo>
                  <a:lnTo>
                    <a:pt x="1385387" y="1022986"/>
                  </a:lnTo>
                  <a:lnTo>
                    <a:pt x="1397413" y="1016062"/>
                  </a:lnTo>
                  <a:lnTo>
                    <a:pt x="1408533" y="1007869"/>
                  </a:lnTo>
                  <a:lnTo>
                    <a:pt x="1418651" y="998505"/>
                  </a:lnTo>
                  <a:lnTo>
                    <a:pt x="1427667" y="988071"/>
                  </a:lnTo>
                  <a:lnTo>
                    <a:pt x="1435484" y="976664"/>
                  </a:lnTo>
                  <a:lnTo>
                    <a:pt x="1442001" y="964382"/>
                  </a:lnTo>
                  <a:lnTo>
                    <a:pt x="1447122" y="951326"/>
                  </a:lnTo>
                  <a:lnTo>
                    <a:pt x="1450746" y="937592"/>
                  </a:lnTo>
                  <a:lnTo>
                    <a:pt x="1452777" y="923280"/>
                  </a:lnTo>
                  <a:lnTo>
                    <a:pt x="1453197" y="913041"/>
                  </a:lnTo>
                  <a:close/>
                </a:path>
                <a:path w="1453197" h="1036027">
                  <a:moveTo>
                    <a:pt x="1366465" y="564201"/>
                  </a:moveTo>
                  <a:lnTo>
                    <a:pt x="1356833" y="554510"/>
                  </a:lnTo>
                  <a:lnTo>
                    <a:pt x="1353223" y="541045"/>
                  </a:lnTo>
                  <a:lnTo>
                    <a:pt x="1353223" y="495007"/>
                  </a:lnTo>
                  <a:lnTo>
                    <a:pt x="1356904" y="481418"/>
                  </a:lnTo>
                  <a:lnTo>
                    <a:pt x="1368508" y="6080"/>
                  </a:lnTo>
                  <a:lnTo>
                    <a:pt x="1354774" y="2453"/>
                  </a:lnTo>
                  <a:lnTo>
                    <a:pt x="1340461" y="421"/>
                  </a:lnTo>
                  <a:lnTo>
                    <a:pt x="1330210" y="0"/>
                  </a:lnTo>
                  <a:lnTo>
                    <a:pt x="1316139" y="137071"/>
                  </a:lnTo>
                  <a:lnTo>
                    <a:pt x="1316139" y="898969"/>
                  </a:lnTo>
                  <a:lnTo>
                    <a:pt x="1330210" y="1036027"/>
                  </a:lnTo>
                  <a:lnTo>
                    <a:pt x="1344869" y="1035163"/>
                  </a:lnTo>
                  <a:lnTo>
                    <a:pt x="1359017" y="1032636"/>
                  </a:lnTo>
                  <a:lnTo>
                    <a:pt x="1372556" y="1028544"/>
                  </a:lnTo>
                  <a:lnTo>
                    <a:pt x="1366465" y="564201"/>
                  </a:lnTo>
                  <a:close/>
                </a:path>
                <a:path w="1453197" h="1036027">
                  <a:moveTo>
                    <a:pt x="864" y="927696"/>
                  </a:moveTo>
                  <a:lnTo>
                    <a:pt x="13037" y="968209"/>
                  </a:lnTo>
                  <a:lnTo>
                    <a:pt x="37515" y="1001474"/>
                  </a:lnTo>
                  <a:lnTo>
                    <a:pt x="71637" y="1024827"/>
                  </a:lnTo>
                  <a:lnTo>
                    <a:pt x="112747" y="1035606"/>
                  </a:lnTo>
                  <a:lnTo>
                    <a:pt x="122999" y="1036027"/>
                  </a:lnTo>
                  <a:lnTo>
                    <a:pt x="1330210" y="1036027"/>
                  </a:lnTo>
                  <a:lnTo>
                    <a:pt x="1316139" y="898969"/>
                  </a:lnTo>
                  <a:lnTo>
                    <a:pt x="137071" y="898969"/>
                  </a:lnTo>
                  <a:lnTo>
                    <a:pt x="137071" y="137071"/>
                  </a:lnTo>
                  <a:lnTo>
                    <a:pt x="1316139" y="137071"/>
                  </a:lnTo>
                  <a:lnTo>
                    <a:pt x="1330210" y="0"/>
                  </a:lnTo>
                  <a:lnTo>
                    <a:pt x="122999" y="0"/>
                  </a:lnTo>
                  <a:lnTo>
                    <a:pt x="80651" y="7483"/>
                  </a:lnTo>
                  <a:lnTo>
                    <a:pt x="44672" y="28158"/>
                  </a:lnTo>
                  <a:lnTo>
                    <a:pt x="17720" y="59361"/>
                  </a:lnTo>
                  <a:lnTo>
                    <a:pt x="2454" y="98430"/>
                  </a:lnTo>
                  <a:lnTo>
                    <a:pt x="0" y="122999"/>
                  </a:lnTo>
                  <a:lnTo>
                    <a:pt x="0" y="913041"/>
                  </a:lnTo>
                  <a:lnTo>
                    <a:pt x="864" y="927696"/>
                  </a:lnTo>
                  <a:close/>
                </a:path>
              </a:pathLst>
            </a:custGeom>
            <a:grpFill/>
            <a:ln w="3175" cmpd="sng">
              <a:noFill/>
            </a:ln>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ndParaRPr>
            </a:p>
          </p:txBody>
        </p:sp>
        <p:sp>
          <p:nvSpPr>
            <p:cNvPr id="50" name="object 40"/>
            <p:cNvSpPr>
              <a:spLocks noChangeAspect="1"/>
            </p:cNvSpPr>
            <p:nvPr/>
          </p:nvSpPr>
          <p:spPr bwMode="gray">
            <a:xfrm>
              <a:off x="4246370" y="813686"/>
              <a:ext cx="283971" cy="275608"/>
            </a:xfrm>
            <a:custGeom>
              <a:avLst/>
              <a:gdLst/>
              <a:ahLst/>
              <a:cxnLst/>
              <a:rect l="l" t="t" r="r" b="b"/>
              <a:pathLst>
                <a:path w="312369" h="312356">
                  <a:moveTo>
                    <a:pt x="312369" y="156184"/>
                  </a:moveTo>
                  <a:lnTo>
                    <a:pt x="311685" y="170893"/>
                  </a:lnTo>
                  <a:lnTo>
                    <a:pt x="309676" y="185217"/>
                  </a:lnTo>
                  <a:lnTo>
                    <a:pt x="306403" y="199093"/>
                  </a:lnTo>
                  <a:lnTo>
                    <a:pt x="301925" y="212462"/>
                  </a:lnTo>
                  <a:lnTo>
                    <a:pt x="296305" y="225262"/>
                  </a:lnTo>
                  <a:lnTo>
                    <a:pt x="289604" y="237431"/>
                  </a:lnTo>
                  <a:lnTo>
                    <a:pt x="281882" y="248910"/>
                  </a:lnTo>
                  <a:lnTo>
                    <a:pt x="273200" y="259636"/>
                  </a:lnTo>
                  <a:lnTo>
                    <a:pt x="263621" y="269549"/>
                  </a:lnTo>
                  <a:lnTo>
                    <a:pt x="253205" y="278588"/>
                  </a:lnTo>
                  <a:lnTo>
                    <a:pt x="242012" y="286691"/>
                  </a:lnTo>
                  <a:lnTo>
                    <a:pt x="230105" y="293798"/>
                  </a:lnTo>
                  <a:lnTo>
                    <a:pt x="217543" y="299848"/>
                  </a:lnTo>
                  <a:lnTo>
                    <a:pt x="204389" y="304779"/>
                  </a:lnTo>
                  <a:lnTo>
                    <a:pt x="190704" y="308531"/>
                  </a:lnTo>
                  <a:lnTo>
                    <a:pt x="176548" y="311041"/>
                  </a:lnTo>
                  <a:lnTo>
                    <a:pt x="161982" y="312250"/>
                  </a:lnTo>
                  <a:lnTo>
                    <a:pt x="156184" y="312356"/>
                  </a:lnTo>
                  <a:lnTo>
                    <a:pt x="141475" y="311673"/>
                  </a:lnTo>
                  <a:lnTo>
                    <a:pt x="127151" y="309664"/>
                  </a:lnTo>
                  <a:lnTo>
                    <a:pt x="113274" y="306391"/>
                  </a:lnTo>
                  <a:lnTo>
                    <a:pt x="99905" y="301914"/>
                  </a:lnTo>
                  <a:lnTo>
                    <a:pt x="87104" y="296295"/>
                  </a:lnTo>
                  <a:lnTo>
                    <a:pt x="74934" y="289594"/>
                  </a:lnTo>
                  <a:lnTo>
                    <a:pt x="63454" y="281873"/>
                  </a:lnTo>
                  <a:lnTo>
                    <a:pt x="52727" y="273193"/>
                  </a:lnTo>
                  <a:lnTo>
                    <a:pt x="42812" y="263615"/>
                  </a:lnTo>
                  <a:lnTo>
                    <a:pt x="33773" y="253200"/>
                  </a:lnTo>
                  <a:lnTo>
                    <a:pt x="25668" y="242008"/>
                  </a:lnTo>
                  <a:lnTo>
                    <a:pt x="18560" y="230102"/>
                  </a:lnTo>
                  <a:lnTo>
                    <a:pt x="12510" y="217541"/>
                  </a:lnTo>
                  <a:lnTo>
                    <a:pt x="7578" y="204388"/>
                  </a:lnTo>
                  <a:lnTo>
                    <a:pt x="3826" y="190703"/>
                  </a:lnTo>
                  <a:lnTo>
                    <a:pt x="1314" y="176547"/>
                  </a:lnTo>
                  <a:lnTo>
                    <a:pt x="105" y="161982"/>
                  </a:lnTo>
                  <a:lnTo>
                    <a:pt x="0" y="156184"/>
                  </a:lnTo>
                  <a:lnTo>
                    <a:pt x="683" y="141475"/>
                  </a:lnTo>
                  <a:lnTo>
                    <a:pt x="2692" y="127152"/>
                  </a:lnTo>
                  <a:lnTo>
                    <a:pt x="5965" y="113276"/>
                  </a:lnTo>
                  <a:lnTo>
                    <a:pt x="10442" y="99907"/>
                  </a:lnTo>
                  <a:lnTo>
                    <a:pt x="16062" y="87107"/>
                  </a:lnTo>
                  <a:lnTo>
                    <a:pt x="22763" y="74936"/>
                  </a:lnTo>
                  <a:lnTo>
                    <a:pt x="30484" y="63457"/>
                  </a:lnTo>
                  <a:lnTo>
                    <a:pt x="39165" y="52730"/>
                  </a:lnTo>
                  <a:lnTo>
                    <a:pt x="48743" y="42816"/>
                  </a:lnTo>
                  <a:lnTo>
                    <a:pt x="59159" y="33776"/>
                  </a:lnTo>
                  <a:lnTo>
                    <a:pt x="70351" y="25671"/>
                  </a:lnTo>
                  <a:lnTo>
                    <a:pt x="82257" y="18563"/>
                  </a:lnTo>
                  <a:lnTo>
                    <a:pt x="94818" y="12512"/>
                  </a:lnTo>
                  <a:lnTo>
                    <a:pt x="107971" y="7580"/>
                  </a:lnTo>
                  <a:lnTo>
                    <a:pt x="121656" y="3828"/>
                  </a:lnTo>
                  <a:lnTo>
                    <a:pt x="135811" y="1316"/>
                  </a:lnTo>
                  <a:lnTo>
                    <a:pt x="150376" y="105"/>
                  </a:lnTo>
                  <a:lnTo>
                    <a:pt x="156184" y="0"/>
                  </a:lnTo>
                  <a:lnTo>
                    <a:pt x="170893" y="683"/>
                  </a:lnTo>
                  <a:lnTo>
                    <a:pt x="185216" y="2692"/>
                  </a:lnTo>
                  <a:lnTo>
                    <a:pt x="199093" y="5965"/>
                  </a:lnTo>
                  <a:lnTo>
                    <a:pt x="212462" y="10442"/>
                  </a:lnTo>
                  <a:lnTo>
                    <a:pt x="225262" y="16062"/>
                  </a:lnTo>
                  <a:lnTo>
                    <a:pt x="237432" y="22763"/>
                  </a:lnTo>
                  <a:lnTo>
                    <a:pt x="248911" y="30484"/>
                  </a:lnTo>
                  <a:lnTo>
                    <a:pt x="259638" y="39165"/>
                  </a:lnTo>
                  <a:lnTo>
                    <a:pt x="269552" y="48743"/>
                  </a:lnTo>
                  <a:lnTo>
                    <a:pt x="278592" y="59159"/>
                  </a:lnTo>
                  <a:lnTo>
                    <a:pt x="286697" y="70351"/>
                  </a:lnTo>
                  <a:lnTo>
                    <a:pt x="293805" y="82257"/>
                  </a:lnTo>
                  <a:lnTo>
                    <a:pt x="299856" y="94818"/>
                  </a:lnTo>
                  <a:lnTo>
                    <a:pt x="304788" y="107971"/>
                  </a:lnTo>
                  <a:lnTo>
                    <a:pt x="308541" y="121656"/>
                  </a:lnTo>
                  <a:lnTo>
                    <a:pt x="311053" y="135811"/>
                  </a:lnTo>
                  <a:lnTo>
                    <a:pt x="312263" y="150376"/>
                  </a:lnTo>
                  <a:lnTo>
                    <a:pt x="312369" y="156184"/>
                  </a:lnTo>
                  <a:close/>
                </a:path>
              </a:pathLst>
            </a:custGeom>
            <a:noFill/>
            <a:ln w="12700" cmpd="sng">
              <a:solidFill>
                <a:srgbClr val="FFFFFF"/>
              </a:solidFill>
            </a:ln>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ndParaRPr>
            </a:p>
          </p:txBody>
        </p:sp>
        <p:sp>
          <p:nvSpPr>
            <p:cNvPr id="51" name="object 41"/>
            <p:cNvSpPr/>
            <p:nvPr/>
          </p:nvSpPr>
          <p:spPr bwMode="gray">
            <a:xfrm>
              <a:off x="4301465" y="867171"/>
              <a:ext cx="173782" cy="168637"/>
            </a:xfrm>
            <a:custGeom>
              <a:avLst/>
              <a:gdLst/>
              <a:ahLst/>
              <a:cxnLst/>
              <a:rect l="l" t="t" r="r" b="b"/>
              <a:pathLst>
                <a:path w="191160" h="191122">
                  <a:moveTo>
                    <a:pt x="191160" y="95567"/>
                  </a:moveTo>
                  <a:lnTo>
                    <a:pt x="190054" y="110154"/>
                  </a:lnTo>
                  <a:lnTo>
                    <a:pt x="186844" y="124047"/>
                  </a:lnTo>
                  <a:lnTo>
                    <a:pt x="181694" y="137085"/>
                  </a:lnTo>
                  <a:lnTo>
                    <a:pt x="174766" y="149102"/>
                  </a:lnTo>
                  <a:lnTo>
                    <a:pt x="166225" y="159937"/>
                  </a:lnTo>
                  <a:lnTo>
                    <a:pt x="156232" y="169426"/>
                  </a:lnTo>
                  <a:lnTo>
                    <a:pt x="144952" y="177406"/>
                  </a:lnTo>
                  <a:lnTo>
                    <a:pt x="132547" y="183714"/>
                  </a:lnTo>
                  <a:lnTo>
                    <a:pt x="119181" y="188187"/>
                  </a:lnTo>
                  <a:lnTo>
                    <a:pt x="105017" y="190662"/>
                  </a:lnTo>
                  <a:lnTo>
                    <a:pt x="95580" y="191122"/>
                  </a:lnTo>
                  <a:lnTo>
                    <a:pt x="80989" y="190016"/>
                  </a:lnTo>
                  <a:lnTo>
                    <a:pt x="67092" y="186807"/>
                  </a:lnTo>
                  <a:lnTo>
                    <a:pt x="54052" y="181658"/>
                  </a:lnTo>
                  <a:lnTo>
                    <a:pt x="42031" y="174733"/>
                  </a:lnTo>
                  <a:lnTo>
                    <a:pt x="31193" y="166194"/>
                  </a:lnTo>
                  <a:lnTo>
                    <a:pt x="21701" y="156204"/>
                  </a:lnTo>
                  <a:lnTo>
                    <a:pt x="13719" y="144927"/>
                  </a:lnTo>
                  <a:lnTo>
                    <a:pt x="7409" y="132525"/>
                  </a:lnTo>
                  <a:lnTo>
                    <a:pt x="2935" y="119163"/>
                  </a:lnTo>
                  <a:lnTo>
                    <a:pt x="459" y="105002"/>
                  </a:lnTo>
                  <a:lnTo>
                    <a:pt x="0" y="95567"/>
                  </a:lnTo>
                  <a:lnTo>
                    <a:pt x="1106" y="80981"/>
                  </a:lnTo>
                  <a:lnTo>
                    <a:pt x="4315" y="67087"/>
                  </a:lnTo>
                  <a:lnTo>
                    <a:pt x="9465" y="54049"/>
                  </a:lnTo>
                  <a:lnTo>
                    <a:pt x="16391" y="42031"/>
                  </a:lnTo>
                  <a:lnTo>
                    <a:pt x="24932" y="31195"/>
                  </a:lnTo>
                  <a:lnTo>
                    <a:pt x="34923" y="21704"/>
                  </a:lnTo>
                  <a:lnTo>
                    <a:pt x="46202" y="13722"/>
                  </a:lnTo>
                  <a:lnTo>
                    <a:pt x="58605" y="7412"/>
                  </a:lnTo>
                  <a:lnTo>
                    <a:pt x="71970" y="2937"/>
                  </a:lnTo>
                  <a:lnTo>
                    <a:pt x="86132" y="460"/>
                  </a:lnTo>
                  <a:lnTo>
                    <a:pt x="95580" y="0"/>
                  </a:lnTo>
                  <a:lnTo>
                    <a:pt x="110169" y="1106"/>
                  </a:lnTo>
                  <a:lnTo>
                    <a:pt x="124065" y="4315"/>
                  </a:lnTo>
                  <a:lnTo>
                    <a:pt x="137105" y="9464"/>
                  </a:lnTo>
                  <a:lnTo>
                    <a:pt x="149125" y="16391"/>
                  </a:lnTo>
                  <a:lnTo>
                    <a:pt x="159963" y="24930"/>
                  </a:lnTo>
                  <a:lnTo>
                    <a:pt x="169455" y="34921"/>
                  </a:lnTo>
                  <a:lnTo>
                    <a:pt x="177437" y="46198"/>
                  </a:lnTo>
                  <a:lnTo>
                    <a:pt x="183748" y="58600"/>
                  </a:lnTo>
                  <a:lnTo>
                    <a:pt x="188223" y="71962"/>
                  </a:lnTo>
                  <a:lnTo>
                    <a:pt x="190699" y="86122"/>
                  </a:lnTo>
                  <a:lnTo>
                    <a:pt x="191160" y="95567"/>
                  </a:lnTo>
                  <a:close/>
                </a:path>
              </a:pathLst>
            </a:custGeom>
            <a:noFill/>
            <a:ln w="12700" cmpd="sng">
              <a:solidFill>
                <a:schemeClr val="bg1"/>
              </a:solidFill>
            </a:ln>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ndParaRPr>
            </a:p>
          </p:txBody>
        </p:sp>
        <p:sp>
          <p:nvSpPr>
            <p:cNvPr id="52" name="object 42"/>
            <p:cNvSpPr/>
            <p:nvPr/>
          </p:nvSpPr>
          <p:spPr bwMode="gray">
            <a:xfrm>
              <a:off x="4025713" y="921607"/>
              <a:ext cx="794831" cy="945160"/>
            </a:xfrm>
            <a:custGeom>
              <a:avLst/>
              <a:gdLst/>
              <a:ahLst/>
              <a:cxnLst/>
              <a:rect l="l" t="t" r="r" b="b"/>
              <a:pathLst>
                <a:path w="874314" h="1071181">
                  <a:moveTo>
                    <a:pt x="873885" y="732431"/>
                  </a:moveTo>
                  <a:lnTo>
                    <a:pt x="872857" y="705080"/>
                  </a:lnTo>
                  <a:lnTo>
                    <a:pt x="871136" y="680226"/>
                  </a:lnTo>
                  <a:lnTo>
                    <a:pt x="868714" y="657724"/>
                  </a:lnTo>
                  <a:lnTo>
                    <a:pt x="865582" y="637434"/>
                  </a:lnTo>
                  <a:lnTo>
                    <a:pt x="861735" y="619212"/>
                  </a:lnTo>
                  <a:lnTo>
                    <a:pt x="857164" y="602917"/>
                  </a:lnTo>
                  <a:lnTo>
                    <a:pt x="851863" y="588405"/>
                  </a:lnTo>
                  <a:lnTo>
                    <a:pt x="845823" y="575536"/>
                  </a:lnTo>
                  <a:lnTo>
                    <a:pt x="839037" y="564165"/>
                  </a:lnTo>
                  <a:lnTo>
                    <a:pt x="831498" y="554152"/>
                  </a:lnTo>
                  <a:lnTo>
                    <a:pt x="823199" y="545354"/>
                  </a:lnTo>
                  <a:lnTo>
                    <a:pt x="814132" y="537628"/>
                  </a:lnTo>
                  <a:lnTo>
                    <a:pt x="804290" y="530832"/>
                  </a:lnTo>
                  <a:lnTo>
                    <a:pt x="793665" y="524825"/>
                  </a:lnTo>
                  <a:lnTo>
                    <a:pt x="782251" y="519463"/>
                  </a:lnTo>
                  <a:lnTo>
                    <a:pt x="770039" y="514604"/>
                  </a:lnTo>
                  <a:lnTo>
                    <a:pt x="757022" y="510106"/>
                  </a:lnTo>
                  <a:lnTo>
                    <a:pt x="743193" y="505827"/>
                  </a:lnTo>
                  <a:lnTo>
                    <a:pt x="728544" y="501624"/>
                  </a:lnTo>
                  <a:lnTo>
                    <a:pt x="709818" y="496442"/>
                  </a:lnTo>
                  <a:lnTo>
                    <a:pt x="693766" y="492088"/>
                  </a:lnTo>
                  <a:lnTo>
                    <a:pt x="679933" y="488411"/>
                  </a:lnTo>
                  <a:lnTo>
                    <a:pt x="667864" y="485261"/>
                  </a:lnTo>
                  <a:lnTo>
                    <a:pt x="657107" y="482489"/>
                  </a:lnTo>
                  <a:lnTo>
                    <a:pt x="647206" y="479943"/>
                  </a:lnTo>
                  <a:lnTo>
                    <a:pt x="637707" y="477475"/>
                  </a:lnTo>
                  <a:lnTo>
                    <a:pt x="618079" y="472160"/>
                  </a:lnTo>
                  <a:lnTo>
                    <a:pt x="601637" y="467526"/>
                  </a:lnTo>
                  <a:lnTo>
                    <a:pt x="587940" y="463613"/>
                  </a:lnTo>
                  <a:lnTo>
                    <a:pt x="572808" y="459226"/>
                  </a:lnTo>
                  <a:lnTo>
                    <a:pt x="557906" y="454806"/>
                  </a:lnTo>
                  <a:lnTo>
                    <a:pt x="544267" y="450596"/>
                  </a:lnTo>
                  <a:lnTo>
                    <a:pt x="525821" y="438546"/>
                  </a:lnTo>
                  <a:lnTo>
                    <a:pt x="514068" y="414692"/>
                  </a:lnTo>
                  <a:lnTo>
                    <a:pt x="509647" y="397967"/>
                  </a:lnTo>
                  <a:lnTo>
                    <a:pt x="506030" y="381322"/>
                  </a:lnTo>
                  <a:lnTo>
                    <a:pt x="502594" y="364275"/>
                  </a:lnTo>
                  <a:lnTo>
                    <a:pt x="499491" y="347988"/>
                  </a:lnTo>
                  <a:lnTo>
                    <a:pt x="496871" y="333624"/>
                  </a:lnTo>
                  <a:lnTo>
                    <a:pt x="493678" y="315320"/>
                  </a:lnTo>
                  <a:lnTo>
                    <a:pt x="454338" y="56921"/>
                  </a:lnTo>
                  <a:lnTo>
                    <a:pt x="451336" y="38639"/>
                  </a:lnTo>
                  <a:lnTo>
                    <a:pt x="445383" y="24308"/>
                  </a:lnTo>
                  <a:lnTo>
                    <a:pt x="436999" y="13607"/>
                  </a:lnTo>
                  <a:lnTo>
                    <a:pt x="426707" y="6213"/>
                  </a:lnTo>
                  <a:lnTo>
                    <a:pt x="415028" y="1803"/>
                  </a:lnTo>
                  <a:lnTo>
                    <a:pt x="402484" y="57"/>
                  </a:lnTo>
                  <a:lnTo>
                    <a:pt x="399195" y="0"/>
                  </a:lnTo>
                  <a:lnTo>
                    <a:pt x="385748" y="2068"/>
                  </a:lnTo>
                  <a:lnTo>
                    <a:pt x="374080" y="7867"/>
                  </a:lnTo>
                  <a:lnTo>
                    <a:pt x="364563" y="16884"/>
                  </a:lnTo>
                  <a:lnTo>
                    <a:pt x="357572" y="28603"/>
                  </a:lnTo>
                  <a:lnTo>
                    <a:pt x="353479" y="42512"/>
                  </a:lnTo>
                  <a:lnTo>
                    <a:pt x="352598" y="56921"/>
                  </a:lnTo>
                  <a:lnTo>
                    <a:pt x="352888" y="65051"/>
                  </a:lnTo>
                  <a:lnTo>
                    <a:pt x="353340" y="78950"/>
                  </a:lnTo>
                  <a:lnTo>
                    <a:pt x="354638" y="121538"/>
                  </a:lnTo>
                  <a:lnTo>
                    <a:pt x="355438" y="148967"/>
                  </a:lnTo>
                  <a:lnTo>
                    <a:pt x="356307" y="179645"/>
                  </a:lnTo>
                  <a:lnTo>
                    <a:pt x="357222" y="212944"/>
                  </a:lnTo>
                  <a:lnTo>
                    <a:pt x="358159" y="248232"/>
                  </a:lnTo>
                  <a:lnTo>
                    <a:pt x="359095" y="284881"/>
                  </a:lnTo>
                  <a:lnTo>
                    <a:pt x="360007" y="322259"/>
                  </a:lnTo>
                  <a:lnTo>
                    <a:pt x="360872" y="359737"/>
                  </a:lnTo>
                  <a:lnTo>
                    <a:pt x="361665" y="396685"/>
                  </a:lnTo>
                  <a:lnTo>
                    <a:pt x="362363" y="432474"/>
                  </a:lnTo>
                  <a:lnTo>
                    <a:pt x="362944" y="466472"/>
                  </a:lnTo>
                  <a:lnTo>
                    <a:pt x="363384" y="498051"/>
                  </a:lnTo>
                  <a:lnTo>
                    <a:pt x="363659" y="526580"/>
                  </a:lnTo>
                  <a:lnTo>
                    <a:pt x="363621" y="571968"/>
                  </a:lnTo>
                  <a:lnTo>
                    <a:pt x="362644" y="597598"/>
                  </a:lnTo>
                  <a:lnTo>
                    <a:pt x="354925" y="633690"/>
                  </a:lnTo>
                  <a:lnTo>
                    <a:pt x="341694" y="659151"/>
                  </a:lnTo>
                  <a:lnTo>
                    <a:pt x="324469" y="675455"/>
                  </a:lnTo>
                  <a:lnTo>
                    <a:pt x="304766" y="684074"/>
                  </a:lnTo>
                  <a:lnTo>
                    <a:pt x="284102" y="686482"/>
                  </a:lnTo>
                  <a:lnTo>
                    <a:pt x="273884" y="685817"/>
                  </a:lnTo>
                  <a:lnTo>
                    <a:pt x="245961" y="678560"/>
                  </a:lnTo>
                  <a:lnTo>
                    <a:pt x="226564" y="667639"/>
                  </a:lnTo>
                  <a:lnTo>
                    <a:pt x="115693" y="580237"/>
                  </a:lnTo>
                  <a:lnTo>
                    <a:pt x="104920" y="571839"/>
                  </a:lnTo>
                  <a:lnTo>
                    <a:pt x="92801" y="565220"/>
                  </a:lnTo>
                  <a:lnTo>
                    <a:pt x="79849" y="560350"/>
                  </a:lnTo>
                  <a:lnTo>
                    <a:pt x="66580" y="557199"/>
                  </a:lnTo>
                  <a:lnTo>
                    <a:pt x="53507" y="555734"/>
                  </a:lnTo>
                  <a:lnTo>
                    <a:pt x="41146" y="555927"/>
                  </a:lnTo>
                  <a:lnTo>
                    <a:pt x="20619" y="561161"/>
                  </a:lnTo>
                  <a:lnTo>
                    <a:pt x="8048" y="571109"/>
                  </a:lnTo>
                  <a:lnTo>
                    <a:pt x="0" y="587973"/>
                  </a:lnTo>
                  <a:lnTo>
                    <a:pt x="1767" y="599163"/>
                  </a:lnTo>
                  <a:lnTo>
                    <a:pt x="9063" y="612622"/>
                  </a:lnTo>
                  <a:lnTo>
                    <a:pt x="281847" y="914323"/>
                  </a:lnTo>
                  <a:lnTo>
                    <a:pt x="419756" y="1071181"/>
                  </a:lnTo>
                  <a:lnTo>
                    <a:pt x="874314" y="1071181"/>
                  </a:lnTo>
                  <a:lnTo>
                    <a:pt x="874226" y="762419"/>
                  </a:lnTo>
                  <a:lnTo>
                    <a:pt x="873885" y="732431"/>
                  </a:lnTo>
                  <a:close/>
                </a:path>
              </a:pathLst>
            </a:custGeom>
            <a:grp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ndParaRPr>
            </a:p>
          </p:txBody>
        </p:sp>
      </p:grpSp>
      <p:grpSp>
        <p:nvGrpSpPr>
          <p:cNvPr id="5" name="Group 85"/>
          <p:cNvGrpSpPr/>
          <p:nvPr/>
        </p:nvGrpSpPr>
        <p:grpSpPr bwMode="gray">
          <a:xfrm>
            <a:off x="9105264" y="2525190"/>
            <a:ext cx="455225" cy="365904"/>
            <a:chOff x="7775251" y="3976362"/>
            <a:chExt cx="883258" cy="709950"/>
          </a:xfrm>
          <a:solidFill>
            <a:srgbClr val="FFFFFF"/>
          </a:solidFill>
        </p:grpSpPr>
        <p:sp>
          <p:nvSpPr>
            <p:cNvPr id="43" name="Freeform 1043"/>
            <p:cNvSpPr>
              <a:spLocks/>
            </p:cNvSpPr>
            <p:nvPr/>
          </p:nvSpPr>
          <p:spPr bwMode="gray">
            <a:xfrm>
              <a:off x="8373406" y="4362084"/>
              <a:ext cx="285103" cy="324228"/>
            </a:xfrm>
            <a:custGeom>
              <a:avLst/>
              <a:gdLst/>
              <a:ahLst/>
              <a:cxnLst>
                <a:cxn ang="0">
                  <a:pos x="0" y="86"/>
                </a:cxn>
                <a:cxn ang="0">
                  <a:pos x="0" y="35"/>
                </a:cxn>
                <a:cxn ang="0">
                  <a:pos x="2" y="31"/>
                </a:cxn>
                <a:cxn ang="0">
                  <a:pos x="73" y="1"/>
                </a:cxn>
                <a:cxn ang="0">
                  <a:pos x="78" y="1"/>
                </a:cxn>
                <a:cxn ang="0">
                  <a:pos x="150" y="31"/>
                </a:cxn>
                <a:cxn ang="0">
                  <a:pos x="152" y="35"/>
                </a:cxn>
                <a:cxn ang="0">
                  <a:pos x="152" y="139"/>
                </a:cxn>
                <a:cxn ang="0">
                  <a:pos x="150" y="142"/>
                </a:cxn>
                <a:cxn ang="0">
                  <a:pos x="78" y="173"/>
                </a:cxn>
                <a:cxn ang="0">
                  <a:pos x="74" y="173"/>
                </a:cxn>
                <a:cxn ang="0">
                  <a:pos x="2" y="142"/>
                </a:cxn>
                <a:cxn ang="0">
                  <a:pos x="0" y="138"/>
                </a:cxn>
                <a:cxn ang="0">
                  <a:pos x="0" y="86"/>
                </a:cxn>
              </a:cxnLst>
              <a:rect l="0" t="0" r="r" b="b"/>
              <a:pathLst>
                <a:path w="152" h="174">
                  <a:moveTo>
                    <a:pt x="0" y="86"/>
                  </a:moveTo>
                  <a:cubicBezTo>
                    <a:pt x="0" y="69"/>
                    <a:pt x="0" y="52"/>
                    <a:pt x="0" y="35"/>
                  </a:cubicBezTo>
                  <a:cubicBezTo>
                    <a:pt x="0" y="33"/>
                    <a:pt x="0" y="32"/>
                    <a:pt x="2" y="31"/>
                  </a:cubicBezTo>
                  <a:cubicBezTo>
                    <a:pt x="26" y="21"/>
                    <a:pt x="50" y="11"/>
                    <a:pt x="73" y="1"/>
                  </a:cubicBezTo>
                  <a:cubicBezTo>
                    <a:pt x="75" y="0"/>
                    <a:pt x="77" y="0"/>
                    <a:pt x="78" y="1"/>
                  </a:cubicBezTo>
                  <a:cubicBezTo>
                    <a:pt x="102" y="11"/>
                    <a:pt x="126" y="21"/>
                    <a:pt x="150" y="31"/>
                  </a:cubicBezTo>
                  <a:cubicBezTo>
                    <a:pt x="152" y="32"/>
                    <a:pt x="152" y="33"/>
                    <a:pt x="152" y="35"/>
                  </a:cubicBezTo>
                  <a:cubicBezTo>
                    <a:pt x="152" y="69"/>
                    <a:pt x="152" y="104"/>
                    <a:pt x="152" y="139"/>
                  </a:cubicBezTo>
                  <a:cubicBezTo>
                    <a:pt x="152" y="140"/>
                    <a:pt x="152" y="141"/>
                    <a:pt x="150" y="142"/>
                  </a:cubicBezTo>
                  <a:cubicBezTo>
                    <a:pt x="126" y="152"/>
                    <a:pt x="102" y="163"/>
                    <a:pt x="78" y="173"/>
                  </a:cubicBezTo>
                  <a:cubicBezTo>
                    <a:pt x="77" y="173"/>
                    <a:pt x="75" y="174"/>
                    <a:pt x="74" y="173"/>
                  </a:cubicBezTo>
                  <a:cubicBezTo>
                    <a:pt x="50" y="163"/>
                    <a:pt x="26" y="153"/>
                    <a:pt x="2" y="142"/>
                  </a:cubicBezTo>
                  <a:cubicBezTo>
                    <a:pt x="0" y="142"/>
                    <a:pt x="0" y="140"/>
                    <a:pt x="0" y="138"/>
                  </a:cubicBezTo>
                  <a:cubicBezTo>
                    <a:pt x="0" y="121"/>
                    <a:pt x="0" y="104"/>
                    <a:pt x="0" y="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44" name="Freeform 1044"/>
            <p:cNvSpPr>
              <a:spLocks/>
            </p:cNvSpPr>
            <p:nvPr/>
          </p:nvSpPr>
          <p:spPr bwMode="gray">
            <a:xfrm>
              <a:off x="7775251" y="4362084"/>
              <a:ext cx="285103" cy="324228"/>
            </a:xfrm>
            <a:custGeom>
              <a:avLst/>
              <a:gdLst/>
              <a:ahLst/>
              <a:cxnLst>
                <a:cxn ang="0">
                  <a:pos x="0" y="87"/>
                </a:cxn>
                <a:cxn ang="0">
                  <a:pos x="0" y="35"/>
                </a:cxn>
                <a:cxn ang="0">
                  <a:pos x="2" y="31"/>
                </a:cxn>
                <a:cxn ang="0">
                  <a:pos x="74" y="0"/>
                </a:cxn>
                <a:cxn ang="0">
                  <a:pos x="78" y="0"/>
                </a:cxn>
                <a:cxn ang="0">
                  <a:pos x="150" y="31"/>
                </a:cxn>
                <a:cxn ang="0">
                  <a:pos x="152" y="34"/>
                </a:cxn>
                <a:cxn ang="0">
                  <a:pos x="152" y="139"/>
                </a:cxn>
                <a:cxn ang="0">
                  <a:pos x="150" y="142"/>
                </a:cxn>
                <a:cxn ang="0">
                  <a:pos x="78" y="173"/>
                </a:cxn>
                <a:cxn ang="0">
                  <a:pos x="74" y="173"/>
                </a:cxn>
                <a:cxn ang="0">
                  <a:pos x="2" y="142"/>
                </a:cxn>
                <a:cxn ang="0">
                  <a:pos x="0" y="138"/>
                </a:cxn>
                <a:cxn ang="0">
                  <a:pos x="0" y="87"/>
                </a:cxn>
              </a:cxnLst>
              <a:rect l="0" t="0" r="r" b="b"/>
              <a:pathLst>
                <a:path w="152" h="174">
                  <a:moveTo>
                    <a:pt x="0" y="87"/>
                  </a:moveTo>
                  <a:cubicBezTo>
                    <a:pt x="0" y="69"/>
                    <a:pt x="0" y="52"/>
                    <a:pt x="0" y="35"/>
                  </a:cubicBezTo>
                  <a:cubicBezTo>
                    <a:pt x="0" y="33"/>
                    <a:pt x="0" y="32"/>
                    <a:pt x="2" y="31"/>
                  </a:cubicBezTo>
                  <a:cubicBezTo>
                    <a:pt x="26" y="21"/>
                    <a:pt x="50" y="11"/>
                    <a:pt x="74" y="0"/>
                  </a:cubicBezTo>
                  <a:cubicBezTo>
                    <a:pt x="75" y="0"/>
                    <a:pt x="77" y="0"/>
                    <a:pt x="78" y="0"/>
                  </a:cubicBezTo>
                  <a:cubicBezTo>
                    <a:pt x="102" y="11"/>
                    <a:pt x="126" y="21"/>
                    <a:pt x="150" y="31"/>
                  </a:cubicBezTo>
                  <a:cubicBezTo>
                    <a:pt x="152" y="32"/>
                    <a:pt x="152" y="33"/>
                    <a:pt x="152" y="34"/>
                  </a:cubicBezTo>
                  <a:cubicBezTo>
                    <a:pt x="152" y="69"/>
                    <a:pt x="152" y="104"/>
                    <a:pt x="152" y="139"/>
                  </a:cubicBezTo>
                  <a:cubicBezTo>
                    <a:pt x="152" y="141"/>
                    <a:pt x="152" y="142"/>
                    <a:pt x="150" y="142"/>
                  </a:cubicBezTo>
                  <a:cubicBezTo>
                    <a:pt x="126" y="152"/>
                    <a:pt x="102" y="163"/>
                    <a:pt x="78" y="173"/>
                  </a:cubicBezTo>
                  <a:cubicBezTo>
                    <a:pt x="77" y="174"/>
                    <a:pt x="75" y="174"/>
                    <a:pt x="74" y="173"/>
                  </a:cubicBezTo>
                  <a:cubicBezTo>
                    <a:pt x="50" y="163"/>
                    <a:pt x="26" y="152"/>
                    <a:pt x="2" y="142"/>
                  </a:cubicBezTo>
                  <a:cubicBezTo>
                    <a:pt x="0" y="141"/>
                    <a:pt x="0" y="140"/>
                    <a:pt x="0" y="138"/>
                  </a:cubicBezTo>
                  <a:cubicBezTo>
                    <a:pt x="0" y="121"/>
                    <a:pt x="0" y="104"/>
                    <a:pt x="0" y="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45" name="Freeform 1045"/>
            <p:cNvSpPr>
              <a:spLocks/>
            </p:cNvSpPr>
            <p:nvPr/>
          </p:nvSpPr>
          <p:spPr bwMode="gray">
            <a:xfrm>
              <a:off x="8077123" y="3976362"/>
              <a:ext cx="279511" cy="324228"/>
            </a:xfrm>
            <a:custGeom>
              <a:avLst/>
              <a:gdLst/>
              <a:ahLst/>
              <a:cxnLst>
                <a:cxn ang="0">
                  <a:pos x="152" y="87"/>
                </a:cxn>
                <a:cxn ang="0">
                  <a:pos x="152" y="139"/>
                </a:cxn>
                <a:cxn ang="0">
                  <a:pos x="150" y="143"/>
                </a:cxn>
                <a:cxn ang="0">
                  <a:pos x="78" y="173"/>
                </a:cxn>
                <a:cxn ang="0">
                  <a:pos x="74" y="173"/>
                </a:cxn>
                <a:cxn ang="0">
                  <a:pos x="2" y="143"/>
                </a:cxn>
                <a:cxn ang="0">
                  <a:pos x="0" y="139"/>
                </a:cxn>
                <a:cxn ang="0">
                  <a:pos x="0" y="35"/>
                </a:cxn>
                <a:cxn ang="0">
                  <a:pos x="2" y="31"/>
                </a:cxn>
                <a:cxn ang="0">
                  <a:pos x="74" y="1"/>
                </a:cxn>
                <a:cxn ang="0">
                  <a:pos x="78" y="1"/>
                </a:cxn>
                <a:cxn ang="0">
                  <a:pos x="150" y="31"/>
                </a:cxn>
                <a:cxn ang="0">
                  <a:pos x="152" y="36"/>
                </a:cxn>
                <a:cxn ang="0">
                  <a:pos x="152" y="87"/>
                </a:cxn>
              </a:cxnLst>
              <a:rect l="0" t="0" r="r" b="b"/>
              <a:pathLst>
                <a:path w="152" h="174">
                  <a:moveTo>
                    <a:pt x="152" y="87"/>
                  </a:moveTo>
                  <a:cubicBezTo>
                    <a:pt x="152" y="105"/>
                    <a:pt x="152" y="122"/>
                    <a:pt x="152" y="139"/>
                  </a:cubicBezTo>
                  <a:cubicBezTo>
                    <a:pt x="152" y="141"/>
                    <a:pt x="152" y="142"/>
                    <a:pt x="150" y="143"/>
                  </a:cubicBezTo>
                  <a:cubicBezTo>
                    <a:pt x="126" y="153"/>
                    <a:pt x="102" y="163"/>
                    <a:pt x="78" y="173"/>
                  </a:cubicBezTo>
                  <a:cubicBezTo>
                    <a:pt x="77" y="174"/>
                    <a:pt x="75" y="174"/>
                    <a:pt x="74" y="173"/>
                  </a:cubicBezTo>
                  <a:cubicBezTo>
                    <a:pt x="50" y="163"/>
                    <a:pt x="26" y="153"/>
                    <a:pt x="2" y="143"/>
                  </a:cubicBezTo>
                  <a:cubicBezTo>
                    <a:pt x="0" y="142"/>
                    <a:pt x="0" y="141"/>
                    <a:pt x="0" y="139"/>
                  </a:cubicBezTo>
                  <a:cubicBezTo>
                    <a:pt x="0" y="104"/>
                    <a:pt x="0" y="70"/>
                    <a:pt x="0" y="35"/>
                  </a:cubicBezTo>
                  <a:cubicBezTo>
                    <a:pt x="0" y="33"/>
                    <a:pt x="0" y="32"/>
                    <a:pt x="2" y="31"/>
                  </a:cubicBezTo>
                  <a:cubicBezTo>
                    <a:pt x="26" y="21"/>
                    <a:pt x="50" y="11"/>
                    <a:pt x="74" y="1"/>
                  </a:cubicBezTo>
                  <a:cubicBezTo>
                    <a:pt x="75" y="0"/>
                    <a:pt x="77" y="0"/>
                    <a:pt x="78" y="1"/>
                  </a:cubicBezTo>
                  <a:cubicBezTo>
                    <a:pt x="102" y="11"/>
                    <a:pt x="126" y="21"/>
                    <a:pt x="150" y="31"/>
                  </a:cubicBezTo>
                  <a:cubicBezTo>
                    <a:pt x="152" y="32"/>
                    <a:pt x="152" y="33"/>
                    <a:pt x="152" y="36"/>
                  </a:cubicBezTo>
                  <a:cubicBezTo>
                    <a:pt x="152" y="53"/>
                    <a:pt x="152" y="70"/>
                    <a:pt x="152" y="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46" name="Freeform 1046"/>
            <p:cNvSpPr>
              <a:spLocks/>
            </p:cNvSpPr>
            <p:nvPr/>
          </p:nvSpPr>
          <p:spPr bwMode="gray">
            <a:xfrm>
              <a:off x="8088303" y="4462706"/>
              <a:ext cx="117395" cy="61493"/>
            </a:xfrm>
            <a:custGeom>
              <a:avLst/>
              <a:gdLst/>
              <a:ahLst/>
              <a:cxnLst>
                <a:cxn ang="0">
                  <a:pos x="9" y="33"/>
                </a:cxn>
                <a:cxn ang="0">
                  <a:pos x="1" y="26"/>
                </a:cxn>
                <a:cxn ang="0">
                  <a:pos x="6" y="17"/>
                </a:cxn>
                <a:cxn ang="0">
                  <a:pos x="33" y="7"/>
                </a:cxn>
                <a:cxn ang="0">
                  <a:pos x="48" y="1"/>
                </a:cxn>
                <a:cxn ang="0">
                  <a:pos x="60" y="6"/>
                </a:cxn>
                <a:cxn ang="0">
                  <a:pos x="54" y="17"/>
                </a:cxn>
                <a:cxn ang="0">
                  <a:pos x="13" y="32"/>
                </a:cxn>
                <a:cxn ang="0">
                  <a:pos x="9" y="33"/>
                </a:cxn>
              </a:cxnLst>
              <a:rect l="0" t="0" r="r" b="b"/>
              <a:pathLst>
                <a:path w="61" h="33">
                  <a:moveTo>
                    <a:pt x="9" y="33"/>
                  </a:moveTo>
                  <a:cubicBezTo>
                    <a:pt x="5" y="33"/>
                    <a:pt x="1" y="30"/>
                    <a:pt x="1" y="26"/>
                  </a:cubicBezTo>
                  <a:cubicBezTo>
                    <a:pt x="0" y="22"/>
                    <a:pt x="2" y="19"/>
                    <a:pt x="6" y="17"/>
                  </a:cubicBezTo>
                  <a:cubicBezTo>
                    <a:pt x="15" y="14"/>
                    <a:pt x="24" y="10"/>
                    <a:pt x="33" y="7"/>
                  </a:cubicBezTo>
                  <a:cubicBezTo>
                    <a:pt x="38" y="5"/>
                    <a:pt x="43" y="3"/>
                    <a:pt x="48" y="1"/>
                  </a:cubicBezTo>
                  <a:cubicBezTo>
                    <a:pt x="53" y="0"/>
                    <a:pt x="58" y="2"/>
                    <a:pt x="60" y="6"/>
                  </a:cubicBezTo>
                  <a:cubicBezTo>
                    <a:pt x="61" y="11"/>
                    <a:pt x="59" y="15"/>
                    <a:pt x="54" y="17"/>
                  </a:cubicBezTo>
                  <a:cubicBezTo>
                    <a:pt x="40" y="22"/>
                    <a:pt x="27" y="27"/>
                    <a:pt x="13" y="32"/>
                  </a:cubicBezTo>
                  <a:cubicBezTo>
                    <a:pt x="11" y="32"/>
                    <a:pt x="10" y="33"/>
                    <a:pt x="9" y="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47" name="Freeform 1047"/>
            <p:cNvSpPr>
              <a:spLocks/>
            </p:cNvSpPr>
            <p:nvPr/>
          </p:nvSpPr>
          <p:spPr bwMode="gray">
            <a:xfrm>
              <a:off x="8228058" y="4462706"/>
              <a:ext cx="117395" cy="61493"/>
            </a:xfrm>
            <a:custGeom>
              <a:avLst/>
              <a:gdLst/>
              <a:ahLst/>
              <a:cxnLst>
                <a:cxn ang="0">
                  <a:pos x="10" y="0"/>
                </a:cxn>
                <a:cxn ang="0">
                  <a:pos x="13" y="0"/>
                </a:cxn>
                <a:cxn ang="0">
                  <a:pos x="54" y="16"/>
                </a:cxn>
                <a:cxn ang="0">
                  <a:pos x="60" y="26"/>
                </a:cxn>
                <a:cxn ang="0">
                  <a:pos x="49" y="31"/>
                </a:cxn>
                <a:cxn ang="0">
                  <a:pos x="6" y="16"/>
                </a:cxn>
                <a:cxn ang="0">
                  <a:pos x="1" y="7"/>
                </a:cxn>
                <a:cxn ang="0">
                  <a:pos x="10" y="0"/>
                </a:cxn>
              </a:cxnLst>
              <a:rect l="0" t="0" r="r" b="b"/>
              <a:pathLst>
                <a:path w="61" h="33">
                  <a:moveTo>
                    <a:pt x="10" y="0"/>
                  </a:moveTo>
                  <a:cubicBezTo>
                    <a:pt x="10" y="0"/>
                    <a:pt x="11" y="0"/>
                    <a:pt x="13" y="0"/>
                  </a:cubicBezTo>
                  <a:cubicBezTo>
                    <a:pt x="27" y="6"/>
                    <a:pt x="40" y="11"/>
                    <a:pt x="54" y="16"/>
                  </a:cubicBezTo>
                  <a:cubicBezTo>
                    <a:pt x="59" y="18"/>
                    <a:pt x="61" y="22"/>
                    <a:pt x="60" y="26"/>
                  </a:cubicBezTo>
                  <a:cubicBezTo>
                    <a:pt x="58" y="31"/>
                    <a:pt x="54" y="33"/>
                    <a:pt x="49" y="31"/>
                  </a:cubicBezTo>
                  <a:cubicBezTo>
                    <a:pt x="35" y="26"/>
                    <a:pt x="21" y="21"/>
                    <a:pt x="6" y="16"/>
                  </a:cubicBezTo>
                  <a:cubicBezTo>
                    <a:pt x="2" y="14"/>
                    <a:pt x="0" y="10"/>
                    <a:pt x="1" y="7"/>
                  </a:cubicBezTo>
                  <a:cubicBezTo>
                    <a:pt x="2" y="2"/>
                    <a:pt x="5" y="0"/>
                    <a:pt x="1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48" name="Freeform 1048"/>
            <p:cNvSpPr>
              <a:spLocks/>
            </p:cNvSpPr>
            <p:nvPr/>
          </p:nvSpPr>
          <p:spPr bwMode="gray">
            <a:xfrm>
              <a:off x="8200109" y="4334131"/>
              <a:ext cx="33541" cy="117395"/>
            </a:xfrm>
            <a:custGeom>
              <a:avLst/>
              <a:gdLst/>
              <a:ahLst/>
              <a:cxnLst>
                <a:cxn ang="0">
                  <a:pos x="16" y="31"/>
                </a:cxn>
                <a:cxn ang="0">
                  <a:pos x="16" y="54"/>
                </a:cxn>
                <a:cxn ang="0">
                  <a:pos x="8" y="62"/>
                </a:cxn>
                <a:cxn ang="0">
                  <a:pos x="0" y="53"/>
                </a:cxn>
                <a:cxn ang="0">
                  <a:pos x="0" y="9"/>
                </a:cxn>
                <a:cxn ang="0">
                  <a:pos x="8" y="0"/>
                </a:cxn>
                <a:cxn ang="0">
                  <a:pos x="16" y="9"/>
                </a:cxn>
                <a:cxn ang="0">
                  <a:pos x="16" y="31"/>
                </a:cxn>
              </a:cxnLst>
              <a:rect l="0" t="0" r="r" b="b"/>
              <a:pathLst>
                <a:path w="16" h="62">
                  <a:moveTo>
                    <a:pt x="16" y="31"/>
                  </a:moveTo>
                  <a:cubicBezTo>
                    <a:pt x="16" y="39"/>
                    <a:pt x="16" y="46"/>
                    <a:pt x="16" y="54"/>
                  </a:cubicBezTo>
                  <a:cubicBezTo>
                    <a:pt x="16" y="59"/>
                    <a:pt x="13" y="62"/>
                    <a:pt x="8" y="62"/>
                  </a:cubicBezTo>
                  <a:cubicBezTo>
                    <a:pt x="3" y="62"/>
                    <a:pt x="0" y="59"/>
                    <a:pt x="0" y="53"/>
                  </a:cubicBezTo>
                  <a:cubicBezTo>
                    <a:pt x="0" y="39"/>
                    <a:pt x="0" y="24"/>
                    <a:pt x="0" y="9"/>
                  </a:cubicBezTo>
                  <a:cubicBezTo>
                    <a:pt x="0" y="4"/>
                    <a:pt x="3" y="0"/>
                    <a:pt x="8" y="0"/>
                  </a:cubicBezTo>
                  <a:cubicBezTo>
                    <a:pt x="13" y="0"/>
                    <a:pt x="16" y="4"/>
                    <a:pt x="16" y="9"/>
                  </a:cubicBezTo>
                  <a:cubicBezTo>
                    <a:pt x="16" y="17"/>
                    <a:pt x="16" y="24"/>
                    <a:pt x="16"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grpSp>
      <p:sp>
        <p:nvSpPr>
          <p:cNvPr id="35" name="Freeform 13"/>
          <p:cNvSpPr>
            <a:spLocks noChangeArrowheads="1"/>
          </p:cNvSpPr>
          <p:nvPr/>
        </p:nvSpPr>
        <p:spPr bwMode="gray">
          <a:xfrm>
            <a:off x="8010863" y="1832350"/>
            <a:ext cx="363375" cy="376611"/>
          </a:xfrm>
          <a:custGeom>
            <a:avLst/>
            <a:gdLst>
              <a:gd name="T0" fmla="*/ 2147483647 w 3407"/>
              <a:gd name="T1" fmla="*/ 2147483647 h 3782"/>
              <a:gd name="T2" fmla="*/ 2147483647 w 3407"/>
              <a:gd name="T3" fmla="*/ 2147483647 h 3782"/>
              <a:gd name="T4" fmla="*/ 2147483647 w 3407"/>
              <a:gd name="T5" fmla="*/ 2147483647 h 3782"/>
              <a:gd name="T6" fmla="*/ 2147483647 w 3407"/>
              <a:gd name="T7" fmla="*/ 2147483647 h 3782"/>
              <a:gd name="T8" fmla="*/ 0 w 3407"/>
              <a:gd name="T9" fmla="*/ 2147483647 h 3782"/>
              <a:gd name="T10" fmla="*/ 2147483647 w 3407"/>
              <a:gd name="T11" fmla="*/ 2147483647 h 3782"/>
              <a:gd name="T12" fmla="*/ 2147483647 w 3407"/>
              <a:gd name="T13" fmla="*/ 2147483647 h 3782"/>
              <a:gd name="T14" fmla="*/ 2147483647 w 3407"/>
              <a:gd name="T15" fmla="*/ 2147483647 h 3782"/>
              <a:gd name="T16" fmla="*/ 2147483647 w 3407"/>
              <a:gd name="T17" fmla="*/ 2147483647 h 3782"/>
              <a:gd name="T18" fmla="*/ 2147483647 w 3407"/>
              <a:gd name="T19" fmla="*/ 2147483647 h 3782"/>
              <a:gd name="T20" fmla="*/ 2147483647 w 3407"/>
              <a:gd name="T21" fmla="*/ 2147483647 h 3782"/>
              <a:gd name="T22" fmla="*/ 2147483647 w 3407"/>
              <a:gd name="T23" fmla="*/ 2147483647 h 3782"/>
              <a:gd name="T24" fmla="*/ 2147483647 w 3407"/>
              <a:gd name="T25" fmla="*/ 2147483647 h 3782"/>
              <a:gd name="T26" fmla="*/ 2147483647 w 3407"/>
              <a:gd name="T27" fmla="*/ 2147483647 h 3782"/>
              <a:gd name="T28" fmla="*/ 2147483647 w 3407"/>
              <a:gd name="T29" fmla="*/ 2147483647 h 3782"/>
              <a:gd name="T30" fmla="*/ 2147483647 w 3407"/>
              <a:gd name="T31" fmla="*/ 2147483647 h 3782"/>
              <a:gd name="T32" fmla="*/ 2147483647 w 3407"/>
              <a:gd name="T33" fmla="*/ 2147483647 h 3782"/>
              <a:gd name="T34" fmla="*/ 2147483647 w 3407"/>
              <a:gd name="T35" fmla="*/ 2147483647 h 3782"/>
              <a:gd name="T36" fmla="*/ 2147483647 w 3407"/>
              <a:gd name="T37" fmla="*/ 2147483647 h 3782"/>
              <a:gd name="T38" fmla="*/ 2147483647 w 3407"/>
              <a:gd name="T39" fmla="*/ 2147483647 h 3782"/>
              <a:gd name="T40" fmla="*/ 2147483647 w 3407"/>
              <a:gd name="T41" fmla="*/ 2147483647 h 3782"/>
              <a:gd name="T42" fmla="*/ 2147483647 w 3407"/>
              <a:gd name="T43" fmla="*/ 2147483647 h 3782"/>
              <a:gd name="T44" fmla="*/ 2147483647 w 3407"/>
              <a:gd name="T45" fmla="*/ 2147483647 h 3782"/>
              <a:gd name="T46" fmla="*/ 2147483647 w 3407"/>
              <a:gd name="T47" fmla="*/ 2147483647 h 3782"/>
              <a:gd name="T48" fmla="*/ 2147483647 w 3407"/>
              <a:gd name="T49" fmla="*/ 2147483647 h 3782"/>
              <a:gd name="T50" fmla="*/ 2147483647 w 3407"/>
              <a:gd name="T51" fmla="*/ 2147483647 h 3782"/>
              <a:gd name="T52" fmla="*/ 2147483647 w 3407"/>
              <a:gd name="T53" fmla="*/ 2147483647 h 3782"/>
              <a:gd name="T54" fmla="*/ 2147483647 w 3407"/>
              <a:gd name="T55" fmla="*/ 2147483647 h 3782"/>
              <a:gd name="T56" fmla="*/ 2147483647 w 3407"/>
              <a:gd name="T57" fmla="*/ 2147483647 h 3782"/>
              <a:gd name="T58" fmla="*/ 2147483647 w 3407"/>
              <a:gd name="T59" fmla="*/ 2147483647 h 3782"/>
              <a:gd name="T60" fmla="*/ 2147483647 w 3407"/>
              <a:gd name="T61" fmla="*/ 2147483647 h 3782"/>
              <a:gd name="T62" fmla="*/ 2147483647 w 3407"/>
              <a:gd name="T63" fmla="*/ 2147483647 h 3782"/>
              <a:gd name="T64" fmla="*/ 2147483647 w 3407"/>
              <a:gd name="T65" fmla="*/ 2147483647 h 3782"/>
              <a:gd name="T66" fmla="*/ 2147483647 w 3407"/>
              <a:gd name="T67" fmla="*/ 2147483647 h 37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07" h="3782">
                <a:moveTo>
                  <a:pt x="3406" y="1906"/>
                </a:moveTo>
                <a:lnTo>
                  <a:pt x="3406" y="1906"/>
                </a:lnTo>
                <a:cubicBezTo>
                  <a:pt x="3406" y="2343"/>
                  <a:pt x="3406" y="2781"/>
                  <a:pt x="3406" y="3218"/>
                </a:cubicBezTo>
                <a:cubicBezTo>
                  <a:pt x="3406" y="3281"/>
                  <a:pt x="3375" y="3374"/>
                  <a:pt x="3312" y="3437"/>
                </a:cubicBezTo>
                <a:cubicBezTo>
                  <a:pt x="3156" y="3562"/>
                  <a:pt x="2969" y="3625"/>
                  <a:pt x="2781" y="3656"/>
                </a:cubicBezTo>
                <a:cubicBezTo>
                  <a:pt x="2313" y="3781"/>
                  <a:pt x="1844" y="3781"/>
                  <a:pt x="1375" y="3781"/>
                </a:cubicBezTo>
                <a:cubicBezTo>
                  <a:pt x="1000" y="3750"/>
                  <a:pt x="625" y="3718"/>
                  <a:pt x="281" y="3531"/>
                </a:cubicBezTo>
                <a:cubicBezTo>
                  <a:pt x="219" y="3500"/>
                  <a:pt x="156" y="3468"/>
                  <a:pt x="94" y="3406"/>
                </a:cubicBezTo>
                <a:cubicBezTo>
                  <a:pt x="31" y="3374"/>
                  <a:pt x="0" y="3281"/>
                  <a:pt x="0" y="3218"/>
                </a:cubicBezTo>
                <a:cubicBezTo>
                  <a:pt x="0" y="2343"/>
                  <a:pt x="0" y="1468"/>
                  <a:pt x="0" y="625"/>
                </a:cubicBezTo>
                <a:cubicBezTo>
                  <a:pt x="0" y="499"/>
                  <a:pt x="31" y="437"/>
                  <a:pt x="125" y="375"/>
                </a:cubicBezTo>
                <a:cubicBezTo>
                  <a:pt x="250" y="250"/>
                  <a:pt x="375" y="218"/>
                  <a:pt x="531" y="156"/>
                </a:cubicBezTo>
                <a:cubicBezTo>
                  <a:pt x="1031" y="31"/>
                  <a:pt x="1562" y="0"/>
                  <a:pt x="2063" y="31"/>
                </a:cubicBezTo>
                <a:cubicBezTo>
                  <a:pt x="2406" y="62"/>
                  <a:pt x="2750" y="93"/>
                  <a:pt x="3063" y="218"/>
                </a:cubicBezTo>
                <a:cubicBezTo>
                  <a:pt x="3156" y="281"/>
                  <a:pt x="3281" y="343"/>
                  <a:pt x="3344" y="437"/>
                </a:cubicBezTo>
                <a:cubicBezTo>
                  <a:pt x="3375" y="499"/>
                  <a:pt x="3406" y="531"/>
                  <a:pt x="3406" y="593"/>
                </a:cubicBezTo>
                <a:cubicBezTo>
                  <a:pt x="3406" y="1031"/>
                  <a:pt x="3406" y="1468"/>
                  <a:pt x="3406" y="1906"/>
                </a:cubicBezTo>
                <a:close/>
                <a:moveTo>
                  <a:pt x="313" y="1781"/>
                </a:moveTo>
                <a:lnTo>
                  <a:pt x="313" y="1781"/>
                </a:lnTo>
                <a:cubicBezTo>
                  <a:pt x="313" y="1812"/>
                  <a:pt x="313" y="1843"/>
                  <a:pt x="313" y="1843"/>
                </a:cubicBezTo>
                <a:cubicBezTo>
                  <a:pt x="313" y="2000"/>
                  <a:pt x="313" y="2125"/>
                  <a:pt x="313" y="2281"/>
                </a:cubicBezTo>
                <a:cubicBezTo>
                  <a:pt x="313" y="2437"/>
                  <a:pt x="313" y="2437"/>
                  <a:pt x="469" y="2500"/>
                </a:cubicBezTo>
                <a:cubicBezTo>
                  <a:pt x="813" y="2625"/>
                  <a:pt x="1156" y="2656"/>
                  <a:pt x="1469" y="2687"/>
                </a:cubicBezTo>
                <a:cubicBezTo>
                  <a:pt x="1844" y="2687"/>
                  <a:pt x="2188" y="2687"/>
                  <a:pt x="2531" y="2625"/>
                </a:cubicBezTo>
                <a:cubicBezTo>
                  <a:pt x="2719" y="2593"/>
                  <a:pt x="2875" y="2531"/>
                  <a:pt x="3031" y="2437"/>
                </a:cubicBezTo>
                <a:cubicBezTo>
                  <a:pt x="3063" y="2437"/>
                  <a:pt x="3094" y="2406"/>
                  <a:pt x="3094" y="2375"/>
                </a:cubicBezTo>
                <a:cubicBezTo>
                  <a:pt x="3094" y="2187"/>
                  <a:pt x="3094" y="2000"/>
                  <a:pt x="3094" y="1843"/>
                </a:cubicBezTo>
                <a:cubicBezTo>
                  <a:pt x="3094" y="1812"/>
                  <a:pt x="3094" y="1812"/>
                  <a:pt x="3094" y="1781"/>
                </a:cubicBezTo>
                <a:cubicBezTo>
                  <a:pt x="2156" y="2062"/>
                  <a:pt x="1250" y="2062"/>
                  <a:pt x="313" y="1781"/>
                </a:cubicBezTo>
                <a:close/>
                <a:moveTo>
                  <a:pt x="313" y="968"/>
                </a:moveTo>
                <a:lnTo>
                  <a:pt x="313" y="968"/>
                </a:lnTo>
                <a:cubicBezTo>
                  <a:pt x="313" y="1000"/>
                  <a:pt x="313" y="1000"/>
                  <a:pt x="313" y="1031"/>
                </a:cubicBezTo>
                <a:cubicBezTo>
                  <a:pt x="313" y="1156"/>
                  <a:pt x="313" y="1312"/>
                  <a:pt x="313" y="1437"/>
                </a:cubicBezTo>
                <a:cubicBezTo>
                  <a:pt x="313" y="1562"/>
                  <a:pt x="313" y="1562"/>
                  <a:pt x="438" y="1625"/>
                </a:cubicBezTo>
                <a:cubicBezTo>
                  <a:pt x="688" y="1718"/>
                  <a:pt x="969" y="1781"/>
                  <a:pt x="1250" y="1781"/>
                </a:cubicBezTo>
                <a:cubicBezTo>
                  <a:pt x="1688" y="1843"/>
                  <a:pt x="2156" y="1812"/>
                  <a:pt x="2594" y="1718"/>
                </a:cubicBezTo>
                <a:cubicBezTo>
                  <a:pt x="2750" y="1687"/>
                  <a:pt x="2875" y="1656"/>
                  <a:pt x="3000" y="1593"/>
                </a:cubicBezTo>
                <a:cubicBezTo>
                  <a:pt x="3063" y="1593"/>
                  <a:pt x="3094" y="1531"/>
                  <a:pt x="3094" y="1468"/>
                </a:cubicBezTo>
                <a:cubicBezTo>
                  <a:pt x="3094" y="1312"/>
                  <a:pt x="3094" y="1187"/>
                  <a:pt x="3094" y="1031"/>
                </a:cubicBezTo>
                <a:cubicBezTo>
                  <a:pt x="3094" y="1000"/>
                  <a:pt x="3094" y="1000"/>
                  <a:pt x="3094" y="968"/>
                </a:cubicBezTo>
                <a:cubicBezTo>
                  <a:pt x="2156" y="1250"/>
                  <a:pt x="1250" y="1250"/>
                  <a:pt x="313" y="968"/>
                </a:cubicBezTo>
                <a:close/>
                <a:moveTo>
                  <a:pt x="3094" y="2656"/>
                </a:moveTo>
                <a:lnTo>
                  <a:pt x="3094" y="2656"/>
                </a:lnTo>
                <a:cubicBezTo>
                  <a:pt x="2156" y="2937"/>
                  <a:pt x="1250" y="2937"/>
                  <a:pt x="313" y="2656"/>
                </a:cubicBezTo>
                <a:cubicBezTo>
                  <a:pt x="313" y="2687"/>
                  <a:pt x="313" y="2718"/>
                  <a:pt x="313" y="2718"/>
                </a:cubicBezTo>
                <a:cubicBezTo>
                  <a:pt x="313" y="2875"/>
                  <a:pt x="313" y="3000"/>
                  <a:pt x="313" y="3125"/>
                </a:cubicBezTo>
                <a:cubicBezTo>
                  <a:pt x="313" y="3250"/>
                  <a:pt x="344" y="3281"/>
                  <a:pt x="438" y="3312"/>
                </a:cubicBezTo>
                <a:cubicBezTo>
                  <a:pt x="625" y="3374"/>
                  <a:pt x="813" y="3406"/>
                  <a:pt x="1000" y="3437"/>
                </a:cubicBezTo>
                <a:cubicBezTo>
                  <a:pt x="1156" y="3468"/>
                  <a:pt x="1313" y="3500"/>
                  <a:pt x="1469" y="3500"/>
                </a:cubicBezTo>
                <a:cubicBezTo>
                  <a:pt x="1875" y="3531"/>
                  <a:pt x="2281" y="3500"/>
                  <a:pt x="2656" y="3406"/>
                </a:cubicBezTo>
                <a:cubicBezTo>
                  <a:pt x="2781" y="3374"/>
                  <a:pt x="2906" y="3312"/>
                  <a:pt x="3031" y="3281"/>
                </a:cubicBezTo>
                <a:cubicBezTo>
                  <a:pt x="3063" y="3250"/>
                  <a:pt x="3094" y="3218"/>
                  <a:pt x="3094" y="3156"/>
                </a:cubicBezTo>
                <a:cubicBezTo>
                  <a:pt x="3094" y="3031"/>
                  <a:pt x="3094" y="2875"/>
                  <a:pt x="3094" y="2718"/>
                </a:cubicBezTo>
                <a:cubicBezTo>
                  <a:pt x="3094" y="2687"/>
                  <a:pt x="3094" y="2687"/>
                  <a:pt x="3094" y="2656"/>
                </a:cubicBezTo>
                <a:close/>
                <a:moveTo>
                  <a:pt x="1688" y="906"/>
                </a:moveTo>
                <a:lnTo>
                  <a:pt x="1688" y="906"/>
                </a:lnTo>
                <a:lnTo>
                  <a:pt x="1719" y="906"/>
                </a:lnTo>
                <a:cubicBezTo>
                  <a:pt x="1937" y="875"/>
                  <a:pt x="2188" y="875"/>
                  <a:pt x="2438" y="843"/>
                </a:cubicBezTo>
                <a:cubicBezTo>
                  <a:pt x="2625" y="812"/>
                  <a:pt x="2781" y="750"/>
                  <a:pt x="2969" y="687"/>
                </a:cubicBezTo>
                <a:cubicBezTo>
                  <a:pt x="3031" y="687"/>
                  <a:pt x="3094" y="625"/>
                  <a:pt x="3094" y="593"/>
                </a:cubicBezTo>
                <a:cubicBezTo>
                  <a:pt x="3094" y="531"/>
                  <a:pt x="3031" y="499"/>
                  <a:pt x="2969" y="499"/>
                </a:cubicBezTo>
                <a:cubicBezTo>
                  <a:pt x="2813" y="437"/>
                  <a:pt x="2625" y="406"/>
                  <a:pt x="2469" y="375"/>
                </a:cubicBezTo>
                <a:cubicBezTo>
                  <a:pt x="2281" y="343"/>
                  <a:pt x="2125" y="312"/>
                  <a:pt x="1937" y="312"/>
                </a:cubicBezTo>
                <a:cubicBezTo>
                  <a:pt x="1531" y="281"/>
                  <a:pt x="1156" y="281"/>
                  <a:pt x="750" y="406"/>
                </a:cubicBezTo>
                <a:cubicBezTo>
                  <a:pt x="625" y="437"/>
                  <a:pt x="500" y="468"/>
                  <a:pt x="375" y="531"/>
                </a:cubicBezTo>
                <a:cubicBezTo>
                  <a:pt x="281" y="562"/>
                  <a:pt x="281" y="625"/>
                  <a:pt x="375" y="656"/>
                </a:cubicBezTo>
                <a:cubicBezTo>
                  <a:pt x="531" y="718"/>
                  <a:pt x="688" y="781"/>
                  <a:pt x="844" y="812"/>
                </a:cubicBezTo>
                <a:cubicBezTo>
                  <a:pt x="1125" y="875"/>
                  <a:pt x="1406" y="906"/>
                  <a:pt x="1688" y="906"/>
                </a:cubicBezTo>
                <a:close/>
              </a:path>
            </a:pathLst>
          </a:custGeom>
          <a:solidFill>
            <a:srgbClr val="FFFFFF"/>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36" name="Freeform 1008"/>
          <p:cNvSpPr>
            <a:spLocks noEditPoints="1"/>
          </p:cNvSpPr>
          <p:nvPr/>
        </p:nvSpPr>
        <p:spPr bwMode="gray">
          <a:xfrm>
            <a:off x="2833702" y="2400134"/>
            <a:ext cx="218681" cy="415489"/>
          </a:xfrm>
          <a:custGeom>
            <a:avLst/>
            <a:gdLst/>
            <a:ahLst/>
            <a:cxnLst>
              <a:cxn ang="0">
                <a:pos x="211" y="198"/>
              </a:cxn>
              <a:cxn ang="0">
                <a:pos x="211" y="367"/>
              </a:cxn>
              <a:cxn ang="0">
                <a:pos x="182" y="397"/>
              </a:cxn>
              <a:cxn ang="0">
                <a:pos x="29" y="397"/>
              </a:cxn>
              <a:cxn ang="0">
                <a:pos x="0" y="368"/>
              </a:cxn>
              <a:cxn ang="0">
                <a:pos x="0" y="366"/>
              </a:cxn>
              <a:cxn ang="0">
                <a:pos x="0" y="30"/>
              </a:cxn>
              <a:cxn ang="0">
                <a:pos x="26" y="0"/>
              </a:cxn>
              <a:cxn ang="0">
                <a:pos x="30" y="0"/>
              </a:cxn>
              <a:cxn ang="0">
                <a:pos x="182" y="0"/>
              </a:cxn>
              <a:cxn ang="0">
                <a:pos x="211" y="29"/>
              </a:cxn>
              <a:cxn ang="0">
                <a:pos x="211" y="198"/>
              </a:cxn>
              <a:cxn ang="0">
                <a:pos x="15" y="196"/>
              </a:cxn>
              <a:cxn ang="0">
                <a:pos x="15" y="350"/>
              </a:cxn>
              <a:cxn ang="0">
                <a:pos x="21" y="356"/>
              </a:cxn>
              <a:cxn ang="0">
                <a:pos x="191" y="356"/>
              </a:cxn>
              <a:cxn ang="0">
                <a:pos x="196" y="350"/>
              </a:cxn>
              <a:cxn ang="0">
                <a:pos x="196" y="41"/>
              </a:cxn>
              <a:cxn ang="0">
                <a:pos x="191" y="35"/>
              </a:cxn>
              <a:cxn ang="0">
                <a:pos x="21" y="35"/>
              </a:cxn>
              <a:cxn ang="0">
                <a:pos x="18" y="35"/>
              </a:cxn>
              <a:cxn ang="0">
                <a:pos x="15" y="38"/>
              </a:cxn>
              <a:cxn ang="0">
                <a:pos x="15" y="41"/>
              </a:cxn>
              <a:cxn ang="0">
                <a:pos x="15" y="196"/>
              </a:cxn>
              <a:cxn ang="0">
                <a:pos x="106" y="382"/>
              </a:cxn>
              <a:cxn ang="0">
                <a:pos x="120" y="382"/>
              </a:cxn>
              <a:cxn ang="0">
                <a:pos x="126" y="377"/>
              </a:cxn>
              <a:cxn ang="0">
                <a:pos x="126" y="374"/>
              </a:cxn>
              <a:cxn ang="0">
                <a:pos x="120" y="368"/>
              </a:cxn>
              <a:cxn ang="0">
                <a:pos x="92" y="368"/>
              </a:cxn>
              <a:cxn ang="0">
                <a:pos x="86" y="376"/>
              </a:cxn>
              <a:cxn ang="0">
                <a:pos x="92" y="382"/>
              </a:cxn>
              <a:cxn ang="0">
                <a:pos x="106" y="382"/>
              </a:cxn>
              <a:cxn ang="0">
                <a:pos x="106" y="15"/>
              </a:cxn>
              <a:cxn ang="0">
                <a:pos x="88" y="15"/>
              </a:cxn>
              <a:cxn ang="0">
                <a:pos x="85" y="17"/>
              </a:cxn>
              <a:cxn ang="0">
                <a:pos x="88" y="20"/>
              </a:cxn>
              <a:cxn ang="0">
                <a:pos x="123" y="20"/>
              </a:cxn>
              <a:cxn ang="0">
                <a:pos x="127" y="17"/>
              </a:cxn>
              <a:cxn ang="0">
                <a:pos x="123" y="15"/>
              </a:cxn>
              <a:cxn ang="0">
                <a:pos x="106" y="15"/>
              </a:cxn>
            </a:cxnLst>
            <a:rect l="0" t="0" r="r" b="b"/>
            <a:pathLst>
              <a:path w="211" h="397">
                <a:moveTo>
                  <a:pt x="211" y="198"/>
                </a:moveTo>
                <a:cubicBezTo>
                  <a:pt x="211" y="254"/>
                  <a:pt x="211" y="310"/>
                  <a:pt x="211" y="367"/>
                </a:cubicBezTo>
                <a:cubicBezTo>
                  <a:pt x="211" y="383"/>
                  <a:pt x="198" y="397"/>
                  <a:pt x="182" y="397"/>
                </a:cubicBezTo>
                <a:cubicBezTo>
                  <a:pt x="131" y="397"/>
                  <a:pt x="80" y="397"/>
                  <a:pt x="29" y="397"/>
                </a:cubicBezTo>
                <a:cubicBezTo>
                  <a:pt x="14" y="397"/>
                  <a:pt x="1" y="383"/>
                  <a:pt x="0" y="368"/>
                </a:cubicBezTo>
                <a:cubicBezTo>
                  <a:pt x="0" y="367"/>
                  <a:pt x="0" y="367"/>
                  <a:pt x="0" y="366"/>
                </a:cubicBezTo>
                <a:cubicBezTo>
                  <a:pt x="0" y="254"/>
                  <a:pt x="0" y="142"/>
                  <a:pt x="0" y="30"/>
                </a:cubicBezTo>
                <a:cubicBezTo>
                  <a:pt x="0" y="14"/>
                  <a:pt x="11" y="2"/>
                  <a:pt x="26" y="0"/>
                </a:cubicBezTo>
                <a:cubicBezTo>
                  <a:pt x="27" y="0"/>
                  <a:pt x="29" y="0"/>
                  <a:pt x="30" y="0"/>
                </a:cubicBezTo>
                <a:cubicBezTo>
                  <a:pt x="80" y="0"/>
                  <a:pt x="131" y="0"/>
                  <a:pt x="182" y="0"/>
                </a:cubicBezTo>
                <a:cubicBezTo>
                  <a:pt x="198" y="0"/>
                  <a:pt x="211" y="13"/>
                  <a:pt x="211" y="29"/>
                </a:cubicBezTo>
                <a:cubicBezTo>
                  <a:pt x="211" y="85"/>
                  <a:pt x="211" y="142"/>
                  <a:pt x="211" y="198"/>
                </a:cubicBezTo>
                <a:close/>
                <a:moveTo>
                  <a:pt x="15" y="196"/>
                </a:moveTo>
                <a:cubicBezTo>
                  <a:pt x="15" y="247"/>
                  <a:pt x="15" y="299"/>
                  <a:pt x="15" y="350"/>
                </a:cubicBezTo>
                <a:cubicBezTo>
                  <a:pt x="15" y="355"/>
                  <a:pt x="16" y="356"/>
                  <a:pt x="21" y="356"/>
                </a:cubicBezTo>
                <a:cubicBezTo>
                  <a:pt x="77" y="356"/>
                  <a:pt x="134" y="356"/>
                  <a:pt x="191" y="356"/>
                </a:cubicBezTo>
                <a:cubicBezTo>
                  <a:pt x="196" y="356"/>
                  <a:pt x="196" y="355"/>
                  <a:pt x="196" y="350"/>
                </a:cubicBezTo>
                <a:cubicBezTo>
                  <a:pt x="196" y="247"/>
                  <a:pt x="196" y="144"/>
                  <a:pt x="196" y="41"/>
                </a:cubicBezTo>
                <a:cubicBezTo>
                  <a:pt x="196" y="36"/>
                  <a:pt x="196" y="35"/>
                  <a:pt x="191" y="35"/>
                </a:cubicBezTo>
                <a:cubicBezTo>
                  <a:pt x="134" y="35"/>
                  <a:pt x="77" y="35"/>
                  <a:pt x="21" y="35"/>
                </a:cubicBezTo>
                <a:cubicBezTo>
                  <a:pt x="20" y="35"/>
                  <a:pt x="19" y="35"/>
                  <a:pt x="18" y="35"/>
                </a:cubicBezTo>
                <a:cubicBezTo>
                  <a:pt x="16" y="35"/>
                  <a:pt x="15" y="36"/>
                  <a:pt x="15" y="38"/>
                </a:cubicBezTo>
                <a:cubicBezTo>
                  <a:pt x="15" y="39"/>
                  <a:pt x="15" y="40"/>
                  <a:pt x="15" y="41"/>
                </a:cubicBezTo>
                <a:cubicBezTo>
                  <a:pt x="15" y="92"/>
                  <a:pt x="15" y="144"/>
                  <a:pt x="15" y="196"/>
                </a:cubicBezTo>
                <a:close/>
                <a:moveTo>
                  <a:pt x="106" y="382"/>
                </a:moveTo>
                <a:cubicBezTo>
                  <a:pt x="110" y="382"/>
                  <a:pt x="115" y="383"/>
                  <a:pt x="120" y="382"/>
                </a:cubicBezTo>
                <a:cubicBezTo>
                  <a:pt x="123" y="382"/>
                  <a:pt x="125" y="380"/>
                  <a:pt x="126" y="377"/>
                </a:cubicBezTo>
                <a:cubicBezTo>
                  <a:pt x="126" y="376"/>
                  <a:pt x="126" y="375"/>
                  <a:pt x="126" y="374"/>
                </a:cubicBezTo>
                <a:cubicBezTo>
                  <a:pt x="126" y="370"/>
                  <a:pt x="123" y="368"/>
                  <a:pt x="120" y="368"/>
                </a:cubicBezTo>
                <a:cubicBezTo>
                  <a:pt x="111" y="368"/>
                  <a:pt x="101" y="368"/>
                  <a:pt x="92" y="368"/>
                </a:cubicBezTo>
                <a:cubicBezTo>
                  <a:pt x="87" y="368"/>
                  <a:pt x="85" y="371"/>
                  <a:pt x="86" y="376"/>
                </a:cubicBezTo>
                <a:cubicBezTo>
                  <a:pt x="86" y="380"/>
                  <a:pt x="88" y="382"/>
                  <a:pt x="92" y="382"/>
                </a:cubicBezTo>
                <a:cubicBezTo>
                  <a:pt x="97" y="382"/>
                  <a:pt x="101" y="382"/>
                  <a:pt x="106" y="382"/>
                </a:cubicBezTo>
                <a:close/>
                <a:moveTo>
                  <a:pt x="106" y="15"/>
                </a:moveTo>
                <a:cubicBezTo>
                  <a:pt x="100" y="15"/>
                  <a:pt x="94" y="15"/>
                  <a:pt x="88" y="15"/>
                </a:cubicBezTo>
                <a:cubicBezTo>
                  <a:pt x="86" y="15"/>
                  <a:pt x="85" y="15"/>
                  <a:pt x="85" y="17"/>
                </a:cubicBezTo>
                <a:cubicBezTo>
                  <a:pt x="85" y="19"/>
                  <a:pt x="86" y="20"/>
                  <a:pt x="88" y="20"/>
                </a:cubicBezTo>
                <a:cubicBezTo>
                  <a:pt x="100" y="20"/>
                  <a:pt x="112" y="20"/>
                  <a:pt x="123" y="20"/>
                </a:cubicBezTo>
                <a:cubicBezTo>
                  <a:pt x="125" y="20"/>
                  <a:pt x="127" y="19"/>
                  <a:pt x="127" y="17"/>
                </a:cubicBezTo>
                <a:cubicBezTo>
                  <a:pt x="127" y="15"/>
                  <a:pt x="125" y="15"/>
                  <a:pt x="123" y="15"/>
                </a:cubicBezTo>
                <a:cubicBezTo>
                  <a:pt x="117" y="15"/>
                  <a:pt x="112" y="15"/>
                  <a:pt x="106" y="1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grpSp>
        <p:nvGrpSpPr>
          <p:cNvPr id="8" name="Group 251"/>
          <p:cNvGrpSpPr>
            <a:grpSpLocks noChangeAspect="1"/>
          </p:cNvGrpSpPr>
          <p:nvPr/>
        </p:nvGrpSpPr>
        <p:grpSpPr bwMode="gray">
          <a:xfrm>
            <a:off x="3885112" y="1834710"/>
            <a:ext cx="390053" cy="390809"/>
            <a:chOff x="2962" y="2818"/>
            <a:chExt cx="516" cy="517"/>
          </a:xfrm>
          <a:solidFill>
            <a:srgbClr val="FFFFFF"/>
          </a:solidFill>
        </p:grpSpPr>
        <p:sp>
          <p:nvSpPr>
            <p:cNvPr id="38" name="Freeform 253"/>
            <p:cNvSpPr>
              <a:spLocks noEditPoints="1"/>
            </p:cNvSpPr>
            <p:nvPr/>
          </p:nvSpPr>
          <p:spPr bwMode="gray">
            <a:xfrm>
              <a:off x="2962" y="2920"/>
              <a:ext cx="262" cy="268"/>
            </a:xfrm>
            <a:custGeom>
              <a:avLst/>
              <a:gdLst/>
              <a:ahLst/>
              <a:cxnLst>
                <a:cxn ang="0">
                  <a:pos x="388" y="398"/>
                </a:cxn>
                <a:cxn ang="0">
                  <a:pos x="0" y="398"/>
                </a:cxn>
                <a:cxn ang="0">
                  <a:pos x="0" y="393"/>
                </a:cxn>
                <a:cxn ang="0">
                  <a:pos x="0" y="90"/>
                </a:cxn>
                <a:cxn ang="0">
                  <a:pos x="11" y="51"/>
                </a:cxn>
                <a:cxn ang="0">
                  <a:pos x="83" y="0"/>
                </a:cxn>
                <a:cxn ang="0">
                  <a:pos x="90" y="0"/>
                </a:cxn>
                <a:cxn ang="0">
                  <a:pos x="383" y="0"/>
                </a:cxn>
                <a:cxn ang="0">
                  <a:pos x="388" y="0"/>
                </a:cxn>
                <a:cxn ang="0">
                  <a:pos x="388" y="398"/>
                </a:cxn>
                <a:cxn ang="0">
                  <a:pos x="64" y="85"/>
                </a:cxn>
                <a:cxn ang="0">
                  <a:pos x="57" y="131"/>
                </a:cxn>
                <a:cxn ang="0">
                  <a:pos x="83" y="170"/>
                </a:cxn>
                <a:cxn ang="0">
                  <a:pos x="82" y="171"/>
                </a:cxn>
                <a:cxn ang="0">
                  <a:pos x="55" y="164"/>
                </a:cxn>
                <a:cxn ang="0">
                  <a:pos x="105" y="227"/>
                </a:cxn>
                <a:cxn ang="0">
                  <a:pos x="105" y="228"/>
                </a:cxn>
                <a:cxn ang="0">
                  <a:pos x="78" y="228"/>
                </a:cxn>
                <a:cxn ang="0">
                  <a:pos x="137" y="273"/>
                </a:cxn>
                <a:cxn ang="0">
                  <a:pos x="45" y="299"/>
                </a:cxn>
                <a:cxn ang="0">
                  <a:pos x="47" y="302"/>
                </a:cxn>
                <a:cxn ang="0">
                  <a:pos x="150" y="327"/>
                </a:cxn>
                <a:cxn ang="0">
                  <a:pos x="227" y="307"/>
                </a:cxn>
                <a:cxn ang="0">
                  <a:pos x="323" y="152"/>
                </a:cxn>
                <a:cxn ang="0">
                  <a:pos x="335" y="127"/>
                </a:cxn>
                <a:cxn ang="0">
                  <a:pos x="338" y="124"/>
                </a:cxn>
                <a:cxn ang="0">
                  <a:pos x="356" y="105"/>
                </a:cxn>
                <a:cxn ang="0">
                  <a:pos x="322" y="114"/>
                </a:cxn>
                <a:cxn ang="0">
                  <a:pos x="321" y="112"/>
                </a:cxn>
                <a:cxn ang="0">
                  <a:pos x="346" y="80"/>
                </a:cxn>
                <a:cxn ang="0">
                  <a:pos x="311" y="93"/>
                </a:cxn>
                <a:cxn ang="0">
                  <a:pos x="303" y="91"/>
                </a:cxn>
                <a:cxn ang="0">
                  <a:pos x="201" y="111"/>
                </a:cxn>
                <a:cxn ang="0">
                  <a:pos x="197" y="152"/>
                </a:cxn>
                <a:cxn ang="0">
                  <a:pos x="64" y="85"/>
                </a:cxn>
              </a:cxnLst>
              <a:rect l="0" t="0" r="r" b="b"/>
              <a:pathLst>
                <a:path w="388" h="398">
                  <a:moveTo>
                    <a:pt x="388" y="398"/>
                  </a:moveTo>
                  <a:cubicBezTo>
                    <a:pt x="259" y="398"/>
                    <a:pt x="130" y="398"/>
                    <a:pt x="0" y="398"/>
                  </a:cubicBezTo>
                  <a:cubicBezTo>
                    <a:pt x="0" y="396"/>
                    <a:pt x="0" y="395"/>
                    <a:pt x="0" y="393"/>
                  </a:cubicBezTo>
                  <a:cubicBezTo>
                    <a:pt x="0" y="292"/>
                    <a:pt x="0" y="191"/>
                    <a:pt x="0" y="90"/>
                  </a:cubicBezTo>
                  <a:cubicBezTo>
                    <a:pt x="0" y="76"/>
                    <a:pt x="4" y="63"/>
                    <a:pt x="11" y="51"/>
                  </a:cubicBezTo>
                  <a:cubicBezTo>
                    <a:pt x="28" y="24"/>
                    <a:pt x="51" y="5"/>
                    <a:pt x="83" y="0"/>
                  </a:cubicBezTo>
                  <a:cubicBezTo>
                    <a:pt x="85" y="0"/>
                    <a:pt x="88" y="0"/>
                    <a:pt x="90" y="0"/>
                  </a:cubicBezTo>
                  <a:cubicBezTo>
                    <a:pt x="188" y="0"/>
                    <a:pt x="285" y="0"/>
                    <a:pt x="383" y="0"/>
                  </a:cubicBezTo>
                  <a:cubicBezTo>
                    <a:pt x="385" y="0"/>
                    <a:pt x="386" y="0"/>
                    <a:pt x="388" y="0"/>
                  </a:cubicBezTo>
                  <a:cubicBezTo>
                    <a:pt x="388" y="133"/>
                    <a:pt x="388" y="265"/>
                    <a:pt x="388" y="398"/>
                  </a:cubicBezTo>
                  <a:close/>
                  <a:moveTo>
                    <a:pt x="64" y="85"/>
                  </a:moveTo>
                  <a:cubicBezTo>
                    <a:pt x="56" y="100"/>
                    <a:pt x="54" y="115"/>
                    <a:pt x="57" y="131"/>
                  </a:cubicBezTo>
                  <a:cubicBezTo>
                    <a:pt x="61" y="147"/>
                    <a:pt x="70" y="160"/>
                    <a:pt x="83" y="170"/>
                  </a:cubicBezTo>
                  <a:cubicBezTo>
                    <a:pt x="82" y="170"/>
                    <a:pt x="82" y="171"/>
                    <a:pt x="82" y="171"/>
                  </a:cubicBezTo>
                  <a:cubicBezTo>
                    <a:pt x="73" y="169"/>
                    <a:pt x="64" y="167"/>
                    <a:pt x="55" y="164"/>
                  </a:cubicBezTo>
                  <a:cubicBezTo>
                    <a:pt x="57" y="196"/>
                    <a:pt x="74" y="217"/>
                    <a:pt x="105" y="227"/>
                  </a:cubicBezTo>
                  <a:cubicBezTo>
                    <a:pt x="105" y="227"/>
                    <a:pt x="105" y="227"/>
                    <a:pt x="105" y="228"/>
                  </a:cubicBezTo>
                  <a:cubicBezTo>
                    <a:pt x="96" y="228"/>
                    <a:pt x="87" y="228"/>
                    <a:pt x="78" y="228"/>
                  </a:cubicBezTo>
                  <a:cubicBezTo>
                    <a:pt x="88" y="255"/>
                    <a:pt x="108" y="270"/>
                    <a:pt x="137" y="273"/>
                  </a:cubicBezTo>
                  <a:cubicBezTo>
                    <a:pt x="109" y="294"/>
                    <a:pt x="79" y="302"/>
                    <a:pt x="45" y="299"/>
                  </a:cubicBezTo>
                  <a:cubicBezTo>
                    <a:pt x="46" y="301"/>
                    <a:pt x="46" y="301"/>
                    <a:pt x="47" y="302"/>
                  </a:cubicBezTo>
                  <a:cubicBezTo>
                    <a:pt x="79" y="320"/>
                    <a:pt x="113" y="329"/>
                    <a:pt x="150" y="327"/>
                  </a:cubicBezTo>
                  <a:cubicBezTo>
                    <a:pt x="177" y="326"/>
                    <a:pt x="203" y="321"/>
                    <a:pt x="227" y="307"/>
                  </a:cubicBezTo>
                  <a:cubicBezTo>
                    <a:pt x="287" y="274"/>
                    <a:pt x="319" y="221"/>
                    <a:pt x="323" y="152"/>
                  </a:cubicBezTo>
                  <a:cubicBezTo>
                    <a:pt x="324" y="142"/>
                    <a:pt x="325" y="133"/>
                    <a:pt x="335" y="127"/>
                  </a:cubicBezTo>
                  <a:cubicBezTo>
                    <a:pt x="336" y="127"/>
                    <a:pt x="337" y="125"/>
                    <a:pt x="338" y="124"/>
                  </a:cubicBezTo>
                  <a:cubicBezTo>
                    <a:pt x="344" y="118"/>
                    <a:pt x="349" y="112"/>
                    <a:pt x="356" y="105"/>
                  </a:cubicBezTo>
                  <a:cubicBezTo>
                    <a:pt x="343" y="108"/>
                    <a:pt x="333" y="111"/>
                    <a:pt x="322" y="114"/>
                  </a:cubicBezTo>
                  <a:cubicBezTo>
                    <a:pt x="322" y="113"/>
                    <a:pt x="321" y="113"/>
                    <a:pt x="321" y="112"/>
                  </a:cubicBezTo>
                  <a:cubicBezTo>
                    <a:pt x="333" y="104"/>
                    <a:pt x="342" y="93"/>
                    <a:pt x="346" y="80"/>
                  </a:cubicBezTo>
                  <a:cubicBezTo>
                    <a:pt x="334" y="84"/>
                    <a:pt x="322" y="88"/>
                    <a:pt x="311" y="93"/>
                  </a:cubicBezTo>
                  <a:cubicBezTo>
                    <a:pt x="308" y="94"/>
                    <a:pt x="305" y="93"/>
                    <a:pt x="303" y="91"/>
                  </a:cubicBezTo>
                  <a:cubicBezTo>
                    <a:pt x="271" y="61"/>
                    <a:pt x="219" y="71"/>
                    <a:pt x="201" y="111"/>
                  </a:cubicBezTo>
                  <a:cubicBezTo>
                    <a:pt x="195" y="124"/>
                    <a:pt x="194" y="137"/>
                    <a:pt x="197" y="152"/>
                  </a:cubicBezTo>
                  <a:cubicBezTo>
                    <a:pt x="143" y="149"/>
                    <a:pt x="99" y="126"/>
                    <a:pt x="64" y="8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39" name="Freeform 254"/>
            <p:cNvSpPr>
              <a:spLocks/>
            </p:cNvSpPr>
            <p:nvPr/>
          </p:nvSpPr>
          <p:spPr bwMode="gray">
            <a:xfrm>
              <a:off x="3252" y="2819"/>
              <a:ext cx="226" cy="231"/>
            </a:xfrm>
            <a:custGeom>
              <a:avLst/>
              <a:gdLst/>
              <a:ahLst/>
              <a:cxnLst>
                <a:cxn ang="0">
                  <a:pos x="286" y="50"/>
                </a:cxn>
                <a:cxn ang="0">
                  <a:pos x="223" y="54"/>
                </a:cxn>
                <a:cxn ang="0">
                  <a:pos x="180" y="112"/>
                </a:cxn>
                <a:cxn ang="0">
                  <a:pos x="180" y="156"/>
                </a:cxn>
                <a:cxn ang="0">
                  <a:pos x="137" y="156"/>
                </a:cxn>
                <a:cxn ang="0">
                  <a:pos x="137" y="206"/>
                </a:cxn>
                <a:cxn ang="0">
                  <a:pos x="180" y="206"/>
                </a:cxn>
                <a:cxn ang="0">
                  <a:pos x="180" y="343"/>
                </a:cxn>
                <a:cxn ang="0">
                  <a:pos x="0" y="343"/>
                </a:cxn>
                <a:cxn ang="0">
                  <a:pos x="0" y="337"/>
                </a:cxn>
                <a:cxn ang="0">
                  <a:pos x="0" y="84"/>
                </a:cxn>
                <a:cxn ang="0">
                  <a:pos x="23" y="27"/>
                </a:cxn>
                <a:cxn ang="0">
                  <a:pos x="86" y="0"/>
                </a:cxn>
                <a:cxn ang="0">
                  <a:pos x="329" y="0"/>
                </a:cxn>
                <a:cxn ang="0">
                  <a:pos x="335" y="0"/>
                </a:cxn>
                <a:cxn ang="0">
                  <a:pos x="335" y="343"/>
                </a:cxn>
                <a:cxn ang="0">
                  <a:pos x="233" y="343"/>
                </a:cxn>
                <a:cxn ang="0">
                  <a:pos x="233" y="206"/>
                </a:cxn>
                <a:cxn ang="0">
                  <a:pos x="244" y="206"/>
                </a:cxn>
                <a:cxn ang="0">
                  <a:pos x="274" y="206"/>
                </a:cxn>
                <a:cxn ang="0">
                  <a:pos x="278" y="204"/>
                </a:cxn>
                <a:cxn ang="0">
                  <a:pos x="284" y="158"/>
                </a:cxn>
                <a:cxn ang="0">
                  <a:pos x="284" y="157"/>
                </a:cxn>
                <a:cxn ang="0">
                  <a:pos x="233" y="157"/>
                </a:cxn>
                <a:cxn ang="0">
                  <a:pos x="233" y="145"/>
                </a:cxn>
                <a:cxn ang="0">
                  <a:pos x="233" y="114"/>
                </a:cxn>
                <a:cxn ang="0">
                  <a:pos x="249" y="99"/>
                </a:cxn>
                <a:cxn ang="0">
                  <a:pos x="283" y="99"/>
                </a:cxn>
                <a:cxn ang="0">
                  <a:pos x="287" y="95"/>
                </a:cxn>
                <a:cxn ang="0">
                  <a:pos x="287" y="53"/>
                </a:cxn>
                <a:cxn ang="0">
                  <a:pos x="286" y="50"/>
                </a:cxn>
              </a:cxnLst>
              <a:rect l="0" t="0" r="r" b="b"/>
              <a:pathLst>
                <a:path w="335" h="343">
                  <a:moveTo>
                    <a:pt x="286" y="50"/>
                  </a:moveTo>
                  <a:cubicBezTo>
                    <a:pt x="265" y="52"/>
                    <a:pt x="244" y="48"/>
                    <a:pt x="223" y="54"/>
                  </a:cubicBezTo>
                  <a:cubicBezTo>
                    <a:pt x="197" y="63"/>
                    <a:pt x="181" y="85"/>
                    <a:pt x="180" y="112"/>
                  </a:cubicBezTo>
                  <a:cubicBezTo>
                    <a:pt x="180" y="127"/>
                    <a:pt x="180" y="141"/>
                    <a:pt x="180" y="156"/>
                  </a:cubicBezTo>
                  <a:cubicBezTo>
                    <a:pt x="166" y="156"/>
                    <a:pt x="152" y="156"/>
                    <a:pt x="137" y="156"/>
                  </a:cubicBezTo>
                  <a:cubicBezTo>
                    <a:pt x="137" y="173"/>
                    <a:pt x="137" y="189"/>
                    <a:pt x="137" y="206"/>
                  </a:cubicBezTo>
                  <a:cubicBezTo>
                    <a:pt x="152" y="206"/>
                    <a:pt x="166" y="206"/>
                    <a:pt x="180" y="206"/>
                  </a:cubicBezTo>
                  <a:cubicBezTo>
                    <a:pt x="180" y="252"/>
                    <a:pt x="180" y="298"/>
                    <a:pt x="180" y="343"/>
                  </a:cubicBezTo>
                  <a:cubicBezTo>
                    <a:pt x="120" y="343"/>
                    <a:pt x="60" y="343"/>
                    <a:pt x="0" y="343"/>
                  </a:cubicBezTo>
                  <a:cubicBezTo>
                    <a:pt x="0" y="341"/>
                    <a:pt x="0" y="339"/>
                    <a:pt x="0" y="337"/>
                  </a:cubicBezTo>
                  <a:cubicBezTo>
                    <a:pt x="0" y="253"/>
                    <a:pt x="0" y="168"/>
                    <a:pt x="0" y="84"/>
                  </a:cubicBezTo>
                  <a:cubicBezTo>
                    <a:pt x="0" y="62"/>
                    <a:pt x="8" y="43"/>
                    <a:pt x="23" y="27"/>
                  </a:cubicBezTo>
                  <a:cubicBezTo>
                    <a:pt x="40" y="9"/>
                    <a:pt x="61" y="0"/>
                    <a:pt x="86" y="0"/>
                  </a:cubicBezTo>
                  <a:cubicBezTo>
                    <a:pt x="167" y="0"/>
                    <a:pt x="248" y="0"/>
                    <a:pt x="329" y="0"/>
                  </a:cubicBezTo>
                  <a:cubicBezTo>
                    <a:pt x="331" y="0"/>
                    <a:pt x="333" y="0"/>
                    <a:pt x="335" y="0"/>
                  </a:cubicBezTo>
                  <a:cubicBezTo>
                    <a:pt x="335" y="115"/>
                    <a:pt x="335" y="229"/>
                    <a:pt x="335" y="343"/>
                  </a:cubicBezTo>
                  <a:cubicBezTo>
                    <a:pt x="301" y="343"/>
                    <a:pt x="267" y="343"/>
                    <a:pt x="233" y="343"/>
                  </a:cubicBezTo>
                  <a:cubicBezTo>
                    <a:pt x="233" y="298"/>
                    <a:pt x="233" y="252"/>
                    <a:pt x="233" y="206"/>
                  </a:cubicBezTo>
                  <a:cubicBezTo>
                    <a:pt x="237" y="206"/>
                    <a:pt x="240" y="206"/>
                    <a:pt x="244" y="206"/>
                  </a:cubicBezTo>
                  <a:cubicBezTo>
                    <a:pt x="254" y="206"/>
                    <a:pt x="264" y="206"/>
                    <a:pt x="274" y="206"/>
                  </a:cubicBezTo>
                  <a:cubicBezTo>
                    <a:pt x="276" y="206"/>
                    <a:pt x="278" y="205"/>
                    <a:pt x="278" y="204"/>
                  </a:cubicBezTo>
                  <a:cubicBezTo>
                    <a:pt x="281" y="189"/>
                    <a:pt x="282" y="174"/>
                    <a:pt x="284" y="158"/>
                  </a:cubicBezTo>
                  <a:cubicBezTo>
                    <a:pt x="284" y="158"/>
                    <a:pt x="284" y="157"/>
                    <a:pt x="284" y="157"/>
                  </a:cubicBezTo>
                  <a:cubicBezTo>
                    <a:pt x="267" y="157"/>
                    <a:pt x="250" y="157"/>
                    <a:pt x="233" y="157"/>
                  </a:cubicBezTo>
                  <a:cubicBezTo>
                    <a:pt x="233" y="152"/>
                    <a:pt x="233" y="149"/>
                    <a:pt x="233" y="145"/>
                  </a:cubicBezTo>
                  <a:cubicBezTo>
                    <a:pt x="233" y="135"/>
                    <a:pt x="233" y="125"/>
                    <a:pt x="233" y="114"/>
                  </a:cubicBezTo>
                  <a:cubicBezTo>
                    <a:pt x="234" y="104"/>
                    <a:pt x="239" y="99"/>
                    <a:pt x="249" y="99"/>
                  </a:cubicBezTo>
                  <a:cubicBezTo>
                    <a:pt x="260" y="98"/>
                    <a:pt x="271" y="99"/>
                    <a:pt x="283" y="99"/>
                  </a:cubicBezTo>
                  <a:cubicBezTo>
                    <a:pt x="285" y="99"/>
                    <a:pt x="287" y="99"/>
                    <a:pt x="287" y="95"/>
                  </a:cubicBezTo>
                  <a:cubicBezTo>
                    <a:pt x="287" y="81"/>
                    <a:pt x="287" y="67"/>
                    <a:pt x="287" y="53"/>
                  </a:cubicBezTo>
                  <a:cubicBezTo>
                    <a:pt x="287" y="52"/>
                    <a:pt x="286" y="52"/>
                    <a:pt x="286"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40" name="Freeform 255"/>
            <p:cNvSpPr>
              <a:spLocks noEditPoints="1"/>
            </p:cNvSpPr>
            <p:nvPr/>
          </p:nvSpPr>
          <p:spPr bwMode="gray">
            <a:xfrm>
              <a:off x="3252" y="3080"/>
              <a:ext cx="193" cy="198"/>
            </a:xfrm>
            <a:custGeom>
              <a:avLst/>
              <a:gdLst/>
              <a:ahLst/>
              <a:cxnLst>
                <a:cxn ang="0">
                  <a:pos x="0" y="293"/>
                </a:cxn>
                <a:cxn ang="0">
                  <a:pos x="0" y="287"/>
                </a:cxn>
                <a:cxn ang="0">
                  <a:pos x="0" y="73"/>
                </a:cxn>
                <a:cxn ang="0">
                  <a:pos x="30" y="14"/>
                </a:cxn>
                <a:cxn ang="0">
                  <a:pos x="70" y="0"/>
                </a:cxn>
                <a:cxn ang="0">
                  <a:pos x="278" y="1"/>
                </a:cxn>
                <a:cxn ang="0">
                  <a:pos x="286" y="1"/>
                </a:cxn>
                <a:cxn ang="0">
                  <a:pos x="286" y="6"/>
                </a:cxn>
                <a:cxn ang="0">
                  <a:pos x="286" y="288"/>
                </a:cxn>
                <a:cxn ang="0">
                  <a:pos x="280" y="293"/>
                </a:cxn>
                <a:cxn ang="0">
                  <a:pos x="5" y="293"/>
                </a:cxn>
                <a:cxn ang="0">
                  <a:pos x="0" y="293"/>
                </a:cxn>
                <a:cxn ang="0">
                  <a:pos x="243" y="242"/>
                </a:cxn>
                <a:cxn ang="0">
                  <a:pos x="243" y="239"/>
                </a:cxn>
                <a:cxn ang="0">
                  <a:pos x="243" y="168"/>
                </a:cxn>
                <a:cxn ang="0">
                  <a:pos x="240" y="145"/>
                </a:cxn>
                <a:cxn ang="0">
                  <a:pos x="164" y="121"/>
                </a:cxn>
                <a:cxn ang="0">
                  <a:pos x="155" y="131"/>
                </a:cxn>
                <a:cxn ang="0">
                  <a:pos x="155" y="113"/>
                </a:cxn>
                <a:cxn ang="0">
                  <a:pos x="113" y="113"/>
                </a:cxn>
                <a:cxn ang="0">
                  <a:pos x="113" y="242"/>
                </a:cxn>
                <a:cxn ang="0">
                  <a:pos x="155" y="242"/>
                </a:cxn>
                <a:cxn ang="0">
                  <a:pos x="155" y="236"/>
                </a:cxn>
                <a:cxn ang="0">
                  <a:pos x="155" y="171"/>
                </a:cxn>
                <a:cxn ang="0">
                  <a:pos x="156" y="163"/>
                </a:cxn>
                <a:cxn ang="0">
                  <a:pos x="178" y="144"/>
                </a:cxn>
                <a:cxn ang="0">
                  <a:pos x="199" y="161"/>
                </a:cxn>
                <a:cxn ang="0">
                  <a:pos x="200" y="168"/>
                </a:cxn>
                <a:cxn ang="0">
                  <a:pos x="200" y="235"/>
                </a:cxn>
                <a:cxn ang="0">
                  <a:pos x="200" y="242"/>
                </a:cxn>
                <a:cxn ang="0">
                  <a:pos x="243" y="242"/>
                </a:cxn>
                <a:cxn ang="0">
                  <a:pos x="88" y="242"/>
                </a:cxn>
                <a:cxn ang="0">
                  <a:pos x="88" y="113"/>
                </a:cxn>
                <a:cxn ang="0">
                  <a:pos x="46" y="113"/>
                </a:cxn>
                <a:cxn ang="0">
                  <a:pos x="46" y="242"/>
                </a:cxn>
                <a:cxn ang="0">
                  <a:pos x="88" y="242"/>
                </a:cxn>
                <a:cxn ang="0">
                  <a:pos x="67" y="96"/>
                </a:cxn>
                <a:cxn ang="0">
                  <a:pos x="91" y="74"/>
                </a:cxn>
                <a:cxn ang="0">
                  <a:pos x="67" y="51"/>
                </a:cxn>
                <a:cxn ang="0">
                  <a:pos x="43" y="73"/>
                </a:cxn>
                <a:cxn ang="0">
                  <a:pos x="67" y="96"/>
                </a:cxn>
              </a:cxnLst>
              <a:rect l="0" t="0" r="r" b="b"/>
              <a:pathLst>
                <a:path w="286" h="293">
                  <a:moveTo>
                    <a:pt x="0" y="293"/>
                  </a:moveTo>
                  <a:cubicBezTo>
                    <a:pt x="0" y="291"/>
                    <a:pt x="0" y="289"/>
                    <a:pt x="0" y="287"/>
                  </a:cubicBezTo>
                  <a:cubicBezTo>
                    <a:pt x="0" y="216"/>
                    <a:pt x="0" y="145"/>
                    <a:pt x="0" y="73"/>
                  </a:cubicBezTo>
                  <a:cubicBezTo>
                    <a:pt x="0" y="48"/>
                    <a:pt x="11" y="29"/>
                    <a:pt x="30" y="14"/>
                  </a:cubicBezTo>
                  <a:cubicBezTo>
                    <a:pt x="42" y="5"/>
                    <a:pt x="55" y="0"/>
                    <a:pt x="70" y="0"/>
                  </a:cubicBezTo>
                  <a:cubicBezTo>
                    <a:pt x="140" y="1"/>
                    <a:pt x="209" y="1"/>
                    <a:pt x="278" y="1"/>
                  </a:cubicBezTo>
                  <a:cubicBezTo>
                    <a:pt x="281" y="1"/>
                    <a:pt x="283" y="1"/>
                    <a:pt x="286" y="1"/>
                  </a:cubicBezTo>
                  <a:cubicBezTo>
                    <a:pt x="286" y="3"/>
                    <a:pt x="286" y="4"/>
                    <a:pt x="286" y="6"/>
                  </a:cubicBezTo>
                  <a:cubicBezTo>
                    <a:pt x="286" y="100"/>
                    <a:pt x="286" y="194"/>
                    <a:pt x="286" y="288"/>
                  </a:cubicBezTo>
                  <a:cubicBezTo>
                    <a:pt x="286" y="292"/>
                    <a:pt x="285" y="293"/>
                    <a:pt x="280" y="293"/>
                  </a:cubicBezTo>
                  <a:cubicBezTo>
                    <a:pt x="189" y="293"/>
                    <a:pt x="97" y="293"/>
                    <a:pt x="5" y="293"/>
                  </a:cubicBezTo>
                  <a:cubicBezTo>
                    <a:pt x="4" y="293"/>
                    <a:pt x="2" y="293"/>
                    <a:pt x="0" y="293"/>
                  </a:cubicBezTo>
                  <a:close/>
                  <a:moveTo>
                    <a:pt x="243" y="242"/>
                  </a:moveTo>
                  <a:cubicBezTo>
                    <a:pt x="243" y="241"/>
                    <a:pt x="243" y="240"/>
                    <a:pt x="243" y="239"/>
                  </a:cubicBezTo>
                  <a:cubicBezTo>
                    <a:pt x="243" y="215"/>
                    <a:pt x="243" y="191"/>
                    <a:pt x="243" y="168"/>
                  </a:cubicBezTo>
                  <a:cubicBezTo>
                    <a:pt x="243" y="160"/>
                    <a:pt x="242" y="152"/>
                    <a:pt x="240" y="145"/>
                  </a:cubicBezTo>
                  <a:cubicBezTo>
                    <a:pt x="231" y="112"/>
                    <a:pt x="190" y="98"/>
                    <a:pt x="164" y="121"/>
                  </a:cubicBezTo>
                  <a:cubicBezTo>
                    <a:pt x="161" y="123"/>
                    <a:pt x="158" y="127"/>
                    <a:pt x="155" y="131"/>
                  </a:cubicBezTo>
                  <a:cubicBezTo>
                    <a:pt x="155" y="124"/>
                    <a:pt x="155" y="119"/>
                    <a:pt x="155" y="113"/>
                  </a:cubicBezTo>
                  <a:cubicBezTo>
                    <a:pt x="140" y="113"/>
                    <a:pt x="126" y="113"/>
                    <a:pt x="113" y="113"/>
                  </a:cubicBezTo>
                  <a:cubicBezTo>
                    <a:pt x="113" y="156"/>
                    <a:pt x="113" y="199"/>
                    <a:pt x="113" y="242"/>
                  </a:cubicBezTo>
                  <a:cubicBezTo>
                    <a:pt x="127" y="242"/>
                    <a:pt x="140" y="242"/>
                    <a:pt x="155" y="242"/>
                  </a:cubicBezTo>
                  <a:cubicBezTo>
                    <a:pt x="155" y="240"/>
                    <a:pt x="155" y="238"/>
                    <a:pt x="155" y="236"/>
                  </a:cubicBezTo>
                  <a:cubicBezTo>
                    <a:pt x="155" y="214"/>
                    <a:pt x="155" y="193"/>
                    <a:pt x="155" y="171"/>
                  </a:cubicBezTo>
                  <a:cubicBezTo>
                    <a:pt x="155" y="168"/>
                    <a:pt x="155" y="165"/>
                    <a:pt x="156" y="163"/>
                  </a:cubicBezTo>
                  <a:cubicBezTo>
                    <a:pt x="157" y="152"/>
                    <a:pt x="167" y="144"/>
                    <a:pt x="178" y="144"/>
                  </a:cubicBezTo>
                  <a:cubicBezTo>
                    <a:pt x="189" y="144"/>
                    <a:pt x="196" y="150"/>
                    <a:pt x="199" y="161"/>
                  </a:cubicBezTo>
                  <a:cubicBezTo>
                    <a:pt x="199" y="163"/>
                    <a:pt x="200" y="166"/>
                    <a:pt x="200" y="168"/>
                  </a:cubicBezTo>
                  <a:cubicBezTo>
                    <a:pt x="200" y="191"/>
                    <a:pt x="200" y="213"/>
                    <a:pt x="200" y="235"/>
                  </a:cubicBezTo>
                  <a:cubicBezTo>
                    <a:pt x="200" y="237"/>
                    <a:pt x="200" y="239"/>
                    <a:pt x="200" y="242"/>
                  </a:cubicBezTo>
                  <a:cubicBezTo>
                    <a:pt x="215" y="242"/>
                    <a:pt x="228" y="242"/>
                    <a:pt x="243" y="242"/>
                  </a:cubicBezTo>
                  <a:close/>
                  <a:moveTo>
                    <a:pt x="88" y="242"/>
                  </a:moveTo>
                  <a:cubicBezTo>
                    <a:pt x="88" y="199"/>
                    <a:pt x="88" y="156"/>
                    <a:pt x="88" y="113"/>
                  </a:cubicBezTo>
                  <a:cubicBezTo>
                    <a:pt x="74" y="113"/>
                    <a:pt x="60" y="113"/>
                    <a:pt x="46" y="113"/>
                  </a:cubicBezTo>
                  <a:cubicBezTo>
                    <a:pt x="46" y="156"/>
                    <a:pt x="46" y="199"/>
                    <a:pt x="46" y="242"/>
                  </a:cubicBezTo>
                  <a:cubicBezTo>
                    <a:pt x="60" y="242"/>
                    <a:pt x="74" y="242"/>
                    <a:pt x="88" y="242"/>
                  </a:cubicBezTo>
                  <a:close/>
                  <a:moveTo>
                    <a:pt x="67" y="96"/>
                  </a:moveTo>
                  <a:cubicBezTo>
                    <a:pt x="81" y="96"/>
                    <a:pt x="91" y="86"/>
                    <a:pt x="91" y="74"/>
                  </a:cubicBezTo>
                  <a:cubicBezTo>
                    <a:pt x="91" y="60"/>
                    <a:pt x="81" y="51"/>
                    <a:pt x="67" y="51"/>
                  </a:cubicBezTo>
                  <a:cubicBezTo>
                    <a:pt x="53" y="51"/>
                    <a:pt x="43" y="60"/>
                    <a:pt x="43" y="73"/>
                  </a:cubicBezTo>
                  <a:cubicBezTo>
                    <a:pt x="43" y="86"/>
                    <a:pt x="53" y="96"/>
                    <a:pt x="67" y="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41" name="Freeform 256"/>
            <p:cNvSpPr>
              <a:spLocks/>
            </p:cNvSpPr>
            <p:nvPr/>
          </p:nvSpPr>
          <p:spPr bwMode="gray">
            <a:xfrm>
              <a:off x="3111" y="3219"/>
              <a:ext cx="113" cy="116"/>
            </a:xfrm>
            <a:custGeom>
              <a:avLst/>
              <a:gdLst/>
              <a:ahLst/>
              <a:cxnLst>
                <a:cxn ang="0">
                  <a:pos x="167" y="172"/>
                </a:cxn>
                <a:cxn ang="0">
                  <a:pos x="0" y="172"/>
                </a:cxn>
                <a:cxn ang="0">
                  <a:pos x="0" y="166"/>
                </a:cxn>
                <a:cxn ang="0">
                  <a:pos x="0" y="42"/>
                </a:cxn>
                <a:cxn ang="0">
                  <a:pos x="40" y="0"/>
                </a:cxn>
                <a:cxn ang="0">
                  <a:pos x="76" y="0"/>
                </a:cxn>
                <a:cxn ang="0">
                  <a:pos x="167" y="0"/>
                </a:cxn>
                <a:cxn ang="0">
                  <a:pos x="167" y="172"/>
                </a:cxn>
              </a:cxnLst>
              <a:rect l="0" t="0" r="r" b="b"/>
              <a:pathLst>
                <a:path w="167" h="172">
                  <a:moveTo>
                    <a:pt x="167" y="172"/>
                  </a:moveTo>
                  <a:cubicBezTo>
                    <a:pt x="112" y="172"/>
                    <a:pt x="56" y="172"/>
                    <a:pt x="0" y="172"/>
                  </a:cubicBezTo>
                  <a:cubicBezTo>
                    <a:pt x="0" y="170"/>
                    <a:pt x="0" y="168"/>
                    <a:pt x="0" y="166"/>
                  </a:cubicBezTo>
                  <a:cubicBezTo>
                    <a:pt x="0" y="125"/>
                    <a:pt x="0" y="83"/>
                    <a:pt x="0" y="42"/>
                  </a:cubicBezTo>
                  <a:cubicBezTo>
                    <a:pt x="0" y="20"/>
                    <a:pt x="18" y="1"/>
                    <a:pt x="40" y="0"/>
                  </a:cubicBezTo>
                  <a:cubicBezTo>
                    <a:pt x="52" y="0"/>
                    <a:pt x="64" y="0"/>
                    <a:pt x="76" y="0"/>
                  </a:cubicBezTo>
                  <a:cubicBezTo>
                    <a:pt x="106" y="0"/>
                    <a:pt x="136" y="0"/>
                    <a:pt x="167" y="0"/>
                  </a:cubicBezTo>
                  <a:cubicBezTo>
                    <a:pt x="167" y="57"/>
                    <a:pt x="167" y="114"/>
                    <a:pt x="167" y="17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
          <p:nvSpPr>
            <p:cNvPr id="42" name="Freeform 257"/>
            <p:cNvSpPr>
              <a:spLocks/>
            </p:cNvSpPr>
            <p:nvPr/>
          </p:nvSpPr>
          <p:spPr bwMode="gray">
            <a:xfrm>
              <a:off x="3157" y="2818"/>
              <a:ext cx="68" cy="69"/>
            </a:xfrm>
            <a:custGeom>
              <a:avLst/>
              <a:gdLst/>
              <a:ahLst/>
              <a:cxnLst>
                <a:cxn ang="0">
                  <a:pos x="100" y="0"/>
                </a:cxn>
                <a:cxn ang="0">
                  <a:pos x="100" y="102"/>
                </a:cxn>
                <a:cxn ang="0">
                  <a:pos x="0" y="102"/>
                </a:cxn>
                <a:cxn ang="0">
                  <a:pos x="0" y="97"/>
                </a:cxn>
                <a:cxn ang="0">
                  <a:pos x="0" y="25"/>
                </a:cxn>
                <a:cxn ang="0">
                  <a:pos x="23" y="0"/>
                </a:cxn>
                <a:cxn ang="0">
                  <a:pos x="98" y="0"/>
                </a:cxn>
                <a:cxn ang="0">
                  <a:pos x="100" y="0"/>
                </a:cxn>
              </a:cxnLst>
              <a:rect l="0" t="0" r="r" b="b"/>
              <a:pathLst>
                <a:path w="100" h="102">
                  <a:moveTo>
                    <a:pt x="100" y="0"/>
                  </a:moveTo>
                  <a:cubicBezTo>
                    <a:pt x="100" y="34"/>
                    <a:pt x="100" y="68"/>
                    <a:pt x="100" y="102"/>
                  </a:cubicBezTo>
                  <a:cubicBezTo>
                    <a:pt x="66" y="102"/>
                    <a:pt x="33" y="102"/>
                    <a:pt x="0" y="102"/>
                  </a:cubicBezTo>
                  <a:cubicBezTo>
                    <a:pt x="0" y="100"/>
                    <a:pt x="0" y="99"/>
                    <a:pt x="0" y="97"/>
                  </a:cubicBezTo>
                  <a:cubicBezTo>
                    <a:pt x="0" y="73"/>
                    <a:pt x="0" y="49"/>
                    <a:pt x="0" y="25"/>
                  </a:cubicBezTo>
                  <a:cubicBezTo>
                    <a:pt x="0" y="11"/>
                    <a:pt x="10" y="0"/>
                    <a:pt x="23" y="0"/>
                  </a:cubicBezTo>
                  <a:cubicBezTo>
                    <a:pt x="48" y="0"/>
                    <a:pt x="73" y="0"/>
                    <a:pt x="98" y="0"/>
                  </a:cubicBezTo>
                  <a:cubicBezTo>
                    <a:pt x="98" y="0"/>
                    <a:pt x="99" y="0"/>
                    <a:pt x="10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grpSp>
      <p:sp>
        <p:nvSpPr>
          <p:cNvPr id="55" name="AutoShape 9"/>
          <p:cNvSpPr>
            <a:spLocks/>
          </p:cNvSpPr>
          <p:nvPr/>
        </p:nvSpPr>
        <p:spPr bwMode="gray">
          <a:xfrm>
            <a:off x="9288225" y="3872484"/>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Social </a:t>
            </a:r>
          </a:p>
        </p:txBody>
      </p:sp>
      <p:sp>
        <p:nvSpPr>
          <p:cNvPr id="56" name="AutoShape 9"/>
          <p:cNvSpPr>
            <a:spLocks/>
          </p:cNvSpPr>
          <p:nvPr/>
        </p:nvSpPr>
        <p:spPr bwMode="gray">
          <a:xfrm>
            <a:off x="1387195" y="3872484"/>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Marketing</a:t>
            </a:r>
          </a:p>
        </p:txBody>
      </p:sp>
      <p:sp>
        <p:nvSpPr>
          <p:cNvPr id="57" name="AutoShape 9"/>
          <p:cNvSpPr>
            <a:spLocks/>
          </p:cNvSpPr>
          <p:nvPr/>
        </p:nvSpPr>
        <p:spPr bwMode="gray">
          <a:xfrm>
            <a:off x="2967401" y="3872484"/>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 </a:t>
            </a:r>
            <a:b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b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Sales </a:t>
            </a:r>
            <a:b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br>
            <a:endPar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endParaRPr>
          </a:p>
        </p:txBody>
      </p:sp>
      <p:sp>
        <p:nvSpPr>
          <p:cNvPr id="58" name="AutoShape 9"/>
          <p:cNvSpPr>
            <a:spLocks/>
          </p:cNvSpPr>
          <p:nvPr/>
        </p:nvSpPr>
        <p:spPr bwMode="gray">
          <a:xfrm>
            <a:off x="4547607" y="3872484"/>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Commerce</a:t>
            </a:r>
          </a:p>
        </p:txBody>
      </p:sp>
      <p:sp>
        <p:nvSpPr>
          <p:cNvPr id="59" name="AutoShape 9"/>
          <p:cNvSpPr>
            <a:spLocks/>
          </p:cNvSpPr>
          <p:nvPr/>
        </p:nvSpPr>
        <p:spPr bwMode="gray">
          <a:xfrm>
            <a:off x="7708019" y="3872484"/>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Service </a:t>
            </a:r>
          </a:p>
        </p:txBody>
      </p:sp>
      <p:sp>
        <p:nvSpPr>
          <p:cNvPr id="60" name="AutoShape 9"/>
          <p:cNvSpPr>
            <a:spLocks/>
          </p:cNvSpPr>
          <p:nvPr/>
        </p:nvSpPr>
        <p:spPr bwMode="gray">
          <a:xfrm>
            <a:off x="6127813" y="3872484"/>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CPQ: Configure </a:t>
            </a:r>
            <a:b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b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Price Quote</a:t>
            </a:r>
          </a:p>
        </p:txBody>
      </p:sp>
      <p:sp>
        <p:nvSpPr>
          <p:cNvPr id="61" name="AutoShape 9"/>
          <p:cNvSpPr>
            <a:spLocks/>
          </p:cNvSpPr>
          <p:nvPr/>
        </p:nvSpPr>
        <p:spPr bwMode="gray">
          <a:xfrm>
            <a:off x="1387195" y="4382141"/>
            <a:ext cx="1513404" cy="418549"/>
          </a:xfrm>
          <a:prstGeom prst="rect">
            <a:avLst/>
          </a:prstGeom>
          <a:solidFill>
            <a:schemeClr val="accent1"/>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FFFFFF"/>
                </a:solidFill>
                <a:effectLst/>
                <a:uLnTx/>
                <a:uFillTx/>
                <a:latin typeface="Calibri"/>
                <a:ea typeface="MS PGothic" pitchFamily="34" charset="-128"/>
                <a:cs typeface="Arial" pitchFamily="34" charset="0"/>
              </a:rPr>
              <a:t>Global HR</a:t>
            </a:r>
          </a:p>
        </p:txBody>
      </p:sp>
      <p:sp>
        <p:nvSpPr>
          <p:cNvPr id="62" name="AutoShape 9"/>
          <p:cNvSpPr>
            <a:spLocks/>
          </p:cNvSpPr>
          <p:nvPr/>
        </p:nvSpPr>
        <p:spPr bwMode="gray">
          <a:xfrm>
            <a:off x="2967401" y="4382141"/>
            <a:ext cx="1513404" cy="418549"/>
          </a:xfrm>
          <a:prstGeom prst="rect">
            <a:avLst/>
          </a:prstGeom>
          <a:solidFill>
            <a:schemeClr val="accent1"/>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FFFFFF"/>
                </a:solidFill>
                <a:effectLst/>
                <a:uLnTx/>
                <a:uFillTx/>
                <a:latin typeface="Calibri"/>
                <a:ea typeface="MS PGothic" pitchFamily="34" charset="-128"/>
                <a:cs typeface="Arial" pitchFamily="34" charset="0"/>
              </a:rPr>
              <a:t>Talent</a:t>
            </a:r>
          </a:p>
        </p:txBody>
      </p:sp>
      <p:sp>
        <p:nvSpPr>
          <p:cNvPr id="63" name="AutoShape 9"/>
          <p:cNvSpPr>
            <a:spLocks/>
          </p:cNvSpPr>
          <p:nvPr/>
        </p:nvSpPr>
        <p:spPr bwMode="gray">
          <a:xfrm>
            <a:off x="4547607" y="4382141"/>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Financials</a:t>
            </a:r>
          </a:p>
        </p:txBody>
      </p:sp>
      <p:sp>
        <p:nvSpPr>
          <p:cNvPr id="64" name="AutoShape 9"/>
          <p:cNvSpPr>
            <a:spLocks/>
          </p:cNvSpPr>
          <p:nvPr/>
        </p:nvSpPr>
        <p:spPr bwMode="gray">
          <a:xfrm>
            <a:off x="6127813" y="4382141"/>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Projects</a:t>
            </a:r>
          </a:p>
        </p:txBody>
      </p:sp>
      <p:sp>
        <p:nvSpPr>
          <p:cNvPr id="65" name="AutoShape 9"/>
          <p:cNvSpPr>
            <a:spLocks/>
          </p:cNvSpPr>
          <p:nvPr/>
        </p:nvSpPr>
        <p:spPr bwMode="gray">
          <a:xfrm>
            <a:off x="7708019" y="4382141"/>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Procurement</a:t>
            </a:r>
          </a:p>
        </p:txBody>
      </p:sp>
      <p:sp>
        <p:nvSpPr>
          <p:cNvPr id="66" name="AutoShape 9"/>
          <p:cNvSpPr>
            <a:spLocks/>
          </p:cNvSpPr>
          <p:nvPr/>
        </p:nvSpPr>
        <p:spPr bwMode="gray">
          <a:xfrm>
            <a:off x="9288225" y="4382141"/>
            <a:ext cx="1513404" cy="418549"/>
          </a:xfrm>
          <a:prstGeom prst="rect">
            <a:avLst/>
          </a:prstGeom>
          <a:solidFill>
            <a:schemeClr val="bg2"/>
          </a:solidFill>
          <a:ln>
            <a:noFill/>
            <a:headEnd/>
            <a:tailEnd/>
          </a:ln>
          <a:effectLst/>
        </p:spPr>
        <p:style>
          <a:lnRef idx="1">
            <a:schemeClr val="accent4"/>
          </a:lnRef>
          <a:fillRef idx="3">
            <a:schemeClr val="accent4"/>
          </a:fillRef>
          <a:effectRef idx="2">
            <a:schemeClr val="accent4"/>
          </a:effectRef>
          <a:fontRef idx="minor">
            <a:schemeClr val="lt1"/>
          </a:fontRef>
        </p:style>
        <p:txBody>
          <a:bodyPr lIns="0" tIns="0" rIns="0" bIns="8564" anchor="ctr" anchorCtr="0"/>
          <a:lstStyle/>
          <a:p>
            <a:pPr marL="0" marR="0" lvl="0" indent="0" algn="ctr" defTabSz="171330" eaLnBrk="1" fontAlgn="base" latinLnBrk="0" hangingPunct="1">
              <a:lnSpc>
                <a:spcPct val="80000"/>
              </a:lnSpc>
              <a:spcBef>
                <a:spcPts val="0"/>
              </a:spcBef>
              <a:spcAft>
                <a:spcPct val="0"/>
              </a:spcAft>
              <a:buClr>
                <a:srgbClr val="667263"/>
              </a:buClr>
              <a:buSzTx/>
              <a:buFontTx/>
              <a:buNone/>
              <a:tabLst/>
              <a:defRPr/>
            </a:pPr>
            <a:r>
              <a:rPr kumimoji="0" lang="en-US" sz="1400" i="0" u="none" strike="noStrike" kern="0" cap="none" spc="0" normalizeH="0" baseline="0" noProof="0" dirty="0">
                <a:ln>
                  <a:noFill/>
                </a:ln>
                <a:solidFill>
                  <a:srgbClr val="000000"/>
                </a:solidFill>
                <a:effectLst/>
                <a:uLnTx/>
                <a:uFillTx/>
                <a:latin typeface="Calibri"/>
                <a:ea typeface="MS PGothic" pitchFamily="34" charset="-128"/>
                <a:cs typeface="Arial" pitchFamily="34" charset="0"/>
              </a:rPr>
              <a:t>Planning &amp; Budgeting</a:t>
            </a:r>
          </a:p>
        </p:txBody>
      </p:sp>
      <p:sp>
        <p:nvSpPr>
          <p:cNvPr id="67" name="Rectangle 66"/>
          <p:cNvSpPr/>
          <p:nvPr/>
        </p:nvSpPr>
        <p:spPr bwMode="gray">
          <a:xfrm>
            <a:off x="1350962" y="4891798"/>
            <a:ext cx="9486900" cy="329547"/>
          </a:xfrm>
          <a:prstGeom prst="rect">
            <a:avLst/>
          </a:prstGeom>
          <a:solidFill>
            <a:schemeClr val="accent4"/>
          </a:solidFill>
          <a:ln w="9525" cap="flat" cmpd="sng" algn="ctr">
            <a:noFill/>
            <a:prstDash val="solid"/>
          </a:ln>
          <a:effectLst/>
        </p:spPr>
        <p:txBody>
          <a:bodyPr anchor="ctr"/>
          <a:lstStyle/>
          <a:p>
            <a:pPr marL="0" marR="0" lvl="0" indent="0" algn="ctr" defTabSz="914400" eaLnBrk="1" fontAlgn="base" latinLnBrk="0" hangingPunct="1">
              <a:lnSpc>
                <a:spcPct val="90000"/>
              </a:lnSpc>
              <a:spcBef>
                <a:spcPct val="50000"/>
              </a:spcBef>
              <a:spcAft>
                <a:spcPct val="0"/>
              </a:spcAft>
              <a:buClr>
                <a:srgbClr val="667263"/>
              </a:buClr>
              <a:buSzTx/>
              <a:buFontTx/>
              <a:buNone/>
              <a:tabLst/>
              <a:defRPr/>
            </a:pPr>
            <a:r>
              <a:rPr kumimoji="0" lang="en-US" sz="1500" b="1" i="0" u="none" strike="noStrike" kern="0" cap="none" spc="0" normalizeH="0" baseline="0" noProof="0" dirty="0">
                <a:ln>
                  <a:noFill/>
                </a:ln>
                <a:solidFill>
                  <a:schemeClr val="bg1"/>
                </a:solidFill>
                <a:effectLst/>
                <a:uLnTx/>
                <a:uFillTx/>
                <a:latin typeface="Calibri"/>
                <a:cs typeface="Arial" pitchFamily="34" charset="0"/>
              </a:rPr>
              <a:t>Globalizations and Statutory Localizations</a:t>
            </a:r>
          </a:p>
        </p:txBody>
      </p:sp>
      <p:sp>
        <p:nvSpPr>
          <p:cNvPr id="68" name="Rectangle 67"/>
          <p:cNvSpPr/>
          <p:nvPr/>
        </p:nvSpPr>
        <p:spPr bwMode="gray">
          <a:xfrm>
            <a:off x="4306998" y="5330017"/>
            <a:ext cx="3574829" cy="303929"/>
          </a:xfrm>
          <a:prstGeom prst="rect">
            <a:avLst/>
          </a:prstGeom>
          <a:solidFill>
            <a:srgbClr val="FFFFFF"/>
          </a:solidFill>
          <a:effectLst/>
        </p:spPr>
        <p:txBody>
          <a:bodyPr wrap="none">
            <a:spAutoFit/>
          </a:bodyPr>
          <a:lstStyle/>
          <a:p>
            <a:pPr marL="0" marR="0" lvl="0" indent="0" algn="ctr" defTabSz="914400" eaLnBrk="1" fontAlgn="base" latinLnBrk="0" hangingPunct="1">
              <a:lnSpc>
                <a:spcPct val="90000"/>
              </a:lnSpc>
              <a:spcBef>
                <a:spcPct val="50000"/>
              </a:spcBef>
              <a:spcAft>
                <a:spcPct val="0"/>
              </a:spcAft>
              <a:buClr>
                <a:srgbClr val="667263"/>
              </a:buClr>
              <a:buSzTx/>
              <a:buFontTx/>
              <a:buNone/>
              <a:tabLst/>
              <a:defRPr/>
            </a:pPr>
            <a:r>
              <a:rPr kumimoji="0" lang="en-US" sz="1500" b="1" i="0" u="none" strike="noStrike" kern="0" cap="none" spc="0" normalizeH="0" baseline="0" noProof="0" dirty="0">
                <a:ln>
                  <a:noFill/>
                </a:ln>
                <a:solidFill>
                  <a:schemeClr val="accent1"/>
                </a:solidFill>
                <a:effectLst/>
                <a:uLnTx/>
                <a:uFillTx/>
                <a:latin typeface="Calibri"/>
                <a:ea typeface="ＭＳ Ｐゴシック" pitchFamily="1" charset="-128"/>
              </a:rPr>
              <a:t>INTEGRATED APPLICATIONS FOUNDATION</a:t>
            </a:r>
          </a:p>
        </p:txBody>
      </p:sp>
      <p:sp>
        <p:nvSpPr>
          <p:cNvPr id="69" name="Chevron 68"/>
          <p:cNvSpPr/>
          <p:nvPr/>
        </p:nvSpPr>
        <p:spPr bwMode="gray">
          <a:xfrm>
            <a:off x="3528605" y="5709170"/>
            <a:ext cx="116514" cy="116514"/>
          </a:xfrm>
          <a:prstGeom prst="chevron">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endParaRPr>
          </a:p>
        </p:txBody>
      </p:sp>
      <p:sp>
        <p:nvSpPr>
          <p:cNvPr id="70" name="Chevron 69"/>
          <p:cNvSpPr/>
          <p:nvPr/>
        </p:nvSpPr>
        <p:spPr bwMode="gray">
          <a:xfrm>
            <a:off x="4815267" y="5709170"/>
            <a:ext cx="116514" cy="116514"/>
          </a:xfrm>
          <a:prstGeom prst="chevron">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endParaRPr>
          </a:p>
        </p:txBody>
      </p:sp>
      <p:sp>
        <p:nvSpPr>
          <p:cNvPr id="71" name="Chevron 70"/>
          <p:cNvSpPr/>
          <p:nvPr/>
        </p:nvSpPr>
        <p:spPr bwMode="gray">
          <a:xfrm>
            <a:off x="7046038" y="5709170"/>
            <a:ext cx="116514" cy="116514"/>
          </a:xfrm>
          <a:prstGeom prst="chevron">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endParaRPr>
          </a:p>
        </p:txBody>
      </p:sp>
      <p:sp>
        <p:nvSpPr>
          <p:cNvPr id="72" name="Chevron 71"/>
          <p:cNvSpPr/>
          <p:nvPr/>
        </p:nvSpPr>
        <p:spPr bwMode="gray">
          <a:xfrm>
            <a:off x="9343649" y="5709170"/>
            <a:ext cx="116514" cy="116514"/>
          </a:xfrm>
          <a:prstGeom prst="chevron">
            <a:avLst/>
          </a:pr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endParaRPr>
          </a:p>
        </p:txBody>
      </p:sp>
      <p:sp>
        <p:nvSpPr>
          <p:cNvPr id="80" name="Footer Placeholder 79"/>
          <p:cNvSpPr>
            <a:spLocks noGrp="1"/>
          </p:cNvSpPr>
          <p:nvPr>
            <p:ph type="ftr" sz="quarter" idx="11"/>
          </p:nvPr>
        </p:nvSpPr>
        <p:spPr/>
        <p:txBody>
          <a:bodyPr/>
          <a:lstStyle/>
          <a:p>
            <a:endParaRPr lang="en-US" dirty="0">
              <a:solidFill>
                <a:srgbClr val="58595B"/>
              </a:solidFill>
              <a:latin typeface="Calibri"/>
            </a:endParaRPr>
          </a:p>
        </p:txBody>
      </p:sp>
      <p:sp>
        <p:nvSpPr>
          <p:cNvPr id="27" name="Oval 26"/>
          <p:cNvSpPr/>
          <p:nvPr/>
        </p:nvSpPr>
        <p:spPr bwMode="gray">
          <a:xfrm>
            <a:off x="1781503" y="3144978"/>
            <a:ext cx="640575" cy="633839"/>
          </a:xfrm>
          <a:prstGeom prst="ellipse">
            <a:avLst/>
          </a:prstGeom>
          <a:gradFill>
            <a:gsLst>
              <a:gs pos="20000">
                <a:schemeClr val="accent3">
                  <a:alpha val="82000"/>
                </a:schemeClr>
              </a:gs>
              <a:gs pos="100000">
                <a:srgbClr val="F80000">
                  <a:alpha val="87000"/>
                </a:srgb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p>
        </p:txBody>
      </p:sp>
      <p:sp>
        <p:nvSpPr>
          <p:cNvPr id="31" name="Freeform 326"/>
          <p:cNvSpPr>
            <a:spLocks/>
          </p:cNvSpPr>
          <p:nvPr/>
        </p:nvSpPr>
        <p:spPr bwMode="gray">
          <a:xfrm>
            <a:off x="1894891" y="3257370"/>
            <a:ext cx="413801" cy="409055"/>
          </a:xfrm>
          <a:custGeom>
            <a:avLst/>
            <a:gdLst/>
            <a:ahLst/>
            <a:cxnLst>
              <a:cxn ang="0">
                <a:pos x="117" y="120"/>
              </a:cxn>
              <a:cxn ang="0">
                <a:pos x="435" y="5"/>
              </a:cxn>
              <a:cxn ang="0">
                <a:pos x="439" y="105"/>
              </a:cxn>
              <a:cxn ang="0">
                <a:pos x="467" y="117"/>
              </a:cxn>
              <a:cxn ang="0">
                <a:pos x="476" y="167"/>
              </a:cxn>
              <a:cxn ang="0">
                <a:pos x="506" y="174"/>
              </a:cxn>
              <a:cxn ang="0">
                <a:pos x="609" y="69"/>
              </a:cxn>
              <a:cxn ang="0">
                <a:pos x="765" y="304"/>
              </a:cxn>
              <a:cxn ang="0">
                <a:pos x="668" y="648"/>
              </a:cxn>
              <a:cxn ang="0">
                <a:pos x="377" y="766"/>
              </a:cxn>
              <a:cxn ang="0">
                <a:pos x="16" y="453"/>
              </a:cxn>
              <a:cxn ang="0">
                <a:pos x="67" y="191"/>
              </a:cxn>
              <a:cxn ang="0">
                <a:pos x="99" y="202"/>
              </a:cxn>
              <a:cxn ang="0">
                <a:pos x="104" y="259"/>
              </a:cxn>
              <a:cxn ang="0">
                <a:pos x="153" y="330"/>
              </a:cxn>
              <a:cxn ang="0">
                <a:pos x="176" y="339"/>
              </a:cxn>
              <a:cxn ang="0">
                <a:pos x="230" y="404"/>
              </a:cxn>
              <a:cxn ang="0">
                <a:pos x="310" y="448"/>
              </a:cxn>
              <a:cxn ang="0">
                <a:pos x="340" y="459"/>
              </a:cxn>
              <a:cxn ang="0">
                <a:pos x="340" y="695"/>
              </a:cxn>
              <a:cxn ang="0">
                <a:pos x="367" y="733"/>
              </a:cxn>
              <a:cxn ang="0">
                <a:pos x="398" y="730"/>
              </a:cxn>
              <a:cxn ang="0">
                <a:pos x="399" y="679"/>
              </a:cxn>
              <a:cxn ang="0">
                <a:pos x="499" y="585"/>
              </a:cxn>
              <a:cxn ang="0">
                <a:pos x="527" y="482"/>
              </a:cxn>
              <a:cxn ang="0">
                <a:pos x="404" y="422"/>
              </a:cxn>
              <a:cxn ang="0">
                <a:pos x="303" y="416"/>
              </a:cxn>
              <a:cxn ang="0">
                <a:pos x="252" y="372"/>
              </a:cxn>
              <a:cxn ang="0">
                <a:pos x="261" y="334"/>
              </a:cxn>
              <a:cxn ang="0">
                <a:pos x="299" y="343"/>
              </a:cxn>
              <a:cxn ang="0">
                <a:pos x="308" y="372"/>
              </a:cxn>
              <a:cxn ang="0">
                <a:pos x="328" y="361"/>
              </a:cxn>
              <a:cxn ang="0">
                <a:pos x="337" y="297"/>
              </a:cxn>
              <a:cxn ang="0">
                <a:pos x="436" y="192"/>
              </a:cxn>
              <a:cxn ang="0">
                <a:pos x="425" y="143"/>
              </a:cxn>
              <a:cxn ang="0">
                <a:pos x="336" y="151"/>
              </a:cxn>
              <a:cxn ang="0">
                <a:pos x="294" y="145"/>
              </a:cxn>
              <a:cxn ang="0">
                <a:pos x="318" y="114"/>
              </a:cxn>
              <a:cxn ang="0">
                <a:pos x="386" y="108"/>
              </a:cxn>
              <a:cxn ang="0">
                <a:pos x="397" y="82"/>
              </a:cxn>
              <a:cxn ang="0">
                <a:pos x="273" y="73"/>
              </a:cxn>
              <a:cxn ang="0">
                <a:pos x="123" y="145"/>
              </a:cxn>
              <a:cxn ang="0">
                <a:pos x="82" y="159"/>
              </a:cxn>
            </a:cxnLst>
            <a:rect l="0" t="0" r="r" b="b"/>
            <a:pathLst>
              <a:path w="775" h="767">
                <a:moveTo>
                  <a:pt x="82" y="159"/>
                </a:moveTo>
                <a:cubicBezTo>
                  <a:pt x="94" y="146"/>
                  <a:pt x="105" y="132"/>
                  <a:pt x="117" y="120"/>
                </a:cubicBezTo>
                <a:cubicBezTo>
                  <a:pt x="169" y="65"/>
                  <a:pt x="233" y="29"/>
                  <a:pt x="306" y="12"/>
                </a:cubicBezTo>
                <a:cubicBezTo>
                  <a:pt x="349" y="2"/>
                  <a:pt x="392" y="0"/>
                  <a:pt x="435" y="5"/>
                </a:cubicBezTo>
                <a:cubicBezTo>
                  <a:pt x="439" y="5"/>
                  <a:pt x="439" y="7"/>
                  <a:pt x="439" y="10"/>
                </a:cubicBezTo>
                <a:cubicBezTo>
                  <a:pt x="439" y="42"/>
                  <a:pt x="439" y="73"/>
                  <a:pt x="439" y="105"/>
                </a:cubicBezTo>
                <a:cubicBezTo>
                  <a:pt x="439" y="115"/>
                  <a:pt x="441" y="117"/>
                  <a:pt x="451" y="117"/>
                </a:cubicBezTo>
                <a:cubicBezTo>
                  <a:pt x="456" y="117"/>
                  <a:pt x="461" y="117"/>
                  <a:pt x="467" y="117"/>
                </a:cubicBezTo>
                <a:cubicBezTo>
                  <a:pt x="473" y="117"/>
                  <a:pt x="476" y="120"/>
                  <a:pt x="476" y="126"/>
                </a:cubicBezTo>
                <a:cubicBezTo>
                  <a:pt x="476" y="140"/>
                  <a:pt x="476" y="153"/>
                  <a:pt x="476" y="167"/>
                </a:cubicBezTo>
                <a:cubicBezTo>
                  <a:pt x="475" y="182"/>
                  <a:pt x="481" y="183"/>
                  <a:pt x="495" y="181"/>
                </a:cubicBezTo>
                <a:cubicBezTo>
                  <a:pt x="499" y="180"/>
                  <a:pt x="503" y="177"/>
                  <a:pt x="506" y="174"/>
                </a:cubicBezTo>
                <a:cubicBezTo>
                  <a:pt x="539" y="141"/>
                  <a:pt x="572" y="108"/>
                  <a:pt x="605" y="75"/>
                </a:cubicBezTo>
                <a:cubicBezTo>
                  <a:pt x="606" y="74"/>
                  <a:pt x="607" y="72"/>
                  <a:pt x="609" y="69"/>
                </a:cubicBezTo>
                <a:cubicBezTo>
                  <a:pt x="624" y="82"/>
                  <a:pt x="639" y="93"/>
                  <a:pt x="653" y="106"/>
                </a:cubicBezTo>
                <a:cubicBezTo>
                  <a:pt x="710" y="160"/>
                  <a:pt x="748" y="226"/>
                  <a:pt x="765" y="304"/>
                </a:cubicBezTo>
                <a:cubicBezTo>
                  <a:pt x="773" y="343"/>
                  <a:pt x="775" y="383"/>
                  <a:pt x="771" y="422"/>
                </a:cubicBezTo>
                <a:cubicBezTo>
                  <a:pt x="762" y="509"/>
                  <a:pt x="728" y="584"/>
                  <a:pt x="668" y="648"/>
                </a:cubicBezTo>
                <a:cubicBezTo>
                  <a:pt x="614" y="704"/>
                  <a:pt x="549" y="741"/>
                  <a:pt x="473" y="757"/>
                </a:cubicBezTo>
                <a:cubicBezTo>
                  <a:pt x="441" y="764"/>
                  <a:pt x="409" y="767"/>
                  <a:pt x="377" y="766"/>
                </a:cubicBezTo>
                <a:cubicBezTo>
                  <a:pt x="283" y="761"/>
                  <a:pt x="201" y="728"/>
                  <a:pt x="132" y="664"/>
                </a:cubicBezTo>
                <a:cubicBezTo>
                  <a:pt x="70" y="607"/>
                  <a:pt x="31" y="536"/>
                  <a:pt x="16" y="453"/>
                </a:cubicBezTo>
                <a:cubicBezTo>
                  <a:pt x="0" y="362"/>
                  <a:pt x="15" y="276"/>
                  <a:pt x="60" y="195"/>
                </a:cubicBezTo>
                <a:cubicBezTo>
                  <a:pt x="61" y="192"/>
                  <a:pt x="63" y="191"/>
                  <a:pt x="67" y="191"/>
                </a:cubicBezTo>
                <a:cubicBezTo>
                  <a:pt x="74" y="192"/>
                  <a:pt x="81" y="191"/>
                  <a:pt x="89" y="191"/>
                </a:cubicBezTo>
                <a:cubicBezTo>
                  <a:pt x="96" y="191"/>
                  <a:pt x="99" y="194"/>
                  <a:pt x="99" y="202"/>
                </a:cubicBezTo>
                <a:cubicBezTo>
                  <a:pt x="99" y="214"/>
                  <a:pt x="98" y="227"/>
                  <a:pt x="99" y="239"/>
                </a:cubicBezTo>
                <a:cubicBezTo>
                  <a:pt x="100" y="246"/>
                  <a:pt x="101" y="253"/>
                  <a:pt x="104" y="259"/>
                </a:cubicBezTo>
                <a:cubicBezTo>
                  <a:pt x="115" y="280"/>
                  <a:pt x="126" y="300"/>
                  <a:pt x="137" y="321"/>
                </a:cubicBezTo>
                <a:cubicBezTo>
                  <a:pt x="141" y="327"/>
                  <a:pt x="146" y="331"/>
                  <a:pt x="153" y="330"/>
                </a:cubicBezTo>
                <a:cubicBezTo>
                  <a:pt x="157" y="330"/>
                  <a:pt x="160" y="330"/>
                  <a:pt x="163" y="331"/>
                </a:cubicBezTo>
                <a:cubicBezTo>
                  <a:pt x="169" y="331"/>
                  <a:pt x="173" y="334"/>
                  <a:pt x="176" y="339"/>
                </a:cubicBezTo>
                <a:cubicBezTo>
                  <a:pt x="189" y="356"/>
                  <a:pt x="201" y="373"/>
                  <a:pt x="214" y="389"/>
                </a:cubicBezTo>
                <a:cubicBezTo>
                  <a:pt x="219" y="395"/>
                  <a:pt x="224" y="400"/>
                  <a:pt x="230" y="404"/>
                </a:cubicBezTo>
                <a:cubicBezTo>
                  <a:pt x="249" y="417"/>
                  <a:pt x="269" y="429"/>
                  <a:pt x="289" y="442"/>
                </a:cubicBezTo>
                <a:cubicBezTo>
                  <a:pt x="295" y="446"/>
                  <a:pt x="302" y="448"/>
                  <a:pt x="310" y="448"/>
                </a:cubicBezTo>
                <a:cubicBezTo>
                  <a:pt x="317" y="448"/>
                  <a:pt x="323" y="448"/>
                  <a:pt x="329" y="448"/>
                </a:cubicBezTo>
                <a:cubicBezTo>
                  <a:pt x="338" y="448"/>
                  <a:pt x="340" y="450"/>
                  <a:pt x="340" y="459"/>
                </a:cubicBezTo>
                <a:cubicBezTo>
                  <a:pt x="340" y="475"/>
                  <a:pt x="340" y="492"/>
                  <a:pt x="340" y="508"/>
                </a:cubicBezTo>
                <a:cubicBezTo>
                  <a:pt x="340" y="571"/>
                  <a:pt x="340" y="633"/>
                  <a:pt x="340" y="695"/>
                </a:cubicBezTo>
                <a:cubicBezTo>
                  <a:pt x="340" y="703"/>
                  <a:pt x="343" y="710"/>
                  <a:pt x="349" y="715"/>
                </a:cubicBezTo>
                <a:cubicBezTo>
                  <a:pt x="355" y="721"/>
                  <a:pt x="361" y="727"/>
                  <a:pt x="367" y="733"/>
                </a:cubicBezTo>
                <a:cubicBezTo>
                  <a:pt x="374" y="741"/>
                  <a:pt x="384" y="741"/>
                  <a:pt x="393" y="740"/>
                </a:cubicBezTo>
                <a:cubicBezTo>
                  <a:pt x="397" y="740"/>
                  <a:pt x="399" y="736"/>
                  <a:pt x="398" y="730"/>
                </a:cubicBezTo>
                <a:cubicBezTo>
                  <a:pt x="396" y="720"/>
                  <a:pt x="394" y="710"/>
                  <a:pt x="392" y="700"/>
                </a:cubicBezTo>
                <a:cubicBezTo>
                  <a:pt x="389" y="691"/>
                  <a:pt x="392" y="685"/>
                  <a:pt x="399" y="679"/>
                </a:cubicBezTo>
                <a:cubicBezTo>
                  <a:pt x="428" y="654"/>
                  <a:pt x="457" y="629"/>
                  <a:pt x="486" y="604"/>
                </a:cubicBezTo>
                <a:cubicBezTo>
                  <a:pt x="492" y="599"/>
                  <a:pt x="496" y="593"/>
                  <a:pt x="499" y="585"/>
                </a:cubicBezTo>
                <a:cubicBezTo>
                  <a:pt x="510" y="556"/>
                  <a:pt x="522" y="527"/>
                  <a:pt x="533" y="498"/>
                </a:cubicBezTo>
                <a:cubicBezTo>
                  <a:pt x="536" y="490"/>
                  <a:pt x="534" y="486"/>
                  <a:pt x="527" y="482"/>
                </a:cubicBezTo>
                <a:cubicBezTo>
                  <a:pt x="493" y="464"/>
                  <a:pt x="458" y="445"/>
                  <a:pt x="424" y="427"/>
                </a:cubicBezTo>
                <a:cubicBezTo>
                  <a:pt x="418" y="424"/>
                  <a:pt x="411" y="422"/>
                  <a:pt x="404" y="422"/>
                </a:cubicBezTo>
                <a:cubicBezTo>
                  <a:pt x="377" y="422"/>
                  <a:pt x="351" y="422"/>
                  <a:pt x="324" y="422"/>
                </a:cubicBezTo>
                <a:cubicBezTo>
                  <a:pt x="316" y="422"/>
                  <a:pt x="310" y="420"/>
                  <a:pt x="303" y="416"/>
                </a:cubicBezTo>
                <a:cubicBezTo>
                  <a:pt x="289" y="406"/>
                  <a:pt x="275" y="397"/>
                  <a:pt x="260" y="387"/>
                </a:cubicBezTo>
                <a:cubicBezTo>
                  <a:pt x="255" y="383"/>
                  <a:pt x="252" y="378"/>
                  <a:pt x="252" y="372"/>
                </a:cubicBezTo>
                <a:cubicBezTo>
                  <a:pt x="252" y="362"/>
                  <a:pt x="252" y="353"/>
                  <a:pt x="252" y="343"/>
                </a:cubicBezTo>
                <a:cubicBezTo>
                  <a:pt x="252" y="337"/>
                  <a:pt x="255" y="334"/>
                  <a:pt x="261" y="334"/>
                </a:cubicBezTo>
                <a:cubicBezTo>
                  <a:pt x="270" y="333"/>
                  <a:pt x="280" y="333"/>
                  <a:pt x="290" y="334"/>
                </a:cubicBezTo>
                <a:cubicBezTo>
                  <a:pt x="296" y="334"/>
                  <a:pt x="299" y="337"/>
                  <a:pt x="299" y="343"/>
                </a:cubicBezTo>
                <a:cubicBezTo>
                  <a:pt x="299" y="350"/>
                  <a:pt x="299" y="356"/>
                  <a:pt x="299" y="362"/>
                </a:cubicBezTo>
                <a:cubicBezTo>
                  <a:pt x="299" y="368"/>
                  <a:pt x="302" y="372"/>
                  <a:pt x="308" y="372"/>
                </a:cubicBezTo>
                <a:cubicBezTo>
                  <a:pt x="311" y="372"/>
                  <a:pt x="315" y="372"/>
                  <a:pt x="318" y="372"/>
                </a:cubicBezTo>
                <a:cubicBezTo>
                  <a:pt x="325" y="372"/>
                  <a:pt x="328" y="369"/>
                  <a:pt x="328" y="361"/>
                </a:cubicBezTo>
                <a:cubicBezTo>
                  <a:pt x="328" y="346"/>
                  <a:pt x="329" y="331"/>
                  <a:pt x="328" y="317"/>
                </a:cubicBezTo>
                <a:cubicBezTo>
                  <a:pt x="328" y="309"/>
                  <a:pt x="331" y="303"/>
                  <a:pt x="337" y="297"/>
                </a:cubicBezTo>
                <a:cubicBezTo>
                  <a:pt x="368" y="268"/>
                  <a:pt x="398" y="239"/>
                  <a:pt x="428" y="210"/>
                </a:cubicBezTo>
                <a:cubicBezTo>
                  <a:pt x="434" y="205"/>
                  <a:pt x="436" y="199"/>
                  <a:pt x="436" y="192"/>
                </a:cubicBezTo>
                <a:cubicBezTo>
                  <a:pt x="436" y="179"/>
                  <a:pt x="436" y="167"/>
                  <a:pt x="436" y="154"/>
                </a:cubicBezTo>
                <a:cubicBezTo>
                  <a:pt x="436" y="147"/>
                  <a:pt x="433" y="143"/>
                  <a:pt x="425" y="143"/>
                </a:cubicBezTo>
                <a:cubicBezTo>
                  <a:pt x="402" y="143"/>
                  <a:pt x="378" y="143"/>
                  <a:pt x="354" y="143"/>
                </a:cubicBezTo>
                <a:cubicBezTo>
                  <a:pt x="347" y="143"/>
                  <a:pt x="341" y="146"/>
                  <a:pt x="336" y="151"/>
                </a:cubicBezTo>
                <a:cubicBezTo>
                  <a:pt x="331" y="156"/>
                  <a:pt x="325" y="158"/>
                  <a:pt x="319" y="155"/>
                </a:cubicBezTo>
                <a:cubicBezTo>
                  <a:pt x="310" y="151"/>
                  <a:pt x="302" y="148"/>
                  <a:pt x="294" y="145"/>
                </a:cubicBezTo>
                <a:cubicBezTo>
                  <a:pt x="288" y="142"/>
                  <a:pt x="287" y="139"/>
                  <a:pt x="292" y="135"/>
                </a:cubicBezTo>
                <a:cubicBezTo>
                  <a:pt x="301" y="128"/>
                  <a:pt x="310" y="121"/>
                  <a:pt x="318" y="114"/>
                </a:cubicBezTo>
                <a:cubicBezTo>
                  <a:pt x="324" y="109"/>
                  <a:pt x="330" y="108"/>
                  <a:pt x="337" y="108"/>
                </a:cubicBezTo>
                <a:cubicBezTo>
                  <a:pt x="353" y="108"/>
                  <a:pt x="370" y="108"/>
                  <a:pt x="386" y="108"/>
                </a:cubicBezTo>
                <a:cubicBezTo>
                  <a:pt x="394" y="108"/>
                  <a:pt x="397" y="105"/>
                  <a:pt x="397" y="98"/>
                </a:cubicBezTo>
                <a:cubicBezTo>
                  <a:pt x="397" y="93"/>
                  <a:pt x="397" y="87"/>
                  <a:pt x="397" y="82"/>
                </a:cubicBezTo>
                <a:cubicBezTo>
                  <a:pt x="397" y="76"/>
                  <a:pt x="394" y="73"/>
                  <a:pt x="388" y="73"/>
                </a:cubicBezTo>
                <a:cubicBezTo>
                  <a:pt x="350" y="73"/>
                  <a:pt x="311" y="73"/>
                  <a:pt x="273" y="73"/>
                </a:cubicBezTo>
                <a:cubicBezTo>
                  <a:pt x="268" y="73"/>
                  <a:pt x="262" y="75"/>
                  <a:pt x="257" y="77"/>
                </a:cubicBezTo>
                <a:cubicBezTo>
                  <a:pt x="213" y="100"/>
                  <a:pt x="168" y="123"/>
                  <a:pt x="123" y="145"/>
                </a:cubicBezTo>
                <a:cubicBezTo>
                  <a:pt x="111" y="152"/>
                  <a:pt x="97" y="156"/>
                  <a:pt x="84" y="161"/>
                </a:cubicBezTo>
                <a:cubicBezTo>
                  <a:pt x="83" y="160"/>
                  <a:pt x="83" y="160"/>
                  <a:pt x="82" y="15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ndParaRPr>
          </a:p>
        </p:txBody>
      </p:sp>
    </p:spTree>
    <p:extLst>
      <p:ext uri="{BB962C8B-B14F-4D97-AF65-F5344CB8AC3E}">
        <p14:creationId xmlns:p14="http://schemas.microsoft.com/office/powerpoint/2010/main" val="46736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8EF1-C303-4FCE-A384-A564428FE454}"/>
              </a:ext>
            </a:extLst>
          </p:cNvPr>
          <p:cNvSpPr>
            <a:spLocks noGrp="1"/>
          </p:cNvSpPr>
          <p:nvPr>
            <p:ph type="title"/>
          </p:nvPr>
        </p:nvSpPr>
        <p:spPr/>
        <p:txBody>
          <a:bodyPr/>
          <a:lstStyle/>
          <a:p>
            <a:r>
              <a:rPr lang="hr-HR" dirty="0"/>
              <a:t>Mi smo spremni</a:t>
            </a:r>
            <a:endParaRPr lang="en-US" dirty="0"/>
          </a:p>
        </p:txBody>
      </p:sp>
      <p:sp>
        <p:nvSpPr>
          <p:cNvPr id="3" name="Footer Placeholder 2">
            <a:extLst>
              <a:ext uri="{FF2B5EF4-FFF2-40B4-BE49-F238E27FC236}">
                <a16:creationId xmlns:a16="http://schemas.microsoft.com/office/drawing/2014/main" id="{F8E3E051-0596-4C91-9FCE-FB97B233604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F8B0A8-017B-4D3D-8B08-D4D02F95571A}"/>
              </a:ext>
            </a:extLst>
          </p:cNvPr>
          <p:cNvSpPr>
            <a:spLocks noGrp="1"/>
          </p:cNvSpPr>
          <p:nvPr>
            <p:ph type="sldNum" sz="quarter" idx="12"/>
          </p:nvPr>
        </p:nvSpPr>
        <p:spPr/>
        <p:txBody>
          <a:bodyPr/>
          <a:lstStyle/>
          <a:p>
            <a:fld id="{C51EAA63-D034-42AE-91FA-B13B9518C7BE}" type="slidenum">
              <a:rPr lang="en-US" smtClean="0"/>
              <a:t>3</a:t>
            </a:fld>
            <a:endParaRPr lang="en-US" dirty="0"/>
          </a:p>
        </p:txBody>
      </p:sp>
      <p:sp>
        <p:nvSpPr>
          <p:cNvPr id="5" name="Text Placeholder 4">
            <a:extLst>
              <a:ext uri="{FF2B5EF4-FFF2-40B4-BE49-F238E27FC236}">
                <a16:creationId xmlns:a16="http://schemas.microsoft.com/office/drawing/2014/main" id="{EF7CD857-1B69-4924-8F9C-F1F1D32A3730}"/>
              </a:ext>
            </a:extLst>
          </p:cNvPr>
          <p:cNvSpPr>
            <a:spLocks noGrp="1"/>
          </p:cNvSpPr>
          <p:nvPr>
            <p:ph type="body" sz="quarter" idx="13"/>
          </p:nvPr>
        </p:nvSpPr>
        <p:spPr>
          <a:xfrm>
            <a:off x="1899684" y="1587795"/>
            <a:ext cx="9757329" cy="4355805"/>
          </a:xfrm>
        </p:spPr>
        <p:txBody>
          <a:bodyPr/>
          <a:lstStyle/>
          <a:p>
            <a:r>
              <a:rPr lang="en-US" sz="1800" dirty="0"/>
              <a:t>Oracle Global Human Resources Cloud 2017 Certified Implementation Specialist</a:t>
            </a:r>
          </a:p>
          <a:p>
            <a:r>
              <a:rPr lang="en-US" sz="1800" dirty="0"/>
              <a:t>Oracle Talent Management Cloud 2017 Certified Implementation Specialist</a:t>
            </a:r>
          </a:p>
          <a:p>
            <a:r>
              <a:rPr lang="en-US" sz="1800" dirty="0"/>
              <a:t>Oracle Unified Method with Cloud Application Services 2017 Certified Implementation Specialist</a:t>
            </a:r>
          </a:p>
          <a:p>
            <a:r>
              <a:rPr lang="en-US" sz="1800" dirty="0"/>
              <a:t>Oracle Financials Cloud: General Ledger 2017 Certified Implementation Specialist</a:t>
            </a:r>
          </a:p>
          <a:p>
            <a:r>
              <a:rPr lang="en-US" sz="1800" dirty="0"/>
              <a:t>Oracle Manufacturing Cloud 2017 Certified Implementation Specialist</a:t>
            </a:r>
          </a:p>
          <a:p>
            <a:r>
              <a:rPr lang="en-US" sz="1800" dirty="0"/>
              <a:t>Oracle Procurement Cloud 2016 Certified Implementation Specialist</a:t>
            </a:r>
          </a:p>
          <a:p>
            <a:r>
              <a:rPr lang="en-US" sz="1800" dirty="0"/>
              <a:t>Oracle Fusion CRM: Sales 11g Certified Implementation Specialist</a:t>
            </a:r>
          </a:p>
          <a:p>
            <a:r>
              <a:rPr lang="en-US" sz="1800" dirty="0"/>
              <a:t>Oracle Fusion Incentive Compensation 2014 Certified Implementation Specialist</a:t>
            </a:r>
          </a:p>
        </p:txBody>
      </p:sp>
    </p:spTree>
    <p:extLst>
      <p:ext uri="{BB962C8B-B14F-4D97-AF65-F5344CB8AC3E}">
        <p14:creationId xmlns:p14="http://schemas.microsoft.com/office/powerpoint/2010/main" val="272994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079C-4383-407F-ACB8-D32922297939}"/>
              </a:ext>
            </a:extLst>
          </p:cNvPr>
          <p:cNvSpPr>
            <a:spLocks noGrp="1"/>
          </p:cNvSpPr>
          <p:nvPr>
            <p:ph type="title"/>
          </p:nvPr>
        </p:nvSpPr>
        <p:spPr/>
        <p:txBody>
          <a:bodyPr/>
          <a:lstStyle/>
          <a:p>
            <a:r>
              <a:rPr lang="hr-HR" dirty="0" err="1"/>
              <a:t>Cloud</a:t>
            </a:r>
            <a:r>
              <a:rPr lang="hr-HR" dirty="0"/>
              <a:t> </a:t>
            </a:r>
            <a:r>
              <a:rPr lang="hr-HR" dirty="0" err="1"/>
              <a:t>Applications</a:t>
            </a:r>
            <a:r>
              <a:rPr lang="hr-HR" dirty="0"/>
              <a:t> Services Oracle </a:t>
            </a:r>
            <a:r>
              <a:rPr lang="hr-HR" dirty="0" err="1"/>
              <a:t>Unified</a:t>
            </a:r>
            <a:r>
              <a:rPr lang="hr-HR" dirty="0"/>
              <a:t> </a:t>
            </a:r>
            <a:r>
              <a:rPr lang="hr-HR" dirty="0" err="1"/>
              <a:t>Method</a:t>
            </a:r>
            <a:r>
              <a:rPr lang="hr-HR" dirty="0"/>
              <a:t> </a:t>
            </a:r>
            <a:endParaRPr lang="en-US" dirty="0"/>
          </a:p>
        </p:txBody>
      </p:sp>
      <p:sp>
        <p:nvSpPr>
          <p:cNvPr id="3" name="Content Placeholder 2">
            <a:extLst>
              <a:ext uri="{FF2B5EF4-FFF2-40B4-BE49-F238E27FC236}">
                <a16:creationId xmlns:a16="http://schemas.microsoft.com/office/drawing/2014/main" id="{686370B1-34C1-4F70-93C3-E987F5DBA2E0}"/>
              </a:ext>
            </a:extLst>
          </p:cNvPr>
          <p:cNvSpPr>
            <a:spLocks noGrp="1"/>
          </p:cNvSpPr>
          <p:nvPr>
            <p:ph idx="1"/>
          </p:nvPr>
        </p:nvSpPr>
        <p:spPr/>
        <p:txBody>
          <a:bodyPr/>
          <a:lstStyle/>
          <a:p>
            <a:r>
              <a:rPr lang="hr-HR" dirty="0"/>
              <a:t>Pored odličnog proizvoda, imamo i praktičnu metodologiju implementacije OUM CAS</a:t>
            </a:r>
            <a:endParaRPr lang="en-US" dirty="0"/>
          </a:p>
        </p:txBody>
      </p:sp>
      <p:sp>
        <p:nvSpPr>
          <p:cNvPr id="4" name="Footer Placeholder 3">
            <a:extLst>
              <a:ext uri="{FF2B5EF4-FFF2-40B4-BE49-F238E27FC236}">
                <a16:creationId xmlns:a16="http://schemas.microsoft.com/office/drawing/2014/main" id="{0FD634F2-0DA9-4CD5-841A-6B8285D0FF8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929D551-C84A-421C-A546-4AECD9A28891}"/>
              </a:ext>
            </a:extLst>
          </p:cNvPr>
          <p:cNvSpPr>
            <a:spLocks noGrp="1"/>
          </p:cNvSpPr>
          <p:nvPr>
            <p:ph type="sldNum" sz="quarter" idx="12"/>
          </p:nvPr>
        </p:nvSpPr>
        <p:spPr/>
        <p:txBody>
          <a:bodyPr/>
          <a:lstStyle/>
          <a:p>
            <a:fld id="{C51EAA63-D034-42AE-91FA-B13B9518C7BE}" type="slidenum">
              <a:rPr lang="en-US" smtClean="0"/>
              <a:t>4</a:t>
            </a:fld>
            <a:endParaRPr lang="en-US" dirty="0"/>
          </a:p>
        </p:txBody>
      </p:sp>
      <p:grpSp>
        <p:nvGrpSpPr>
          <p:cNvPr id="8" name="Group 7">
            <a:extLst>
              <a:ext uri="{FF2B5EF4-FFF2-40B4-BE49-F238E27FC236}">
                <a16:creationId xmlns:a16="http://schemas.microsoft.com/office/drawing/2014/main" id="{46118521-03B8-4F5D-8353-B4DD2C963E9B}"/>
              </a:ext>
            </a:extLst>
          </p:cNvPr>
          <p:cNvGrpSpPr/>
          <p:nvPr/>
        </p:nvGrpSpPr>
        <p:grpSpPr>
          <a:xfrm>
            <a:off x="2535810" y="2715589"/>
            <a:ext cx="6648620" cy="3070531"/>
            <a:chOff x="0" y="0"/>
            <a:chExt cx="6649034" cy="3070966"/>
          </a:xfrm>
        </p:grpSpPr>
        <p:pic>
          <p:nvPicPr>
            <p:cNvPr id="9" name="Picture 8">
              <a:extLst>
                <a:ext uri="{FF2B5EF4-FFF2-40B4-BE49-F238E27FC236}">
                  <a16:creationId xmlns:a16="http://schemas.microsoft.com/office/drawing/2014/main" id="{142F3D5F-C381-4F7C-9F4F-CCFBDD1F9C1C}"/>
                </a:ext>
              </a:extLst>
            </p:cNvPr>
            <p:cNvPicPr/>
            <p:nvPr/>
          </p:nvPicPr>
          <p:blipFill>
            <a:blip r:embed="rId3"/>
            <a:stretch>
              <a:fillRect/>
            </a:stretch>
          </p:blipFill>
          <p:spPr>
            <a:xfrm>
              <a:off x="5135697" y="332697"/>
              <a:ext cx="1264920" cy="2514600"/>
            </a:xfrm>
            <a:prstGeom prst="rect">
              <a:avLst/>
            </a:prstGeom>
          </p:spPr>
        </p:pic>
        <p:sp>
          <p:nvSpPr>
            <p:cNvPr id="10" name="Shape 180875">
              <a:extLst>
                <a:ext uri="{FF2B5EF4-FFF2-40B4-BE49-F238E27FC236}">
                  <a16:creationId xmlns:a16="http://schemas.microsoft.com/office/drawing/2014/main" id="{5513A3CE-946D-4E81-BFBB-4FB28BD60301}"/>
                </a:ext>
              </a:extLst>
            </p:cNvPr>
            <p:cNvSpPr/>
            <p:nvPr/>
          </p:nvSpPr>
          <p:spPr>
            <a:xfrm>
              <a:off x="5245387" y="483757"/>
              <a:ext cx="1044424" cy="217302"/>
            </a:xfrm>
            <a:custGeom>
              <a:avLst/>
              <a:gdLst/>
              <a:ahLst/>
              <a:cxnLst/>
              <a:rect l="0" t="0" r="0" b="0"/>
              <a:pathLst>
                <a:path w="1044424" h="217302">
                  <a:moveTo>
                    <a:pt x="0" y="0"/>
                  </a:moveTo>
                  <a:lnTo>
                    <a:pt x="1044424" y="0"/>
                  </a:lnTo>
                  <a:lnTo>
                    <a:pt x="1044424" y="217302"/>
                  </a:lnTo>
                  <a:lnTo>
                    <a:pt x="0" y="217302"/>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11" name="Shape 1256">
              <a:extLst>
                <a:ext uri="{FF2B5EF4-FFF2-40B4-BE49-F238E27FC236}">
                  <a16:creationId xmlns:a16="http://schemas.microsoft.com/office/drawing/2014/main" id="{1B1FA130-64C1-478C-8B0D-D9914758B9E0}"/>
                </a:ext>
              </a:extLst>
            </p:cNvPr>
            <p:cNvSpPr/>
            <p:nvPr/>
          </p:nvSpPr>
          <p:spPr>
            <a:xfrm>
              <a:off x="5245387" y="483758"/>
              <a:ext cx="1044424" cy="217302"/>
            </a:xfrm>
            <a:custGeom>
              <a:avLst/>
              <a:gdLst/>
              <a:ahLst/>
              <a:cxnLst/>
              <a:rect l="0" t="0" r="0" b="0"/>
              <a:pathLst>
                <a:path w="1044424" h="217302">
                  <a:moveTo>
                    <a:pt x="0" y="0"/>
                  </a:moveTo>
                  <a:lnTo>
                    <a:pt x="1044424" y="0"/>
                  </a:lnTo>
                  <a:lnTo>
                    <a:pt x="1044424" y="217302"/>
                  </a:lnTo>
                  <a:lnTo>
                    <a:pt x="0" y="217302"/>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2" name="Rectangle 11">
              <a:extLst>
                <a:ext uri="{FF2B5EF4-FFF2-40B4-BE49-F238E27FC236}">
                  <a16:creationId xmlns:a16="http://schemas.microsoft.com/office/drawing/2014/main" id="{B64DB78C-FD0F-4470-B513-1079037E5C0D}"/>
                </a:ext>
              </a:extLst>
            </p:cNvPr>
            <p:cNvSpPr/>
            <p:nvPr/>
          </p:nvSpPr>
          <p:spPr>
            <a:xfrm>
              <a:off x="5262454" y="509910"/>
              <a:ext cx="1347162"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Manage Transition to Steady-</a:t>
              </a:r>
              <a:endParaRPr lang="en-US" sz="1000">
                <a:solidFill>
                  <a:srgbClr val="000000"/>
                </a:solidFill>
                <a:effectLst/>
                <a:latin typeface="Arial" panose="020B0604020202020204" pitchFamily="34" charset="0"/>
                <a:ea typeface="Arial" panose="020B0604020202020204" pitchFamily="34" charset="0"/>
              </a:endParaRPr>
            </a:p>
          </p:txBody>
        </p:sp>
        <p:sp>
          <p:nvSpPr>
            <p:cNvPr id="13" name="Rectangle 12">
              <a:extLst>
                <a:ext uri="{FF2B5EF4-FFF2-40B4-BE49-F238E27FC236}">
                  <a16:creationId xmlns:a16="http://schemas.microsoft.com/office/drawing/2014/main" id="{31FA4067-0E20-4688-8AAD-F7FC4369774A}"/>
                </a:ext>
              </a:extLst>
            </p:cNvPr>
            <p:cNvSpPr/>
            <p:nvPr/>
          </p:nvSpPr>
          <p:spPr>
            <a:xfrm>
              <a:off x="5474482" y="597906"/>
              <a:ext cx="772769"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state Operations</a:t>
              </a:r>
              <a:endParaRPr lang="en-US" sz="1000">
                <a:solidFill>
                  <a:srgbClr val="000000"/>
                </a:solidFill>
                <a:effectLst/>
                <a:latin typeface="Arial" panose="020B0604020202020204" pitchFamily="34" charset="0"/>
                <a:ea typeface="Arial" panose="020B0604020202020204" pitchFamily="34" charset="0"/>
              </a:endParaRPr>
            </a:p>
          </p:txBody>
        </p:sp>
        <p:sp>
          <p:nvSpPr>
            <p:cNvPr id="14" name="Shape 1260">
              <a:extLst>
                <a:ext uri="{FF2B5EF4-FFF2-40B4-BE49-F238E27FC236}">
                  <a16:creationId xmlns:a16="http://schemas.microsoft.com/office/drawing/2014/main" id="{D121F271-2DCE-41DE-B632-12DEB607401D}"/>
                </a:ext>
              </a:extLst>
            </p:cNvPr>
            <p:cNvSpPr/>
            <p:nvPr/>
          </p:nvSpPr>
          <p:spPr>
            <a:xfrm>
              <a:off x="5245398" y="794191"/>
              <a:ext cx="1044427" cy="222476"/>
            </a:xfrm>
            <a:custGeom>
              <a:avLst/>
              <a:gdLst/>
              <a:ahLst/>
              <a:cxnLst/>
              <a:rect l="0" t="0" r="0" b="0"/>
              <a:pathLst>
                <a:path w="1044427" h="222476">
                  <a:moveTo>
                    <a:pt x="0" y="0"/>
                  </a:moveTo>
                  <a:lnTo>
                    <a:pt x="1044427" y="0"/>
                  </a:lnTo>
                  <a:lnTo>
                    <a:pt x="1044427"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5" name="Rectangle 14">
              <a:extLst>
                <a:ext uri="{FF2B5EF4-FFF2-40B4-BE49-F238E27FC236}">
                  <a16:creationId xmlns:a16="http://schemas.microsoft.com/office/drawing/2014/main" id="{06A70076-9A9A-43D8-A791-052300D137E7}"/>
                </a:ext>
              </a:extLst>
            </p:cNvPr>
            <p:cNvSpPr/>
            <p:nvPr/>
          </p:nvSpPr>
          <p:spPr>
            <a:xfrm>
              <a:off x="5396886" y="869568"/>
              <a:ext cx="980279"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Post Go-Live Support</a:t>
              </a:r>
              <a:endParaRPr lang="en-US" sz="1000">
                <a:solidFill>
                  <a:srgbClr val="000000"/>
                </a:solidFill>
                <a:effectLst/>
                <a:latin typeface="Arial" panose="020B0604020202020204" pitchFamily="34" charset="0"/>
                <a:ea typeface="Arial" panose="020B0604020202020204" pitchFamily="34" charset="0"/>
              </a:endParaRPr>
            </a:p>
          </p:txBody>
        </p:sp>
        <p:sp>
          <p:nvSpPr>
            <p:cNvPr id="16" name="Shape 1263">
              <a:extLst>
                <a:ext uri="{FF2B5EF4-FFF2-40B4-BE49-F238E27FC236}">
                  <a16:creationId xmlns:a16="http://schemas.microsoft.com/office/drawing/2014/main" id="{A36060E5-1240-49AA-A16F-91FA750E219B}"/>
                </a:ext>
              </a:extLst>
            </p:cNvPr>
            <p:cNvSpPr/>
            <p:nvPr/>
          </p:nvSpPr>
          <p:spPr>
            <a:xfrm>
              <a:off x="5245392" y="1813442"/>
              <a:ext cx="1044425" cy="222476"/>
            </a:xfrm>
            <a:custGeom>
              <a:avLst/>
              <a:gdLst/>
              <a:ahLst/>
              <a:cxnLst/>
              <a:rect l="0" t="0" r="0" b="0"/>
              <a:pathLst>
                <a:path w="1044425" h="222476">
                  <a:moveTo>
                    <a:pt x="0" y="0"/>
                  </a:moveTo>
                  <a:lnTo>
                    <a:pt x="1044425" y="0"/>
                  </a:lnTo>
                  <a:lnTo>
                    <a:pt x="1044425"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7" name="Rectangle 16">
              <a:extLst>
                <a:ext uri="{FF2B5EF4-FFF2-40B4-BE49-F238E27FC236}">
                  <a16:creationId xmlns:a16="http://schemas.microsoft.com/office/drawing/2014/main" id="{738D5F80-5B1D-426C-B28D-C309E905EB9F}"/>
                </a:ext>
              </a:extLst>
            </p:cNvPr>
            <p:cNvSpPr/>
            <p:nvPr/>
          </p:nvSpPr>
          <p:spPr>
            <a:xfrm>
              <a:off x="5536504" y="1888422"/>
              <a:ext cx="602020"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Close Project</a:t>
              </a:r>
              <a:endParaRPr lang="en-US" sz="1000">
                <a:solidFill>
                  <a:srgbClr val="000000"/>
                </a:solidFill>
                <a:effectLst/>
                <a:latin typeface="Arial" panose="020B0604020202020204" pitchFamily="34" charset="0"/>
                <a:ea typeface="Arial" panose="020B0604020202020204" pitchFamily="34" charset="0"/>
              </a:endParaRPr>
            </a:p>
          </p:txBody>
        </p:sp>
        <p:sp>
          <p:nvSpPr>
            <p:cNvPr id="18" name="Shape 1266">
              <a:extLst>
                <a:ext uri="{FF2B5EF4-FFF2-40B4-BE49-F238E27FC236}">
                  <a16:creationId xmlns:a16="http://schemas.microsoft.com/office/drawing/2014/main" id="{35E75B4B-7F4A-4E16-9A1C-9C577662FCBA}"/>
                </a:ext>
              </a:extLst>
            </p:cNvPr>
            <p:cNvSpPr/>
            <p:nvPr/>
          </p:nvSpPr>
          <p:spPr>
            <a:xfrm>
              <a:off x="5245394" y="1140834"/>
              <a:ext cx="1044425" cy="217302"/>
            </a:xfrm>
            <a:custGeom>
              <a:avLst/>
              <a:gdLst/>
              <a:ahLst/>
              <a:cxnLst/>
              <a:rect l="0" t="0" r="0" b="0"/>
              <a:pathLst>
                <a:path w="1044425" h="217302">
                  <a:moveTo>
                    <a:pt x="0" y="0"/>
                  </a:moveTo>
                  <a:lnTo>
                    <a:pt x="1044425" y="0"/>
                  </a:lnTo>
                  <a:lnTo>
                    <a:pt x="1044425" y="217302"/>
                  </a:lnTo>
                  <a:lnTo>
                    <a:pt x="0" y="217302"/>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9" name="Rectangle 18">
              <a:extLst>
                <a:ext uri="{FF2B5EF4-FFF2-40B4-BE49-F238E27FC236}">
                  <a16:creationId xmlns:a16="http://schemas.microsoft.com/office/drawing/2014/main" id="{16F7E838-E73C-4A6D-9D39-8773FD9CE7F4}"/>
                </a:ext>
              </a:extLst>
            </p:cNvPr>
            <p:cNvSpPr/>
            <p:nvPr/>
          </p:nvSpPr>
          <p:spPr>
            <a:xfrm>
              <a:off x="5396903" y="1168959"/>
              <a:ext cx="1001128"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Handoff to Customer </a:t>
              </a:r>
              <a:endParaRPr lang="en-US" sz="1000">
                <a:solidFill>
                  <a:srgbClr val="000000"/>
                </a:solidFill>
                <a:effectLst/>
                <a:latin typeface="Arial" panose="020B0604020202020204" pitchFamily="34" charset="0"/>
                <a:ea typeface="Arial" panose="020B0604020202020204" pitchFamily="34" charset="0"/>
              </a:endParaRPr>
            </a:p>
          </p:txBody>
        </p:sp>
        <p:sp>
          <p:nvSpPr>
            <p:cNvPr id="20" name="Rectangle 19">
              <a:extLst>
                <a:ext uri="{FF2B5EF4-FFF2-40B4-BE49-F238E27FC236}">
                  <a16:creationId xmlns:a16="http://schemas.microsoft.com/office/drawing/2014/main" id="{547F99A2-2718-4496-81C9-B6FDE389A5FA}"/>
                </a:ext>
              </a:extLst>
            </p:cNvPr>
            <p:cNvSpPr/>
            <p:nvPr/>
          </p:nvSpPr>
          <p:spPr>
            <a:xfrm>
              <a:off x="5381350" y="1256955"/>
              <a:ext cx="1022420"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Relationship Manager</a:t>
              </a:r>
              <a:endParaRPr lang="en-US" sz="1000">
                <a:solidFill>
                  <a:srgbClr val="000000"/>
                </a:solidFill>
                <a:effectLst/>
                <a:latin typeface="Arial" panose="020B0604020202020204" pitchFamily="34" charset="0"/>
                <a:ea typeface="Arial" panose="020B0604020202020204" pitchFamily="34" charset="0"/>
              </a:endParaRPr>
            </a:p>
          </p:txBody>
        </p:sp>
        <p:sp>
          <p:nvSpPr>
            <p:cNvPr id="21" name="Shape 1270">
              <a:extLst>
                <a:ext uri="{FF2B5EF4-FFF2-40B4-BE49-F238E27FC236}">
                  <a16:creationId xmlns:a16="http://schemas.microsoft.com/office/drawing/2014/main" id="{5ECBE0B6-BF4B-4357-8476-C448EE6D1094}"/>
                </a:ext>
              </a:extLst>
            </p:cNvPr>
            <p:cNvSpPr/>
            <p:nvPr/>
          </p:nvSpPr>
          <p:spPr>
            <a:xfrm>
              <a:off x="5245377" y="1482318"/>
              <a:ext cx="1044422" cy="217303"/>
            </a:xfrm>
            <a:custGeom>
              <a:avLst/>
              <a:gdLst/>
              <a:ahLst/>
              <a:cxnLst/>
              <a:rect l="0" t="0" r="0" b="0"/>
              <a:pathLst>
                <a:path w="1044422" h="217303">
                  <a:moveTo>
                    <a:pt x="0" y="0"/>
                  </a:moveTo>
                  <a:lnTo>
                    <a:pt x="1044422" y="0"/>
                  </a:lnTo>
                  <a:lnTo>
                    <a:pt x="1044422" y="217303"/>
                  </a:lnTo>
                  <a:lnTo>
                    <a:pt x="0" y="217303"/>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22" name="Rectangle 21">
              <a:extLst>
                <a:ext uri="{FF2B5EF4-FFF2-40B4-BE49-F238E27FC236}">
                  <a16:creationId xmlns:a16="http://schemas.microsoft.com/office/drawing/2014/main" id="{8CED06CB-679E-4DC9-8CD6-1C299CBE82C7}"/>
                </a:ext>
              </a:extLst>
            </p:cNvPr>
            <p:cNvSpPr/>
            <p:nvPr/>
          </p:nvSpPr>
          <p:spPr>
            <a:xfrm>
              <a:off x="5474441" y="1555205"/>
              <a:ext cx="777171"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Gain Acceptance</a:t>
              </a:r>
              <a:endParaRPr lang="en-US" sz="1000">
                <a:solidFill>
                  <a:srgbClr val="000000"/>
                </a:solidFill>
                <a:effectLst/>
                <a:latin typeface="Arial" panose="020B0604020202020204" pitchFamily="34" charset="0"/>
                <a:ea typeface="Arial" panose="020B0604020202020204" pitchFamily="34" charset="0"/>
              </a:endParaRPr>
            </a:p>
          </p:txBody>
        </p:sp>
        <p:pic>
          <p:nvPicPr>
            <p:cNvPr id="23" name="Picture 22">
              <a:extLst>
                <a:ext uri="{FF2B5EF4-FFF2-40B4-BE49-F238E27FC236}">
                  <a16:creationId xmlns:a16="http://schemas.microsoft.com/office/drawing/2014/main" id="{D897A15D-329F-44C2-B059-9651D4929544}"/>
                </a:ext>
              </a:extLst>
            </p:cNvPr>
            <p:cNvPicPr/>
            <p:nvPr/>
          </p:nvPicPr>
          <p:blipFill>
            <a:blip r:embed="rId4"/>
            <a:stretch>
              <a:fillRect/>
            </a:stretch>
          </p:blipFill>
          <p:spPr>
            <a:xfrm>
              <a:off x="3900241" y="330665"/>
              <a:ext cx="1240536" cy="2529840"/>
            </a:xfrm>
            <a:prstGeom prst="rect">
              <a:avLst/>
            </a:prstGeom>
          </p:spPr>
        </p:pic>
        <p:sp>
          <p:nvSpPr>
            <p:cNvPr id="24" name="Shape 180876">
              <a:extLst>
                <a:ext uri="{FF2B5EF4-FFF2-40B4-BE49-F238E27FC236}">
                  <a16:creationId xmlns:a16="http://schemas.microsoft.com/office/drawing/2014/main" id="{36098A15-901A-4245-B8D0-40111F1FB742}"/>
                </a:ext>
              </a:extLst>
            </p:cNvPr>
            <p:cNvSpPr/>
            <p:nvPr/>
          </p:nvSpPr>
          <p:spPr>
            <a:xfrm>
              <a:off x="3988980" y="483755"/>
              <a:ext cx="1039255" cy="222476"/>
            </a:xfrm>
            <a:custGeom>
              <a:avLst/>
              <a:gdLst/>
              <a:ahLst/>
              <a:cxnLst/>
              <a:rect l="0" t="0" r="0" b="0"/>
              <a:pathLst>
                <a:path w="1039255" h="222476">
                  <a:moveTo>
                    <a:pt x="0" y="0"/>
                  </a:moveTo>
                  <a:lnTo>
                    <a:pt x="1039255" y="0"/>
                  </a:lnTo>
                  <a:lnTo>
                    <a:pt x="1039255" y="222476"/>
                  </a:lnTo>
                  <a:lnTo>
                    <a:pt x="0" y="222476"/>
                  </a:lnTo>
                  <a:lnTo>
                    <a:pt x="0" y="0"/>
                  </a:lnTo>
                </a:path>
              </a:pathLst>
            </a:custGeom>
            <a:ln w="0" cap="flat">
              <a:miter lim="127000"/>
            </a:ln>
          </p:spPr>
          <p:style>
            <a:lnRef idx="0">
              <a:srgbClr val="000000">
                <a:alpha val="0"/>
              </a:srgbClr>
            </a:lnRef>
            <a:fillRef idx="1">
              <a:srgbClr val="E8ECEE"/>
            </a:fillRef>
            <a:effectRef idx="0">
              <a:scrgbClr r="0" g="0" b="0"/>
            </a:effectRef>
            <a:fontRef idx="none"/>
          </p:style>
          <p:txBody>
            <a:bodyPr/>
            <a:lstStyle/>
            <a:p>
              <a:endParaRPr lang="en-US"/>
            </a:p>
          </p:txBody>
        </p:sp>
        <p:sp>
          <p:nvSpPr>
            <p:cNvPr id="25" name="Shape 1274">
              <a:extLst>
                <a:ext uri="{FF2B5EF4-FFF2-40B4-BE49-F238E27FC236}">
                  <a16:creationId xmlns:a16="http://schemas.microsoft.com/office/drawing/2014/main" id="{AC7DE74A-3233-470F-9954-AF166113E0B1}"/>
                </a:ext>
              </a:extLst>
            </p:cNvPr>
            <p:cNvSpPr/>
            <p:nvPr/>
          </p:nvSpPr>
          <p:spPr>
            <a:xfrm>
              <a:off x="3988980" y="483756"/>
              <a:ext cx="1039255" cy="222476"/>
            </a:xfrm>
            <a:custGeom>
              <a:avLst/>
              <a:gdLst/>
              <a:ahLst/>
              <a:cxnLst/>
              <a:rect l="0" t="0" r="0" b="0"/>
              <a:pathLst>
                <a:path w="1039255" h="222476">
                  <a:moveTo>
                    <a:pt x="0" y="0"/>
                  </a:moveTo>
                  <a:lnTo>
                    <a:pt x="1039255" y="0"/>
                  </a:lnTo>
                  <a:lnTo>
                    <a:pt x="1039255"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26" name="Rectangle 25">
              <a:extLst>
                <a:ext uri="{FF2B5EF4-FFF2-40B4-BE49-F238E27FC236}">
                  <a16:creationId xmlns:a16="http://schemas.microsoft.com/office/drawing/2014/main" id="{49125067-DB20-4D7C-BCD8-0549A5F74555}"/>
                </a:ext>
              </a:extLst>
            </p:cNvPr>
            <p:cNvSpPr/>
            <p:nvPr/>
          </p:nvSpPr>
          <p:spPr>
            <a:xfrm>
              <a:off x="4064159" y="511698"/>
              <a:ext cx="1200607"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Migrate Configuration  to </a:t>
              </a:r>
              <a:endParaRPr lang="en-US" sz="1000">
                <a:solidFill>
                  <a:srgbClr val="000000"/>
                </a:solidFill>
                <a:effectLst/>
                <a:latin typeface="Arial" panose="020B0604020202020204" pitchFamily="34" charset="0"/>
                <a:ea typeface="Arial" panose="020B0604020202020204" pitchFamily="34" charset="0"/>
              </a:endParaRPr>
            </a:p>
          </p:txBody>
        </p:sp>
        <p:sp>
          <p:nvSpPr>
            <p:cNvPr id="27" name="Rectangle 26">
              <a:extLst>
                <a:ext uri="{FF2B5EF4-FFF2-40B4-BE49-F238E27FC236}">
                  <a16:creationId xmlns:a16="http://schemas.microsoft.com/office/drawing/2014/main" id="{52BF5675-07AD-45DC-A2D2-DFA35FB5854C}"/>
                </a:ext>
              </a:extLst>
            </p:cNvPr>
            <p:cNvSpPr/>
            <p:nvPr/>
          </p:nvSpPr>
          <p:spPr>
            <a:xfrm>
              <a:off x="4307210" y="599611"/>
              <a:ext cx="526641"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Production</a:t>
              </a:r>
              <a:endParaRPr lang="en-US" sz="1000">
                <a:solidFill>
                  <a:srgbClr val="000000"/>
                </a:solidFill>
                <a:effectLst/>
                <a:latin typeface="Arial" panose="020B0604020202020204" pitchFamily="34" charset="0"/>
                <a:ea typeface="Arial" panose="020B0604020202020204" pitchFamily="34" charset="0"/>
              </a:endParaRPr>
            </a:p>
          </p:txBody>
        </p:sp>
        <p:sp>
          <p:nvSpPr>
            <p:cNvPr id="28" name="Shape 180877">
              <a:extLst>
                <a:ext uri="{FF2B5EF4-FFF2-40B4-BE49-F238E27FC236}">
                  <a16:creationId xmlns:a16="http://schemas.microsoft.com/office/drawing/2014/main" id="{9D1BB1EA-193F-4DDB-A036-52716B1B6A98}"/>
                </a:ext>
              </a:extLst>
            </p:cNvPr>
            <p:cNvSpPr/>
            <p:nvPr/>
          </p:nvSpPr>
          <p:spPr>
            <a:xfrm>
              <a:off x="3988973" y="1140834"/>
              <a:ext cx="1039253" cy="222475"/>
            </a:xfrm>
            <a:custGeom>
              <a:avLst/>
              <a:gdLst/>
              <a:ahLst/>
              <a:cxnLst/>
              <a:rect l="0" t="0" r="0" b="0"/>
              <a:pathLst>
                <a:path w="1039253" h="222475">
                  <a:moveTo>
                    <a:pt x="0" y="0"/>
                  </a:moveTo>
                  <a:lnTo>
                    <a:pt x="1039253" y="0"/>
                  </a:lnTo>
                  <a:lnTo>
                    <a:pt x="1039253" y="222475"/>
                  </a:lnTo>
                  <a:lnTo>
                    <a:pt x="0" y="222475"/>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29" name="Shape 1278">
              <a:extLst>
                <a:ext uri="{FF2B5EF4-FFF2-40B4-BE49-F238E27FC236}">
                  <a16:creationId xmlns:a16="http://schemas.microsoft.com/office/drawing/2014/main" id="{6501F833-3F2F-43AC-BC65-2E707BC1C77B}"/>
                </a:ext>
              </a:extLst>
            </p:cNvPr>
            <p:cNvSpPr/>
            <p:nvPr/>
          </p:nvSpPr>
          <p:spPr>
            <a:xfrm>
              <a:off x="3988973" y="1140834"/>
              <a:ext cx="1039253" cy="222475"/>
            </a:xfrm>
            <a:custGeom>
              <a:avLst/>
              <a:gdLst/>
              <a:ahLst/>
              <a:cxnLst/>
              <a:rect l="0" t="0" r="0" b="0"/>
              <a:pathLst>
                <a:path w="1039253" h="222475">
                  <a:moveTo>
                    <a:pt x="0" y="0"/>
                  </a:moveTo>
                  <a:lnTo>
                    <a:pt x="1039253" y="0"/>
                  </a:lnTo>
                  <a:lnTo>
                    <a:pt x="1039253" y="222475"/>
                  </a:lnTo>
                  <a:lnTo>
                    <a:pt x="0" y="222475"/>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30" name="Rectangle 29">
              <a:extLst>
                <a:ext uri="{FF2B5EF4-FFF2-40B4-BE49-F238E27FC236}">
                  <a16:creationId xmlns:a16="http://schemas.microsoft.com/office/drawing/2014/main" id="{0E97F08E-5E57-45A8-875E-A747D9CCCE89}"/>
                </a:ext>
              </a:extLst>
            </p:cNvPr>
            <p:cNvSpPr/>
            <p:nvPr/>
          </p:nvSpPr>
          <p:spPr>
            <a:xfrm>
              <a:off x="4043477" y="1168567"/>
              <a:ext cx="1248754"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Load, Reconcile &amp; Validate </a:t>
              </a:r>
              <a:endParaRPr lang="en-US" sz="1000">
                <a:solidFill>
                  <a:srgbClr val="000000"/>
                </a:solidFill>
                <a:effectLst/>
                <a:latin typeface="Arial" panose="020B0604020202020204" pitchFamily="34" charset="0"/>
                <a:ea typeface="Arial" panose="020B0604020202020204" pitchFamily="34" charset="0"/>
              </a:endParaRPr>
            </a:p>
          </p:txBody>
        </p:sp>
        <p:sp>
          <p:nvSpPr>
            <p:cNvPr id="31" name="Rectangle 30">
              <a:extLst>
                <a:ext uri="{FF2B5EF4-FFF2-40B4-BE49-F238E27FC236}">
                  <a16:creationId xmlns:a16="http://schemas.microsoft.com/office/drawing/2014/main" id="{72AAD082-5E5C-4896-9585-4D095899035D}"/>
                </a:ext>
              </a:extLst>
            </p:cNvPr>
            <p:cNvSpPr/>
            <p:nvPr/>
          </p:nvSpPr>
          <p:spPr>
            <a:xfrm>
              <a:off x="4172779" y="1256480"/>
              <a:ext cx="877404"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Data in Production</a:t>
              </a:r>
              <a:endParaRPr lang="en-US" sz="1000">
                <a:solidFill>
                  <a:srgbClr val="000000"/>
                </a:solidFill>
                <a:effectLst/>
                <a:latin typeface="Arial" panose="020B0604020202020204" pitchFamily="34" charset="0"/>
                <a:ea typeface="Arial" panose="020B0604020202020204" pitchFamily="34" charset="0"/>
              </a:endParaRPr>
            </a:p>
          </p:txBody>
        </p:sp>
        <p:sp>
          <p:nvSpPr>
            <p:cNvPr id="32" name="Shape 1282">
              <a:extLst>
                <a:ext uri="{FF2B5EF4-FFF2-40B4-BE49-F238E27FC236}">
                  <a16:creationId xmlns:a16="http://schemas.microsoft.com/office/drawing/2014/main" id="{DD9443D4-BEA5-4FF0-A10A-D0A872839933}"/>
                </a:ext>
              </a:extLst>
            </p:cNvPr>
            <p:cNvSpPr/>
            <p:nvPr/>
          </p:nvSpPr>
          <p:spPr>
            <a:xfrm>
              <a:off x="3988976" y="2470528"/>
              <a:ext cx="1039254" cy="222477"/>
            </a:xfrm>
            <a:custGeom>
              <a:avLst/>
              <a:gdLst/>
              <a:ahLst/>
              <a:cxnLst/>
              <a:rect l="0" t="0" r="0" b="0"/>
              <a:pathLst>
                <a:path w="1039254" h="222477">
                  <a:moveTo>
                    <a:pt x="0" y="0"/>
                  </a:moveTo>
                  <a:lnTo>
                    <a:pt x="1039254" y="0"/>
                  </a:lnTo>
                  <a:lnTo>
                    <a:pt x="1039254" y="222477"/>
                  </a:lnTo>
                  <a:lnTo>
                    <a:pt x="0" y="222477"/>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33" name="Rectangle 32">
              <a:extLst>
                <a:ext uri="{FF2B5EF4-FFF2-40B4-BE49-F238E27FC236}">
                  <a16:creationId xmlns:a16="http://schemas.microsoft.com/office/drawing/2014/main" id="{65DD420D-7512-442C-85A6-57DB19D42EF0}"/>
                </a:ext>
              </a:extLst>
            </p:cNvPr>
            <p:cNvSpPr/>
            <p:nvPr/>
          </p:nvSpPr>
          <p:spPr>
            <a:xfrm>
              <a:off x="4069313" y="2502184"/>
              <a:ext cx="1186963"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Implementation </a:t>
              </a:r>
              <a:endParaRPr lang="en-US" sz="1000">
                <a:solidFill>
                  <a:srgbClr val="000000"/>
                </a:solidFill>
                <a:effectLst/>
                <a:latin typeface="Arial" panose="020B0604020202020204" pitchFamily="34" charset="0"/>
                <a:ea typeface="Arial" panose="020B0604020202020204" pitchFamily="34" charset="0"/>
              </a:endParaRPr>
            </a:p>
          </p:txBody>
        </p:sp>
        <p:sp>
          <p:nvSpPr>
            <p:cNvPr id="34" name="Rectangle 33">
              <a:extLst>
                <a:ext uri="{FF2B5EF4-FFF2-40B4-BE49-F238E27FC236}">
                  <a16:creationId xmlns:a16="http://schemas.microsoft.com/office/drawing/2014/main" id="{0C27FCDD-370F-4970-B346-16F145E64136}"/>
                </a:ext>
              </a:extLst>
            </p:cNvPr>
            <p:cNvSpPr/>
            <p:nvPr/>
          </p:nvSpPr>
          <p:spPr>
            <a:xfrm>
              <a:off x="4302023" y="2590180"/>
              <a:ext cx="533298"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Checkpoint</a:t>
              </a:r>
              <a:endParaRPr lang="en-US" sz="1000">
                <a:solidFill>
                  <a:srgbClr val="000000"/>
                </a:solidFill>
                <a:effectLst/>
                <a:latin typeface="Arial" panose="020B0604020202020204" pitchFamily="34" charset="0"/>
                <a:ea typeface="Arial" panose="020B0604020202020204" pitchFamily="34" charset="0"/>
              </a:endParaRPr>
            </a:p>
          </p:txBody>
        </p:sp>
        <p:sp>
          <p:nvSpPr>
            <p:cNvPr id="35" name="Shape 180878">
              <a:extLst>
                <a:ext uri="{FF2B5EF4-FFF2-40B4-BE49-F238E27FC236}">
                  <a16:creationId xmlns:a16="http://schemas.microsoft.com/office/drawing/2014/main" id="{60722B80-3AE5-4A99-AB5D-EE33EA1FE232}"/>
                </a:ext>
              </a:extLst>
            </p:cNvPr>
            <p:cNvSpPr/>
            <p:nvPr/>
          </p:nvSpPr>
          <p:spPr>
            <a:xfrm>
              <a:off x="3988993" y="1818615"/>
              <a:ext cx="1039258" cy="222476"/>
            </a:xfrm>
            <a:custGeom>
              <a:avLst/>
              <a:gdLst/>
              <a:ahLst/>
              <a:cxnLst/>
              <a:rect l="0" t="0" r="0" b="0"/>
              <a:pathLst>
                <a:path w="1039258" h="222476">
                  <a:moveTo>
                    <a:pt x="0" y="0"/>
                  </a:moveTo>
                  <a:lnTo>
                    <a:pt x="1039258" y="0"/>
                  </a:lnTo>
                  <a:lnTo>
                    <a:pt x="1039258" y="222476"/>
                  </a:lnTo>
                  <a:lnTo>
                    <a:pt x="0" y="222476"/>
                  </a:lnTo>
                  <a:lnTo>
                    <a:pt x="0" y="0"/>
                  </a:lnTo>
                </a:path>
              </a:pathLst>
            </a:custGeom>
            <a:ln w="0" cap="flat">
              <a:round/>
            </a:ln>
          </p:spPr>
          <p:style>
            <a:lnRef idx="0">
              <a:srgbClr val="000000">
                <a:alpha val="0"/>
              </a:srgbClr>
            </a:lnRef>
            <a:fillRef idx="1">
              <a:srgbClr val="8AAAC3"/>
            </a:fillRef>
            <a:effectRef idx="0">
              <a:scrgbClr r="0" g="0" b="0"/>
            </a:effectRef>
            <a:fontRef idx="none"/>
          </p:style>
          <p:txBody>
            <a:bodyPr/>
            <a:lstStyle/>
            <a:p>
              <a:endParaRPr lang="en-US"/>
            </a:p>
          </p:txBody>
        </p:sp>
        <p:sp>
          <p:nvSpPr>
            <p:cNvPr id="36" name="Shape 1286">
              <a:extLst>
                <a:ext uri="{FF2B5EF4-FFF2-40B4-BE49-F238E27FC236}">
                  <a16:creationId xmlns:a16="http://schemas.microsoft.com/office/drawing/2014/main" id="{261ECC19-010E-43D7-A2AB-F847FA68BF9A}"/>
                </a:ext>
              </a:extLst>
            </p:cNvPr>
            <p:cNvSpPr/>
            <p:nvPr/>
          </p:nvSpPr>
          <p:spPr>
            <a:xfrm>
              <a:off x="3988993" y="1818616"/>
              <a:ext cx="1039258" cy="222476"/>
            </a:xfrm>
            <a:custGeom>
              <a:avLst/>
              <a:gdLst/>
              <a:ahLst/>
              <a:cxnLst/>
              <a:rect l="0" t="0" r="0" b="0"/>
              <a:pathLst>
                <a:path w="1039258" h="222476">
                  <a:moveTo>
                    <a:pt x="0" y="0"/>
                  </a:moveTo>
                  <a:lnTo>
                    <a:pt x="1039258" y="0"/>
                  </a:lnTo>
                  <a:lnTo>
                    <a:pt x="1039258"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37" name="Rectangle 36">
              <a:extLst>
                <a:ext uri="{FF2B5EF4-FFF2-40B4-BE49-F238E27FC236}">
                  <a16:creationId xmlns:a16="http://schemas.microsoft.com/office/drawing/2014/main" id="{35AC3E38-8911-45CC-A116-EC73A3FF2159}"/>
                </a:ext>
              </a:extLst>
            </p:cNvPr>
            <p:cNvSpPr/>
            <p:nvPr/>
          </p:nvSpPr>
          <p:spPr>
            <a:xfrm>
              <a:off x="4162398" y="1850240"/>
              <a:ext cx="939350"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Verify Production &amp; </a:t>
              </a:r>
              <a:endParaRPr lang="en-US" sz="1000">
                <a:solidFill>
                  <a:srgbClr val="000000"/>
                </a:solidFill>
                <a:effectLst/>
                <a:latin typeface="Arial" panose="020B0604020202020204" pitchFamily="34" charset="0"/>
                <a:ea typeface="Arial" panose="020B0604020202020204" pitchFamily="34" charset="0"/>
              </a:endParaRPr>
            </a:p>
          </p:txBody>
        </p:sp>
        <p:sp>
          <p:nvSpPr>
            <p:cNvPr id="38" name="Rectangle 37">
              <a:extLst>
                <a:ext uri="{FF2B5EF4-FFF2-40B4-BE49-F238E27FC236}">
                  <a16:creationId xmlns:a16="http://schemas.microsoft.com/office/drawing/2014/main" id="{6F5F54E5-F1E3-41A4-A55D-0C478200EB38}"/>
                </a:ext>
              </a:extLst>
            </p:cNvPr>
            <p:cNvSpPr/>
            <p:nvPr/>
          </p:nvSpPr>
          <p:spPr>
            <a:xfrm>
              <a:off x="4110693" y="1938236"/>
              <a:ext cx="1047835"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Operational Readiness</a:t>
              </a:r>
              <a:endParaRPr lang="en-US" sz="1000">
                <a:solidFill>
                  <a:srgbClr val="000000"/>
                </a:solidFill>
                <a:effectLst/>
                <a:latin typeface="Arial" panose="020B0604020202020204" pitchFamily="34" charset="0"/>
                <a:ea typeface="Arial" panose="020B0604020202020204" pitchFamily="34" charset="0"/>
              </a:endParaRPr>
            </a:p>
          </p:txBody>
        </p:sp>
        <p:sp>
          <p:nvSpPr>
            <p:cNvPr id="39" name="Shape 180879">
              <a:extLst>
                <a:ext uri="{FF2B5EF4-FFF2-40B4-BE49-F238E27FC236}">
                  <a16:creationId xmlns:a16="http://schemas.microsoft.com/office/drawing/2014/main" id="{79C9EA16-785A-4411-AD6C-6D90F01E05DB}"/>
                </a:ext>
              </a:extLst>
            </p:cNvPr>
            <p:cNvSpPr/>
            <p:nvPr/>
          </p:nvSpPr>
          <p:spPr>
            <a:xfrm>
              <a:off x="3988992" y="1492661"/>
              <a:ext cx="1039258" cy="222476"/>
            </a:xfrm>
            <a:custGeom>
              <a:avLst/>
              <a:gdLst/>
              <a:ahLst/>
              <a:cxnLst/>
              <a:rect l="0" t="0" r="0" b="0"/>
              <a:pathLst>
                <a:path w="1039258" h="222476">
                  <a:moveTo>
                    <a:pt x="0" y="0"/>
                  </a:moveTo>
                  <a:lnTo>
                    <a:pt x="1039258" y="0"/>
                  </a:lnTo>
                  <a:lnTo>
                    <a:pt x="1039258" y="222476"/>
                  </a:lnTo>
                  <a:lnTo>
                    <a:pt x="0" y="222476"/>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40" name="Shape 1290">
              <a:extLst>
                <a:ext uri="{FF2B5EF4-FFF2-40B4-BE49-F238E27FC236}">
                  <a16:creationId xmlns:a16="http://schemas.microsoft.com/office/drawing/2014/main" id="{76E24423-EE17-4B4B-A9F9-263088850063}"/>
                </a:ext>
              </a:extLst>
            </p:cNvPr>
            <p:cNvSpPr/>
            <p:nvPr/>
          </p:nvSpPr>
          <p:spPr>
            <a:xfrm>
              <a:off x="3988992" y="1492661"/>
              <a:ext cx="1039258" cy="222476"/>
            </a:xfrm>
            <a:custGeom>
              <a:avLst/>
              <a:gdLst/>
              <a:ahLst/>
              <a:cxnLst/>
              <a:rect l="0" t="0" r="0" b="0"/>
              <a:pathLst>
                <a:path w="1039258" h="222476">
                  <a:moveTo>
                    <a:pt x="0" y="0"/>
                  </a:moveTo>
                  <a:lnTo>
                    <a:pt x="1039258" y="0"/>
                  </a:lnTo>
                  <a:lnTo>
                    <a:pt x="1039258"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41" name="Rectangle 40">
              <a:extLst>
                <a:ext uri="{FF2B5EF4-FFF2-40B4-BE49-F238E27FC236}">
                  <a16:creationId xmlns:a16="http://schemas.microsoft.com/office/drawing/2014/main" id="{989C385B-38EB-4889-B0DB-E3A3D2EF21FD}"/>
                </a:ext>
              </a:extLst>
            </p:cNvPr>
            <p:cNvSpPr/>
            <p:nvPr/>
          </p:nvSpPr>
          <p:spPr>
            <a:xfrm>
              <a:off x="4079671" y="1521804"/>
              <a:ext cx="1159402"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Final Validation </a:t>
              </a:r>
              <a:endParaRPr lang="en-US" sz="1000">
                <a:solidFill>
                  <a:srgbClr val="000000"/>
                </a:solidFill>
                <a:effectLst/>
                <a:latin typeface="Arial" panose="020B0604020202020204" pitchFamily="34" charset="0"/>
                <a:ea typeface="Arial" panose="020B0604020202020204" pitchFamily="34" charset="0"/>
              </a:endParaRPr>
            </a:p>
          </p:txBody>
        </p:sp>
        <p:sp>
          <p:nvSpPr>
            <p:cNvPr id="42" name="Rectangle 41">
              <a:extLst>
                <a:ext uri="{FF2B5EF4-FFF2-40B4-BE49-F238E27FC236}">
                  <a16:creationId xmlns:a16="http://schemas.microsoft.com/office/drawing/2014/main" id="{A848DF65-A857-4A8D-B277-CE3FB3BF6C47}"/>
                </a:ext>
              </a:extLst>
            </p:cNvPr>
            <p:cNvSpPr/>
            <p:nvPr/>
          </p:nvSpPr>
          <p:spPr>
            <a:xfrm>
              <a:off x="4379555" y="1609718"/>
              <a:ext cx="336406"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Review</a:t>
              </a:r>
              <a:endParaRPr lang="en-US" sz="1000">
                <a:solidFill>
                  <a:srgbClr val="000000"/>
                </a:solidFill>
                <a:effectLst/>
                <a:latin typeface="Arial" panose="020B0604020202020204" pitchFamily="34" charset="0"/>
                <a:ea typeface="Arial" panose="020B0604020202020204" pitchFamily="34" charset="0"/>
              </a:endParaRPr>
            </a:p>
          </p:txBody>
        </p:sp>
        <p:sp>
          <p:nvSpPr>
            <p:cNvPr id="43" name="Shape 180880">
              <a:extLst>
                <a:ext uri="{FF2B5EF4-FFF2-40B4-BE49-F238E27FC236}">
                  <a16:creationId xmlns:a16="http://schemas.microsoft.com/office/drawing/2014/main" id="{365DCA61-5901-4B78-A3FB-A3EF66A8C1D6}"/>
                </a:ext>
              </a:extLst>
            </p:cNvPr>
            <p:cNvSpPr/>
            <p:nvPr/>
          </p:nvSpPr>
          <p:spPr>
            <a:xfrm>
              <a:off x="3988990" y="789014"/>
              <a:ext cx="1039258" cy="222476"/>
            </a:xfrm>
            <a:custGeom>
              <a:avLst/>
              <a:gdLst/>
              <a:ahLst/>
              <a:cxnLst/>
              <a:rect l="0" t="0" r="0" b="0"/>
              <a:pathLst>
                <a:path w="1039258" h="222476">
                  <a:moveTo>
                    <a:pt x="0" y="0"/>
                  </a:moveTo>
                  <a:lnTo>
                    <a:pt x="1039258" y="0"/>
                  </a:lnTo>
                  <a:lnTo>
                    <a:pt x="1039258" y="222476"/>
                  </a:lnTo>
                  <a:lnTo>
                    <a:pt x="0" y="222476"/>
                  </a:lnTo>
                  <a:lnTo>
                    <a:pt x="0" y="0"/>
                  </a:lnTo>
                </a:path>
              </a:pathLst>
            </a:custGeom>
            <a:ln w="0" cap="flat">
              <a:round/>
            </a:ln>
          </p:spPr>
          <p:style>
            <a:lnRef idx="0">
              <a:srgbClr val="000000">
                <a:alpha val="0"/>
              </a:srgbClr>
            </a:lnRef>
            <a:fillRef idx="1">
              <a:srgbClr val="E8ECEE"/>
            </a:fillRef>
            <a:effectRef idx="0">
              <a:scrgbClr r="0" g="0" b="0"/>
            </a:effectRef>
            <a:fontRef idx="none"/>
          </p:style>
          <p:txBody>
            <a:bodyPr/>
            <a:lstStyle/>
            <a:p>
              <a:endParaRPr lang="en-US"/>
            </a:p>
          </p:txBody>
        </p:sp>
        <p:sp>
          <p:nvSpPr>
            <p:cNvPr id="44" name="Shape 1294">
              <a:extLst>
                <a:ext uri="{FF2B5EF4-FFF2-40B4-BE49-F238E27FC236}">
                  <a16:creationId xmlns:a16="http://schemas.microsoft.com/office/drawing/2014/main" id="{5E55FDF3-BE7F-4311-9850-1E0252CE8972}"/>
                </a:ext>
              </a:extLst>
            </p:cNvPr>
            <p:cNvSpPr/>
            <p:nvPr/>
          </p:nvSpPr>
          <p:spPr>
            <a:xfrm>
              <a:off x="3988990" y="789015"/>
              <a:ext cx="1039258" cy="222476"/>
            </a:xfrm>
            <a:custGeom>
              <a:avLst/>
              <a:gdLst/>
              <a:ahLst/>
              <a:cxnLst/>
              <a:rect l="0" t="0" r="0" b="0"/>
              <a:pathLst>
                <a:path w="1039258" h="222476">
                  <a:moveTo>
                    <a:pt x="0" y="0"/>
                  </a:moveTo>
                  <a:lnTo>
                    <a:pt x="1039258" y="0"/>
                  </a:lnTo>
                  <a:lnTo>
                    <a:pt x="1039258"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45" name="Rectangle 44">
              <a:extLst>
                <a:ext uri="{FF2B5EF4-FFF2-40B4-BE49-F238E27FC236}">
                  <a16:creationId xmlns:a16="http://schemas.microsoft.com/office/drawing/2014/main" id="{C59012E9-5168-43C1-B5E3-477E27FD8A00}"/>
                </a:ext>
              </a:extLst>
            </p:cNvPr>
            <p:cNvSpPr/>
            <p:nvPr/>
          </p:nvSpPr>
          <p:spPr>
            <a:xfrm>
              <a:off x="4110676" y="819604"/>
              <a:ext cx="1070116"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Migrate Integrations &amp; </a:t>
              </a:r>
              <a:endParaRPr lang="en-US" sz="1000">
                <a:solidFill>
                  <a:srgbClr val="000000"/>
                </a:solidFill>
                <a:effectLst/>
                <a:latin typeface="Arial" panose="020B0604020202020204" pitchFamily="34" charset="0"/>
                <a:ea typeface="Arial" panose="020B0604020202020204" pitchFamily="34" charset="0"/>
              </a:endParaRPr>
            </a:p>
          </p:txBody>
        </p:sp>
        <p:sp>
          <p:nvSpPr>
            <p:cNvPr id="46" name="Rectangle 45">
              <a:extLst>
                <a:ext uri="{FF2B5EF4-FFF2-40B4-BE49-F238E27FC236}">
                  <a16:creationId xmlns:a16="http://schemas.microsoft.com/office/drawing/2014/main" id="{DADCF727-8BF8-414E-AA0B-22B4E934F44A}"/>
                </a:ext>
              </a:extLst>
            </p:cNvPr>
            <p:cNvSpPr/>
            <p:nvPr/>
          </p:nvSpPr>
          <p:spPr>
            <a:xfrm>
              <a:off x="4069312" y="907600"/>
              <a:ext cx="1159248"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Extensions to Production</a:t>
              </a:r>
              <a:endParaRPr lang="en-US" sz="1000">
                <a:solidFill>
                  <a:srgbClr val="000000"/>
                </a:solidFill>
                <a:effectLst/>
                <a:latin typeface="Arial" panose="020B0604020202020204" pitchFamily="34" charset="0"/>
                <a:ea typeface="Arial" panose="020B0604020202020204" pitchFamily="34" charset="0"/>
              </a:endParaRPr>
            </a:p>
          </p:txBody>
        </p:sp>
        <p:sp>
          <p:nvSpPr>
            <p:cNvPr id="47" name="Shape 180881">
              <a:extLst>
                <a:ext uri="{FF2B5EF4-FFF2-40B4-BE49-F238E27FC236}">
                  <a16:creationId xmlns:a16="http://schemas.microsoft.com/office/drawing/2014/main" id="{4A964BE1-1E47-4847-A443-1A8245F6DCEE}"/>
                </a:ext>
              </a:extLst>
            </p:cNvPr>
            <p:cNvSpPr/>
            <p:nvPr/>
          </p:nvSpPr>
          <p:spPr>
            <a:xfrm>
              <a:off x="3988986" y="2165263"/>
              <a:ext cx="1039256" cy="222476"/>
            </a:xfrm>
            <a:custGeom>
              <a:avLst/>
              <a:gdLst/>
              <a:ahLst/>
              <a:cxnLst/>
              <a:rect l="0" t="0" r="0" b="0"/>
              <a:pathLst>
                <a:path w="1039256" h="222476">
                  <a:moveTo>
                    <a:pt x="0" y="0"/>
                  </a:moveTo>
                  <a:lnTo>
                    <a:pt x="1039256" y="0"/>
                  </a:lnTo>
                  <a:lnTo>
                    <a:pt x="1039256" y="222476"/>
                  </a:lnTo>
                  <a:lnTo>
                    <a:pt x="0" y="222476"/>
                  </a:lnTo>
                  <a:lnTo>
                    <a:pt x="0" y="0"/>
                  </a:lnTo>
                </a:path>
              </a:pathLst>
            </a:custGeom>
            <a:ln w="0" cap="flat">
              <a:round/>
            </a:ln>
          </p:spPr>
          <p:style>
            <a:lnRef idx="0">
              <a:srgbClr val="000000">
                <a:alpha val="0"/>
              </a:srgbClr>
            </a:lnRef>
            <a:fillRef idx="1">
              <a:srgbClr val="8AAAC3"/>
            </a:fillRef>
            <a:effectRef idx="0">
              <a:scrgbClr r="0" g="0" b="0"/>
            </a:effectRef>
            <a:fontRef idx="none"/>
          </p:style>
          <p:txBody>
            <a:bodyPr/>
            <a:lstStyle/>
            <a:p>
              <a:endParaRPr lang="en-US"/>
            </a:p>
          </p:txBody>
        </p:sp>
        <p:sp>
          <p:nvSpPr>
            <p:cNvPr id="48" name="Shape 1298">
              <a:extLst>
                <a:ext uri="{FF2B5EF4-FFF2-40B4-BE49-F238E27FC236}">
                  <a16:creationId xmlns:a16="http://schemas.microsoft.com/office/drawing/2014/main" id="{C3076FD0-5350-4D45-9540-F8CFE6EDADC4}"/>
                </a:ext>
              </a:extLst>
            </p:cNvPr>
            <p:cNvSpPr/>
            <p:nvPr/>
          </p:nvSpPr>
          <p:spPr>
            <a:xfrm>
              <a:off x="3988986" y="2165264"/>
              <a:ext cx="1039256" cy="222476"/>
            </a:xfrm>
            <a:custGeom>
              <a:avLst/>
              <a:gdLst/>
              <a:ahLst/>
              <a:cxnLst/>
              <a:rect l="0" t="0" r="0" b="0"/>
              <a:pathLst>
                <a:path w="1039256" h="222476">
                  <a:moveTo>
                    <a:pt x="0" y="0"/>
                  </a:moveTo>
                  <a:lnTo>
                    <a:pt x="1039256" y="0"/>
                  </a:lnTo>
                  <a:lnTo>
                    <a:pt x="1039256"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49" name="Rectangle 48">
              <a:extLst>
                <a:ext uri="{FF2B5EF4-FFF2-40B4-BE49-F238E27FC236}">
                  <a16:creationId xmlns:a16="http://schemas.microsoft.com/office/drawing/2014/main" id="{918E9E69-7C2A-4407-AEA8-0DD84E830225}"/>
                </a:ext>
              </a:extLst>
            </p:cNvPr>
            <p:cNvSpPr/>
            <p:nvPr/>
          </p:nvSpPr>
          <p:spPr>
            <a:xfrm>
              <a:off x="4131358" y="2241117"/>
              <a:ext cx="990457"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Begin Production Use</a:t>
              </a:r>
              <a:endParaRPr lang="en-US" sz="1000">
                <a:solidFill>
                  <a:srgbClr val="000000"/>
                </a:solidFill>
                <a:effectLst/>
                <a:latin typeface="Arial" panose="020B0604020202020204" pitchFamily="34" charset="0"/>
                <a:ea typeface="Arial" panose="020B0604020202020204" pitchFamily="34" charset="0"/>
              </a:endParaRPr>
            </a:p>
          </p:txBody>
        </p:sp>
        <p:pic>
          <p:nvPicPr>
            <p:cNvPr id="50" name="Picture 49">
              <a:extLst>
                <a:ext uri="{FF2B5EF4-FFF2-40B4-BE49-F238E27FC236}">
                  <a16:creationId xmlns:a16="http://schemas.microsoft.com/office/drawing/2014/main" id="{23425AD5-C653-4FD9-BFA7-20B85E77D2F5}"/>
                </a:ext>
              </a:extLst>
            </p:cNvPr>
            <p:cNvPicPr/>
            <p:nvPr/>
          </p:nvPicPr>
          <p:blipFill>
            <a:blip r:embed="rId5"/>
            <a:stretch>
              <a:fillRect/>
            </a:stretch>
          </p:blipFill>
          <p:spPr>
            <a:xfrm>
              <a:off x="2617033" y="332697"/>
              <a:ext cx="1286256" cy="2535936"/>
            </a:xfrm>
            <a:prstGeom prst="rect">
              <a:avLst/>
            </a:prstGeom>
          </p:spPr>
        </p:pic>
        <p:sp>
          <p:nvSpPr>
            <p:cNvPr id="51" name="Shape 180882">
              <a:extLst>
                <a:ext uri="{FF2B5EF4-FFF2-40B4-BE49-F238E27FC236}">
                  <a16:creationId xmlns:a16="http://schemas.microsoft.com/office/drawing/2014/main" id="{039E67FC-8879-4A8F-9789-993E9E110EC4}"/>
                </a:ext>
              </a:extLst>
            </p:cNvPr>
            <p:cNvSpPr/>
            <p:nvPr/>
          </p:nvSpPr>
          <p:spPr>
            <a:xfrm>
              <a:off x="2737744" y="1120137"/>
              <a:ext cx="1039257" cy="217301"/>
            </a:xfrm>
            <a:custGeom>
              <a:avLst/>
              <a:gdLst/>
              <a:ahLst/>
              <a:cxnLst/>
              <a:rect l="0" t="0" r="0" b="0"/>
              <a:pathLst>
                <a:path w="1039257" h="217301">
                  <a:moveTo>
                    <a:pt x="0" y="0"/>
                  </a:moveTo>
                  <a:lnTo>
                    <a:pt x="1039257" y="0"/>
                  </a:lnTo>
                  <a:lnTo>
                    <a:pt x="1039257" y="217301"/>
                  </a:lnTo>
                  <a:lnTo>
                    <a:pt x="0" y="217301"/>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52" name="Shape 1302">
              <a:extLst>
                <a:ext uri="{FF2B5EF4-FFF2-40B4-BE49-F238E27FC236}">
                  <a16:creationId xmlns:a16="http://schemas.microsoft.com/office/drawing/2014/main" id="{B01AD685-E261-4E54-A311-C0E4F0EEDA75}"/>
                </a:ext>
              </a:extLst>
            </p:cNvPr>
            <p:cNvSpPr/>
            <p:nvPr/>
          </p:nvSpPr>
          <p:spPr>
            <a:xfrm>
              <a:off x="2737744" y="1120138"/>
              <a:ext cx="1039257" cy="217301"/>
            </a:xfrm>
            <a:custGeom>
              <a:avLst/>
              <a:gdLst/>
              <a:ahLst/>
              <a:cxnLst/>
              <a:rect l="0" t="0" r="0" b="0"/>
              <a:pathLst>
                <a:path w="1039257" h="217301">
                  <a:moveTo>
                    <a:pt x="0" y="0"/>
                  </a:moveTo>
                  <a:lnTo>
                    <a:pt x="1039257" y="0"/>
                  </a:lnTo>
                  <a:lnTo>
                    <a:pt x="1039257" y="217301"/>
                  </a:lnTo>
                  <a:lnTo>
                    <a:pt x="0" y="217301"/>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53" name="Rectangle 52">
              <a:extLst>
                <a:ext uri="{FF2B5EF4-FFF2-40B4-BE49-F238E27FC236}">
                  <a16:creationId xmlns:a16="http://schemas.microsoft.com/office/drawing/2014/main" id="{745B7747-DD79-4AE2-9F2B-E8722A6C5478}"/>
                </a:ext>
              </a:extLst>
            </p:cNvPr>
            <p:cNvSpPr/>
            <p:nvPr/>
          </p:nvSpPr>
          <p:spPr>
            <a:xfrm>
              <a:off x="2890514" y="1191749"/>
              <a:ext cx="968804"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Load &amp; Validate Data</a:t>
              </a:r>
              <a:endParaRPr lang="en-US" sz="1000">
                <a:solidFill>
                  <a:srgbClr val="000000"/>
                </a:solidFill>
                <a:effectLst/>
                <a:latin typeface="Arial" panose="020B0604020202020204" pitchFamily="34" charset="0"/>
                <a:ea typeface="Arial" panose="020B0604020202020204" pitchFamily="34" charset="0"/>
              </a:endParaRPr>
            </a:p>
          </p:txBody>
        </p:sp>
        <p:sp>
          <p:nvSpPr>
            <p:cNvPr id="54" name="Shape 180883">
              <a:extLst>
                <a:ext uri="{FF2B5EF4-FFF2-40B4-BE49-F238E27FC236}">
                  <a16:creationId xmlns:a16="http://schemas.microsoft.com/office/drawing/2014/main" id="{7CBC9F14-E089-4310-9C6E-8EED205EB5F1}"/>
                </a:ext>
              </a:extLst>
            </p:cNvPr>
            <p:cNvSpPr/>
            <p:nvPr/>
          </p:nvSpPr>
          <p:spPr>
            <a:xfrm>
              <a:off x="2737727" y="773497"/>
              <a:ext cx="1039250" cy="222477"/>
            </a:xfrm>
            <a:custGeom>
              <a:avLst/>
              <a:gdLst/>
              <a:ahLst/>
              <a:cxnLst/>
              <a:rect l="0" t="0" r="0" b="0"/>
              <a:pathLst>
                <a:path w="1039250" h="222477">
                  <a:moveTo>
                    <a:pt x="0" y="0"/>
                  </a:moveTo>
                  <a:lnTo>
                    <a:pt x="1039250" y="0"/>
                  </a:lnTo>
                  <a:lnTo>
                    <a:pt x="1039250" y="222477"/>
                  </a:lnTo>
                  <a:lnTo>
                    <a:pt x="0" y="222477"/>
                  </a:lnTo>
                  <a:lnTo>
                    <a:pt x="0" y="0"/>
                  </a:lnTo>
                </a:path>
              </a:pathLst>
            </a:custGeom>
            <a:ln w="0" cap="flat">
              <a:round/>
            </a:ln>
          </p:spPr>
          <p:style>
            <a:lnRef idx="0">
              <a:srgbClr val="000000">
                <a:alpha val="0"/>
              </a:srgbClr>
            </a:lnRef>
            <a:fillRef idx="1">
              <a:srgbClr val="8AAAC3"/>
            </a:fillRef>
            <a:effectRef idx="0">
              <a:scrgbClr r="0" g="0" b="0"/>
            </a:effectRef>
            <a:fontRef idx="none"/>
          </p:style>
          <p:txBody>
            <a:bodyPr/>
            <a:lstStyle/>
            <a:p>
              <a:endParaRPr lang="en-US"/>
            </a:p>
          </p:txBody>
        </p:sp>
        <p:sp>
          <p:nvSpPr>
            <p:cNvPr id="55" name="Shape 1305">
              <a:extLst>
                <a:ext uri="{FF2B5EF4-FFF2-40B4-BE49-F238E27FC236}">
                  <a16:creationId xmlns:a16="http://schemas.microsoft.com/office/drawing/2014/main" id="{0D31E6C6-FE2E-48B2-AE8A-66A86045D9C2}"/>
                </a:ext>
              </a:extLst>
            </p:cNvPr>
            <p:cNvSpPr/>
            <p:nvPr/>
          </p:nvSpPr>
          <p:spPr>
            <a:xfrm>
              <a:off x="2737727" y="773498"/>
              <a:ext cx="1039250" cy="222477"/>
            </a:xfrm>
            <a:custGeom>
              <a:avLst/>
              <a:gdLst/>
              <a:ahLst/>
              <a:cxnLst/>
              <a:rect l="0" t="0" r="0" b="0"/>
              <a:pathLst>
                <a:path w="1039250" h="222477">
                  <a:moveTo>
                    <a:pt x="0" y="0"/>
                  </a:moveTo>
                  <a:lnTo>
                    <a:pt x="1039250" y="0"/>
                  </a:lnTo>
                  <a:lnTo>
                    <a:pt x="1039250" y="222477"/>
                  </a:lnTo>
                  <a:lnTo>
                    <a:pt x="0" y="222477"/>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56" name="Rectangle 55">
              <a:extLst>
                <a:ext uri="{FF2B5EF4-FFF2-40B4-BE49-F238E27FC236}">
                  <a16:creationId xmlns:a16="http://schemas.microsoft.com/office/drawing/2014/main" id="{2984C5E7-D331-4DE4-B974-0A8BEF81D811}"/>
                </a:ext>
              </a:extLst>
            </p:cNvPr>
            <p:cNvSpPr/>
            <p:nvPr/>
          </p:nvSpPr>
          <p:spPr>
            <a:xfrm>
              <a:off x="2802635" y="847883"/>
              <a:ext cx="1199078"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Validation Scripts</a:t>
              </a:r>
              <a:endParaRPr lang="en-US" sz="1000">
                <a:solidFill>
                  <a:srgbClr val="000000"/>
                </a:solidFill>
                <a:effectLst/>
                <a:latin typeface="Arial" panose="020B0604020202020204" pitchFamily="34" charset="0"/>
                <a:ea typeface="Arial" panose="020B0604020202020204" pitchFamily="34" charset="0"/>
              </a:endParaRPr>
            </a:p>
          </p:txBody>
        </p:sp>
        <p:sp>
          <p:nvSpPr>
            <p:cNvPr id="57" name="Shape 180884">
              <a:extLst>
                <a:ext uri="{FF2B5EF4-FFF2-40B4-BE49-F238E27FC236}">
                  <a16:creationId xmlns:a16="http://schemas.microsoft.com/office/drawing/2014/main" id="{B9A601C7-313B-4D6A-B1AA-BAB17FD71FE4}"/>
                </a:ext>
              </a:extLst>
            </p:cNvPr>
            <p:cNvSpPr/>
            <p:nvPr/>
          </p:nvSpPr>
          <p:spPr>
            <a:xfrm>
              <a:off x="2737738" y="1492652"/>
              <a:ext cx="1039254" cy="222476"/>
            </a:xfrm>
            <a:custGeom>
              <a:avLst/>
              <a:gdLst/>
              <a:ahLst/>
              <a:cxnLst/>
              <a:rect l="0" t="0" r="0" b="0"/>
              <a:pathLst>
                <a:path w="1039254" h="222476">
                  <a:moveTo>
                    <a:pt x="0" y="0"/>
                  </a:moveTo>
                  <a:lnTo>
                    <a:pt x="1039254" y="0"/>
                  </a:lnTo>
                  <a:lnTo>
                    <a:pt x="1039254" y="222476"/>
                  </a:lnTo>
                  <a:lnTo>
                    <a:pt x="0" y="222476"/>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58" name="Shape 1308">
              <a:extLst>
                <a:ext uri="{FF2B5EF4-FFF2-40B4-BE49-F238E27FC236}">
                  <a16:creationId xmlns:a16="http://schemas.microsoft.com/office/drawing/2014/main" id="{713C119D-9BAA-4801-86D9-DEDB70C6C23D}"/>
                </a:ext>
              </a:extLst>
            </p:cNvPr>
            <p:cNvSpPr/>
            <p:nvPr/>
          </p:nvSpPr>
          <p:spPr>
            <a:xfrm>
              <a:off x="2737738" y="1492653"/>
              <a:ext cx="1039254" cy="222476"/>
            </a:xfrm>
            <a:custGeom>
              <a:avLst/>
              <a:gdLst/>
              <a:ahLst/>
              <a:cxnLst/>
              <a:rect l="0" t="0" r="0" b="0"/>
              <a:pathLst>
                <a:path w="1039254" h="222476">
                  <a:moveTo>
                    <a:pt x="0" y="0"/>
                  </a:moveTo>
                  <a:lnTo>
                    <a:pt x="1039254" y="0"/>
                  </a:lnTo>
                  <a:lnTo>
                    <a:pt x="1039254"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59" name="Rectangle 58">
              <a:extLst>
                <a:ext uri="{FF2B5EF4-FFF2-40B4-BE49-F238E27FC236}">
                  <a16:creationId xmlns:a16="http://schemas.microsoft.com/office/drawing/2014/main" id="{C365DDF6-00A2-4D9D-B1C3-A294FA695F74}"/>
                </a:ext>
              </a:extLst>
            </p:cNvPr>
            <p:cNvSpPr/>
            <p:nvPr/>
          </p:nvSpPr>
          <p:spPr>
            <a:xfrm>
              <a:off x="2766425" y="1565183"/>
              <a:ext cx="1292369"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End-to-End Review</a:t>
              </a:r>
              <a:endParaRPr lang="en-US" sz="1000">
                <a:solidFill>
                  <a:srgbClr val="000000"/>
                </a:solidFill>
                <a:effectLst/>
                <a:latin typeface="Arial" panose="020B0604020202020204" pitchFamily="34" charset="0"/>
                <a:ea typeface="Arial" panose="020B0604020202020204" pitchFamily="34" charset="0"/>
              </a:endParaRPr>
            </a:p>
          </p:txBody>
        </p:sp>
        <p:sp>
          <p:nvSpPr>
            <p:cNvPr id="60" name="Shape 1311">
              <a:extLst>
                <a:ext uri="{FF2B5EF4-FFF2-40B4-BE49-F238E27FC236}">
                  <a16:creationId xmlns:a16="http://schemas.microsoft.com/office/drawing/2014/main" id="{5249338C-F834-4A44-A4B0-21D9C4BFD1ED}"/>
                </a:ext>
              </a:extLst>
            </p:cNvPr>
            <p:cNvSpPr/>
            <p:nvPr/>
          </p:nvSpPr>
          <p:spPr>
            <a:xfrm>
              <a:off x="2737736" y="2475686"/>
              <a:ext cx="1039254" cy="222476"/>
            </a:xfrm>
            <a:custGeom>
              <a:avLst/>
              <a:gdLst/>
              <a:ahLst/>
              <a:cxnLst/>
              <a:rect l="0" t="0" r="0" b="0"/>
              <a:pathLst>
                <a:path w="1039254" h="222476">
                  <a:moveTo>
                    <a:pt x="0" y="0"/>
                  </a:moveTo>
                  <a:lnTo>
                    <a:pt x="1039254" y="0"/>
                  </a:lnTo>
                  <a:lnTo>
                    <a:pt x="1039254"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61" name="Rectangle 60">
              <a:extLst>
                <a:ext uri="{FF2B5EF4-FFF2-40B4-BE49-F238E27FC236}">
                  <a16:creationId xmlns:a16="http://schemas.microsoft.com/office/drawing/2014/main" id="{7D0903AC-894E-4F9B-8E8A-054FE414F25A}"/>
                </a:ext>
              </a:extLst>
            </p:cNvPr>
            <p:cNvSpPr/>
            <p:nvPr/>
          </p:nvSpPr>
          <p:spPr>
            <a:xfrm>
              <a:off x="2818128" y="2507400"/>
              <a:ext cx="1186963"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Implementation </a:t>
              </a:r>
              <a:endParaRPr lang="en-US" sz="1000">
                <a:solidFill>
                  <a:srgbClr val="000000"/>
                </a:solidFill>
                <a:effectLst/>
                <a:latin typeface="Arial" panose="020B0604020202020204" pitchFamily="34" charset="0"/>
                <a:ea typeface="Arial" panose="020B0604020202020204" pitchFamily="34" charset="0"/>
              </a:endParaRPr>
            </a:p>
          </p:txBody>
        </p:sp>
        <p:sp>
          <p:nvSpPr>
            <p:cNvPr id="62" name="Rectangle 61">
              <a:extLst>
                <a:ext uri="{FF2B5EF4-FFF2-40B4-BE49-F238E27FC236}">
                  <a16:creationId xmlns:a16="http://schemas.microsoft.com/office/drawing/2014/main" id="{8B455579-524A-4A98-B857-ECC2DA1D2131}"/>
                </a:ext>
              </a:extLst>
            </p:cNvPr>
            <p:cNvSpPr/>
            <p:nvPr/>
          </p:nvSpPr>
          <p:spPr>
            <a:xfrm>
              <a:off x="3050838" y="2595396"/>
              <a:ext cx="533298"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Checkpoint</a:t>
              </a:r>
              <a:endParaRPr lang="en-US" sz="1000">
                <a:solidFill>
                  <a:srgbClr val="000000"/>
                </a:solidFill>
                <a:effectLst/>
                <a:latin typeface="Arial" panose="020B0604020202020204" pitchFamily="34" charset="0"/>
                <a:ea typeface="Arial" panose="020B0604020202020204" pitchFamily="34" charset="0"/>
              </a:endParaRPr>
            </a:p>
          </p:txBody>
        </p:sp>
        <p:sp>
          <p:nvSpPr>
            <p:cNvPr id="63" name="Shape 180885">
              <a:extLst>
                <a:ext uri="{FF2B5EF4-FFF2-40B4-BE49-F238E27FC236}">
                  <a16:creationId xmlns:a16="http://schemas.microsoft.com/office/drawing/2014/main" id="{73C64739-F26D-4161-97C4-47DBE7C41EBD}"/>
                </a:ext>
              </a:extLst>
            </p:cNvPr>
            <p:cNvSpPr/>
            <p:nvPr/>
          </p:nvSpPr>
          <p:spPr>
            <a:xfrm>
              <a:off x="2737743" y="1818618"/>
              <a:ext cx="1039256" cy="222477"/>
            </a:xfrm>
            <a:custGeom>
              <a:avLst/>
              <a:gdLst/>
              <a:ahLst/>
              <a:cxnLst/>
              <a:rect l="0" t="0" r="0" b="0"/>
              <a:pathLst>
                <a:path w="1039256" h="222477">
                  <a:moveTo>
                    <a:pt x="0" y="0"/>
                  </a:moveTo>
                  <a:lnTo>
                    <a:pt x="1039256" y="0"/>
                  </a:lnTo>
                  <a:lnTo>
                    <a:pt x="1039256" y="222477"/>
                  </a:lnTo>
                  <a:lnTo>
                    <a:pt x="0" y="222477"/>
                  </a:lnTo>
                  <a:lnTo>
                    <a:pt x="0" y="0"/>
                  </a:lnTo>
                </a:path>
              </a:pathLst>
            </a:custGeom>
            <a:ln w="0" cap="flat">
              <a:round/>
            </a:ln>
          </p:spPr>
          <p:style>
            <a:lnRef idx="0">
              <a:srgbClr val="000000">
                <a:alpha val="0"/>
              </a:srgbClr>
            </a:lnRef>
            <a:fillRef idx="1">
              <a:srgbClr val="8AAAC3"/>
            </a:fillRef>
            <a:effectRef idx="0">
              <a:scrgbClr r="0" g="0" b="0"/>
            </a:effectRef>
            <a:fontRef idx="none"/>
          </p:style>
          <p:txBody>
            <a:bodyPr/>
            <a:lstStyle/>
            <a:p>
              <a:endParaRPr lang="en-US"/>
            </a:p>
          </p:txBody>
        </p:sp>
        <p:sp>
          <p:nvSpPr>
            <p:cNvPr id="64" name="Shape 1315">
              <a:extLst>
                <a:ext uri="{FF2B5EF4-FFF2-40B4-BE49-F238E27FC236}">
                  <a16:creationId xmlns:a16="http://schemas.microsoft.com/office/drawing/2014/main" id="{F3ECBC0E-0A8E-4970-8621-682759A1B166}"/>
                </a:ext>
              </a:extLst>
            </p:cNvPr>
            <p:cNvSpPr/>
            <p:nvPr/>
          </p:nvSpPr>
          <p:spPr>
            <a:xfrm>
              <a:off x="2737743" y="1818619"/>
              <a:ext cx="1039256" cy="222477"/>
            </a:xfrm>
            <a:custGeom>
              <a:avLst/>
              <a:gdLst/>
              <a:ahLst/>
              <a:cxnLst/>
              <a:rect l="0" t="0" r="0" b="0"/>
              <a:pathLst>
                <a:path w="1039256" h="222477">
                  <a:moveTo>
                    <a:pt x="0" y="0"/>
                  </a:moveTo>
                  <a:lnTo>
                    <a:pt x="1039256" y="0"/>
                  </a:lnTo>
                  <a:lnTo>
                    <a:pt x="1039256" y="222477"/>
                  </a:lnTo>
                  <a:lnTo>
                    <a:pt x="0" y="222477"/>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65" name="Rectangle 64">
              <a:extLst>
                <a:ext uri="{FF2B5EF4-FFF2-40B4-BE49-F238E27FC236}">
                  <a16:creationId xmlns:a16="http://schemas.microsoft.com/office/drawing/2014/main" id="{0F2D1618-628E-48A2-840F-7DEB9A13FF0A}"/>
                </a:ext>
              </a:extLst>
            </p:cNvPr>
            <p:cNvSpPr/>
            <p:nvPr/>
          </p:nvSpPr>
          <p:spPr>
            <a:xfrm>
              <a:off x="2895702" y="1894386"/>
              <a:ext cx="396204"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a:t>
              </a:r>
              <a:endParaRPr lang="en-US" sz="1000">
                <a:solidFill>
                  <a:srgbClr val="000000"/>
                </a:solidFill>
                <a:effectLst/>
                <a:latin typeface="Arial" panose="020B0604020202020204" pitchFamily="34" charset="0"/>
                <a:ea typeface="Arial" panose="020B0604020202020204" pitchFamily="34" charset="0"/>
              </a:endParaRPr>
            </a:p>
          </p:txBody>
        </p:sp>
        <p:sp>
          <p:nvSpPr>
            <p:cNvPr id="66" name="Rectangle 65">
              <a:extLst>
                <a:ext uri="{FF2B5EF4-FFF2-40B4-BE49-F238E27FC236}">
                  <a16:creationId xmlns:a16="http://schemas.microsoft.com/office/drawing/2014/main" id="{32F0517F-06C0-4675-9C94-A1EEF87ADB41}"/>
                </a:ext>
              </a:extLst>
            </p:cNvPr>
            <p:cNvSpPr/>
            <p:nvPr/>
          </p:nvSpPr>
          <p:spPr>
            <a:xfrm>
              <a:off x="3211139" y="1894386"/>
              <a:ext cx="533462"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for Training</a:t>
              </a:r>
              <a:endParaRPr lang="en-US" sz="1000">
                <a:solidFill>
                  <a:srgbClr val="000000"/>
                </a:solidFill>
                <a:effectLst/>
                <a:latin typeface="Arial" panose="020B0604020202020204" pitchFamily="34" charset="0"/>
                <a:ea typeface="Arial" panose="020B0604020202020204" pitchFamily="34" charset="0"/>
              </a:endParaRPr>
            </a:p>
          </p:txBody>
        </p:sp>
        <p:sp>
          <p:nvSpPr>
            <p:cNvPr id="67" name="Shape 1319">
              <a:extLst>
                <a:ext uri="{FF2B5EF4-FFF2-40B4-BE49-F238E27FC236}">
                  <a16:creationId xmlns:a16="http://schemas.microsoft.com/office/drawing/2014/main" id="{175B4F4F-A8D3-4EA8-BDE5-7B996A91606F}"/>
                </a:ext>
              </a:extLst>
            </p:cNvPr>
            <p:cNvSpPr/>
            <p:nvPr/>
          </p:nvSpPr>
          <p:spPr>
            <a:xfrm>
              <a:off x="2737730" y="483756"/>
              <a:ext cx="1039252" cy="222476"/>
            </a:xfrm>
            <a:custGeom>
              <a:avLst/>
              <a:gdLst/>
              <a:ahLst/>
              <a:cxnLst/>
              <a:rect l="0" t="0" r="0" b="0"/>
              <a:pathLst>
                <a:path w="1039252" h="222476">
                  <a:moveTo>
                    <a:pt x="0" y="0"/>
                  </a:moveTo>
                  <a:lnTo>
                    <a:pt x="1039252" y="0"/>
                  </a:lnTo>
                  <a:lnTo>
                    <a:pt x="1039252"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68" name="Rectangle 67">
              <a:extLst>
                <a:ext uri="{FF2B5EF4-FFF2-40B4-BE49-F238E27FC236}">
                  <a16:creationId xmlns:a16="http://schemas.microsoft.com/office/drawing/2014/main" id="{1BB344C6-0C4B-490D-9294-8A690C78C9F8}"/>
                </a:ext>
              </a:extLst>
            </p:cNvPr>
            <p:cNvSpPr/>
            <p:nvPr/>
          </p:nvSpPr>
          <p:spPr>
            <a:xfrm>
              <a:off x="2999094" y="556994"/>
              <a:ext cx="683373"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Update Setups</a:t>
              </a:r>
              <a:endParaRPr lang="en-US" sz="1000">
                <a:solidFill>
                  <a:srgbClr val="000000"/>
                </a:solidFill>
                <a:effectLst/>
                <a:latin typeface="Arial" panose="020B0604020202020204" pitchFamily="34" charset="0"/>
                <a:ea typeface="Arial" panose="020B0604020202020204" pitchFamily="34" charset="0"/>
              </a:endParaRPr>
            </a:p>
          </p:txBody>
        </p:sp>
        <p:sp>
          <p:nvSpPr>
            <p:cNvPr id="69" name="Shape 180886">
              <a:extLst>
                <a:ext uri="{FF2B5EF4-FFF2-40B4-BE49-F238E27FC236}">
                  <a16:creationId xmlns:a16="http://schemas.microsoft.com/office/drawing/2014/main" id="{8E69B58E-E15D-459A-98CD-3B3B3D090E46}"/>
                </a:ext>
              </a:extLst>
            </p:cNvPr>
            <p:cNvSpPr/>
            <p:nvPr/>
          </p:nvSpPr>
          <p:spPr>
            <a:xfrm>
              <a:off x="2737741" y="2180777"/>
              <a:ext cx="1039256" cy="222476"/>
            </a:xfrm>
            <a:custGeom>
              <a:avLst/>
              <a:gdLst/>
              <a:ahLst/>
              <a:cxnLst/>
              <a:rect l="0" t="0" r="0" b="0"/>
              <a:pathLst>
                <a:path w="1039256" h="222476">
                  <a:moveTo>
                    <a:pt x="0" y="0"/>
                  </a:moveTo>
                  <a:lnTo>
                    <a:pt x="1039256" y="0"/>
                  </a:lnTo>
                  <a:lnTo>
                    <a:pt x="1039256" y="222476"/>
                  </a:lnTo>
                  <a:lnTo>
                    <a:pt x="0" y="222476"/>
                  </a:lnTo>
                  <a:lnTo>
                    <a:pt x="0" y="0"/>
                  </a:lnTo>
                </a:path>
              </a:pathLst>
            </a:custGeom>
            <a:ln w="0" cap="flat">
              <a:round/>
            </a:ln>
          </p:spPr>
          <p:style>
            <a:lnRef idx="0">
              <a:srgbClr val="000000">
                <a:alpha val="0"/>
              </a:srgbClr>
            </a:lnRef>
            <a:fillRef idx="1">
              <a:srgbClr val="8AAAC3"/>
            </a:fillRef>
            <a:effectRef idx="0">
              <a:scrgbClr r="0" g="0" b="0"/>
            </a:effectRef>
            <a:fontRef idx="none"/>
          </p:style>
          <p:txBody>
            <a:bodyPr/>
            <a:lstStyle/>
            <a:p>
              <a:endParaRPr lang="en-US"/>
            </a:p>
          </p:txBody>
        </p:sp>
        <p:sp>
          <p:nvSpPr>
            <p:cNvPr id="70" name="Shape 1322">
              <a:extLst>
                <a:ext uri="{FF2B5EF4-FFF2-40B4-BE49-F238E27FC236}">
                  <a16:creationId xmlns:a16="http://schemas.microsoft.com/office/drawing/2014/main" id="{280BD9AB-0BF6-48F4-84C7-C77A9564391E}"/>
                </a:ext>
              </a:extLst>
            </p:cNvPr>
            <p:cNvSpPr/>
            <p:nvPr/>
          </p:nvSpPr>
          <p:spPr>
            <a:xfrm>
              <a:off x="2737741" y="2180778"/>
              <a:ext cx="1039256" cy="222476"/>
            </a:xfrm>
            <a:custGeom>
              <a:avLst/>
              <a:gdLst/>
              <a:ahLst/>
              <a:cxnLst/>
              <a:rect l="0" t="0" r="0" b="0"/>
              <a:pathLst>
                <a:path w="1039256" h="222476">
                  <a:moveTo>
                    <a:pt x="0" y="0"/>
                  </a:moveTo>
                  <a:lnTo>
                    <a:pt x="1039256" y="0"/>
                  </a:lnTo>
                  <a:lnTo>
                    <a:pt x="1039256"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71" name="Rectangle 70">
              <a:extLst>
                <a:ext uri="{FF2B5EF4-FFF2-40B4-BE49-F238E27FC236}">
                  <a16:creationId xmlns:a16="http://schemas.microsoft.com/office/drawing/2014/main" id="{7850FC0A-E330-4C49-BDA9-4D4CCB8E5CA1}"/>
                </a:ext>
              </a:extLst>
            </p:cNvPr>
            <p:cNvSpPr/>
            <p:nvPr/>
          </p:nvSpPr>
          <p:spPr>
            <a:xfrm>
              <a:off x="2807805" y="2208455"/>
              <a:ext cx="1194445"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Train-the-Trainer</a:t>
              </a:r>
              <a:endParaRPr lang="en-US" sz="1000">
                <a:solidFill>
                  <a:srgbClr val="000000"/>
                </a:solidFill>
                <a:effectLst/>
                <a:latin typeface="Arial" panose="020B0604020202020204" pitchFamily="34" charset="0"/>
                <a:ea typeface="Arial" panose="020B0604020202020204" pitchFamily="34" charset="0"/>
              </a:endParaRPr>
            </a:p>
          </p:txBody>
        </p:sp>
        <p:sp>
          <p:nvSpPr>
            <p:cNvPr id="72" name="Rectangle 71">
              <a:extLst>
                <a:ext uri="{FF2B5EF4-FFF2-40B4-BE49-F238E27FC236}">
                  <a16:creationId xmlns:a16="http://schemas.microsoft.com/office/drawing/2014/main" id="{C476409C-FA21-4EB2-9322-020DEEA0085A}"/>
                </a:ext>
              </a:extLst>
            </p:cNvPr>
            <p:cNvSpPr/>
            <p:nvPr/>
          </p:nvSpPr>
          <p:spPr>
            <a:xfrm>
              <a:off x="3056067" y="2296451"/>
              <a:ext cx="525265"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Workshops</a:t>
              </a:r>
              <a:endParaRPr lang="en-US" sz="1000">
                <a:solidFill>
                  <a:srgbClr val="000000"/>
                </a:solidFill>
                <a:effectLst/>
                <a:latin typeface="Arial" panose="020B0604020202020204" pitchFamily="34" charset="0"/>
                <a:ea typeface="Arial" panose="020B0604020202020204" pitchFamily="34" charset="0"/>
              </a:endParaRPr>
            </a:p>
          </p:txBody>
        </p:sp>
        <p:pic>
          <p:nvPicPr>
            <p:cNvPr id="73" name="Picture 72">
              <a:extLst>
                <a:ext uri="{FF2B5EF4-FFF2-40B4-BE49-F238E27FC236}">
                  <a16:creationId xmlns:a16="http://schemas.microsoft.com/office/drawing/2014/main" id="{06E8DA54-88F6-48C2-B3FE-D86E1A1E7998}"/>
                </a:ext>
              </a:extLst>
            </p:cNvPr>
            <p:cNvPicPr/>
            <p:nvPr/>
          </p:nvPicPr>
          <p:blipFill>
            <a:blip r:embed="rId6"/>
            <a:stretch>
              <a:fillRect/>
            </a:stretch>
          </p:blipFill>
          <p:spPr>
            <a:xfrm>
              <a:off x="1334840" y="330665"/>
              <a:ext cx="1286256" cy="2529840"/>
            </a:xfrm>
            <a:prstGeom prst="rect">
              <a:avLst/>
            </a:prstGeom>
          </p:spPr>
        </p:pic>
        <p:sp>
          <p:nvSpPr>
            <p:cNvPr id="74" name="Shape 1327">
              <a:extLst>
                <a:ext uri="{FF2B5EF4-FFF2-40B4-BE49-F238E27FC236}">
                  <a16:creationId xmlns:a16="http://schemas.microsoft.com/office/drawing/2014/main" id="{435CE8CE-F505-4A83-B1A1-DD0C5F678107}"/>
                </a:ext>
              </a:extLst>
            </p:cNvPr>
            <p:cNvSpPr/>
            <p:nvPr/>
          </p:nvSpPr>
          <p:spPr>
            <a:xfrm>
              <a:off x="1445143" y="478583"/>
              <a:ext cx="1039261" cy="227650"/>
            </a:xfrm>
            <a:custGeom>
              <a:avLst/>
              <a:gdLst/>
              <a:ahLst/>
              <a:cxnLst/>
              <a:rect l="0" t="0" r="0" b="0"/>
              <a:pathLst>
                <a:path w="1039261" h="227650">
                  <a:moveTo>
                    <a:pt x="0" y="0"/>
                  </a:moveTo>
                  <a:lnTo>
                    <a:pt x="1039261" y="0"/>
                  </a:lnTo>
                  <a:lnTo>
                    <a:pt x="1039261" y="227650"/>
                  </a:lnTo>
                  <a:lnTo>
                    <a:pt x="0" y="227650"/>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75" name="Rectangle 74">
              <a:extLst>
                <a:ext uri="{FF2B5EF4-FFF2-40B4-BE49-F238E27FC236}">
                  <a16:creationId xmlns:a16="http://schemas.microsoft.com/office/drawing/2014/main" id="{639A5C25-4E2B-42A7-A766-625FBA650CF4}"/>
                </a:ext>
              </a:extLst>
            </p:cNvPr>
            <p:cNvSpPr/>
            <p:nvPr/>
          </p:nvSpPr>
          <p:spPr>
            <a:xfrm>
              <a:off x="1634607" y="555735"/>
              <a:ext cx="875919"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Setup Applications</a:t>
              </a:r>
              <a:endParaRPr lang="en-US" sz="1000">
                <a:solidFill>
                  <a:srgbClr val="000000"/>
                </a:solidFill>
                <a:effectLst/>
                <a:latin typeface="Arial" panose="020B0604020202020204" pitchFamily="34" charset="0"/>
                <a:ea typeface="Arial" panose="020B0604020202020204" pitchFamily="34" charset="0"/>
              </a:endParaRPr>
            </a:p>
          </p:txBody>
        </p:sp>
        <p:sp>
          <p:nvSpPr>
            <p:cNvPr id="76" name="Shape 180887">
              <a:extLst>
                <a:ext uri="{FF2B5EF4-FFF2-40B4-BE49-F238E27FC236}">
                  <a16:creationId xmlns:a16="http://schemas.microsoft.com/office/drawing/2014/main" id="{C8E342F8-FFFF-432F-8B5A-3FB3FA5DABFC}"/>
                </a:ext>
              </a:extLst>
            </p:cNvPr>
            <p:cNvSpPr/>
            <p:nvPr/>
          </p:nvSpPr>
          <p:spPr>
            <a:xfrm>
              <a:off x="1445134" y="768323"/>
              <a:ext cx="1039256" cy="227651"/>
            </a:xfrm>
            <a:custGeom>
              <a:avLst/>
              <a:gdLst/>
              <a:ahLst/>
              <a:cxnLst/>
              <a:rect l="0" t="0" r="0" b="0"/>
              <a:pathLst>
                <a:path w="1039256" h="227651">
                  <a:moveTo>
                    <a:pt x="0" y="0"/>
                  </a:moveTo>
                  <a:lnTo>
                    <a:pt x="1039256" y="0"/>
                  </a:lnTo>
                  <a:lnTo>
                    <a:pt x="1039256" y="227651"/>
                  </a:lnTo>
                  <a:lnTo>
                    <a:pt x="0" y="227651"/>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77" name="Shape 1330">
              <a:extLst>
                <a:ext uri="{FF2B5EF4-FFF2-40B4-BE49-F238E27FC236}">
                  <a16:creationId xmlns:a16="http://schemas.microsoft.com/office/drawing/2014/main" id="{BB3C10C1-7393-48C3-8377-5A210394D09E}"/>
                </a:ext>
              </a:extLst>
            </p:cNvPr>
            <p:cNvSpPr/>
            <p:nvPr/>
          </p:nvSpPr>
          <p:spPr>
            <a:xfrm>
              <a:off x="1445134" y="768324"/>
              <a:ext cx="1039256" cy="227651"/>
            </a:xfrm>
            <a:custGeom>
              <a:avLst/>
              <a:gdLst/>
              <a:ahLst/>
              <a:cxnLst/>
              <a:rect l="0" t="0" r="0" b="0"/>
              <a:pathLst>
                <a:path w="1039256" h="227651">
                  <a:moveTo>
                    <a:pt x="0" y="0"/>
                  </a:moveTo>
                  <a:lnTo>
                    <a:pt x="1039256" y="0"/>
                  </a:lnTo>
                  <a:lnTo>
                    <a:pt x="1039256" y="227651"/>
                  </a:lnTo>
                  <a:lnTo>
                    <a:pt x="0" y="227651"/>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78" name="Rectangle 77">
              <a:extLst>
                <a:ext uri="{FF2B5EF4-FFF2-40B4-BE49-F238E27FC236}">
                  <a16:creationId xmlns:a16="http://schemas.microsoft.com/office/drawing/2014/main" id="{07FBBD74-289D-4ED6-9F5A-EF0C02562A43}"/>
                </a:ext>
              </a:extLst>
            </p:cNvPr>
            <p:cNvSpPr/>
            <p:nvPr/>
          </p:nvSpPr>
          <p:spPr>
            <a:xfrm>
              <a:off x="1567393" y="845264"/>
              <a:ext cx="1042400"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Validate Configuration</a:t>
              </a:r>
              <a:endParaRPr lang="en-US" sz="1000">
                <a:solidFill>
                  <a:srgbClr val="000000"/>
                </a:solidFill>
                <a:effectLst/>
                <a:latin typeface="Arial" panose="020B0604020202020204" pitchFamily="34" charset="0"/>
                <a:ea typeface="Arial" panose="020B0604020202020204" pitchFamily="34" charset="0"/>
              </a:endParaRPr>
            </a:p>
          </p:txBody>
        </p:sp>
        <p:sp>
          <p:nvSpPr>
            <p:cNvPr id="79" name="Shape 1333">
              <a:extLst>
                <a:ext uri="{FF2B5EF4-FFF2-40B4-BE49-F238E27FC236}">
                  <a16:creationId xmlns:a16="http://schemas.microsoft.com/office/drawing/2014/main" id="{2CC13D07-7384-42FB-8C6B-5968660FF023}"/>
                </a:ext>
              </a:extLst>
            </p:cNvPr>
            <p:cNvSpPr/>
            <p:nvPr/>
          </p:nvSpPr>
          <p:spPr>
            <a:xfrm>
              <a:off x="1445140" y="2470513"/>
              <a:ext cx="1039259" cy="222475"/>
            </a:xfrm>
            <a:custGeom>
              <a:avLst/>
              <a:gdLst/>
              <a:ahLst/>
              <a:cxnLst/>
              <a:rect l="0" t="0" r="0" b="0"/>
              <a:pathLst>
                <a:path w="1039259" h="222475">
                  <a:moveTo>
                    <a:pt x="0" y="0"/>
                  </a:moveTo>
                  <a:lnTo>
                    <a:pt x="1039259" y="0"/>
                  </a:lnTo>
                  <a:lnTo>
                    <a:pt x="1039259" y="222475"/>
                  </a:lnTo>
                  <a:lnTo>
                    <a:pt x="0" y="222475"/>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80" name="Rectangle 79">
              <a:extLst>
                <a:ext uri="{FF2B5EF4-FFF2-40B4-BE49-F238E27FC236}">
                  <a16:creationId xmlns:a16="http://schemas.microsoft.com/office/drawing/2014/main" id="{631DE76A-244A-42E3-9EF2-7E68A8929B31}"/>
                </a:ext>
              </a:extLst>
            </p:cNvPr>
            <p:cNvSpPr/>
            <p:nvPr/>
          </p:nvSpPr>
          <p:spPr>
            <a:xfrm>
              <a:off x="1526029" y="2499745"/>
              <a:ext cx="1186964"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Implementation </a:t>
              </a:r>
              <a:endParaRPr lang="en-US" sz="1000">
                <a:solidFill>
                  <a:srgbClr val="000000"/>
                </a:solidFill>
                <a:effectLst/>
                <a:latin typeface="Arial" panose="020B0604020202020204" pitchFamily="34" charset="0"/>
                <a:ea typeface="Arial" panose="020B0604020202020204" pitchFamily="34" charset="0"/>
              </a:endParaRPr>
            </a:p>
          </p:txBody>
        </p:sp>
        <p:sp>
          <p:nvSpPr>
            <p:cNvPr id="81" name="Rectangle 80">
              <a:extLst>
                <a:ext uri="{FF2B5EF4-FFF2-40B4-BE49-F238E27FC236}">
                  <a16:creationId xmlns:a16="http://schemas.microsoft.com/office/drawing/2014/main" id="{F16EBB1A-B2BC-42D1-8190-DF1B65EB9980}"/>
                </a:ext>
              </a:extLst>
            </p:cNvPr>
            <p:cNvSpPr/>
            <p:nvPr/>
          </p:nvSpPr>
          <p:spPr>
            <a:xfrm>
              <a:off x="1758738" y="2587741"/>
              <a:ext cx="533298"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Checkpoint</a:t>
              </a:r>
              <a:endParaRPr lang="en-US" sz="1000">
                <a:solidFill>
                  <a:srgbClr val="000000"/>
                </a:solidFill>
                <a:effectLst/>
                <a:latin typeface="Arial" panose="020B0604020202020204" pitchFamily="34" charset="0"/>
                <a:ea typeface="Arial" panose="020B0604020202020204" pitchFamily="34" charset="0"/>
              </a:endParaRPr>
            </a:p>
          </p:txBody>
        </p:sp>
        <p:sp>
          <p:nvSpPr>
            <p:cNvPr id="82" name="Shape 180888">
              <a:extLst>
                <a:ext uri="{FF2B5EF4-FFF2-40B4-BE49-F238E27FC236}">
                  <a16:creationId xmlns:a16="http://schemas.microsoft.com/office/drawing/2014/main" id="{0DD7FFAB-2549-4DDC-BCFB-18DC935A89A5}"/>
                </a:ext>
              </a:extLst>
            </p:cNvPr>
            <p:cNvSpPr/>
            <p:nvPr/>
          </p:nvSpPr>
          <p:spPr>
            <a:xfrm>
              <a:off x="1445126" y="1058047"/>
              <a:ext cx="1039250" cy="227649"/>
            </a:xfrm>
            <a:custGeom>
              <a:avLst/>
              <a:gdLst/>
              <a:ahLst/>
              <a:cxnLst/>
              <a:rect l="0" t="0" r="0" b="0"/>
              <a:pathLst>
                <a:path w="1039250" h="227649">
                  <a:moveTo>
                    <a:pt x="0" y="0"/>
                  </a:moveTo>
                  <a:lnTo>
                    <a:pt x="1039250" y="0"/>
                  </a:lnTo>
                  <a:lnTo>
                    <a:pt x="1039250" y="227649"/>
                  </a:lnTo>
                  <a:lnTo>
                    <a:pt x="0" y="227649"/>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83" name="Shape 1337">
              <a:extLst>
                <a:ext uri="{FF2B5EF4-FFF2-40B4-BE49-F238E27FC236}">
                  <a16:creationId xmlns:a16="http://schemas.microsoft.com/office/drawing/2014/main" id="{B653297C-4C43-4C7F-BCE6-A4BC6F6E0FAF}"/>
                </a:ext>
              </a:extLst>
            </p:cNvPr>
            <p:cNvSpPr/>
            <p:nvPr/>
          </p:nvSpPr>
          <p:spPr>
            <a:xfrm>
              <a:off x="1445126" y="1058048"/>
              <a:ext cx="1039250" cy="227649"/>
            </a:xfrm>
            <a:custGeom>
              <a:avLst/>
              <a:gdLst/>
              <a:ahLst/>
              <a:cxnLst/>
              <a:rect l="0" t="0" r="0" b="0"/>
              <a:pathLst>
                <a:path w="1039250" h="227649">
                  <a:moveTo>
                    <a:pt x="0" y="0"/>
                  </a:moveTo>
                  <a:lnTo>
                    <a:pt x="1039250" y="0"/>
                  </a:lnTo>
                  <a:lnTo>
                    <a:pt x="1039250" y="227649"/>
                  </a:lnTo>
                  <a:lnTo>
                    <a:pt x="0" y="227649"/>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84" name="Rectangle 83">
              <a:extLst>
                <a:ext uri="{FF2B5EF4-FFF2-40B4-BE49-F238E27FC236}">
                  <a16:creationId xmlns:a16="http://schemas.microsoft.com/office/drawing/2014/main" id="{5DFDE2E0-C7A2-4FE4-8C1D-F570C47A99A1}"/>
                </a:ext>
              </a:extLst>
            </p:cNvPr>
            <p:cNvSpPr/>
            <p:nvPr/>
          </p:nvSpPr>
          <p:spPr>
            <a:xfrm>
              <a:off x="1598415" y="1135002"/>
              <a:ext cx="969001"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Load &amp; ValidateData</a:t>
              </a:r>
              <a:endParaRPr lang="en-US" sz="1000">
                <a:solidFill>
                  <a:srgbClr val="000000"/>
                </a:solidFill>
                <a:effectLst/>
                <a:latin typeface="Arial" panose="020B0604020202020204" pitchFamily="34" charset="0"/>
                <a:ea typeface="Arial" panose="020B0604020202020204" pitchFamily="34" charset="0"/>
              </a:endParaRPr>
            </a:p>
          </p:txBody>
        </p:sp>
        <p:sp>
          <p:nvSpPr>
            <p:cNvPr id="85" name="Shape 180889">
              <a:extLst>
                <a:ext uri="{FF2B5EF4-FFF2-40B4-BE49-F238E27FC236}">
                  <a16:creationId xmlns:a16="http://schemas.microsoft.com/office/drawing/2014/main" id="{9BD1D921-E85A-4A62-BFD6-F7E26DE3A3EF}"/>
                </a:ext>
              </a:extLst>
            </p:cNvPr>
            <p:cNvSpPr/>
            <p:nvPr/>
          </p:nvSpPr>
          <p:spPr>
            <a:xfrm>
              <a:off x="1445129" y="1637522"/>
              <a:ext cx="1039252" cy="227649"/>
            </a:xfrm>
            <a:custGeom>
              <a:avLst/>
              <a:gdLst/>
              <a:ahLst/>
              <a:cxnLst/>
              <a:rect l="0" t="0" r="0" b="0"/>
              <a:pathLst>
                <a:path w="1039252" h="227649">
                  <a:moveTo>
                    <a:pt x="0" y="0"/>
                  </a:moveTo>
                  <a:lnTo>
                    <a:pt x="1039252" y="0"/>
                  </a:lnTo>
                  <a:lnTo>
                    <a:pt x="1039252" y="227649"/>
                  </a:lnTo>
                  <a:lnTo>
                    <a:pt x="0" y="227649"/>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86" name="Shape 1340">
              <a:extLst>
                <a:ext uri="{FF2B5EF4-FFF2-40B4-BE49-F238E27FC236}">
                  <a16:creationId xmlns:a16="http://schemas.microsoft.com/office/drawing/2014/main" id="{2B944152-B6C7-4CEA-A4A4-F7FA05699EDC}"/>
                </a:ext>
              </a:extLst>
            </p:cNvPr>
            <p:cNvSpPr/>
            <p:nvPr/>
          </p:nvSpPr>
          <p:spPr>
            <a:xfrm>
              <a:off x="1445129" y="1637523"/>
              <a:ext cx="1039252" cy="227649"/>
            </a:xfrm>
            <a:custGeom>
              <a:avLst/>
              <a:gdLst/>
              <a:ahLst/>
              <a:cxnLst/>
              <a:rect l="0" t="0" r="0" b="0"/>
              <a:pathLst>
                <a:path w="1039252" h="227649">
                  <a:moveTo>
                    <a:pt x="0" y="0"/>
                  </a:moveTo>
                  <a:lnTo>
                    <a:pt x="1039252" y="0"/>
                  </a:lnTo>
                  <a:lnTo>
                    <a:pt x="1039252" y="227649"/>
                  </a:lnTo>
                  <a:lnTo>
                    <a:pt x="0" y="227649"/>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87" name="Rectangle 86">
              <a:extLst>
                <a:ext uri="{FF2B5EF4-FFF2-40B4-BE49-F238E27FC236}">
                  <a16:creationId xmlns:a16="http://schemas.microsoft.com/office/drawing/2014/main" id="{03DF31DF-C4D9-4D67-8E24-B20321F7C9C8}"/>
                </a:ext>
              </a:extLst>
            </p:cNvPr>
            <p:cNvSpPr/>
            <p:nvPr/>
          </p:nvSpPr>
          <p:spPr>
            <a:xfrm>
              <a:off x="1474342" y="1669771"/>
              <a:ext cx="1317510"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Apply &amp; Validate Extensions </a:t>
              </a:r>
              <a:endParaRPr lang="en-US" sz="1000">
                <a:solidFill>
                  <a:srgbClr val="000000"/>
                </a:solidFill>
                <a:effectLst/>
                <a:latin typeface="Arial" panose="020B0604020202020204" pitchFamily="34" charset="0"/>
                <a:ea typeface="Arial" panose="020B0604020202020204" pitchFamily="34" charset="0"/>
              </a:endParaRPr>
            </a:p>
          </p:txBody>
        </p:sp>
        <p:sp>
          <p:nvSpPr>
            <p:cNvPr id="88" name="Rectangle 87">
              <a:extLst>
                <a:ext uri="{FF2B5EF4-FFF2-40B4-BE49-F238E27FC236}">
                  <a16:creationId xmlns:a16="http://schemas.microsoft.com/office/drawing/2014/main" id="{B169A99A-617D-46BB-8892-C67855324D85}"/>
                </a:ext>
              </a:extLst>
            </p:cNvPr>
            <p:cNvSpPr/>
            <p:nvPr/>
          </p:nvSpPr>
          <p:spPr>
            <a:xfrm>
              <a:off x="1603644" y="1757768"/>
              <a:ext cx="951507"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and Extensible Items</a:t>
              </a:r>
              <a:endParaRPr lang="en-US" sz="1000">
                <a:solidFill>
                  <a:srgbClr val="000000"/>
                </a:solidFill>
                <a:effectLst/>
                <a:latin typeface="Arial" panose="020B0604020202020204" pitchFamily="34" charset="0"/>
                <a:ea typeface="Arial" panose="020B0604020202020204" pitchFamily="34" charset="0"/>
              </a:endParaRPr>
            </a:p>
          </p:txBody>
        </p:sp>
        <p:sp>
          <p:nvSpPr>
            <p:cNvPr id="89" name="Shape 1344">
              <a:extLst>
                <a:ext uri="{FF2B5EF4-FFF2-40B4-BE49-F238E27FC236}">
                  <a16:creationId xmlns:a16="http://schemas.microsoft.com/office/drawing/2014/main" id="{E3BA3BF9-1BF1-4EB1-903D-06E2EBA2804E}"/>
                </a:ext>
              </a:extLst>
            </p:cNvPr>
            <p:cNvSpPr/>
            <p:nvPr/>
          </p:nvSpPr>
          <p:spPr>
            <a:xfrm>
              <a:off x="1445126" y="1916909"/>
              <a:ext cx="1039250" cy="222475"/>
            </a:xfrm>
            <a:custGeom>
              <a:avLst/>
              <a:gdLst/>
              <a:ahLst/>
              <a:cxnLst/>
              <a:rect l="0" t="0" r="0" b="0"/>
              <a:pathLst>
                <a:path w="1039250" h="222475">
                  <a:moveTo>
                    <a:pt x="0" y="0"/>
                  </a:moveTo>
                  <a:lnTo>
                    <a:pt x="1039250" y="0"/>
                  </a:lnTo>
                  <a:lnTo>
                    <a:pt x="1039250" y="222475"/>
                  </a:lnTo>
                  <a:lnTo>
                    <a:pt x="0" y="222475"/>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90" name="Rectangle 89">
              <a:extLst>
                <a:ext uri="{FF2B5EF4-FFF2-40B4-BE49-F238E27FC236}">
                  <a16:creationId xmlns:a16="http://schemas.microsoft.com/office/drawing/2014/main" id="{F9BE80C6-4357-4117-AD0A-B4CEDD007ADD}"/>
                </a:ext>
              </a:extLst>
            </p:cNvPr>
            <p:cNvSpPr/>
            <p:nvPr/>
          </p:nvSpPr>
          <p:spPr>
            <a:xfrm>
              <a:off x="1619097" y="1989427"/>
              <a:ext cx="911744"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Implement Security</a:t>
              </a:r>
              <a:endParaRPr lang="en-US" sz="1000">
                <a:solidFill>
                  <a:srgbClr val="000000"/>
                </a:solidFill>
                <a:effectLst/>
                <a:latin typeface="Arial" panose="020B0604020202020204" pitchFamily="34" charset="0"/>
                <a:ea typeface="Arial" panose="020B0604020202020204" pitchFamily="34" charset="0"/>
              </a:endParaRPr>
            </a:p>
          </p:txBody>
        </p:sp>
        <p:sp>
          <p:nvSpPr>
            <p:cNvPr id="91" name="Shape 180890">
              <a:extLst>
                <a:ext uri="{FF2B5EF4-FFF2-40B4-BE49-F238E27FC236}">
                  <a16:creationId xmlns:a16="http://schemas.microsoft.com/office/drawing/2014/main" id="{F3DF5211-7B25-4743-969D-07212E7A3DC9}"/>
                </a:ext>
              </a:extLst>
            </p:cNvPr>
            <p:cNvSpPr/>
            <p:nvPr/>
          </p:nvSpPr>
          <p:spPr>
            <a:xfrm>
              <a:off x="1445132" y="2185955"/>
              <a:ext cx="1039254" cy="222476"/>
            </a:xfrm>
            <a:custGeom>
              <a:avLst/>
              <a:gdLst/>
              <a:ahLst/>
              <a:cxnLst/>
              <a:rect l="0" t="0" r="0" b="0"/>
              <a:pathLst>
                <a:path w="1039254" h="222476">
                  <a:moveTo>
                    <a:pt x="0" y="0"/>
                  </a:moveTo>
                  <a:lnTo>
                    <a:pt x="1039254" y="0"/>
                  </a:lnTo>
                  <a:lnTo>
                    <a:pt x="1039254" y="222476"/>
                  </a:lnTo>
                  <a:lnTo>
                    <a:pt x="0" y="222476"/>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92" name="Shape 1347">
              <a:extLst>
                <a:ext uri="{FF2B5EF4-FFF2-40B4-BE49-F238E27FC236}">
                  <a16:creationId xmlns:a16="http://schemas.microsoft.com/office/drawing/2014/main" id="{8531669E-6CC2-421D-AF08-8ADAA43802B7}"/>
                </a:ext>
              </a:extLst>
            </p:cNvPr>
            <p:cNvSpPr/>
            <p:nvPr/>
          </p:nvSpPr>
          <p:spPr>
            <a:xfrm>
              <a:off x="1445132" y="2185956"/>
              <a:ext cx="1039254" cy="222476"/>
            </a:xfrm>
            <a:custGeom>
              <a:avLst/>
              <a:gdLst/>
              <a:ahLst/>
              <a:cxnLst/>
              <a:rect l="0" t="0" r="0" b="0"/>
              <a:pathLst>
                <a:path w="1039254" h="222476">
                  <a:moveTo>
                    <a:pt x="0" y="0"/>
                  </a:moveTo>
                  <a:lnTo>
                    <a:pt x="1039254" y="0"/>
                  </a:lnTo>
                  <a:lnTo>
                    <a:pt x="1039254" y="222476"/>
                  </a:lnTo>
                  <a:lnTo>
                    <a:pt x="0" y="222476"/>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93" name="Rectangle 92">
              <a:extLst>
                <a:ext uri="{FF2B5EF4-FFF2-40B4-BE49-F238E27FC236}">
                  <a16:creationId xmlns:a16="http://schemas.microsoft.com/office/drawing/2014/main" id="{FEF6E1B0-1035-4392-B407-A1F79438FAE7}"/>
                </a:ext>
              </a:extLst>
            </p:cNvPr>
            <p:cNvSpPr/>
            <p:nvPr/>
          </p:nvSpPr>
          <p:spPr>
            <a:xfrm>
              <a:off x="1526029" y="2258468"/>
              <a:ext cx="1159194"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 Cutover Strategy</a:t>
              </a:r>
              <a:endParaRPr lang="en-US" sz="1000">
                <a:solidFill>
                  <a:srgbClr val="000000"/>
                </a:solidFill>
                <a:effectLst/>
                <a:latin typeface="Arial" panose="020B0604020202020204" pitchFamily="34" charset="0"/>
                <a:ea typeface="Arial" panose="020B0604020202020204" pitchFamily="34" charset="0"/>
              </a:endParaRPr>
            </a:p>
          </p:txBody>
        </p:sp>
        <p:sp>
          <p:nvSpPr>
            <p:cNvPr id="94" name="Shape 180891">
              <a:extLst>
                <a:ext uri="{FF2B5EF4-FFF2-40B4-BE49-F238E27FC236}">
                  <a16:creationId xmlns:a16="http://schemas.microsoft.com/office/drawing/2014/main" id="{A20759BA-AAD1-4D71-9863-DB8D76935BA8}"/>
                </a:ext>
              </a:extLst>
            </p:cNvPr>
            <p:cNvSpPr/>
            <p:nvPr/>
          </p:nvSpPr>
          <p:spPr>
            <a:xfrm>
              <a:off x="1445142" y="1352954"/>
              <a:ext cx="1039260" cy="222475"/>
            </a:xfrm>
            <a:custGeom>
              <a:avLst/>
              <a:gdLst/>
              <a:ahLst/>
              <a:cxnLst/>
              <a:rect l="0" t="0" r="0" b="0"/>
              <a:pathLst>
                <a:path w="1039260" h="222475">
                  <a:moveTo>
                    <a:pt x="0" y="0"/>
                  </a:moveTo>
                  <a:lnTo>
                    <a:pt x="1039260" y="0"/>
                  </a:lnTo>
                  <a:lnTo>
                    <a:pt x="1039260" y="222475"/>
                  </a:lnTo>
                  <a:lnTo>
                    <a:pt x="0" y="222475"/>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95" name="Shape 1350">
              <a:extLst>
                <a:ext uri="{FF2B5EF4-FFF2-40B4-BE49-F238E27FC236}">
                  <a16:creationId xmlns:a16="http://schemas.microsoft.com/office/drawing/2014/main" id="{A4F853C0-A6C1-42D0-A1DF-3B06999D1966}"/>
                </a:ext>
              </a:extLst>
            </p:cNvPr>
            <p:cNvSpPr/>
            <p:nvPr/>
          </p:nvSpPr>
          <p:spPr>
            <a:xfrm>
              <a:off x="1445142" y="1352955"/>
              <a:ext cx="1039260" cy="222475"/>
            </a:xfrm>
            <a:custGeom>
              <a:avLst/>
              <a:gdLst/>
              <a:ahLst/>
              <a:cxnLst/>
              <a:rect l="0" t="0" r="0" b="0"/>
              <a:pathLst>
                <a:path w="1039260" h="222475">
                  <a:moveTo>
                    <a:pt x="0" y="0"/>
                  </a:moveTo>
                  <a:lnTo>
                    <a:pt x="1039260" y="0"/>
                  </a:lnTo>
                  <a:lnTo>
                    <a:pt x="1039260" y="222475"/>
                  </a:lnTo>
                  <a:lnTo>
                    <a:pt x="0" y="222475"/>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96" name="Rectangle 95">
              <a:extLst>
                <a:ext uri="{FF2B5EF4-FFF2-40B4-BE49-F238E27FC236}">
                  <a16:creationId xmlns:a16="http://schemas.microsoft.com/office/drawing/2014/main" id="{5A8459E0-053E-4CC6-8CFC-D5D587D110FE}"/>
                </a:ext>
              </a:extLst>
            </p:cNvPr>
            <p:cNvSpPr/>
            <p:nvPr/>
          </p:nvSpPr>
          <p:spPr>
            <a:xfrm>
              <a:off x="1463984" y="1429048"/>
              <a:ext cx="1329679"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Build &amp; Validate Integrations</a:t>
              </a:r>
              <a:endParaRPr lang="en-US" sz="1000">
                <a:solidFill>
                  <a:srgbClr val="000000"/>
                </a:solidFill>
                <a:effectLst/>
                <a:latin typeface="Arial" panose="020B0604020202020204" pitchFamily="34" charset="0"/>
                <a:ea typeface="Arial" panose="020B0604020202020204" pitchFamily="34" charset="0"/>
              </a:endParaRPr>
            </a:p>
          </p:txBody>
        </p:sp>
        <p:pic>
          <p:nvPicPr>
            <p:cNvPr id="97" name="Picture 96">
              <a:extLst>
                <a:ext uri="{FF2B5EF4-FFF2-40B4-BE49-F238E27FC236}">
                  <a16:creationId xmlns:a16="http://schemas.microsoft.com/office/drawing/2014/main" id="{A416A116-FCA8-4941-A9FA-AD1339CFE720}"/>
                </a:ext>
              </a:extLst>
            </p:cNvPr>
            <p:cNvPicPr/>
            <p:nvPr/>
          </p:nvPicPr>
          <p:blipFill>
            <a:blip r:embed="rId7"/>
            <a:stretch>
              <a:fillRect/>
            </a:stretch>
          </p:blipFill>
          <p:spPr>
            <a:xfrm>
              <a:off x="33344" y="330665"/>
              <a:ext cx="1307592" cy="2529840"/>
            </a:xfrm>
            <a:prstGeom prst="rect">
              <a:avLst/>
            </a:prstGeom>
          </p:spPr>
        </p:pic>
        <p:sp>
          <p:nvSpPr>
            <p:cNvPr id="98" name="Shape 180892">
              <a:extLst>
                <a:ext uri="{FF2B5EF4-FFF2-40B4-BE49-F238E27FC236}">
                  <a16:creationId xmlns:a16="http://schemas.microsoft.com/office/drawing/2014/main" id="{1B97B274-3F9D-4289-BBAB-FBDA0E0D6A61}"/>
                </a:ext>
              </a:extLst>
            </p:cNvPr>
            <p:cNvSpPr/>
            <p:nvPr/>
          </p:nvSpPr>
          <p:spPr>
            <a:xfrm>
              <a:off x="183548" y="773489"/>
              <a:ext cx="1039248" cy="222475"/>
            </a:xfrm>
            <a:custGeom>
              <a:avLst/>
              <a:gdLst/>
              <a:ahLst/>
              <a:cxnLst/>
              <a:rect l="0" t="0" r="0" b="0"/>
              <a:pathLst>
                <a:path w="1039248" h="222475">
                  <a:moveTo>
                    <a:pt x="0" y="0"/>
                  </a:moveTo>
                  <a:lnTo>
                    <a:pt x="1039248" y="0"/>
                  </a:lnTo>
                  <a:lnTo>
                    <a:pt x="1039248" y="222475"/>
                  </a:lnTo>
                  <a:lnTo>
                    <a:pt x="0" y="222475"/>
                  </a:lnTo>
                  <a:lnTo>
                    <a:pt x="0" y="0"/>
                  </a:lnTo>
                </a:path>
              </a:pathLst>
            </a:custGeom>
            <a:ln w="0" cap="flat">
              <a:miter lim="127000"/>
            </a:ln>
          </p:spPr>
          <p:style>
            <a:lnRef idx="0">
              <a:srgbClr val="000000">
                <a:alpha val="0"/>
              </a:srgbClr>
            </a:lnRef>
            <a:fillRef idx="1">
              <a:srgbClr val="E5E5E5"/>
            </a:fillRef>
            <a:effectRef idx="0">
              <a:scrgbClr r="0" g="0" b="0"/>
            </a:effectRef>
            <a:fontRef idx="none"/>
          </p:style>
          <p:txBody>
            <a:bodyPr/>
            <a:lstStyle/>
            <a:p>
              <a:endParaRPr lang="en-US"/>
            </a:p>
          </p:txBody>
        </p:sp>
        <p:sp>
          <p:nvSpPr>
            <p:cNvPr id="99" name="Shape 1354">
              <a:extLst>
                <a:ext uri="{FF2B5EF4-FFF2-40B4-BE49-F238E27FC236}">
                  <a16:creationId xmlns:a16="http://schemas.microsoft.com/office/drawing/2014/main" id="{8AA0029F-DD0E-40B2-A0BD-361D694EBA79}"/>
                </a:ext>
              </a:extLst>
            </p:cNvPr>
            <p:cNvSpPr/>
            <p:nvPr/>
          </p:nvSpPr>
          <p:spPr>
            <a:xfrm>
              <a:off x="183548" y="773490"/>
              <a:ext cx="1039248" cy="222475"/>
            </a:xfrm>
            <a:custGeom>
              <a:avLst/>
              <a:gdLst/>
              <a:ahLst/>
              <a:cxnLst/>
              <a:rect l="0" t="0" r="0" b="0"/>
              <a:pathLst>
                <a:path w="1039248" h="222475">
                  <a:moveTo>
                    <a:pt x="0" y="0"/>
                  </a:moveTo>
                  <a:lnTo>
                    <a:pt x="1039248" y="0"/>
                  </a:lnTo>
                  <a:lnTo>
                    <a:pt x="1039248" y="222475"/>
                  </a:lnTo>
                  <a:lnTo>
                    <a:pt x="0" y="222475"/>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00" name="Rectangle 99">
              <a:extLst>
                <a:ext uri="{FF2B5EF4-FFF2-40B4-BE49-F238E27FC236}">
                  <a16:creationId xmlns:a16="http://schemas.microsoft.com/office/drawing/2014/main" id="{4A782246-199D-4878-BD42-A3DAF102A4F2}"/>
                </a:ext>
              </a:extLst>
            </p:cNvPr>
            <p:cNvSpPr/>
            <p:nvPr/>
          </p:nvSpPr>
          <p:spPr>
            <a:xfrm>
              <a:off x="268815" y="848221"/>
              <a:ext cx="1145649"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Kickoff Meeting</a:t>
              </a:r>
              <a:endParaRPr lang="en-US" sz="1000">
                <a:solidFill>
                  <a:srgbClr val="000000"/>
                </a:solidFill>
                <a:effectLst/>
                <a:latin typeface="Arial" panose="020B0604020202020204" pitchFamily="34" charset="0"/>
                <a:ea typeface="Arial" panose="020B0604020202020204" pitchFamily="34" charset="0"/>
              </a:endParaRPr>
            </a:p>
          </p:txBody>
        </p:sp>
        <p:sp>
          <p:nvSpPr>
            <p:cNvPr id="101" name="Shape 180893">
              <a:extLst>
                <a:ext uri="{FF2B5EF4-FFF2-40B4-BE49-F238E27FC236}">
                  <a16:creationId xmlns:a16="http://schemas.microsoft.com/office/drawing/2014/main" id="{EB504797-3813-498C-9EAA-E9FA7F33786A}"/>
                </a:ext>
              </a:extLst>
            </p:cNvPr>
            <p:cNvSpPr/>
            <p:nvPr/>
          </p:nvSpPr>
          <p:spPr>
            <a:xfrm>
              <a:off x="183551" y="1063219"/>
              <a:ext cx="1039259" cy="222475"/>
            </a:xfrm>
            <a:custGeom>
              <a:avLst/>
              <a:gdLst/>
              <a:ahLst/>
              <a:cxnLst/>
              <a:rect l="0" t="0" r="0" b="0"/>
              <a:pathLst>
                <a:path w="1039259" h="222475">
                  <a:moveTo>
                    <a:pt x="0" y="0"/>
                  </a:moveTo>
                  <a:lnTo>
                    <a:pt x="1039259" y="0"/>
                  </a:lnTo>
                  <a:lnTo>
                    <a:pt x="1039259" y="222475"/>
                  </a:lnTo>
                  <a:lnTo>
                    <a:pt x="0" y="222475"/>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102" name="Shape 1357">
              <a:extLst>
                <a:ext uri="{FF2B5EF4-FFF2-40B4-BE49-F238E27FC236}">
                  <a16:creationId xmlns:a16="http://schemas.microsoft.com/office/drawing/2014/main" id="{047C464D-06E4-49D0-BE35-FCCD8571BFA2}"/>
                </a:ext>
              </a:extLst>
            </p:cNvPr>
            <p:cNvSpPr/>
            <p:nvPr/>
          </p:nvSpPr>
          <p:spPr>
            <a:xfrm>
              <a:off x="183551" y="1063220"/>
              <a:ext cx="1039259" cy="222475"/>
            </a:xfrm>
            <a:custGeom>
              <a:avLst/>
              <a:gdLst/>
              <a:ahLst/>
              <a:cxnLst/>
              <a:rect l="0" t="0" r="0" b="0"/>
              <a:pathLst>
                <a:path w="1039259" h="222475">
                  <a:moveTo>
                    <a:pt x="0" y="0"/>
                  </a:moveTo>
                  <a:lnTo>
                    <a:pt x="1039259" y="0"/>
                  </a:lnTo>
                  <a:lnTo>
                    <a:pt x="1039259" y="222475"/>
                  </a:lnTo>
                  <a:lnTo>
                    <a:pt x="0" y="222475"/>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03" name="Rectangle 102">
              <a:extLst>
                <a:ext uri="{FF2B5EF4-FFF2-40B4-BE49-F238E27FC236}">
                  <a16:creationId xmlns:a16="http://schemas.microsoft.com/office/drawing/2014/main" id="{1496A382-606E-4610-8F05-B22AAAFFAF5A}"/>
                </a:ext>
              </a:extLst>
            </p:cNvPr>
            <p:cNvSpPr/>
            <p:nvPr/>
          </p:nvSpPr>
          <p:spPr>
            <a:xfrm>
              <a:off x="336030" y="1137957"/>
              <a:ext cx="972192"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Schedule Workshops</a:t>
              </a:r>
              <a:endParaRPr lang="en-US" sz="1000">
                <a:solidFill>
                  <a:srgbClr val="000000"/>
                </a:solidFill>
                <a:effectLst/>
                <a:latin typeface="Arial" panose="020B0604020202020204" pitchFamily="34" charset="0"/>
                <a:ea typeface="Arial" panose="020B0604020202020204" pitchFamily="34" charset="0"/>
              </a:endParaRPr>
            </a:p>
          </p:txBody>
        </p:sp>
        <p:sp>
          <p:nvSpPr>
            <p:cNvPr id="104" name="Shape 1360">
              <a:extLst>
                <a:ext uri="{FF2B5EF4-FFF2-40B4-BE49-F238E27FC236}">
                  <a16:creationId xmlns:a16="http://schemas.microsoft.com/office/drawing/2014/main" id="{BE1FB2C2-489E-48B7-A6A6-124B439CEC41}"/>
                </a:ext>
              </a:extLst>
            </p:cNvPr>
            <p:cNvSpPr/>
            <p:nvPr/>
          </p:nvSpPr>
          <p:spPr>
            <a:xfrm>
              <a:off x="178381" y="2180766"/>
              <a:ext cx="1054772" cy="222475"/>
            </a:xfrm>
            <a:custGeom>
              <a:avLst/>
              <a:gdLst/>
              <a:ahLst/>
              <a:cxnLst/>
              <a:rect l="0" t="0" r="0" b="0"/>
              <a:pathLst>
                <a:path w="1054772" h="222475">
                  <a:moveTo>
                    <a:pt x="0" y="0"/>
                  </a:moveTo>
                  <a:lnTo>
                    <a:pt x="1054772" y="0"/>
                  </a:lnTo>
                  <a:lnTo>
                    <a:pt x="1054772" y="222475"/>
                  </a:lnTo>
                  <a:lnTo>
                    <a:pt x="0" y="222475"/>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05" name="Rectangle 104">
              <a:extLst>
                <a:ext uri="{FF2B5EF4-FFF2-40B4-BE49-F238E27FC236}">
                  <a16:creationId xmlns:a16="http://schemas.microsoft.com/office/drawing/2014/main" id="{258BCB3E-0C26-4E30-900C-F183D6D0C649}"/>
                </a:ext>
              </a:extLst>
            </p:cNvPr>
            <p:cNvSpPr/>
            <p:nvPr/>
          </p:nvSpPr>
          <p:spPr>
            <a:xfrm>
              <a:off x="329923" y="2210808"/>
              <a:ext cx="1014993"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Develop Security and </a:t>
              </a:r>
              <a:endParaRPr lang="en-US" sz="1000">
                <a:solidFill>
                  <a:srgbClr val="000000"/>
                </a:solidFill>
                <a:effectLst/>
                <a:latin typeface="Arial" panose="020B0604020202020204" pitchFamily="34" charset="0"/>
                <a:ea typeface="Arial" panose="020B0604020202020204" pitchFamily="34" charset="0"/>
              </a:endParaRPr>
            </a:p>
          </p:txBody>
        </p:sp>
        <p:sp>
          <p:nvSpPr>
            <p:cNvPr id="106" name="Rectangle 105">
              <a:extLst>
                <a:ext uri="{FF2B5EF4-FFF2-40B4-BE49-F238E27FC236}">
                  <a16:creationId xmlns:a16="http://schemas.microsoft.com/office/drawing/2014/main" id="{53E7A1C6-C80D-41A3-BDCD-CE5CDA09CE02}"/>
                </a:ext>
              </a:extLst>
            </p:cNvPr>
            <p:cNvSpPr/>
            <p:nvPr/>
          </p:nvSpPr>
          <p:spPr>
            <a:xfrm>
              <a:off x="205833" y="2298804"/>
              <a:ext cx="1322857"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Validation Strategies &amp; Plans</a:t>
              </a:r>
              <a:endParaRPr lang="en-US" sz="1000">
                <a:solidFill>
                  <a:srgbClr val="000000"/>
                </a:solidFill>
                <a:effectLst/>
                <a:latin typeface="Arial" panose="020B0604020202020204" pitchFamily="34" charset="0"/>
                <a:ea typeface="Arial" panose="020B0604020202020204" pitchFamily="34" charset="0"/>
              </a:endParaRPr>
            </a:p>
          </p:txBody>
        </p:sp>
        <p:sp>
          <p:nvSpPr>
            <p:cNvPr id="107" name="Shape 180894">
              <a:extLst>
                <a:ext uri="{FF2B5EF4-FFF2-40B4-BE49-F238E27FC236}">
                  <a16:creationId xmlns:a16="http://schemas.microsoft.com/office/drawing/2014/main" id="{2EB56E98-7251-4E06-839E-6E2219DCE8AF}"/>
                </a:ext>
              </a:extLst>
            </p:cNvPr>
            <p:cNvSpPr/>
            <p:nvPr/>
          </p:nvSpPr>
          <p:spPr>
            <a:xfrm>
              <a:off x="183551" y="1911755"/>
              <a:ext cx="1039259" cy="222478"/>
            </a:xfrm>
            <a:custGeom>
              <a:avLst/>
              <a:gdLst/>
              <a:ahLst/>
              <a:cxnLst/>
              <a:rect l="0" t="0" r="0" b="0"/>
              <a:pathLst>
                <a:path w="1039259" h="222478">
                  <a:moveTo>
                    <a:pt x="0" y="0"/>
                  </a:moveTo>
                  <a:lnTo>
                    <a:pt x="1039259" y="0"/>
                  </a:lnTo>
                  <a:lnTo>
                    <a:pt x="1039259" y="222478"/>
                  </a:lnTo>
                  <a:lnTo>
                    <a:pt x="0" y="222478"/>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108" name="Shape 1364">
              <a:extLst>
                <a:ext uri="{FF2B5EF4-FFF2-40B4-BE49-F238E27FC236}">
                  <a16:creationId xmlns:a16="http://schemas.microsoft.com/office/drawing/2014/main" id="{4A709455-6D88-4CAC-9DC2-3A64B7D23FD9}"/>
                </a:ext>
              </a:extLst>
            </p:cNvPr>
            <p:cNvSpPr/>
            <p:nvPr/>
          </p:nvSpPr>
          <p:spPr>
            <a:xfrm>
              <a:off x="183551" y="1911756"/>
              <a:ext cx="1039259" cy="222478"/>
            </a:xfrm>
            <a:custGeom>
              <a:avLst/>
              <a:gdLst/>
              <a:ahLst/>
              <a:cxnLst/>
              <a:rect l="0" t="0" r="0" b="0"/>
              <a:pathLst>
                <a:path w="1039259" h="222478">
                  <a:moveTo>
                    <a:pt x="0" y="0"/>
                  </a:moveTo>
                  <a:lnTo>
                    <a:pt x="1039259" y="0"/>
                  </a:lnTo>
                  <a:lnTo>
                    <a:pt x="1039259" y="222478"/>
                  </a:lnTo>
                  <a:lnTo>
                    <a:pt x="0" y="222478"/>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09" name="Rectangle 108">
              <a:extLst>
                <a:ext uri="{FF2B5EF4-FFF2-40B4-BE49-F238E27FC236}">
                  <a16:creationId xmlns:a16="http://schemas.microsoft.com/office/drawing/2014/main" id="{C446296D-67C8-4DC7-A4E5-BE689A6F4A82}"/>
                </a:ext>
              </a:extLst>
            </p:cNvPr>
            <p:cNvSpPr/>
            <p:nvPr/>
          </p:nvSpPr>
          <p:spPr>
            <a:xfrm>
              <a:off x="289514" y="1986470"/>
              <a:ext cx="1085850"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Design Review</a:t>
              </a:r>
              <a:endParaRPr lang="en-US" sz="1000">
                <a:solidFill>
                  <a:srgbClr val="000000"/>
                </a:solidFill>
                <a:effectLst/>
                <a:latin typeface="Arial" panose="020B0604020202020204" pitchFamily="34" charset="0"/>
                <a:ea typeface="Arial" panose="020B0604020202020204" pitchFamily="34" charset="0"/>
              </a:endParaRPr>
            </a:p>
          </p:txBody>
        </p:sp>
        <p:sp>
          <p:nvSpPr>
            <p:cNvPr id="110" name="Shape 1367">
              <a:extLst>
                <a:ext uri="{FF2B5EF4-FFF2-40B4-BE49-F238E27FC236}">
                  <a16:creationId xmlns:a16="http://schemas.microsoft.com/office/drawing/2014/main" id="{776F1ABC-A3DC-466C-95E0-939003E19893}"/>
                </a:ext>
              </a:extLst>
            </p:cNvPr>
            <p:cNvSpPr/>
            <p:nvPr/>
          </p:nvSpPr>
          <p:spPr>
            <a:xfrm>
              <a:off x="183550" y="2470516"/>
              <a:ext cx="1039256" cy="227650"/>
            </a:xfrm>
            <a:custGeom>
              <a:avLst/>
              <a:gdLst/>
              <a:ahLst/>
              <a:cxnLst/>
              <a:rect l="0" t="0" r="0" b="0"/>
              <a:pathLst>
                <a:path w="1039256" h="227650">
                  <a:moveTo>
                    <a:pt x="0" y="0"/>
                  </a:moveTo>
                  <a:lnTo>
                    <a:pt x="1039256" y="0"/>
                  </a:lnTo>
                  <a:lnTo>
                    <a:pt x="1039256" y="227650"/>
                  </a:lnTo>
                  <a:lnTo>
                    <a:pt x="0" y="227650"/>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11" name="Rectangle 110">
              <a:extLst>
                <a:ext uri="{FF2B5EF4-FFF2-40B4-BE49-F238E27FC236}">
                  <a16:creationId xmlns:a16="http://schemas.microsoft.com/office/drawing/2014/main" id="{D4521579-5B0E-47AF-8993-422101B6AFE3}"/>
                </a:ext>
              </a:extLst>
            </p:cNvPr>
            <p:cNvSpPr/>
            <p:nvPr/>
          </p:nvSpPr>
          <p:spPr>
            <a:xfrm>
              <a:off x="263645" y="2502700"/>
              <a:ext cx="1186964"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Implementation </a:t>
              </a:r>
              <a:endParaRPr lang="en-US" sz="1000">
                <a:solidFill>
                  <a:srgbClr val="000000"/>
                </a:solidFill>
                <a:effectLst/>
                <a:latin typeface="Arial" panose="020B0604020202020204" pitchFamily="34" charset="0"/>
                <a:ea typeface="Arial" panose="020B0604020202020204" pitchFamily="34" charset="0"/>
              </a:endParaRPr>
            </a:p>
          </p:txBody>
        </p:sp>
        <p:sp>
          <p:nvSpPr>
            <p:cNvPr id="112" name="Rectangle 111">
              <a:extLst>
                <a:ext uri="{FF2B5EF4-FFF2-40B4-BE49-F238E27FC236}">
                  <a16:creationId xmlns:a16="http://schemas.microsoft.com/office/drawing/2014/main" id="{D559A3AB-39C6-40AA-AA9D-A838C078EDF7}"/>
                </a:ext>
              </a:extLst>
            </p:cNvPr>
            <p:cNvSpPr/>
            <p:nvPr/>
          </p:nvSpPr>
          <p:spPr>
            <a:xfrm>
              <a:off x="496355" y="2590696"/>
              <a:ext cx="533298"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Checkpoint</a:t>
              </a:r>
              <a:endParaRPr lang="en-US" sz="1000">
                <a:solidFill>
                  <a:srgbClr val="000000"/>
                </a:solidFill>
                <a:effectLst/>
                <a:latin typeface="Arial" panose="020B0604020202020204" pitchFamily="34" charset="0"/>
                <a:ea typeface="Arial" panose="020B0604020202020204" pitchFamily="34" charset="0"/>
              </a:endParaRPr>
            </a:p>
          </p:txBody>
        </p:sp>
        <p:sp>
          <p:nvSpPr>
            <p:cNvPr id="113" name="Shape 180895">
              <a:extLst>
                <a:ext uri="{FF2B5EF4-FFF2-40B4-BE49-F238E27FC236}">
                  <a16:creationId xmlns:a16="http://schemas.microsoft.com/office/drawing/2014/main" id="{B74A6559-8211-4E43-94C8-E0E76BBDC68A}"/>
                </a:ext>
              </a:extLst>
            </p:cNvPr>
            <p:cNvSpPr/>
            <p:nvPr/>
          </p:nvSpPr>
          <p:spPr>
            <a:xfrm>
              <a:off x="183549" y="1642687"/>
              <a:ext cx="1039252" cy="222474"/>
            </a:xfrm>
            <a:custGeom>
              <a:avLst/>
              <a:gdLst/>
              <a:ahLst/>
              <a:cxnLst/>
              <a:rect l="0" t="0" r="0" b="0"/>
              <a:pathLst>
                <a:path w="1039252" h="222474">
                  <a:moveTo>
                    <a:pt x="0" y="0"/>
                  </a:moveTo>
                  <a:lnTo>
                    <a:pt x="1039252" y="0"/>
                  </a:lnTo>
                  <a:lnTo>
                    <a:pt x="1039252" y="222474"/>
                  </a:lnTo>
                  <a:lnTo>
                    <a:pt x="0" y="222474"/>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114" name="Shape 1371">
              <a:extLst>
                <a:ext uri="{FF2B5EF4-FFF2-40B4-BE49-F238E27FC236}">
                  <a16:creationId xmlns:a16="http://schemas.microsoft.com/office/drawing/2014/main" id="{E65BA295-F581-4771-A585-0C8EDA4988D1}"/>
                </a:ext>
              </a:extLst>
            </p:cNvPr>
            <p:cNvSpPr/>
            <p:nvPr/>
          </p:nvSpPr>
          <p:spPr>
            <a:xfrm>
              <a:off x="183549" y="1642688"/>
              <a:ext cx="1039252" cy="222474"/>
            </a:xfrm>
            <a:custGeom>
              <a:avLst/>
              <a:gdLst/>
              <a:ahLst/>
              <a:cxnLst/>
              <a:rect l="0" t="0" r="0" b="0"/>
              <a:pathLst>
                <a:path w="1039252" h="222474">
                  <a:moveTo>
                    <a:pt x="0" y="0"/>
                  </a:moveTo>
                  <a:lnTo>
                    <a:pt x="1039252" y="0"/>
                  </a:lnTo>
                  <a:lnTo>
                    <a:pt x="1039252" y="222474"/>
                  </a:lnTo>
                  <a:lnTo>
                    <a:pt x="0" y="222474"/>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15" name="Rectangle 114">
              <a:extLst>
                <a:ext uri="{FF2B5EF4-FFF2-40B4-BE49-F238E27FC236}">
                  <a16:creationId xmlns:a16="http://schemas.microsoft.com/office/drawing/2014/main" id="{43C7DBAF-4986-4DE2-9964-4CAC16E00ABD}"/>
                </a:ext>
              </a:extLst>
            </p:cNvPr>
            <p:cNvSpPr/>
            <p:nvPr/>
          </p:nvSpPr>
          <p:spPr>
            <a:xfrm>
              <a:off x="258491" y="1672727"/>
              <a:ext cx="1200662"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Technical Design </a:t>
              </a:r>
              <a:endParaRPr lang="en-US" sz="1000">
                <a:solidFill>
                  <a:srgbClr val="000000"/>
                </a:solidFill>
                <a:effectLst/>
                <a:latin typeface="Arial" panose="020B0604020202020204" pitchFamily="34" charset="0"/>
                <a:ea typeface="Arial" panose="020B0604020202020204" pitchFamily="34" charset="0"/>
              </a:endParaRPr>
            </a:p>
          </p:txBody>
        </p:sp>
        <p:sp>
          <p:nvSpPr>
            <p:cNvPr id="116" name="Rectangle 115">
              <a:extLst>
                <a:ext uri="{FF2B5EF4-FFF2-40B4-BE49-F238E27FC236}">
                  <a16:creationId xmlns:a16="http://schemas.microsoft.com/office/drawing/2014/main" id="{5F9476C1-9F8D-4EF4-B323-38F3B186D6CE}"/>
                </a:ext>
              </a:extLst>
            </p:cNvPr>
            <p:cNvSpPr/>
            <p:nvPr/>
          </p:nvSpPr>
          <p:spPr>
            <a:xfrm>
              <a:off x="501542" y="1760723"/>
              <a:ext cx="525266"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Workshops</a:t>
              </a:r>
              <a:endParaRPr lang="en-US" sz="1000">
                <a:solidFill>
                  <a:srgbClr val="000000"/>
                </a:solidFill>
                <a:effectLst/>
                <a:latin typeface="Arial" panose="020B0604020202020204" pitchFamily="34" charset="0"/>
                <a:ea typeface="Arial" panose="020B0604020202020204" pitchFamily="34" charset="0"/>
              </a:endParaRPr>
            </a:p>
          </p:txBody>
        </p:sp>
        <p:sp>
          <p:nvSpPr>
            <p:cNvPr id="117" name="Shape 180896">
              <a:extLst>
                <a:ext uri="{FF2B5EF4-FFF2-40B4-BE49-F238E27FC236}">
                  <a16:creationId xmlns:a16="http://schemas.microsoft.com/office/drawing/2014/main" id="{61ACE50A-539A-4981-BD0B-F39DAB61CCDB}"/>
                </a:ext>
              </a:extLst>
            </p:cNvPr>
            <p:cNvSpPr/>
            <p:nvPr/>
          </p:nvSpPr>
          <p:spPr>
            <a:xfrm>
              <a:off x="183549" y="1358154"/>
              <a:ext cx="1039250" cy="222478"/>
            </a:xfrm>
            <a:custGeom>
              <a:avLst/>
              <a:gdLst/>
              <a:ahLst/>
              <a:cxnLst/>
              <a:rect l="0" t="0" r="0" b="0"/>
              <a:pathLst>
                <a:path w="1039250" h="222478">
                  <a:moveTo>
                    <a:pt x="0" y="0"/>
                  </a:moveTo>
                  <a:lnTo>
                    <a:pt x="1039250" y="0"/>
                  </a:lnTo>
                  <a:lnTo>
                    <a:pt x="1039250" y="222478"/>
                  </a:lnTo>
                  <a:lnTo>
                    <a:pt x="0" y="222478"/>
                  </a:lnTo>
                  <a:lnTo>
                    <a:pt x="0" y="0"/>
                  </a:lnTo>
                </a:path>
              </a:pathLst>
            </a:custGeom>
            <a:ln w="0" cap="flat">
              <a:round/>
            </a:ln>
          </p:spPr>
          <p:style>
            <a:lnRef idx="0">
              <a:srgbClr val="000000">
                <a:alpha val="0"/>
              </a:srgbClr>
            </a:lnRef>
            <a:fillRef idx="1">
              <a:srgbClr val="E5E5E5"/>
            </a:fillRef>
            <a:effectRef idx="0">
              <a:scrgbClr r="0" g="0" b="0"/>
            </a:effectRef>
            <a:fontRef idx="none"/>
          </p:style>
          <p:txBody>
            <a:bodyPr/>
            <a:lstStyle/>
            <a:p>
              <a:endParaRPr lang="en-US"/>
            </a:p>
          </p:txBody>
        </p:sp>
        <p:sp>
          <p:nvSpPr>
            <p:cNvPr id="118" name="Shape 1375">
              <a:extLst>
                <a:ext uri="{FF2B5EF4-FFF2-40B4-BE49-F238E27FC236}">
                  <a16:creationId xmlns:a16="http://schemas.microsoft.com/office/drawing/2014/main" id="{4ED7E79C-D843-4FAD-9767-131D34B8FC3B}"/>
                </a:ext>
              </a:extLst>
            </p:cNvPr>
            <p:cNvSpPr/>
            <p:nvPr/>
          </p:nvSpPr>
          <p:spPr>
            <a:xfrm>
              <a:off x="183549" y="1358154"/>
              <a:ext cx="1039250" cy="222478"/>
            </a:xfrm>
            <a:custGeom>
              <a:avLst/>
              <a:gdLst/>
              <a:ahLst/>
              <a:cxnLst/>
              <a:rect l="0" t="0" r="0" b="0"/>
              <a:pathLst>
                <a:path w="1039250" h="222478">
                  <a:moveTo>
                    <a:pt x="0" y="0"/>
                  </a:moveTo>
                  <a:lnTo>
                    <a:pt x="1039250" y="0"/>
                  </a:lnTo>
                  <a:lnTo>
                    <a:pt x="1039250" y="222478"/>
                  </a:lnTo>
                  <a:lnTo>
                    <a:pt x="0" y="222478"/>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19" name="Rectangle 118">
              <a:extLst>
                <a:ext uri="{FF2B5EF4-FFF2-40B4-BE49-F238E27FC236}">
                  <a16:creationId xmlns:a16="http://schemas.microsoft.com/office/drawing/2014/main" id="{9F292FAB-7441-477E-9727-87139FA3EC58}"/>
                </a:ext>
              </a:extLst>
            </p:cNvPr>
            <p:cNvSpPr/>
            <p:nvPr/>
          </p:nvSpPr>
          <p:spPr>
            <a:xfrm>
              <a:off x="232639" y="1387300"/>
              <a:ext cx="1262552"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Conduct Functional Design </a:t>
              </a:r>
              <a:endParaRPr lang="en-US" sz="1000">
                <a:solidFill>
                  <a:srgbClr val="000000"/>
                </a:solidFill>
                <a:effectLst/>
                <a:latin typeface="Arial" panose="020B0604020202020204" pitchFamily="34" charset="0"/>
                <a:ea typeface="Arial" panose="020B0604020202020204" pitchFamily="34" charset="0"/>
              </a:endParaRPr>
            </a:p>
          </p:txBody>
        </p:sp>
        <p:sp>
          <p:nvSpPr>
            <p:cNvPr id="120" name="Rectangle 119">
              <a:extLst>
                <a:ext uri="{FF2B5EF4-FFF2-40B4-BE49-F238E27FC236}">
                  <a16:creationId xmlns:a16="http://schemas.microsoft.com/office/drawing/2014/main" id="{CD8BAA2D-9D5B-483A-A542-D62A5107AA5D}"/>
                </a:ext>
              </a:extLst>
            </p:cNvPr>
            <p:cNvSpPr/>
            <p:nvPr/>
          </p:nvSpPr>
          <p:spPr>
            <a:xfrm>
              <a:off x="501500" y="1475296"/>
              <a:ext cx="525266"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Workshops</a:t>
              </a:r>
              <a:endParaRPr lang="en-US" sz="1000">
                <a:solidFill>
                  <a:srgbClr val="000000"/>
                </a:solidFill>
                <a:effectLst/>
                <a:latin typeface="Arial" panose="020B0604020202020204" pitchFamily="34" charset="0"/>
                <a:ea typeface="Arial" panose="020B0604020202020204" pitchFamily="34" charset="0"/>
              </a:endParaRPr>
            </a:p>
          </p:txBody>
        </p:sp>
        <p:sp>
          <p:nvSpPr>
            <p:cNvPr id="121" name="Shape 1379">
              <a:extLst>
                <a:ext uri="{FF2B5EF4-FFF2-40B4-BE49-F238E27FC236}">
                  <a16:creationId xmlns:a16="http://schemas.microsoft.com/office/drawing/2014/main" id="{858B21A3-D806-43CC-894A-152AECD93443}"/>
                </a:ext>
              </a:extLst>
            </p:cNvPr>
            <p:cNvSpPr/>
            <p:nvPr/>
          </p:nvSpPr>
          <p:spPr>
            <a:xfrm>
              <a:off x="183549" y="483764"/>
              <a:ext cx="1039249" cy="222478"/>
            </a:xfrm>
            <a:custGeom>
              <a:avLst/>
              <a:gdLst/>
              <a:ahLst/>
              <a:cxnLst/>
              <a:rect l="0" t="0" r="0" b="0"/>
              <a:pathLst>
                <a:path w="1039249" h="222478">
                  <a:moveTo>
                    <a:pt x="0" y="0"/>
                  </a:moveTo>
                  <a:lnTo>
                    <a:pt x="1039249" y="0"/>
                  </a:lnTo>
                  <a:lnTo>
                    <a:pt x="1039249" y="222478"/>
                  </a:lnTo>
                  <a:lnTo>
                    <a:pt x="0" y="222478"/>
                  </a:lnTo>
                  <a:close/>
                </a:path>
              </a:pathLst>
            </a:custGeom>
            <a:ln w="5176" cap="flat">
              <a:round/>
            </a:ln>
          </p:spPr>
          <p:style>
            <a:lnRef idx="1">
              <a:srgbClr val="006FC0"/>
            </a:lnRef>
            <a:fillRef idx="0">
              <a:srgbClr val="000000">
                <a:alpha val="0"/>
              </a:srgbClr>
            </a:fillRef>
            <a:effectRef idx="0">
              <a:scrgbClr r="0" g="0" b="0"/>
            </a:effectRef>
            <a:fontRef idx="none"/>
          </p:style>
          <p:txBody>
            <a:bodyPr/>
            <a:lstStyle/>
            <a:p>
              <a:endParaRPr lang="en-US"/>
            </a:p>
          </p:txBody>
        </p:sp>
        <p:sp>
          <p:nvSpPr>
            <p:cNvPr id="122" name="Rectangle 121">
              <a:extLst>
                <a:ext uri="{FF2B5EF4-FFF2-40B4-BE49-F238E27FC236}">
                  <a16:creationId xmlns:a16="http://schemas.microsoft.com/office/drawing/2014/main" id="{F694424E-7D2A-48FC-BBF8-0A9D97F9067C}"/>
                </a:ext>
              </a:extLst>
            </p:cNvPr>
            <p:cNvSpPr/>
            <p:nvPr/>
          </p:nvSpPr>
          <p:spPr>
            <a:xfrm>
              <a:off x="485972" y="558484"/>
              <a:ext cx="560639" cy="112142"/>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650" b="1">
                  <a:solidFill>
                    <a:srgbClr val="000000"/>
                  </a:solidFill>
                  <a:effectLst/>
                  <a:latin typeface="Calibri" panose="020F0502020204030204" pitchFamily="34" charset="0"/>
                  <a:ea typeface="Calibri" panose="020F0502020204030204" pitchFamily="34" charset="0"/>
                  <a:cs typeface="Calibri" panose="020F0502020204030204" pitchFamily="34" charset="0"/>
                </a:rPr>
                <a:t>Plan Project</a:t>
              </a:r>
              <a:endParaRPr lang="en-US" sz="1000">
                <a:solidFill>
                  <a:srgbClr val="000000"/>
                </a:solidFill>
                <a:effectLst/>
                <a:latin typeface="Arial" panose="020B0604020202020204" pitchFamily="34" charset="0"/>
                <a:ea typeface="Arial" panose="020B0604020202020204" pitchFamily="34" charset="0"/>
              </a:endParaRPr>
            </a:p>
          </p:txBody>
        </p:sp>
        <p:pic>
          <p:nvPicPr>
            <p:cNvPr id="123" name="Picture 122">
              <a:extLst>
                <a:ext uri="{FF2B5EF4-FFF2-40B4-BE49-F238E27FC236}">
                  <a16:creationId xmlns:a16="http://schemas.microsoft.com/office/drawing/2014/main" id="{CD3E8881-4F7A-4E5B-9276-0FDE4E51B8EE}"/>
                </a:ext>
              </a:extLst>
            </p:cNvPr>
            <p:cNvPicPr/>
            <p:nvPr/>
          </p:nvPicPr>
          <p:blipFill>
            <a:blip r:embed="rId8"/>
            <a:stretch>
              <a:fillRect/>
            </a:stretch>
          </p:blipFill>
          <p:spPr>
            <a:xfrm>
              <a:off x="0" y="0"/>
              <a:ext cx="1483910" cy="403561"/>
            </a:xfrm>
            <a:prstGeom prst="rect">
              <a:avLst/>
            </a:prstGeom>
          </p:spPr>
        </p:pic>
        <p:sp>
          <p:nvSpPr>
            <p:cNvPr id="124" name="Rectangle 123">
              <a:extLst>
                <a:ext uri="{FF2B5EF4-FFF2-40B4-BE49-F238E27FC236}">
                  <a16:creationId xmlns:a16="http://schemas.microsoft.com/office/drawing/2014/main" id="{89EB8B83-F832-4EE3-94A7-288A5EEA4EDB}"/>
                </a:ext>
              </a:extLst>
            </p:cNvPr>
            <p:cNvSpPr/>
            <p:nvPr/>
          </p:nvSpPr>
          <p:spPr>
            <a:xfrm>
              <a:off x="331331" y="123553"/>
              <a:ext cx="1134931" cy="19624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50" b="1">
                  <a:solidFill>
                    <a:srgbClr val="5E5E5F"/>
                  </a:solidFill>
                  <a:effectLst/>
                  <a:latin typeface="Calibri" panose="020F0502020204030204" pitchFamily="34" charset="0"/>
                  <a:ea typeface="Calibri" panose="020F0502020204030204" pitchFamily="34" charset="0"/>
                  <a:cs typeface="Calibri" panose="020F0502020204030204" pitchFamily="34" charset="0"/>
                </a:rPr>
                <a:t>Project Design</a:t>
              </a:r>
              <a:endParaRPr lang="en-US" sz="1000">
                <a:solidFill>
                  <a:srgbClr val="000000"/>
                </a:solidFill>
                <a:effectLst/>
                <a:latin typeface="Arial" panose="020B0604020202020204" pitchFamily="34" charset="0"/>
                <a:ea typeface="Arial" panose="020B0604020202020204" pitchFamily="34" charset="0"/>
              </a:endParaRPr>
            </a:p>
          </p:txBody>
        </p:sp>
        <p:pic>
          <p:nvPicPr>
            <p:cNvPr id="125" name="Picture 124">
              <a:extLst>
                <a:ext uri="{FF2B5EF4-FFF2-40B4-BE49-F238E27FC236}">
                  <a16:creationId xmlns:a16="http://schemas.microsoft.com/office/drawing/2014/main" id="{ADB43D45-2BBD-42AA-8920-5E018D9F7D28}"/>
                </a:ext>
              </a:extLst>
            </p:cNvPr>
            <p:cNvPicPr/>
            <p:nvPr/>
          </p:nvPicPr>
          <p:blipFill>
            <a:blip r:embed="rId9"/>
            <a:stretch>
              <a:fillRect/>
            </a:stretch>
          </p:blipFill>
          <p:spPr>
            <a:xfrm>
              <a:off x="1271923" y="0"/>
              <a:ext cx="1483911" cy="403561"/>
            </a:xfrm>
            <a:prstGeom prst="rect">
              <a:avLst/>
            </a:prstGeom>
          </p:spPr>
        </p:pic>
        <p:sp>
          <p:nvSpPr>
            <p:cNvPr id="126" name="Rectangle 125">
              <a:extLst>
                <a:ext uri="{FF2B5EF4-FFF2-40B4-BE49-F238E27FC236}">
                  <a16:creationId xmlns:a16="http://schemas.microsoft.com/office/drawing/2014/main" id="{C537E054-5B35-43DD-8782-B2458B3FE344}"/>
                </a:ext>
              </a:extLst>
            </p:cNvPr>
            <p:cNvSpPr/>
            <p:nvPr/>
          </p:nvSpPr>
          <p:spPr>
            <a:xfrm>
              <a:off x="1740810" y="123553"/>
              <a:ext cx="777756" cy="19624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50" b="1">
                  <a:solidFill>
                    <a:srgbClr val="5E5E5F"/>
                  </a:solidFill>
                  <a:effectLst/>
                  <a:latin typeface="Calibri" panose="020F0502020204030204" pitchFamily="34" charset="0"/>
                  <a:ea typeface="Calibri" panose="020F0502020204030204" pitchFamily="34" charset="0"/>
                  <a:cs typeface="Calibri" panose="020F0502020204030204" pitchFamily="34" charset="0"/>
                </a:rPr>
                <a:t>Configure</a:t>
              </a:r>
              <a:endParaRPr lang="en-US" sz="1000">
                <a:solidFill>
                  <a:srgbClr val="000000"/>
                </a:solidFill>
                <a:effectLst/>
                <a:latin typeface="Arial" panose="020B0604020202020204" pitchFamily="34" charset="0"/>
                <a:ea typeface="Arial" panose="020B0604020202020204" pitchFamily="34" charset="0"/>
              </a:endParaRPr>
            </a:p>
          </p:txBody>
        </p:sp>
        <p:pic>
          <p:nvPicPr>
            <p:cNvPr id="127" name="Picture 126">
              <a:extLst>
                <a:ext uri="{FF2B5EF4-FFF2-40B4-BE49-F238E27FC236}">
                  <a16:creationId xmlns:a16="http://schemas.microsoft.com/office/drawing/2014/main" id="{C7D20E41-F766-4349-A42F-AAA36A4EFC7C}"/>
                </a:ext>
              </a:extLst>
            </p:cNvPr>
            <p:cNvPicPr/>
            <p:nvPr/>
          </p:nvPicPr>
          <p:blipFill>
            <a:blip r:embed="rId10"/>
            <a:stretch>
              <a:fillRect/>
            </a:stretch>
          </p:blipFill>
          <p:spPr>
            <a:xfrm>
              <a:off x="2549017" y="0"/>
              <a:ext cx="1478740" cy="403561"/>
            </a:xfrm>
            <a:prstGeom prst="rect">
              <a:avLst/>
            </a:prstGeom>
          </p:spPr>
        </p:pic>
        <p:sp>
          <p:nvSpPr>
            <p:cNvPr id="128" name="Rectangle 127">
              <a:extLst>
                <a:ext uri="{FF2B5EF4-FFF2-40B4-BE49-F238E27FC236}">
                  <a16:creationId xmlns:a16="http://schemas.microsoft.com/office/drawing/2014/main" id="{A9FC8D49-1F11-42D7-A26B-375EE9729B66}"/>
                </a:ext>
              </a:extLst>
            </p:cNvPr>
            <p:cNvSpPr/>
            <p:nvPr/>
          </p:nvSpPr>
          <p:spPr>
            <a:xfrm>
              <a:off x="3055648" y="123553"/>
              <a:ext cx="660745" cy="19624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50" b="1">
                  <a:solidFill>
                    <a:srgbClr val="5E5E5F"/>
                  </a:solidFill>
                  <a:effectLst/>
                  <a:latin typeface="Calibri" panose="020F0502020204030204" pitchFamily="34" charset="0"/>
                  <a:ea typeface="Calibri" panose="020F0502020204030204" pitchFamily="34" charset="0"/>
                  <a:cs typeface="Calibri" panose="020F0502020204030204" pitchFamily="34" charset="0"/>
                </a:rPr>
                <a:t>Validate</a:t>
              </a:r>
              <a:endParaRPr lang="en-US" sz="1000">
                <a:solidFill>
                  <a:srgbClr val="000000"/>
                </a:solidFill>
                <a:effectLst/>
                <a:latin typeface="Arial" panose="020B0604020202020204" pitchFamily="34" charset="0"/>
                <a:ea typeface="Arial" panose="020B0604020202020204" pitchFamily="34" charset="0"/>
              </a:endParaRPr>
            </a:p>
          </p:txBody>
        </p:sp>
        <p:pic>
          <p:nvPicPr>
            <p:cNvPr id="129" name="Picture 128">
              <a:extLst>
                <a:ext uri="{FF2B5EF4-FFF2-40B4-BE49-F238E27FC236}">
                  <a16:creationId xmlns:a16="http://schemas.microsoft.com/office/drawing/2014/main" id="{7F174A5A-1806-446B-A0CA-49A8C36E72DB}"/>
                </a:ext>
              </a:extLst>
            </p:cNvPr>
            <p:cNvPicPr/>
            <p:nvPr/>
          </p:nvPicPr>
          <p:blipFill>
            <a:blip r:embed="rId11"/>
            <a:stretch>
              <a:fillRect/>
            </a:stretch>
          </p:blipFill>
          <p:spPr>
            <a:xfrm>
              <a:off x="3820940" y="0"/>
              <a:ext cx="1483910" cy="403561"/>
            </a:xfrm>
            <a:prstGeom prst="rect">
              <a:avLst/>
            </a:prstGeom>
          </p:spPr>
        </p:pic>
        <p:sp>
          <p:nvSpPr>
            <p:cNvPr id="130" name="Rectangle 129">
              <a:extLst>
                <a:ext uri="{FF2B5EF4-FFF2-40B4-BE49-F238E27FC236}">
                  <a16:creationId xmlns:a16="http://schemas.microsoft.com/office/drawing/2014/main" id="{02B982F6-B87B-421A-89BE-8F1886F974B8}"/>
                </a:ext>
              </a:extLst>
            </p:cNvPr>
            <p:cNvSpPr/>
            <p:nvPr/>
          </p:nvSpPr>
          <p:spPr>
            <a:xfrm>
              <a:off x="4277419" y="123551"/>
              <a:ext cx="797954" cy="19624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50" b="1">
                  <a:solidFill>
                    <a:srgbClr val="5E5E5F"/>
                  </a:solidFill>
                  <a:effectLst/>
                  <a:latin typeface="Calibri" panose="020F0502020204030204" pitchFamily="34" charset="0"/>
                  <a:ea typeface="Calibri" panose="020F0502020204030204" pitchFamily="34" charset="0"/>
                  <a:cs typeface="Calibri" panose="020F0502020204030204" pitchFamily="34" charset="0"/>
                </a:rPr>
                <a:t>Transition</a:t>
              </a:r>
              <a:endParaRPr lang="en-US" sz="1000">
                <a:solidFill>
                  <a:srgbClr val="000000"/>
                </a:solidFill>
                <a:effectLst/>
                <a:latin typeface="Arial" panose="020B0604020202020204" pitchFamily="34" charset="0"/>
                <a:ea typeface="Arial" panose="020B0604020202020204" pitchFamily="34" charset="0"/>
              </a:endParaRPr>
            </a:p>
          </p:txBody>
        </p:sp>
        <p:pic>
          <p:nvPicPr>
            <p:cNvPr id="131" name="Picture 130">
              <a:extLst>
                <a:ext uri="{FF2B5EF4-FFF2-40B4-BE49-F238E27FC236}">
                  <a16:creationId xmlns:a16="http://schemas.microsoft.com/office/drawing/2014/main" id="{02B77000-0A00-41E3-9007-91916CE54E2C}"/>
                </a:ext>
              </a:extLst>
            </p:cNvPr>
            <p:cNvPicPr/>
            <p:nvPr/>
          </p:nvPicPr>
          <p:blipFill>
            <a:blip r:embed="rId12"/>
            <a:stretch>
              <a:fillRect/>
            </a:stretch>
          </p:blipFill>
          <p:spPr>
            <a:xfrm>
              <a:off x="5092863" y="0"/>
              <a:ext cx="1483911" cy="403561"/>
            </a:xfrm>
            <a:prstGeom prst="rect">
              <a:avLst/>
            </a:prstGeom>
          </p:spPr>
        </p:pic>
        <p:sp>
          <p:nvSpPr>
            <p:cNvPr id="132" name="Rectangle 131">
              <a:extLst>
                <a:ext uri="{FF2B5EF4-FFF2-40B4-BE49-F238E27FC236}">
                  <a16:creationId xmlns:a16="http://schemas.microsoft.com/office/drawing/2014/main" id="{A268E53D-F370-47E9-AC3C-91E7FA3CF71B}"/>
                </a:ext>
              </a:extLst>
            </p:cNvPr>
            <p:cNvSpPr/>
            <p:nvPr/>
          </p:nvSpPr>
          <p:spPr>
            <a:xfrm>
              <a:off x="5514700" y="123553"/>
              <a:ext cx="894228" cy="196249"/>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150" b="1">
                  <a:solidFill>
                    <a:srgbClr val="FFFFFF"/>
                  </a:solidFill>
                  <a:effectLst/>
                  <a:latin typeface="Calibri" panose="020F0502020204030204" pitchFamily="34" charset="0"/>
                  <a:ea typeface="Calibri" panose="020F0502020204030204" pitchFamily="34" charset="0"/>
                  <a:cs typeface="Calibri" panose="020F0502020204030204" pitchFamily="34" charset="0"/>
                </a:rPr>
                <a:t>Realization</a:t>
              </a:r>
              <a:endParaRPr lang="en-US" sz="1000">
                <a:solidFill>
                  <a:srgbClr val="000000"/>
                </a:solidFill>
                <a:effectLst/>
                <a:latin typeface="Arial" panose="020B0604020202020204" pitchFamily="34" charset="0"/>
                <a:ea typeface="Arial" panose="020B0604020202020204" pitchFamily="34" charset="0"/>
              </a:endParaRPr>
            </a:p>
          </p:txBody>
        </p:sp>
        <p:sp>
          <p:nvSpPr>
            <p:cNvPr id="133" name="Shape 1397">
              <a:extLst>
                <a:ext uri="{FF2B5EF4-FFF2-40B4-BE49-F238E27FC236}">
                  <a16:creationId xmlns:a16="http://schemas.microsoft.com/office/drawing/2014/main" id="{61AE9350-B961-4DF1-A087-1C8D8EBC1077}"/>
                </a:ext>
              </a:extLst>
            </p:cNvPr>
            <p:cNvSpPr/>
            <p:nvPr/>
          </p:nvSpPr>
          <p:spPr>
            <a:xfrm>
              <a:off x="31023" y="2680060"/>
              <a:ext cx="6421674" cy="263867"/>
            </a:xfrm>
            <a:custGeom>
              <a:avLst/>
              <a:gdLst/>
              <a:ahLst/>
              <a:cxnLst/>
              <a:rect l="0" t="0" r="0" b="0"/>
              <a:pathLst>
                <a:path w="6421674" h="263867">
                  <a:moveTo>
                    <a:pt x="6289829" y="0"/>
                  </a:moveTo>
                  <a:lnTo>
                    <a:pt x="6421674" y="131934"/>
                  </a:lnTo>
                  <a:lnTo>
                    <a:pt x="6289829" y="263867"/>
                  </a:lnTo>
                  <a:lnTo>
                    <a:pt x="6289829" y="197900"/>
                  </a:lnTo>
                  <a:lnTo>
                    <a:pt x="0" y="197900"/>
                  </a:lnTo>
                  <a:lnTo>
                    <a:pt x="0" y="65967"/>
                  </a:lnTo>
                  <a:lnTo>
                    <a:pt x="6289829" y="65967"/>
                  </a:lnTo>
                  <a:lnTo>
                    <a:pt x="6289829" y="0"/>
                  </a:lnTo>
                  <a:close/>
                </a:path>
              </a:pathLst>
            </a:custGeom>
            <a:ln w="0" cap="flat">
              <a:miter lim="127000"/>
            </a:ln>
          </p:spPr>
          <p:style>
            <a:lnRef idx="0">
              <a:srgbClr val="000000">
                <a:alpha val="0"/>
              </a:srgbClr>
            </a:lnRef>
            <a:fillRef idx="1">
              <a:srgbClr val="001F5F"/>
            </a:fillRef>
            <a:effectRef idx="0">
              <a:scrgbClr r="0" g="0" b="0"/>
            </a:effectRef>
            <a:fontRef idx="none"/>
          </p:style>
          <p:txBody>
            <a:bodyPr/>
            <a:lstStyle/>
            <a:p>
              <a:endParaRPr lang="en-US"/>
            </a:p>
          </p:txBody>
        </p:sp>
        <p:sp>
          <p:nvSpPr>
            <p:cNvPr id="134" name="Rectangle 133">
              <a:extLst>
                <a:ext uri="{FF2B5EF4-FFF2-40B4-BE49-F238E27FC236}">
                  <a16:creationId xmlns:a16="http://schemas.microsoft.com/office/drawing/2014/main" id="{27E87DDF-FB5C-4BB0-9EAD-434057B8C54E}"/>
                </a:ext>
              </a:extLst>
            </p:cNvPr>
            <p:cNvSpPr/>
            <p:nvPr/>
          </p:nvSpPr>
          <p:spPr>
            <a:xfrm>
              <a:off x="2739994" y="2766895"/>
              <a:ext cx="412838" cy="147187"/>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850">
                  <a:solidFill>
                    <a:srgbClr val="FFFFFF"/>
                  </a:solidFill>
                  <a:effectLst/>
                  <a:latin typeface="Calibri" panose="020F0502020204030204" pitchFamily="34" charset="0"/>
                  <a:ea typeface="Calibri" panose="020F0502020204030204" pitchFamily="34" charset="0"/>
                  <a:cs typeface="Calibri" panose="020F0502020204030204" pitchFamily="34" charset="0"/>
                </a:rPr>
                <a:t>Project</a:t>
              </a:r>
              <a:endParaRPr lang="en-US" sz="1000">
                <a:solidFill>
                  <a:srgbClr val="000000"/>
                </a:solidFill>
                <a:effectLst/>
                <a:latin typeface="Arial" panose="020B0604020202020204" pitchFamily="34" charset="0"/>
                <a:ea typeface="Arial" panose="020B0604020202020204" pitchFamily="34" charset="0"/>
              </a:endParaRPr>
            </a:p>
          </p:txBody>
        </p:sp>
        <p:sp>
          <p:nvSpPr>
            <p:cNvPr id="135" name="Rectangle 134">
              <a:extLst>
                <a:ext uri="{FF2B5EF4-FFF2-40B4-BE49-F238E27FC236}">
                  <a16:creationId xmlns:a16="http://schemas.microsoft.com/office/drawing/2014/main" id="{FAFCF3A8-F71C-46B8-8B83-4D892F67E045}"/>
                </a:ext>
              </a:extLst>
            </p:cNvPr>
            <p:cNvSpPr/>
            <p:nvPr/>
          </p:nvSpPr>
          <p:spPr>
            <a:xfrm>
              <a:off x="3086360" y="2766895"/>
              <a:ext cx="784173" cy="147187"/>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850">
                  <a:solidFill>
                    <a:srgbClr val="FFFFFF"/>
                  </a:solidFill>
                  <a:effectLst/>
                  <a:latin typeface="Calibri" panose="020F0502020204030204" pitchFamily="34" charset="0"/>
                  <a:ea typeface="Calibri" panose="020F0502020204030204" pitchFamily="34" charset="0"/>
                  <a:cs typeface="Calibri" panose="020F0502020204030204" pitchFamily="34" charset="0"/>
                </a:rPr>
                <a:t>Management</a:t>
              </a:r>
              <a:endParaRPr lang="en-US" sz="1000">
                <a:solidFill>
                  <a:srgbClr val="000000"/>
                </a:solidFill>
                <a:effectLst/>
                <a:latin typeface="Arial" panose="020B0604020202020204" pitchFamily="34" charset="0"/>
                <a:ea typeface="Arial" panose="020B0604020202020204" pitchFamily="34" charset="0"/>
              </a:endParaRPr>
            </a:p>
          </p:txBody>
        </p:sp>
        <p:sp>
          <p:nvSpPr>
            <p:cNvPr id="136" name="Rectangle 135">
              <a:extLst>
                <a:ext uri="{FF2B5EF4-FFF2-40B4-BE49-F238E27FC236}">
                  <a16:creationId xmlns:a16="http://schemas.microsoft.com/office/drawing/2014/main" id="{BDE580CB-B24A-4DB8-A1ED-6CEFDA54D232}"/>
                </a:ext>
              </a:extLst>
            </p:cNvPr>
            <p:cNvSpPr/>
            <p:nvPr/>
          </p:nvSpPr>
          <p:spPr>
            <a:xfrm>
              <a:off x="6602293" y="2847046"/>
              <a:ext cx="46741" cy="223920"/>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1000">
                  <a:solidFill>
                    <a:srgbClr val="000000"/>
                  </a:solidFill>
                  <a:effectLst/>
                  <a:latin typeface="Arial" panose="020B0604020202020204" pitchFamily="34" charset="0"/>
                  <a:ea typeface="Arial" panose="020B0604020202020204" pitchFamily="34" charset="0"/>
                </a:rPr>
                <a:t> </a:t>
              </a:r>
            </a:p>
          </p:txBody>
        </p:sp>
      </p:grpSp>
    </p:spTree>
    <p:extLst>
      <p:ext uri="{BB962C8B-B14F-4D97-AF65-F5344CB8AC3E}">
        <p14:creationId xmlns:p14="http://schemas.microsoft.com/office/powerpoint/2010/main" val="234925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0BD74-313E-41EF-AB6C-C16115A1DD37}"/>
              </a:ext>
            </a:extLst>
          </p:cNvPr>
          <p:cNvSpPr>
            <a:spLocks noGrp="1"/>
          </p:cNvSpPr>
          <p:nvPr>
            <p:ph type="title"/>
          </p:nvPr>
        </p:nvSpPr>
        <p:spPr/>
        <p:txBody>
          <a:bodyPr/>
          <a:lstStyle/>
          <a:p>
            <a:r>
              <a:rPr lang="hr-HR" dirty="0"/>
              <a:t>Upravljanje promjenama</a:t>
            </a:r>
            <a:endParaRPr lang="en-US" dirty="0"/>
          </a:p>
        </p:txBody>
      </p:sp>
      <p:sp>
        <p:nvSpPr>
          <p:cNvPr id="3" name="Content Placeholder 2">
            <a:extLst>
              <a:ext uri="{FF2B5EF4-FFF2-40B4-BE49-F238E27FC236}">
                <a16:creationId xmlns:a16="http://schemas.microsoft.com/office/drawing/2014/main" id="{D7A7B359-58B5-429E-952C-00696C88C6B4}"/>
              </a:ext>
            </a:extLst>
          </p:cNvPr>
          <p:cNvSpPr>
            <a:spLocks noGrp="1"/>
          </p:cNvSpPr>
          <p:nvPr>
            <p:ph idx="1"/>
          </p:nvPr>
        </p:nvSpPr>
        <p:spPr/>
        <p:txBody>
          <a:bodyPr/>
          <a:lstStyle/>
          <a:p>
            <a:pPr marL="0" indent="0">
              <a:buNone/>
            </a:pPr>
            <a:r>
              <a:rPr lang="hr-HR" sz="2400" dirty="0"/>
              <a:t>Veoma važan proces u svakom projektu implementacije</a:t>
            </a:r>
          </a:p>
          <a:p>
            <a:pPr marL="0" indent="0">
              <a:buNone/>
            </a:pPr>
            <a:r>
              <a:rPr lang="hr-HR" sz="2400" dirty="0"/>
              <a:t>U praksi, mnogi implementacijski konzultanti taj proces potpuno zanemaruju - pretpostavljaju da je to odgovornost naručitelja</a:t>
            </a:r>
          </a:p>
          <a:p>
            <a:pPr marL="0" indent="0">
              <a:buNone/>
            </a:pPr>
            <a:r>
              <a:rPr lang="hr-HR" sz="2400" dirty="0"/>
              <a:t>Naručitelji najčešće nisu svjesni potrebe za stručnim upravljanjem promjenama, pa taj zadatak niti ne spominju u tenderima za implementacije</a:t>
            </a:r>
          </a:p>
          <a:p>
            <a:pPr marL="0" indent="0">
              <a:buNone/>
            </a:pPr>
            <a:r>
              <a:rPr lang="hr-HR" sz="2400" dirty="0"/>
              <a:t>Na kraju, konzultanti se ni ne trude da nauče modele upravljanja promjenama, jer ih nitko i ne plaća za to</a:t>
            </a:r>
          </a:p>
          <a:p>
            <a:pPr marL="0" indent="0">
              <a:buNone/>
            </a:pPr>
            <a:r>
              <a:rPr lang="hr-HR" sz="2400" dirty="0"/>
              <a:t>Zato vidimo mnogo projekata gdje implementacija aplikacije daje mnogo slabije efekte od očekivanih</a:t>
            </a:r>
            <a:endParaRPr lang="en-US" sz="2400" dirty="0"/>
          </a:p>
        </p:txBody>
      </p:sp>
      <p:sp>
        <p:nvSpPr>
          <p:cNvPr id="4" name="Footer Placeholder 3">
            <a:extLst>
              <a:ext uri="{FF2B5EF4-FFF2-40B4-BE49-F238E27FC236}">
                <a16:creationId xmlns:a16="http://schemas.microsoft.com/office/drawing/2014/main" id="{C6974137-3F97-42C0-BE5A-30526B44D66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0407DDB-16CB-450F-9107-9DF2201593AD}"/>
              </a:ext>
            </a:extLst>
          </p:cNvPr>
          <p:cNvSpPr>
            <a:spLocks noGrp="1"/>
          </p:cNvSpPr>
          <p:nvPr>
            <p:ph type="sldNum" sz="quarter" idx="12"/>
          </p:nvPr>
        </p:nvSpPr>
        <p:spPr/>
        <p:txBody>
          <a:bodyPr/>
          <a:lstStyle/>
          <a:p>
            <a:fld id="{C51EAA63-D034-42AE-91FA-B13B9518C7BE}" type="slidenum">
              <a:rPr lang="en-US" smtClean="0"/>
              <a:t>5</a:t>
            </a:fld>
            <a:endParaRPr lang="en-US" dirty="0"/>
          </a:p>
        </p:txBody>
      </p:sp>
    </p:spTree>
    <p:extLst>
      <p:ext uri="{BB962C8B-B14F-4D97-AF65-F5344CB8AC3E}">
        <p14:creationId xmlns:p14="http://schemas.microsoft.com/office/powerpoint/2010/main" val="269229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0BD74-313E-41EF-AB6C-C16115A1DD37}"/>
              </a:ext>
            </a:extLst>
          </p:cNvPr>
          <p:cNvSpPr>
            <a:spLocks noGrp="1"/>
          </p:cNvSpPr>
          <p:nvPr>
            <p:ph type="title"/>
          </p:nvPr>
        </p:nvSpPr>
        <p:spPr/>
        <p:txBody>
          <a:bodyPr/>
          <a:lstStyle/>
          <a:p>
            <a:r>
              <a:rPr lang="hr-HR" dirty="0"/>
              <a:t>Upravljanje promjenama je još važnije za SaaS</a:t>
            </a:r>
            <a:endParaRPr lang="en-US" dirty="0"/>
          </a:p>
        </p:txBody>
      </p:sp>
      <p:sp>
        <p:nvSpPr>
          <p:cNvPr id="3" name="Content Placeholder 2">
            <a:extLst>
              <a:ext uri="{FF2B5EF4-FFF2-40B4-BE49-F238E27FC236}">
                <a16:creationId xmlns:a16="http://schemas.microsoft.com/office/drawing/2014/main" id="{D7A7B359-58B5-429E-952C-00696C88C6B4}"/>
              </a:ext>
            </a:extLst>
          </p:cNvPr>
          <p:cNvSpPr>
            <a:spLocks noGrp="1"/>
          </p:cNvSpPr>
          <p:nvPr>
            <p:ph idx="1"/>
          </p:nvPr>
        </p:nvSpPr>
        <p:spPr/>
        <p:txBody>
          <a:bodyPr/>
          <a:lstStyle/>
          <a:p>
            <a:pPr lvl="0"/>
            <a:r>
              <a:rPr lang="hr-HR" sz="2400" dirty="0"/>
              <a:t>I kupovina i implementacija SaaS se odvija brže i manje je prilika i vremena na raspolaganju za postavljanje odgovarajućeg procesa upravljanja promjenama.</a:t>
            </a:r>
            <a:endParaRPr lang="en-US" sz="2400" dirty="0"/>
          </a:p>
          <a:p>
            <a:pPr lvl="0"/>
            <a:r>
              <a:rPr lang="hr-HR" sz="2400" dirty="0"/>
              <a:t>Promjene su veće jer se aplikacija manje prilagođava postojećim poslovnim procesima naručitelja, već se procesi prilagođavaju aplikaciji. Pored toga, izuzetno funkcionalno bogatstvo SaaS pruža priliku da se mnoge stvari rade na potpuno novi način, ili da se nešto što je ranije bilo nemoguće, sada može raditi.</a:t>
            </a:r>
            <a:endParaRPr lang="en-US" sz="2400" dirty="0"/>
          </a:p>
          <a:p>
            <a:pPr lvl="0"/>
            <a:r>
              <a:rPr lang="hr-HR" sz="2400" dirty="0"/>
              <a:t>Promjene su češće, jer se automatski radi nadogradnja na novu verziju svakog kvartala, a zbog intenzivnog razvoja, to stalno donosi značajne nove funkcije koje valja iskoristiti.</a:t>
            </a:r>
            <a:endParaRPr lang="en-US" sz="2400" dirty="0"/>
          </a:p>
        </p:txBody>
      </p:sp>
      <p:sp>
        <p:nvSpPr>
          <p:cNvPr id="4" name="Footer Placeholder 3">
            <a:extLst>
              <a:ext uri="{FF2B5EF4-FFF2-40B4-BE49-F238E27FC236}">
                <a16:creationId xmlns:a16="http://schemas.microsoft.com/office/drawing/2014/main" id="{C6974137-3F97-42C0-BE5A-30526B44D66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0407DDB-16CB-450F-9107-9DF2201593AD}"/>
              </a:ext>
            </a:extLst>
          </p:cNvPr>
          <p:cNvSpPr>
            <a:spLocks noGrp="1"/>
          </p:cNvSpPr>
          <p:nvPr>
            <p:ph type="sldNum" sz="quarter" idx="12"/>
          </p:nvPr>
        </p:nvSpPr>
        <p:spPr/>
        <p:txBody>
          <a:bodyPr/>
          <a:lstStyle/>
          <a:p>
            <a:fld id="{C51EAA63-D034-42AE-91FA-B13B9518C7BE}" type="slidenum">
              <a:rPr lang="en-US" smtClean="0"/>
              <a:t>6</a:t>
            </a:fld>
            <a:endParaRPr lang="en-US" dirty="0"/>
          </a:p>
        </p:txBody>
      </p:sp>
    </p:spTree>
    <p:extLst>
      <p:ext uri="{BB962C8B-B14F-4D97-AF65-F5344CB8AC3E}">
        <p14:creationId xmlns:p14="http://schemas.microsoft.com/office/powerpoint/2010/main" val="183220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2AC27-A815-40C0-BF2D-ED1B0885A71B}"/>
              </a:ext>
            </a:extLst>
          </p:cNvPr>
          <p:cNvSpPr>
            <a:spLocks noGrp="1"/>
          </p:cNvSpPr>
          <p:nvPr>
            <p:ph type="title"/>
          </p:nvPr>
        </p:nvSpPr>
        <p:spPr/>
        <p:txBody>
          <a:bodyPr/>
          <a:lstStyle/>
          <a:p>
            <a:r>
              <a:rPr lang="hr-HR" dirty="0"/>
              <a:t>Upravljanje promjenama u OUM CAS</a:t>
            </a:r>
            <a:endParaRPr lang="en-US" dirty="0"/>
          </a:p>
        </p:txBody>
      </p:sp>
      <p:sp>
        <p:nvSpPr>
          <p:cNvPr id="3" name="Content Placeholder 2">
            <a:extLst>
              <a:ext uri="{FF2B5EF4-FFF2-40B4-BE49-F238E27FC236}">
                <a16:creationId xmlns:a16="http://schemas.microsoft.com/office/drawing/2014/main" id="{6079A099-0DF4-4283-8CD4-6E4277033C33}"/>
              </a:ext>
            </a:extLst>
          </p:cNvPr>
          <p:cNvSpPr>
            <a:spLocks noGrp="1"/>
          </p:cNvSpPr>
          <p:nvPr>
            <p:ph idx="1"/>
          </p:nvPr>
        </p:nvSpPr>
        <p:spPr/>
        <p:txBody>
          <a:bodyPr/>
          <a:lstStyle/>
          <a:p>
            <a:pPr marL="0" indent="0">
              <a:buNone/>
            </a:pPr>
            <a:r>
              <a:rPr lang="hr-HR" dirty="0"/>
              <a:t>Nažalost, kako je OUM CAS značajno svedena u odnosu na OUM, kompletan proces upravljanja promjenama je izbačen i zamijenjen jednim savjetom:</a:t>
            </a:r>
            <a:endParaRPr lang="en-US" dirty="0"/>
          </a:p>
          <a:p>
            <a:r>
              <a:rPr lang="en-US" i="1" dirty="0"/>
              <a:t>Emphasize the importance of Organizational Change Management in maximizing the benefits of investments in new technology. Reiterate the usefulness of clearly articulating and communicating the project's value proposition, as well as having the support of key stakeholders throughout the project</a:t>
            </a:r>
            <a:endParaRPr lang="en-US" dirty="0"/>
          </a:p>
        </p:txBody>
      </p:sp>
      <p:sp>
        <p:nvSpPr>
          <p:cNvPr id="4" name="Footer Placeholder 3">
            <a:extLst>
              <a:ext uri="{FF2B5EF4-FFF2-40B4-BE49-F238E27FC236}">
                <a16:creationId xmlns:a16="http://schemas.microsoft.com/office/drawing/2014/main" id="{739332CD-44A5-48B9-B238-E6B3446BEA0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07C1794-E8FE-40B2-B08B-A1A2E002F012}"/>
              </a:ext>
            </a:extLst>
          </p:cNvPr>
          <p:cNvSpPr>
            <a:spLocks noGrp="1"/>
          </p:cNvSpPr>
          <p:nvPr>
            <p:ph type="sldNum" sz="quarter" idx="12"/>
          </p:nvPr>
        </p:nvSpPr>
        <p:spPr/>
        <p:txBody>
          <a:bodyPr/>
          <a:lstStyle/>
          <a:p>
            <a:fld id="{C51EAA63-D034-42AE-91FA-B13B9518C7BE}" type="slidenum">
              <a:rPr lang="en-US" smtClean="0"/>
              <a:t>7</a:t>
            </a:fld>
            <a:endParaRPr lang="en-US" dirty="0"/>
          </a:p>
        </p:txBody>
      </p:sp>
    </p:spTree>
    <p:extLst>
      <p:ext uri="{BB962C8B-B14F-4D97-AF65-F5344CB8AC3E}">
        <p14:creationId xmlns:p14="http://schemas.microsoft.com/office/powerpoint/2010/main" val="388504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3555-1454-48A0-9361-67B52BB3B722}"/>
              </a:ext>
            </a:extLst>
          </p:cNvPr>
          <p:cNvSpPr>
            <a:spLocks noGrp="1"/>
          </p:cNvSpPr>
          <p:nvPr>
            <p:ph type="title"/>
          </p:nvPr>
        </p:nvSpPr>
        <p:spPr/>
        <p:txBody>
          <a:bodyPr/>
          <a:lstStyle/>
          <a:p>
            <a:br>
              <a:rPr lang="hr-HR" dirty="0"/>
            </a:br>
            <a:r>
              <a:rPr lang="hr-HR" dirty="0"/>
              <a:t>Eksponencijalno ubrzanje promjena</a:t>
            </a:r>
            <a:endParaRPr lang="en-US" dirty="0"/>
          </a:p>
        </p:txBody>
      </p:sp>
      <p:sp>
        <p:nvSpPr>
          <p:cNvPr id="3" name="Content Placeholder 2">
            <a:extLst>
              <a:ext uri="{FF2B5EF4-FFF2-40B4-BE49-F238E27FC236}">
                <a16:creationId xmlns:a16="http://schemas.microsoft.com/office/drawing/2014/main" id="{F892E17B-F9AB-4256-A329-CE5F90E81C57}"/>
              </a:ext>
            </a:extLst>
          </p:cNvPr>
          <p:cNvSpPr>
            <a:spLocks noGrp="1"/>
          </p:cNvSpPr>
          <p:nvPr>
            <p:ph idx="1"/>
          </p:nvPr>
        </p:nvSpPr>
        <p:spPr/>
        <p:txBody>
          <a:bodyPr/>
          <a:lstStyle/>
          <a:p>
            <a:r>
              <a:rPr lang="hr-HR" dirty="0"/>
              <a:t>Cjelokupan tehnološki napredak se ubrzava</a:t>
            </a:r>
          </a:p>
          <a:p>
            <a:r>
              <a:rPr lang="hr-HR" dirty="0"/>
              <a:t>Mnogi klasični modeli upravljanja promjenama ne mogu da riješe probleme toliko ubrzanih promjena</a:t>
            </a:r>
          </a:p>
          <a:p>
            <a:r>
              <a:rPr lang="hr-HR" dirty="0"/>
              <a:t>Najvažniji faktor su ljudi sposobni da aktivno učestvuju tim brzim promjenama - „talenti”</a:t>
            </a:r>
          </a:p>
          <a:p>
            <a:r>
              <a:rPr lang="hr-HR" dirty="0"/>
              <a:t>Zato mi na našim projektima tragamo za takvim talentima u timu naručitelja i model upravljanja promjenama biramo pragmatično tako ga oni mogu primijeniti</a:t>
            </a:r>
            <a:endParaRPr lang="en-US" dirty="0"/>
          </a:p>
        </p:txBody>
      </p:sp>
      <p:sp>
        <p:nvSpPr>
          <p:cNvPr id="4" name="Footer Placeholder 3">
            <a:extLst>
              <a:ext uri="{FF2B5EF4-FFF2-40B4-BE49-F238E27FC236}">
                <a16:creationId xmlns:a16="http://schemas.microsoft.com/office/drawing/2014/main" id="{2B241E35-648A-434F-BFC8-F401FADD3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EF7F02D-58BF-4F59-8D7C-9F692F9302EB}"/>
              </a:ext>
            </a:extLst>
          </p:cNvPr>
          <p:cNvSpPr>
            <a:spLocks noGrp="1"/>
          </p:cNvSpPr>
          <p:nvPr>
            <p:ph type="sldNum" sz="quarter" idx="12"/>
          </p:nvPr>
        </p:nvSpPr>
        <p:spPr/>
        <p:txBody>
          <a:bodyPr/>
          <a:lstStyle/>
          <a:p>
            <a:fld id="{C51EAA63-D034-42AE-91FA-B13B9518C7BE}" type="slidenum">
              <a:rPr lang="en-US" smtClean="0"/>
              <a:t>8</a:t>
            </a:fld>
            <a:endParaRPr lang="en-US" dirty="0"/>
          </a:p>
        </p:txBody>
      </p:sp>
    </p:spTree>
    <p:extLst>
      <p:ext uri="{BB962C8B-B14F-4D97-AF65-F5344CB8AC3E}">
        <p14:creationId xmlns:p14="http://schemas.microsoft.com/office/powerpoint/2010/main" val="150522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F903-9B39-4D68-853B-B6BD238F629A}"/>
              </a:ext>
            </a:extLst>
          </p:cNvPr>
          <p:cNvSpPr>
            <a:spLocks noGrp="1"/>
          </p:cNvSpPr>
          <p:nvPr>
            <p:ph type="title"/>
          </p:nvPr>
        </p:nvSpPr>
        <p:spPr/>
        <p:txBody>
          <a:bodyPr/>
          <a:lstStyle/>
          <a:p>
            <a:r>
              <a:rPr lang="hr-HR" dirty="0"/>
              <a:t>Mlađi talenti na implementacijskom projektu</a:t>
            </a:r>
            <a:endParaRPr lang="en-US" dirty="0"/>
          </a:p>
        </p:txBody>
      </p:sp>
      <p:sp>
        <p:nvSpPr>
          <p:cNvPr id="3" name="Content Placeholder 2">
            <a:extLst>
              <a:ext uri="{FF2B5EF4-FFF2-40B4-BE49-F238E27FC236}">
                <a16:creationId xmlns:a16="http://schemas.microsoft.com/office/drawing/2014/main" id="{DE397C69-FCFE-4C19-992E-864E85DD2C44}"/>
              </a:ext>
            </a:extLst>
          </p:cNvPr>
          <p:cNvSpPr>
            <a:spLocks noGrp="1"/>
          </p:cNvSpPr>
          <p:nvPr>
            <p:ph idx="1"/>
          </p:nvPr>
        </p:nvSpPr>
        <p:spPr/>
        <p:txBody>
          <a:bodyPr/>
          <a:lstStyle/>
          <a:p>
            <a:r>
              <a:rPr lang="hr-HR" dirty="0"/>
              <a:t>Implementacijski projekat je stresan za svaku organizaciju jer stvara dodatno opterećenje na najiskusnijim i najopterećenijim zaposlenicima</a:t>
            </a:r>
          </a:p>
          <a:p>
            <a:r>
              <a:rPr lang="hr-HR" dirty="0"/>
              <a:t>Ako se projektu pridodaju i mlađi, slabo iskorišteni talenti, korist može biti višestruka</a:t>
            </a:r>
            <a:endParaRPr lang="en-US" dirty="0"/>
          </a:p>
        </p:txBody>
      </p:sp>
      <p:sp>
        <p:nvSpPr>
          <p:cNvPr id="4" name="Footer Placeholder 3">
            <a:extLst>
              <a:ext uri="{FF2B5EF4-FFF2-40B4-BE49-F238E27FC236}">
                <a16:creationId xmlns:a16="http://schemas.microsoft.com/office/drawing/2014/main" id="{D0D49F51-B0E3-4604-BAE6-A8EB518AF3C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E7E0CE4-9FCD-4509-8FC6-6E1D8F920BFA}"/>
              </a:ext>
            </a:extLst>
          </p:cNvPr>
          <p:cNvSpPr>
            <a:spLocks noGrp="1"/>
          </p:cNvSpPr>
          <p:nvPr>
            <p:ph type="sldNum" sz="quarter" idx="12"/>
          </p:nvPr>
        </p:nvSpPr>
        <p:spPr/>
        <p:txBody>
          <a:bodyPr/>
          <a:lstStyle/>
          <a:p>
            <a:fld id="{C51EAA63-D034-42AE-91FA-B13B9518C7BE}" type="slidenum">
              <a:rPr lang="en-US" smtClean="0"/>
              <a:t>9</a:t>
            </a:fld>
            <a:endParaRPr lang="en-US" dirty="0"/>
          </a:p>
        </p:txBody>
      </p:sp>
    </p:spTree>
    <p:extLst>
      <p:ext uri="{BB962C8B-B14F-4D97-AF65-F5344CB8AC3E}">
        <p14:creationId xmlns:p14="http://schemas.microsoft.com/office/powerpoint/2010/main" val="247509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Default Theme">
  <a:themeElements>
    <a:clrScheme name="Oracl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2"/>
        </a:solidFill>
        <a:ln w="15875">
          <a:solidFill>
            <a:schemeClr val="accent2"/>
          </a:solid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smtClean="0"/>
        </a:defPPr>
      </a:lstStyle>
    </a:txDef>
  </a:objectDefaults>
  <a:extraClrSchemeLst/>
  <a:extLst>
    <a:ext uri="{05A4C25C-085E-4340-85A3-A5531E510DB2}">
      <thm15:themeFamily xmlns:thm15="http://schemas.microsoft.com/office/thememl/2012/main" name="Oracle-16x9-2017-170717.potx" id="{5F8EF313-73E7-8949-998F-B56DC147001D}" vid="{500031CF-43E1-5C42-B3F8-E14A18A1E182}"/>
    </a:ext>
  </a:extLst>
</a:theme>
</file>

<file path=ppt/theme/theme2.xml><?xml version="1.0" encoding="utf-8"?>
<a:theme xmlns:a="http://schemas.openxmlformats.org/drawingml/2006/main" name="Oracle_16x9-2015-v2.2">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Default Theme.thmx</Template>
  <TotalTime>0</TotalTime>
  <Words>4363</Words>
  <Application>Microsoft Office PowerPoint</Application>
  <PresentationFormat>Prilagođeno</PresentationFormat>
  <Paragraphs>258</Paragraphs>
  <Slides>17</Slides>
  <Notes>17</Notes>
  <HiddenSlides>0</HiddenSlides>
  <MMClips>0</MMClips>
  <ScaleCrop>false</ScaleCrop>
  <HeadingPairs>
    <vt:vector size="6" baseType="variant">
      <vt:variant>
        <vt:lpstr>Korišteni fontovi</vt:lpstr>
      </vt:variant>
      <vt:variant>
        <vt:i4>7</vt:i4>
      </vt:variant>
      <vt:variant>
        <vt:lpstr>Tema</vt:lpstr>
      </vt:variant>
      <vt:variant>
        <vt:i4>2</vt:i4>
      </vt:variant>
      <vt:variant>
        <vt:lpstr>Naslovi slajdova</vt:lpstr>
      </vt:variant>
      <vt:variant>
        <vt:i4>17</vt:i4>
      </vt:variant>
    </vt:vector>
  </HeadingPairs>
  <TitlesOfParts>
    <vt:vector size="26" baseType="lpstr">
      <vt:lpstr>ＭＳ Ｐゴシック</vt:lpstr>
      <vt:lpstr>ＭＳ Ｐゴシック</vt:lpstr>
      <vt:lpstr>Arial</vt:lpstr>
      <vt:lpstr>Calibri</vt:lpstr>
      <vt:lpstr>Roboto Black</vt:lpstr>
      <vt:lpstr>Roboto Regular</vt:lpstr>
      <vt:lpstr>Times New Roman</vt:lpstr>
      <vt:lpstr>1_Default Theme</vt:lpstr>
      <vt:lpstr>Oracle_16x9-2015-v2.2</vt:lpstr>
      <vt:lpstr>PowerPoint prezentacija</vt:lpstr>
      <vt:lpstr>Oracle SaaS stiže u Hrvatsku</vt:lpstr>
      <vt:lpstr>Mi smo spremni</vt:lpstr>
      <vt:lpstr>Cloud Applications Services Oracle Unified Method </vt:lpstr>
      <vt:lpstr>Upravljanje promjenama</vt:lpstr>
      <vt:lpstr>Upravljanje promjenama je još važnije za SaaS</vt:lpstr>
      <vt:lpstr>Upravljanje promjenama u OUM CAS</vt:lpstr>
      <vt:lpstr> Eksponencijalno ubrzanje promjena</vt:lpstr>
      <vt:lpstr>Mlađi talenti na implementacijskom projektu</vt:lpstr>
      <vt:lpstr>Važnost optimalnog razvoja mladih talenata</vt:lpstr>
      <vt:lpstr>Iskusni talenti su najveća vrijednost organizacije</vt:lpstr>
      <vt:lpstr>Od čega početi?</vt:lpstr>
      <vt:lpstr>Oracle HCM Cloud sve je tu</vt:lpstr>
      <vt:lpstr>PowerPoint prezentacija</vt:lpstr>
      <vt:lpstr>Promjena koju donosi implementacija TM je velika, ali ona pruža i dobru šansu da se lako prebrode tipični problemi iz oblasti upravljanja promjenama:</vt:lpstr>
      <vt:lpstr>Talenti su prvi prioritet generalnih direktora širom svijeta</vt:lpstr>
      <vt:lpstr>Vaši ljudi su vaš najvrjedniji resurs.  Ako upregnete njihov potencijal, to će vas nositi naprijed.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2018-04-29T13:39:57Z</dcterms:created>
  <dcterms:modified xsi:type="dcterms:W3CDTF">2018-10-14T18:31:55Z</dcterms:modified>
</cp:coreProperties>
</file>