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339" r:id="rId3"/>
    <p:sldId id="307" r:id="rId4"/>
    <p:sldId id="308" r:id="rId5"/>
    <p:sldId id="309" r:id="rId6"/>
    <p:sldId id="311" r:id="rId7"/>
    <p:sldId id="310" r:id="rId8"/>
    <p:sldId id="312" r:id="rId9"/>
    <p:sldId id="313" r:id="rId10"/>
    <p:sldId id="314" r:id="rId11"/>
    <p:sldId id="315" r:id="rId12"/>
    <p:sldId id="317" r:id="rId13"/>
    <p:sldId id="321" r:id="rId14"/>
    <p:sldId id="320" r:id="rId15"/>
    <p:sldId id="319" r:id="rId16"/>
    <p:sldId id="316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3" r:id="rId27"/>
    <p:sldId id="331" r:id="rId28"/>
    <p:sldId id="334" r:id="rId29"/>
    <p:sldId id="332" r:id="rId30"/>
    <p:sldId id="335" r:id="rId31"/>
    <p:sldId id="33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2B0C5-0B38-474D-92F5-7E567CDD976B}" type="datetimeFigureOut">
              <a:rPr lang="en-US" smtClean="0"/>
              <a:t>10/14/2018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7F43-5C99-4181-A067-1FB55E80D6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2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9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F7F43-5C99-4181-A067-1FB55E80D63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32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4F7D39F-C486-42C3-950A-441C4325A387}" type="datetimeFigureOut">
              <a:rPr lang="en-US" smtClean="0"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4F2D0623-9155-4936-96C1-3FED9D6C63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4F7D39F-C486-42C3-950A-441C4325A387}" type="datetimeFigureOut">
              <a:rPr lang="en-US" smtClean="0"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4F2D0623-9155-4936-96C1-3FED9D6C63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4F7D39F-C486-42C3-950A-441C4325A387}" type="datetimeFigureOut">
              <a:rPr lang="en-US" smtClean="0"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4F2D0623-9155-4936-96C1-3FED9D6C635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466188"/>
            <a:ext cx="3786691" cy="203172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Copyright by ZT-TECH, ra</a:t>
            </a:r>
            <a:r>
              <a:rPr lang="sl-SI" dirty="0"/>
              <a:t>č</a:t>
            </a:r>
            <a:r>
              <a:rPr lang="en-US" dirty="0"/>
              <a:t>unalni</a:t>
            </a:r>
            <a:r>
              <a:rPr lang="sl-SI" dirty="0"/>
              <a:t>ške storitve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453336"/>
            <a:ext cx="1161826" cy="21602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4F2D0623-9155-4936-96C1-3FED9D6C63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4F7D39F-C486-42C3-950A-441C4325A387}" type="datetimeFigureOut">
              <a:rPr lang="en-US" smtClean="0"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4F2D0623-9155-4936-96C1-3FED9D6C63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4F7D39F-C486-42C3-950A-441C4325A387}" type="datetimeFigureOut">
              <a:rPr lang="en-US" smtClean="0"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4F2D0623-9155-4936-96C1-3FED9D6C635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4F7D39F-C486-42C3-950A-441C4325A387}" type="datetimeFigureOut">
              <a:rPr lang="en-US" smtClean="0"/>
              <a:t>10/14/2018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4F2D0623-9155-4936-96C1-3FED9D6C63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466188"/>
            <a:ext cx="3786691" cy="203172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Copyright by ZT-TECH, ra</a:t>
            </a:r>
            <a:r>
              <a:rPr lang="sl-SI" dirty="0"/>
              <a:t>č</a:t>
            </a:r>
            <a:r>
              <a:rPr lang="en-US" dirty="0"/>
              <a:t>unalni</a:t>
            </a:r>
            <a:r>
              <a:rPr lang="sl-SI" dirty="0"/>
              <a:t>ške storitve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453336"/>
            <a:ext cx="1161826" cy="21602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4F2D0623-9155-4936-96C1-3FED9D6C6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466188"/>
            <a:ext cx="3786691" cy="203172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Copyright by ZT-TECH, ra</a:t>
            </a:r>
            <a:r>
              <a:rPr lang="sl-SI" dirty="0"/>
              <a:t>č</a:t>
            </a:r>
            <a:r>
              <a:rPr lang="en-US" dirty="0"/>
              <a:t>unalni</a:t>
            </a:r>
            <a:r>
              <a:rPr lang="sl-SI" dirty="0"/>
              <a:t>ške storitve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453336"/>
            <a:ext cx="1161826" cy="21602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4F7D39F-C486-42C3-950A-441C4325A387}" type="datetimeFigureOut">
              <a:rPr lang="en-US" smtClean="0"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4F2D0623-9155-4936-96C1-3FED9D6C635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4F7D39F-C486-42C3-950A-441C4325A387}" type="datetimeFigureOut">
              <a:rPr lang="en-US" smtClean="0"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4F2D0623-9155-4936-96C1-3FED9D6C635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466188"/>
            <a:ext cx="3786691" cy="203172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Copyright by ZT-TECH, ra</a:t>
            </a:r>
            <a:r>
              <a:rPr lang="sl-SI" dirty="0"/>
              <a:t>č</a:t>
            </a:r>
            <a:r>
              <a:rPr lang="en-US" dirty="0"/>
              <a:t>unalni</a:t>
            </a:r>
            <a:r>
              <a:rPr lang="sl-SI" dirty="0"/>
              <a:t>ške storitve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352" y="6453336"/>
            <a:ext cx="1161826" cy="216024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4F2D0623-9155-4936-96C1-3FED9D6C6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http://www.zt-tech.eu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zt-tech.e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zt-tech.eu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zt-tech.e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zt-tech.e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hyperlink" Target="http://www.zt-tech.eu/" TargetMode="External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6.png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t-tech.e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391468"/>
          </a:xfrm>
        </p:spPr>
        <p:txBody>
          <a:bodyPr>
            <a:normAutofit fontScale="90000"/>
          </a:bodyPr>
          <a:lstStyle/>
          <a:p>
            <a:r>
              <a:rPr lang="sl-SI" dirty="0" err="1"/>
              <a:t>Generating</a:t>
            </a:r>
            <a:r>
              <a:rPr lang="sl-SI" dirty="0"/>
              <a:t> </a:t>
            </a:r>
            <a:r>
              <a:rPr lang="x-none" dirty="0"/>
              <a:t>QR </a:t>
            </a:r>
            <a:r>
              <a:rPr lang="sr-Latn-BA" dirty="0"/>
              <a:t>C</a:t>
            </a:r>
            <a:r>
              <a:rPr lang="x-none" dirty="0"/>
              <a:t>odes </a:t>
            </a:r>
            <a:r>
              <a:rPr lang="en-US" dirty="0"/>
              <a:t>from Oracle </a:t>
            </a:r>
            <a:r>
              <a:rPr lang="en-US" dirty="0" smtClean="0"/>
              <a:t>Database - Appendix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752" y="5805264"/>
            <a:ext cx="1688232" cy="449063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Zoran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Tica</a:t>
            </a:r>
            <a:endParaRPr lang="sl-SI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Image result for databa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67046"/>
            <a:ext cx="1440160" cy="159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orac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07006"/>
            <a:ext cx="1152128" cy="275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triped Right Arrow 4"/>
          <p:cNvSpPr/>
          <p:nvPr/>
        </p:nvSpPr>
        <p:spPr>
          <a:xfrm>
            <a:off x="2843808" y="3356992"/>
            <a:ext cx="1512168" cy="803970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169" name="Picture 1" descr="D:\Bird\Posao\Moja firma\Logo\png transparent background.pn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3399" y="5517232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88F8064-55C2-407E-A234-449712432B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43429" y="2268405"/>
            <a:ext cx="952500" cy="952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405FA4CD-9BF9-4A9B-874B-25CED16FD95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08304" y="4293096"/>
            <a:ext cx="954000" cy="954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02463F44-A111-4573-880E-E86161EEAE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16" y="4293096"/>
            <a:ext cx="954000" cy="954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AD249120-B483-4A67-A1E3-3F2523E47AF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97306" y="2014501"/>
            <a:ext cx="954000" cy="954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2FBACD6-4337-409E-A3CC-890E2E2521D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49240" y="2799000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22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Data Analysis and Encoding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10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="" id="{DCC96242-8868-4560-BE42-B2131524B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675468"/>
            <a:ext cx="7704856" cy="3993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1.4 Construct complete binary array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data HELLO WORLD and M error correction (16*8= 128 bit)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00100000010110110000101101111000110100010111001011011100010011010100001101000000111011000001000111101100111011000001000111101100</a:t>
            </a:r>
          </a:p>
        </p:txBody>
      </p:sp>
    </p:spTree>
    <p:extLst>
      <p:ext uri="{BB962C8B-B14F-4D97-AF65-F5344CB8AC3E}">
        <p14:creationId xmlns:p14="http://schemas.microsoft.com/office/powerpoint/2010/main" val="32522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Error Correction 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11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="" id="{DCC96242-8868-4560-BE42-B2131524B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75468"/>
            <a:ext cx="8208912" cy="3993892"/>
          </a:xfrm>
        </p:spPr>
        <p:txBody>
          <a:bodyPr>
            <a:normAutofit/>
          </a:bodyPr>
          <a:lstStyle/>
          <a:p>
            <a:r>
              <a:rPr lang="en-US" dirty="0"/>
              <a:t>Reed–Solomon error correction algorithm using Polynomial Long Division</a:t>
            </a:r>
          </a:p>
          <a:p>
            <a:r>
              <a:rPr lang="en-US" dirty="0"/>
              <a:t>The Message Polynomial divided by The Generator Polynomial</a:t>
            </a:r>
          </a:p>
          <a:p>
            <a:r>
              <a:rPr lang="en-US" dirty="0"/>
              <a:t>Reminder are error correction </a:t>
            </a:r>
            <a:r>
              <a:rPr lang="en-US" dirty="0" err="1"/>
              <a:t>codewords</a:t>
            </a:r>
            <a:endParaRPr lang="en-US" dirty="0"/>
          </a:p>
          <a:p>
            <a:r>
              <a:rPr lang="en-US" dirty="0"/>
              <a:t>Bit-wise modulo 2 arithmetic, byte-wise modulo 100011101 (285) arithmetic, the Galois Field GF(256), addition and subtraction by XOR-</a:t>
            </a:r>
            <a:r>
              <a:rPr lang="en-US" dirty="0" err="1"/>
              <a:t>ing</a:t>
            </a:r>
            <a:r>
              <a:rPr lang="en-US" dirty="0"/>
              <a:t> the two numbers together, log and anti-log / integer and alpha notation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06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3" y="2675467"/>
            <a:ext cx="8136904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2.1 Convert encoded data binary array to decimal bytes (</a:t>
            </a:r>
            <a:r>
              <a:rPr lang="en-US" dirty="0" err="1"/>
              <a:t>codewords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00100000</a:t>
            </a:r>
            <a:r>
              <a:rPr lang="en-US" dirty="0">
                <a:solidFill>
                  <a:srgbClr val="00B050"/>
                </a:solidFill>
              </a:rPr>
              <a:t>01011011</a:t>
            </a:r>
            <a:r>
              <a:rPr lang="en-US" dirty="0">
                <a:solidFill>
                  <a:srgbClr val="FF0000"/>
                </a:solidFill>
              </a:rPr>
              <a:t>00001011</a:t>
            </a:r>
            <a:r>
              <a:rPr lang="en-US" dirty="0"/>
              <a:t>01111000110100010111001011011100010011010100001101000000111011000001000111101100111011000001000111101100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32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91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11</a:t>
            </a:r>
            <a:r>
              <a:rPr lang="en-US" dirty="0"/>
              <a:t>, 120, 209, 114, 220, 77, 67, 64, 236, 17, 236, 17, 236, 17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Error Correction Coding</a:t>
            </a:r>
          </a:p>
        </p:txBody>
      </p:sp>
      <p:pic>
        <p:nvPicPr>
          <p:cNvPr id="4" name="Picture 1" descr="D:\Bird\Posao\Moja firma\Logo\png transparent background.pn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12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86027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3" y="2675467"/>
            <a:ext cx="8136904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2.2 Break </a:t>
            </a:r>
            <a:r>
              <a:rPr lang="en-US" dirty="0" err="1"/>
              <a:t>codewords</a:t>
            </a:r>
            <a:r>
              <a:rPr lang="en-US" dirty="0"/>
              <a:t> into groups and blocks regarding to table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Error Correction Coding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079829"/>
            <a:ext cx="8280920" cy="30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606107"/>
            <a:ext cx="8280920" cy="2199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" descr="D:\Bird\Posao\Moja firma\Logo\png transparent background.pn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13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33121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3" y="2675467"/>
            <a:ext cx="8136904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2.3 Define Message Polynomial for each group and block</a:t>
            </a:r>
          </a:p>
          <a:p>
            <a:pPr marL="0" indent="0">
              <a:buNone/>
            </a:pPr>
            <a:r>
              <a:rPr lang="en-US" dirty="0"/>
              <a:t>integer notation</a:t>
            </a:r>
          </a:p>
          <a:p>
            <a:pPr marL="0" indent="0">
              <a:buNone/>
            </a:pPr>
            <a:r>
              <a:rPr lang="en-US" dirty="0"/>
              <a:t>00100000010110110000101101111000110100010111001011011100010011010100001101000000111011000001000111101100111011000001000111101100</a:t>
            </a:r>
          </a:p>
          <a:p>
            <a:pPr marL="0" indent="0">
              <a:buNone/>
            </a:pPr>
            <a:r>
              <a:rPr lang="en-US" dirty="0"/>
              <a:t>32, 91, 11, 120, 209, 114, 220, 77, 67, 64, 236, 17, 236, 17, 236, 17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32x</a:t>
            </a:r>
            <a:r>
              <a:rPr lang="en-US" baseline="30000" dirty="0">
                <a:solidFill>
                  <a:srgbClr val="FF0000"/>
                </a:solidFill>
              </a:rPr>
              <a:t>15</a:t>
            </a:r>
            <a:r>
              <a:rPr lang="en-US" dirty="0">
                <a:solidFill>
                  <a:srgbClr val="FF0000"/>
                </a:solidFill>
              </a:rPr>
              <a:t>+91x</a:t>
            </a:r>
            <a:r>
              <a:rPr lang="en-US" baseline="30000" dirty="0">
                <a:solidFill>
                  <a:srgbClr val="FF0000"/>
                </a:solidFill>
              </a:rPr>
              <a:t>14</a:t>
            </a:r>
            <a:r>
              <a:rPr lang="en-US" dirty="0">
                <a:solidFill>
                  <a:srgbClr val="FF0000"/>
                </a:solidFill>
              </a:rPr>
              <a:t>+11x</a:t>
            </a:r>
            <a:r>
              <a:rPr lang="en-US" baseline="30000" dirty="0">
                <a:solidFill>
                  <a:srgbClr val="FF0000"/>
                </a:solidFill>
              </a:rPr>
              <a:t>13</a:t>
            </a:r>
            <a:r>
              <a:rPr lang="en-US" dirty="0">
                <a:solidFill>
                  <a:srgbClr val="FF0000"/>
                </a:solidFill>
              </a:rPr>
              <a:t>+120x</a:t>
            </a:r>
            <a:r>
              <a:rPr lang="en-US" baseline="30000" dirty="0">
                <a:solidFill>
                  <a:srgbClr val="FF0000"/>
                </a:solidFill>
              </a:rPr>
              <a:t>12</a:t>
            </a:r>
            <a:r>
              <a:rPr lang="en-US" dirty="0">
                <a:solidFill>
                  <a:srgbClr val="FF0000"/>
                </a:solidFill>
              </a:rPr>
              <a:t>+209x</a:t>
            </a:r>
            <a:r>
              <a:rPr lang="en-US" baseline="30000" dirty="0">
                <a:solidFill>
                  <a:srgbClr val="FF0000"/>
                </a:solidFill>
              </a:rPr>
              <a:t>11</a:t>
            </a:r>
            <a:r>
              <a:rPr lang="en-US" dirty="0">
                <a:solidFill>
                  <a:srgbClr val="FF0000"/>
                </a:solidFill>
              </a:rPr>
              <a:t>+114x</a:t>
            </a:r>
            <a:r>
              <a:rPr lang="en-US" baseline="30000" dirty="0">
                <a:solidFill>
                  <a:srgbClr val="FF0000"/>
                </a:solidFill>
              </a:rPr>
              <a:t>10</a:t>
            </a:r>
            <a:r>
              <a:rPr lang="en-US" dirty="0">
                <a:solidFill>
                  <a:srgbClr val="FF0000"/>
                </a:solidFill>
              </a:rPr>
              <a:t>+220x</a:t>
            </a:r>
            <a:r>
              <a:rPr lang="en-US" baseline="30000" dirty="0">
                <a:solidFill>
                  <a:srgbClr val="FF0000"/>
                </a:solidFill>
              </a:rPr>
              <a:t>9</a:t>
            </a:r>
            <a:r>
              <a:rPr lang="en-US" dirty="0">
                <a:solidFill>
                  <a:srgbClr val="FF0000"/>
                </a:solidFill>
              </a:rPr>
              <a:t>+77x</a:t>
            </a:r>
            <a:r>
              <a:rPr lang="en-US" baseline="30000" dirty="0">
                <a:solidFill>
                  <a:srgbClr val="FF0000"/>
                </a:solidFill>
              </a:rPr>
              <a:t>8</a:t>
            </a:r>
            <a:r>
              <a:rPr lang="en-US" dirty="0">
                <a:solidFill>
                  <a:srgbClr val="FF0000"/>
                </a:solidFill>
              </a:rPr>
              <a:t>+67x</a:t>
            </a:r>
            <a:r>
              <a:rPr lang="en-US" baseline="30000" dirty="0">
                <a:solidFill>
                  <a:srgbClr val="FF0000"/>
                </a:solidFill>
              </a:rPr>
              <a:t>7</a:t>
            </a:r>
            <a:r>
              <a:rPr lang="en-US" dirty="0">
                <a:solidFill>
                  <a:srgbClr val="FF0000"/>
                </a:solidFill>
              </a:rPr>
              <a:t>+64x</a:t>
            </a:r>
            <a:r>
              <a:rPr lang="en-US" baseline="30000" dirty="0">
                <a:solidFill>
                  <a:srgbClr val="FF0000"/>
                </a:solidFill>
              </a:rPr>
              <a:t>6</a:t>
            </a:r>
            <a:r>
              <a:rPr lang="en-US" dirty="0">
                <a:solidFill>
                  <a:srgbClr val="FF0000"/>
                </a:solidFill>
              </a:rPr>
              <a:t>+236x</a:t>
            </a:r>
            <a:r>
              <a:rPr lang="en-US" baseline="30000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FF0000"/>
                </a:solidFill>
              </a:rPr>
              <a:t>+17x</a:t>
            </a:r>
            <a:r>
              <a:rPr lang="en-US" baseline="30000" dirty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+236x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+17x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+236x</a:t>
            </a:r>
            <a:r>
              <a:rPr lang="en-US" baseline="30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+17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Error Correction Coding</a:t>
            </a:r>
          </a:p>
        </p:txBody>
      </p:sp>
      <p:pic>
        <p:nvPicPr>
          <p:cNvPr id="4" name="Picture 1" descr="D:\Bird\Posao\Moja firma\Logo\png transparent background.pn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14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16228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3" y="2675466"/>
            <a:ext cx="8136904" cy="3705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2.4 Define Generator Polynomial </a:t>
            </a:r>
          </a:p>
          <a:p>
            <a:pPr marL="0" indent="0">
              <a:buNone/>
            </a:pPr>
            <a:r>
              <a:rPr lang="en-US" dirty="0"/>
              <a:t>alpha notation</a:t>
            </a:r>
          </a:p>
          <a:p>
            <a:pPr marL="0" indent="0">
              <a:buNone/>
            </a:pPr>
            <a:r>
              <a:rPr lang="en-US" dirty="0"/>
              <a:t>always the same values (not dependent of data)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(x - </a:t>
            </a:r>
            <a:r>
              <a:rPr lang="el-GR" dirty="0"/>
              <a:t>α</a:t>
            </a:r>
            <a:r>
              <a:rPr lang="el-GR" baseline="30000" dirty="0"/>
              <a:t>0</a:t>
            </a:r>
            <a:r>
              <a:rPr lang="el-GR" dirty="0"/>
              <a:t>) </a:t>
            </a:r>
            <a:r>
              <a:rPr lang="en-US" dirty="0"/>
              <a:t>* ... *</a:t>
            </a:r>
            <a:r>
              <a:rPr lang="el-GR" dirty="0"/>
              <a:t> (</a:t>
            </a:r>
            <a:r>
              <a:rPr lang="en-US" dirty="0"/>
              <a:t>x - </a:t>
            </a:r>
            <a:r>
              <a:rPr lang="el-GR" dirty="0"/>
              <a:t>α</a:t>
            </a:r>
            <a:r>
              <a:rPr lang="en-US" baseline="30000" dirty="0"/>
              <a:t>n-1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i="1" dirty="0"/>
              <a:t>n – number of error correction </a:t>
            </a:r>
            <a:r>
              <a:rPr lang="en-US" i="1" dirty="0" err="1"/>
              <a:t>codewords</a:t>
            </a:r>
            <a:r>
              <a:rPr lang="en-US" i="1" dirty="0"/>
              <a:t> (our example 10)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10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251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9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67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8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46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7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61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6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118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5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70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4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64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3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94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32</a:t>
            </a:r>
            <a:r>
              <a:rPr lang="en-US" dirty="0">
                <a:solidFill>
                  <a:srgbClr val="00B050"/>
                </a:solidFill>
              </a:rPr>
              <a:t>x 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45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Error Correction Coding</a:t>
            </a:r>
          </a:p>
        </p:txBody>
      </p:sp>
      <p:pic>
        <p:nvPicPr>
          <p:cNvPr id="4" name="Picture 1" descr="D:\Bird\Posao\Moja firma\Logo\png transparent background.pn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15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3958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Error Correction 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16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675467"/>
            <a:ext cx="8136904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2.5 Prepare Polynomials for division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multiply Message Polynomial with 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(n – number of error correction </a:t>
            </a:r>
            <a:r>
              <a:rPr lang="en-US" dirty="0" err="1"/>
              <a:t>codewords</a:t>
            </a:r>
            <a:r>
              <a:rPr lang="en-US" dirty="0"/>
              <a:t> – our example 10)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32x</a:t>
            </a:r>
            <a:r>
              <a:rPr lang="en-US" baseline="30000" dirty="0">
                <a:solidFill>
                  <a:srgbClr val="FF0000"/>
                </a:solidFill>
              </a:rPr>
              <a:t>25</a:t>
            </a:r>
            <a:r>
              <a:rPr lang="en-US" dirty="0">
                <a:solidFill>
                  <a:srgbClr val="FF0000"/>
                </a:solidFill>
              </a:rPr>
              <a:t>+91x</a:t>
            </a:r>
            <a:r>
              <a:rPr lang="en-US" baseline="30000" dirty="0">
                <a:solidFill>
                  <a:srgbClr val="FF0000"/>
                </a:solidFill>
              </a:rPr>
              <a:t>24</a:t>
            </a:r>
            <a:r>
              <a:rPr lang="en-US" dirty="0">
                <a:solidFill>
                  <a:srgbClr val="FF0000"/>
                </a:solidFill>
              </a:rPr>
              <a:t>+11x</a:t>
            </a:r>
            <a:r>
              <a:rPr lang="en-US" baseline="30000" dirty="0">
                <a:solidFill>
                  <a:srgbClr val="FF0000"/>
                </a:solidFill>
              </a:rPr>
              <a:t>23</a:t>
            </a:r>
            <a:r>
              <a:rPr lang="en-US" dirty="0">
                <a:solidFill>
                  <a:srgbClr val="FF0000"/>
                </a:solidFill>
              </a:rPr>
              <a:t>+120x</a:t>
            </a:r>
            <a:r>
              <a:rPr lang="en-US" baseline="30000" dirty="0">
                <a:solidFill>
                  <a:srgbClr val="FF0000"/>
                </a:solidFill>
              </a:rPr>
              <a:t>22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...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+17x</a:t>
            </a:r>
            <a:r>
              <a:rPr lang="en-US" baseline="30000" dirty="0">
                <a:solidFill>
                  <a:srgbClr val="FF0000"/>
                </a:solidFill>
              </a:rPr>
              <a:t>10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lead term of the Generator Polynomial should also have the same exponent (multiply with x</a:t>
            </a:r>
            <a:r>
              <a:rPr lang="en-US" baseline="30000" dirty="0"/>
              <a:t>15</a:t>
            </a:r>
            <a:r>
              <a:rPr lang="en-US" dirty="0"/>
              <a:t>)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0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25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251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24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67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23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46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22</a:t>
            </a:r>
            <a:r>
              <a:rPr lang="en-US" dirty="0">
                <a:solidFill>
                  <a:srgbClr val="00B050"/>
                </a:solidFill>
              </a:rPr>
              <a:t> + ...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45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15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4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Error Correction 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17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136904" cy="37778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2.6 Divide the Message Polynomial by the Generator Polynomial</a:t>
            </a:r>
          </a:p>
          <a:p>
            <a:pPr marL="0" indent="0" algn="ctr">
              <a:buNone/>
            </a:pPr>
            <a:r>
              <a:rPr lang="en-US" dirty="0"/>
              <a:t>Step 1</a:t>
            </a:r>
          </a:p>
          <a:p>
            <a:pPr marL="0" indent="0">
              <a:buNone/>
            </a:pPr>
            <a:r>
              <a:rPr lang="en-US" dirty="0"/>
              <a:t>a) Multiply the Generator Polynomial by the Lead Term of the Message Polynomial:</a:t>
            </a:r>
          </a:p>
          <a:p>
            <a:r>
              <a:rPr lang="en-US" dirty="0">
                <a:solidFill>
                  <a:srgbClr val="FF0000"/>
                </a:solidFill>
              </a:rPr>
              <a:t>32x</a:t>
            </a:r>
            <a:r>
              <a:rPr lang="en-US" baseline="30000" dirty="0">
                <a:solidFill>
                  <a:srgbClr val="FF0000"/>
                </a:solidFill>
              </a:rPr>
              <a:t>25</a:t>
            </a:r>
            <a:r>
              <a:rPr lang="en-US" dirty="0"/>
              <a:t> -&gt; 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en-US" baseline="30000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25</a:t>
            </a:r>
            <a:r>
              <a:rPr lang="en-US" dirty="0"/>
              <a:t> (convert lead term to alpha notation)</a:t>
            </a:r>
          </a:p>
          <a:p>
            <a:r>
              <a:rPr lang="en-US" dirty="0"/>
              <a:t>multiply Generator Polynomial with 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en-US" baseline="30000" dirty="0">
                <a:solidFill>
                  <a:srgbClr val="FF0000"/>
                </a:solidFill>
              </a:rPr>
              <a:t>5</a:t>
            </a:r>
            <a:endParaRPr lang="en-US" dirty="0"/>
          </a:p>
          <a:p>
            <a:pPr marL="0" indent="0">
              <a:buNone/>
            </a:pP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0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25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251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24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67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23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46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22</a:t>
            </a:r>
            <a:r>
              <a:rPr lang="en-US" dirty="0">
                <a:solidFill>
                  <a:srgbClr val="00B050"/>
                </a:solidFill>
              </a:rPr>
              <a:t> + ...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45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15 </a:t>
            </a:r>
            <a:r>
              <a:rPr lang="en-US" dirty="0"/>
              <a:t> /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l-GR" dirty="0">
                <a:solidFill>
                  <a:srgbClr val="FF0000"/>
                </a:solidFill>
              </a:rPr>
              <a:t> α</a:t>
            </a:r>
            <a:r>
              <a:rPr lang="en-US" baseline="30000" dirty="0">
                <a:solidFill>
                  <a:srgbClr val="FF0000"/>
                </a:solidFill>
              </a:rPr>
              <a:t>5        </a:t>
            </a:r>
            <a:r>
              <a:rPr lang="en-US" dirty="0"/>
              <a:t>-&gt;</a:t>
            </a:r>
          </a:p>
          <a:p>
            <a:pPr marL="0" indent="0">
              <a:buNone/>
            </a:pP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5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25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 (</a:t>
            </a:r>
            <a:r>
              <a:rPr lang="el-GR" baseline="30000" dirty="0">
                <a:solidFill>
                  <a:srgbClr val="00B050"/>
                </a:solidFill>
              </a:rPr>
              <a:t>25</a:t>
            </a:r>
            <a:r>
              <a:rPr lang="en-US" baseline="30000" dirty="0">
                <a:solidFill>
                  <a:srgbClr val="00B050"/>
                </a:solidFill>
              </a:rPr>
              <a:t>6%255=1)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24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72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23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51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22</a:t>
            </a:r>
            <a:r>
              <a:rPr lang="en-US" dirty="0">
                <a:solidFill>
                  <a:srgbClr val="00B050"/>
                </a:solidFill>
              </a:rPr>
              <a:t> + ...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50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15</a:t>
            </a:r>
            <a:endParaRPr lang="en-US" dirty="0"/>
          </a:p>
          <a:p>
            <a:r>
              <a:rPr lang="en-US" dirty="0"/>
              <a:t>Convert Generator Polynomial back to integer notation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32x</a:t>
            </a:r>
            <a:r>
              <a:rPr lang="en-US" baseline="30000" dirty="0">
                <a:solidFill>
                  <a:srgbClr val="00B050"/>
                </a:solidFill>
              </a:rPr>
              <a:t>25</a:t>
            </a:r>
            <a:r>
              <a:rPr lang="en-US" dirty="0">
                <a:solidFill>
                  <a:srgbClr val="00B050"/>
                </a:solidFill>
              </a:rPr>
              <a:t> + 2x</a:t>
            </a:r>
            <a:r>
              <a:rPr lang="en-US" baseline="30000" dirty="0">
                <a:solidFill>
                  <a:srgbClr val="00B050"/>
                </a:solidFill>
              </a:rPr>
              <a:t>24</a:t>
            </a:r>
            <a:r>
              <a:rPr lang="en-US" dirty="0">
                <a:solidFill>
                  <a:srgbClr val="00B050"/>
                </a:solidFill>
              </a:rPr>
              <a:t> + 101x</a:t>
            </a:r>
            <a:r>
              <a:rPr lang="en-US" baseline="30000" dirty="0">
                <a:solidFill>
                  <a:srgbClr val="00B050"/>
                </a:solidFill>
              </a:rPr>
              <a:t>23</a:t>
            </a:r>
            <a:r>
              <a:rPr lang="en-US" dirty="0">
                <a:solidFill>
                  <a:srgbClr val="00B050"/>
                </a:solidFill>
              </a:rPr>
              <a:t> + 10x</a:t>
            </a:r>
            <a:r>
              <a:rPr lang="en-US" baseline="30000" dirty="0">
                <a:solidFill>
                  <a:srgbClr val="00B050"/>
                </a:solidFill>
              </a:rPr>
              <a:t>22</a:t>
            </a:r>
            <a:r>
              <a:rPr lang="en-US" dirty="0">
                <a:solidFill>
                  <a:srgbClr val="00B050"/>
                </a:solidFill>
              </a:rPr>
              <a:t> + ... + 5x</a:t>
            </a:r>
            <a:r>
              <a:rPr lang="en-US" baseline="30000" dirty="0">
                <a:solidFill>
                  <a:srgbClr val="00B050"/>
                </a:solidFill>
              </a:rPr>
              <a:t>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36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Error Correction 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18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136904" cy="37778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2.6 Divide the Message Polynomial by the Generator Polynomial</a:t>
            </a:r>
          </a:p>
          <a:p>
            <a:pPr marL="0" indent="0" algn="ctr">
              <a:buNone/>
            </a:pPr>
            <a:r>
              <a:rPr lang="en-US" dirty="0"/>
              <a:t>Step 1</a:t>
            </a:r>
          </a:p>
          <a:p>
            <a:pPr marL="0" indent="0">
              <a:buNone/>
            </a:pPr>
            <a:r>
              <a:rPr lang="en-US" dirty="0"/>
              <a:t>b) XOR with the Message Polynomial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32x</a:t>
            </a:r>
            <a:r>
              <a:rPr lang="en-US" baseline="30000" dirty="0">
                <a:solidFill>
                  <a:srgbClr val="FF0000"/>
                </a:solidFill>
              </a:rPr>
              <a:t>25</a:t>
            </a:r>
            <a:r>
              <a:rPr lang="en-US" dirty="0">
                <a:solidFill>
                  <a:srgbClr val="FF0000"/>
                </a:solidFill>
              </a:rPr>
              <a:t>+91x</a:t>
            </a:r>
            <a:r>
              <a:rPr lang="en-US" baseline="30000" dirty="0">
                <a:solidFill>
                  <a:srgbClr val="FF0000"/>
                </a:solidFill>
              </a:rPr>
              <a:t>24</a:t>
            </a:r>
            <a:r>
              <a:rPr lang="en-US" dirty="0">
                <a:solidFill>
                  <a:srgbClr val="FF0000"/>
                </a:solidFill>
              </a:rPr>
              <a:t>+11x</a:t>
            </a:r>
            <a:r>
              <a:rPr lang="en-US" baseline="30000" dirty="0">
                <a:solidFill>
                  <a:srgbClr val="FF0000"/>
                </a:solidFill>
              </a:rPr>
              <a:t>23</a:t>
            </a:r>
            <a:r>
              <a:rPr lang="en-US" dirty="0">
                <a:solidFill>
                  <a:srgbClr val="FF0000"/>
                </a:solidFill>
              </a:rPr>
              <a:t>+120x</a:t>
            </a:r>
            <a:r>
              <a:rPr lang="en-US" baseline="30000" dirty="0">
                <a:solidFill>
                  <a:srgbClr val="FF0000"/>
                </a:solidFill>
              </a:rPr>
              <a:t>22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...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+17x</a:t>
            </a:r>
            <a:r>
              <a:rPr lang="en-US" baseline="30000" dirty="0">
                <a:solidFill>
                  <a:srgbClr val="FF0000"/>
                </a:solidFill>
              </a:rPr>
              <a:t>10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/ ⊕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32x</a:t>
            </a:r>
            <a:r>
              <a:rPr lang="en-US" baseline="30000" dirty="0">
                <a:solidFill>
                  <a:srgbClr val="00B050"/>
                </a:solidFill>
              </a:rPr>
              <a:t>25</a:t>
            </a:r>
            <a:r>
              <a:rPr lang="en-US" dirty="0">
                <a:solidFill>
                  <a:srgbClr val="00B050"/>
                </a:solidFill>
              </a:rPr>
              <a:t>+2x</a:t>
            </a:r>
            <a:r>
              <a:rPr lang="en-US" baseline="30000" dirty="0">
                <a:solidFill>
                  <a:srgbClr val="00B050"/>
                </a:solidFill>
              </a:rPr>
              <a:t>24</a:t>
            </a:r>
            <a:r>
              <a:rPr lang="en-US" dirty="0">
                <a:solidFill>
                  <a:srgbClr val="00B050"/>
                </a:solidFill>
              </a:rPr>
              <a:t>+101x</a:t>
            </a:r>
            <a:r>
              <a:rPr lang="en-US" baseline="30000" dirty="0">
                <a:solidFill>
                  <a:srgbClr val="00B050"/>
                </a:solidFill>
              </a:rPr>
              <a:t>23</a:t>
            </a:r>
            <a:r>
              <a:rPr lang="en-US" dirty="0">
                <a:solidFill>
                  <a:srgbClr val="00B050"/>
                </a:solidFill>
              </a:rPr>
              <a:t>+10x</a:t>
            </a:r>
            <a:r>
              <a:rPr lang="en-US" baseline="30000" dirty="0">
                <a:solidFill>
                  <a:srgbClr val="00B050"/>
                </a:solidFill>
              </a:rPr>
              <a:t>22</a:t>
            </a:r>
            <a:r>
              <a:rPr lang="en-US" dirty="0">
                <a:solidFill>
                  <a:srgbClr val="00B050"/>
                </a:solidFill>
              </a:rPr>
              <a:t>+ ... + 5x</a:t>
            </a:r>
            <a:r>
              <a:rPr lang="en-US" baseline="30000" dirty="0">
                <a:solidFill>
                  <a:srgbClr val="00B050"/>
                </a:solidFill>
              </a:rPr>
              <a:t>15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(32 ⊕ 32)x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25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+(91 ⊕ 2)x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24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(11 ⊕ 101)x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23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(120 ⊕ 10)x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...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(236 ⊕ 5)x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15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(17 ⊕ 0)x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14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... + (236 ⊕ 0)x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(17 ⊕ 0)x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10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Result of step 1: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0x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25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+ 89x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24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+ 110x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23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+ 114x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... + 236x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+ 17x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10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Multiply 1"/>
          <p:cNvSpPr/>
          <p:nvPr/>
        </p:nvSpPr>
        <p:spPr>
          <a:xfrm>
            <a:off x="467544" y="5805264"/>
            <a:ext cx="720080" cy="773782"/>
          </a:xfrm>
          <a:prstGeom prst="mathMultiply">
            <a:avLst>
              <a:gd name="adj1" fmla="val 789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6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Error Correction 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19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136904" cy="37778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2.6 Divide the Message Polynomial by the Generator Polynomial</a:t>
            </a:r>
          </a:p>
          <a:p>
            <a:pPr marL="0" indent="0" algn="ctr">
              <a:buNone/>
            </a:pPr>
            <a:r>
              <a:rPr lang="en-US" dirty="0"/>
              <a:t>Step 2</a:t>
            </a:r>
          </a:p>
          <a:p>
            <a:pPr marL="0" indent="0">
              <a:buNone/>
            </a:pPr>
            <a:r>
              <a:rPr lang="en-US" dirty="0"/>
              <a:t>a) Multiply the Generator Polynomial by the Lead Term of the result from step 1: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89x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24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-&gt;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α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210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24</a:t>
            </a:r>
            <a:r>
              <a:rPr lang="en-US" dirty="0"/>
              <a:t> (convert lead term to alpha notation)</a:t>
            </a:r>
          </a:p>
          <a:p>
            <a:r>
              <a:rPr lang="en-US" dirty="0"/>
              <a:t>multiply Generator Polynomial with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α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210</a:t>
            </a:r>
            <a:endParaRPr lang="en-US" dirty="0"/>
          </a:p>
          <a:p>
            <a:pPr marL="0" indent="0">
              <a:buNone/>
            </a:pP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0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24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251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23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67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22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l-GR" baseline="30000" dirty="0">
                <a:solidFill>
                  <a:srgbClr val="00B050"/>
                </a:solidFill>
              </a:rPr>
              <a:t>46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21</a:t>
            </a:r>
            <a:r>
              <a:rPr lang="en-US" dirty="0">
                <a:solidFill>
                  <a:srgbClr val="00B050"/>
                </a:solidFill>
              </a:rPr>
              <a:t> + ...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45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14 </a:t>
            </a:r>
            <a:r>
              <a:rPr lang="en-US" dirty="0"/>
              <a:t> /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α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210</a:t>
            </a:r>
            <a:r>
              <a:rPr lang="en-US" baseline="30000" dirty="0">
                <a:solidFill>
                  <a:srgbClr val="FF0000"/>
                </a:solidFill>
              </a:rPr>
              <a:t>        </a:t>
            </a:r>
            <a:r>
              <a:rPr lang="en-US" dirty="0"/>
              <a:t>-&gt;</a:t>
            </a:r>
          </a:p>
          <a:p>
            <a:pPr marL="0" indent="0">
              <a:buNone/>
            </a:pP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210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24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 (461%255=206)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23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(277%255=22)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22</a:t>
            </a:r>
            <a:r>
              <a:rPr lang="en-US" dirty="0">
                <a:solidFill>
                  <a:srgbClr val="00B050"/>
                </a:solidFill>
              </a:rPr>
              <a:t>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(256%255=1)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21</a:t>
            </a:r>
            <a:r>
              <a:rPr lang="en-US" dirty="0">
                <a:solidFill>
                  <a:srgbClr val="00B050"/>
                </a:solidFill>
              </a:rPr>
              <a:t> + ... + </a:t>
            </a:r>
            <a:r>
              <a:rPr lang="el-GR" dirty="0">
                <a:solidFill>
                  <a:srgbClr val="00B050"/>
                </a:solidFill>
              </a:rPr>
              <a:t>α</a:t>
            </a:r>
            <a:r>
              <a:rPr lang="en-US" baseline="30000" dirty="0">
                <a:solidFill>
                  <a:srgbClr val="00B050"/>
                </a:solidFill>
              </a:rPr>
              <a:t>(255%255=0)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baseline="30000" dirty="0">
                <a:solidFill>
                  <a:srgbClr val="00B050"/>
                </a:solidFill>
              </a:rPr>
              <a:t>14</a:t>
            </a:r>
            <a:endParaRPr lang="en-US" dirty="0"/>
          </a:p>
          <a:p>
            <a:r>
              <a:rPr lang="en-US" dirty="0"/>
              <a:t>Convert Generator Polynomial back to integer notation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89x</a:t>
            </a:r>
            <a:r>
              <a:rPr lang="en-US" baseline="30000" dirty="0">
                <a:solidFill>
                  <a:srgbClr val="00B050"/>
                </a:solidFill>
              </a:rPr>
              <a:t>24</a:t>
            </a:r>
            <a:r>
              <a:rPr lang="en-US" dirty="0">
                <a:solidFill>
                  <a:srgbClr val="00B050"/>
                </a:solidFill>
              </a:rPr>
              <a:t> + 83x</a:t>
            </a:r>
            <a:r>
              <a:rPr lang="en-US" baseline="30000" dirty="0">
                <a:solidFill>
                  <a:srgbClr val="00B050"/>
                </a:solidFill>
              </a:rPr>
              <a:t>23</a:t>
            </a:r>
            <a:r>
              <a:rPr lang="en-US" dirty="0">
                <a:solidFill>
                  <a:srgbClr val="00B050"/>
                </a:solidFill>
              </a:rPr>
              <a:t> + 234x</a:t>
            </a:r>
            <a:r>
              <a:rPr lang="en-US" baseline="30000" dirty="0">
                <a:solidFill>
                  <a:srgbClr val="00B050"/>
                </a:solidFill>
              </a:rPr>
              <a:t>22</a:t>
            </a:r>
            <a:r>
              <a:rPr lang="en-US" dirty="0">
                <a:solidFill>
                  <a:srgbClr val="00B050"/>
                </a:solidFill>
              </a:rPr>
              <a:t> + 2x</a:t>
            </a:r>
            <a:r>
              <a:rPr lang="en-US" baseline="30000" dirty="0">
                <a:solidFill>
                  <a:srgbClr val="00B050"/>
                </a:solidFill>
              </a:rPr>
              <a:t>21</a:t>
            </a:r>
            <a:r>
              <a:rPr lang="en-US" dirty="0">
                <a:solidFill>
                  <a:srgbClr val="00B050"/>
                </a:solidFill>
              </a:rPr>
              <a:t> + ... + 1x</a:t>
            </a:r>
            <a:r>
              <a:rPr lang="en-US" baseline="30000" dirty="0">
                <a:solidFill>
                  <a:srgbClr val="00B050"/>
                </a:solidFill>
              </a:rPr>
              <a:t>14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14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Data Analysis and Encoding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2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="" id="{DCC96242-8868-4560-BE42-B2131524B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675468"/>
            <a:ext cx="7704856" cy="3849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1.1 Data Analysis - 4 different data modes:</a:t>
            </a:r>
          </a:p>
          <a:p>
            <a:pPr lvl="1"/>
            <a:r>
              <a:rPr lang="en-US" dirty="0"/>
              <a:t>Numeric mode (only numbers 0-9; “0038670212278”)</a:t>
            </a:r>
          </a:p>
          <a:p>
            <a:pPr lvl="1"/>
            <a:r>
              <a:rPr lang="en-US" dirty="0"/>
              <a:t>Alphanumeric mode (numbers + uppercase characters + $%*+-./: + space; “HELLO WORLD.”)</a:t>
            </a:r>
          </a:p>
          <a:p>
            <a:pPr lvl="1"/>
            <a:r>
              <a:rPr lang="en-US" dirty="0"/>
              <a:t>Byte mode (ISO 8859-1; 255 different characters; “Hello World!”)</a:t>
            </a:r>
          </a:p>
          <a:p>
            <a:pPr lvl="1"/>
            <a:r>
              <a:rPr lang="en-US" dirty="0"/>
              <a:t>Kanji mode (two-bytes Japanese characters; “</a:t>
            </a:r>
            <a:r>
              <a:rPr lang="ja-JP" altLang="en-US" dirty="0"/>
              <a:t>茗荷</a:t>
            </a:r>
            <a:r>
              <a:rPr lang="en-US" dirty="0"/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419144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Error Correction 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20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136904" cy="37778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2.6 Divide the Message Polynomial by the Generator Polynomial</a:t>
            </a:r>
          </a:p>
          <a:p>
            <a:pPr marL="0" indent="0" algn="ctr">
              <a:buNone/>
            </a:pPr>
            <a:r>
              <a:rPr lang="en-US" dirty="0"/>
              <a:t>Step 2</a:t>
            </a:r>
          </a:p>
          <a:p>
            <a:pPr marL="0" indent="0">
              <a:buNone/>
            </a:pPr>
            <a:r>
              <a:rPr lang="en-US" dirty="0"/>
              <a:t>b) XOR with the result from step 1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89x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24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+ 110x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23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+ 114x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... + 236x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+ 17x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/ ⊕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89x</a:t>
            </a:r>
            <a:r>
              <a:rPr lang="en-US" baseline="30000" dirty="0">
                <a:solidFill>
                  <a:srgbClr val="00B050"/>
                </a:solidFill>
              </a:rPr>
              <a:t>24</a:t>
            </a:r>
            <a:r>
              <a:rPr lang="en-US" dirty="0">
                <a:solidFill>
                  <a:srgbClr val="00B050"/>
                </a:solidFill>
              </a:rPr>
              <a:t> + 83x</a:t>
            </a:r>
            <a:r>
              <a:rPr lang="en-US" baseline="30000" dirty="0">
                <a:solidFill>
                  <a:srgbClr val="00B050"/>
                </a:solidFill>
              </a:rPr>
              <a:t>23</a:t>
            </a:r>
            <a:r>
              <a:rPr lang="en-US" dirty="0">
                <a:solidFill>
                  <a:srgbClr val="00B050"/>
                </a:solidFill>
              </a:rPr>
              <a:t> + 234x</a:t>
            </a:r>
            <a:r>
              <a:rPr lang="en-US" baseline="30000" dirty="0">
                <a:solidFill>
                  <a:srgbClr val="00B050"/>
                </a:solidFill>
              </a:rPr>
              <a:t>22</a:t>
            </a:r>
            <a:r>
              <a:rPr lang="en-US" dirty="0">
                <a:solidFill>
                  <a:srgbClr val="00B050"/>
                </a:solidFill>
              </a:rPr>
              <a:t> + ... + 1x</a:t>
            </a:r>
            <a:r>
              <a:rPr lang="en-US" baseline="30000" dirty="0">
                <a:solidFill>
                  <a:srgbClr val="00B050"/>
                </a:solidFill>
              </a:rPr>
              <a:t>14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(89 ⊕ 89)x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24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(110 ⊕ 83)x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23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(114 ⊕ 234)x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+ ... + (236 ⊕ 0)x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(17 ⊕ 0)x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10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Result of step 2: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0x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24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+ 61x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23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+ 152x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+ 178x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21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+ ... + 236x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11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+ 17x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10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Multiply 1"/>
          <p:cNvSpPr/>
          <p:nvPr/>
        </p:nvSpPr>
        <p:spPr>
          <a:xfrm>
            <a:off x="417240" y="5664646"/>
            <a:ext cx="914400" cy="914400"/>
          </a:xfrm>
          <a:prstGeom prst="mathMultiply">
            <a:avLst>
              <a:gd name="adj1" fmla="val 78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5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Error Correction 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21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136904" cy="377786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2.6 Divide the Message Polynomial by the Generator Polynomial</a:t>
            </a:r>
          </a:p>
          <a:p>
            <a:pPr marL="0" indent="0" algn="ctr">
              <a:buNone/>
            </a:pPr>
            <a:r>
              <a:rPr lang="en-US" dirty="0"/>
              <a:t>Step 3</a:t>
            </a:r>
          </a:p>
          <a:p>
            <a:pPr marL="0" indent="0" algn="ctr">
              <a:buNone/>
            </a:pPr>
            <a:r>
              <a:rPr lang="en-US" dirty="0"/>
              <a:t>Step 4</a:t>
            </a:r>
          </a:p>
          <a:p>
            <a:pPr marL="0" indent="0" algn="ctr">
              <a:buNone/>
            </a:pPr>
            <a:r>
              <a:rPr lang="en-US" dirty="0"/>
              <a:t>...</a:t>
            </a:r>
          </a:p>
          <a:p>
            <a:pPr marL="0" indent="0" algn="ctr">
              <a:buNone/>
            </a:pPr>
            <a:r>
              <a:rPr lang="en-US" dirty="0"/>
              <a:t>Step n (number of data </a:t>
            </a:r>
            <a:r>
              <a:rPr lang="en-US" dirty="0" err="1"/>
              <a:t>codewords</a:t>
            </a:r>
            <a:r>
              <a:rPr lang="en-US" dirty="0"/>
              <a:t> – in our example 16)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Final result are error correction </a:t>
            </a:r>
            <a:r>
              <a:rPr lang="en-US" dirty="0" err="1"/>
              <a:t>codewords</a:t>
            </a:r>
            <a:r>
              <a:rPr lang="en-US" dirty="0"/>
              <a:t> (in our example 10)</a:t>
            </a:r>
          </a:p>
          <a:p>
            <a:pPr marL="0" indent="0">
              <a:buNone/>
            </a:pPr>
            <a:r>
              <a:rPr lang="en-US" dirty="0"/>
              <a:t>196x</a:t>
            </a:r>
            <a:r>
              <a:rPr lang="en-US" baseline="30000" dirty="0"/>
              <a:t>9</a:t>
            </a:r>
            <a:r>
              <a:rPr lang="en-US" dirty="0"/>
              <a:t> + 35x</a:t>
            </a:r>
            <a:r>
              <a:rPr lang="en-US" baseline="30000" dirty="0"/>
              <a:t>8</a:t>
            </a:r>
            <a:r>
              <a:rPr lang="en-US" dirty="0"/>
              <a:t> + 39x</a:t>
            </a:r>
            <a:r>
              <a:rPr lang="en-US" baseline="30000" dirty="0"/>
              <a:t>7</a:t>
            </a:r>
            <a:r>
              <a:rPr lang="en-US" dirty="0"/>
              <a:t> + 119x</a:t>
            </a:r>
            <a:r>
              <a:rPr lang="en-US" baseline="30000" dirty="0"/>
              <a:t>6</a:t>
            </a:r>
            <a:r>
              <a:rPr lang="en-US" dirty="0"/>
              <a:t> + 235x</a:t>
            </a:r>
            <a:r>
              <a:rPr lang="en-US" baseline="30000" dirty="0"/>
              <a:t>5</a:t>
            </a:r>
            <a:r>
              <a:rPr lang="en-US" dirty="0"/>
              <a:t> + 215x</a:t>
            </a:r>
            <a:r>
              <a:rPr lang="en-US" baseline="30000" dirty="0"/>
              <a:t>4</a:t>
            </a:r>
            <a:r>
              <a:rPr lang="en-US" dirty="0"/>
              <a:t> + 231x</a:t>
            </a:r>
            <a:r>
              <a:rPr lang="en-US" baseline="30000" dirty="0"/>
              <a:t>3</a:t>
            </a:r>
            <a:r>
              <a:rPr lang="en-US" dirty="0"/>
              <a:t> + 226x</a:t>
            </a:r>
            <a:r>
              <a:rPr lang="en-US" baseline="30000" dirty="0"/>
              <a:t>2</a:t>
            </a:r>
            <a:r>
              <a:rPr lang="en-US" dirty="0"/>
              <a:t> + 93x</a:t>
            </a:r>
            <a:r>
              <a:rPr lang="en-US" baseline="30000" dirty="0"/>
              <a:t>1</a:t>
            </a:r>
            <a:r>
              <a:rPr lang="en-US" dirty="0"/>
              <a:t> + 23</a:t>
            </a:r>
          </a:p>
          <a:p>
            <a:pPr marL="0" indent="0">
              <a:buNone/>
            </a:pPr>
            <a:r>
              <a:rPr lang="en-US" b="1" dirty="0"/>
              <a:t>196, 35, 39, 119, 235, 215, 231, 226, 93, 23</a:t>
            </a:r>
          </a:p>
        </p:txBody>
      </p:sp>
    </p:spTree>
    <p:extLst>
      <p:ext uri="{BB962C8B-B14F-4D97-AF65-F5344CB8AC3E}">
        <p14:creationId xmlns:p14="http://schemas.microsoft.com/office/powerpoint/2010/main" val="277559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Structure final message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22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136904" cy="377786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Interleave data </a:t>
            </a:r>
            <a:r>
              <a:rPr lang="en-US" dirty="0" err="1"/>
              <a:t>codewords</a:t>
            </a:r>
            <a:r>
              <a:rPr lang="en-US" dirty="0"/>
              <a:t> (CW 1 from block 1, CW 1 from block 2, CW 2 from block 1, CW 2 from block 2...)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Interleave error correction </a:t>
            </a:r>
            <a:r>
              <a:rPr lang="en-US" dirty="0" err="1"/>
              <a:t>codewords</a:t>
            </a:r>
            <a:r>
              <a:rPr lang="en-US" dirty="0"/>
              <a:t> (CW 1 from block 1, CW 1 from block 2, CW 2 from block 1, CW 2 from block 2...)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Put interleaved error correction </a:t>
            </a:r>
            <a:r>
              <a:rPr lang="en-US" dirty="0" err="1"/>
              <a:t>codewords</a:t>
            </a:r>
            <a:r>
              <a:rPr lang="en-US" dirty="0"/>
              <a:t> </a:t>
            </a:r>
            <a:r>
              <a:rPr lang="en-US" b="1" u="sng" dirty="0"/>
              <a:t>after</a:t>
            </a:r>
            <a:r>
              <a:rPr lang="en-US" dirty="0"/>
              <a:t> interleaved data </a:t>
            </a:r>
            <a:r>
              <a:rPr lang="en-US" dirty="0" err="1"/>
              <a:t>codewords</a:t>
            </a:r>
            <a:r>
              <a:rPr lang="en-US" dirty="0"/>
              <a:t> and convert to binary array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Add reminder zero bits if necessary (table)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35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Structure final message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23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136904" cy="37778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/>
              <a:t>data HELLO WORLD and M error correction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32, 91, 11, 120, 209, 114, 220, 77, 67, 64, 236, 17, 236, 17, 236, 17, </a:t>
            </a:r>
            <a:r>
              <a:rPr lang="en-US" dirty="0">
                <a:solidFill>
                  <a:srgbClr val="00B050"/>
                </a:solidFill>
              </a:rPr>
              <a:t>196, 35, 39, 119, 235, 215, 231, 226, 93, 23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0010000001011011000010110111100011010001011100101101110001001101010000110100000011101100000100011110110000010001111011000001000111000100001000110010011101110111111010111101011111100111111000100101110100010111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reminder zero bits are not necessary for version 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Module Placement in Matrix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24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4045353" cy="3777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Fixed elements:</a:t>
            </a:r>
          </a:p>
          <a:p>
            <a:pPr>
              <a:buFontTx/>
              <a:buChar char="-"/>
            </a:pPr>
            <a:r>
              <a:rPr lang="en-US" dirty="0"/>
              <a:t>Finder patterns</a:t>
            </a:r>
          </a:p>
          <a:p>
            <a:pPr>
              <a:buFontTx/>
              <a:buChar char="-"/>
            </a:pPr>
            <a:r>
              <a:rPr lang="en-US" dirty="0"/>
              <a:t>Separators</a:t>
            </a:r>
          </a:p>
          <a:p>
            <a:pPr>
              <a:buFontTx/>
              <a:buChar char="-"/>
            </a:pPr>
            <a:r>
              <a:rPr lang="en-US" dirty="0"/>
              <a:t>Timing patterns</a:t>
            </a:r>
          </a:p>
          <a:p>
            <a:pPr>
              <a:buFontTx/>
              <a:buChar char="-"/>
            </a:pPr>
            <a:r>
              <a:rPr lang="en-US" dirty="0"/>
              <a:t>Dark module</a:t>
            </a:r>
          </a:p>
          <a:p>
            <a:pPr>
              <a:buFontTx/>
              <a:buChar char="-"/>
            </a:pPr>
            <a:r>
              <a:rPr lang="en-US" dirty="0"/>
              <a:t>Alignment patterns (for version 2 and above – table with coordinates)</a:t>
            </a:r>
          </a:p>
        </p:txBody>
      </p:sp>
      <p:pic>
        <p:nvPicPr>
          <p:cNvPr id="1026" name="Picture 2" descr="https://www.thonky.com/qr-code-tutorial/function-patterns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906" y="2708920"/>
            <a:ext cx="3875526" cy="397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Module Placement in Matrix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25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352927" cy="3777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Version information (for version 7 and larger)</a:t>
            </a:r>
          </a:p>
        </p:txBody>
      </p:sp>
      <p:pic>
        <p:nvPicPr>
          <p:cNvPr id="2052" name="Picture 4" descr="https://www.thonky.com/qr-code-tutorial/version-area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03731"/>
            <a:ext cx="345638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858" y="3544099"/>
            <a:ext cx="3456384" cy="156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64088" y="5374957"/>
            <a:ext cx="2330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table with 18-bit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70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Module Placement in Matrix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26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4248471" cy="3777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Format information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modules are reserved in advance</a:t>
            </a:r>
          </a:p>
          <a:p>
            <a:r>
              <a:rPr lang="en-US" dirty="0"/>
              <a:t>data is filled during data masking (next and last step)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https://www.thonky.com/qr-code-tutorial/format-reserved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28" y="3212976"/>
            <a:ext cx="3528392" cy="352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69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Module Placement in Matrix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27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352927" cy="3777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User and error correction data (skip already used modules)</a:t>
            </a:r>
          </a:p>
        </p:txBody>
      </p:sp>
      <p:pic>
        <p:nvPicPr>
          <p:cNvPr id="3074" name="Picture 2" descr="https://www.thonky.com/qr-code-tutorial/data-bit-progressio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4984"/>
            <a:ext cx="3312368" cy="331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https://www.thonky.com/qr-code-tutorial/upwar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941168"/>
            <a:ext cx="1362075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https://www.thonky.com/qr-code-tutorial/downwar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435448"/>
            <a:ext cx="1362075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https://www.thonky.com/qr-code-tutorial/timing-modules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068960"/>
            <a:ext cx="2762250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28160" y="5517232"/>
            <a:ext cx="2858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Skip Vertical Timing Pattern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Data Masking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28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352927" cy="3777869"/>
          </a:xfrm>
        </p:spPr>
        <p:txBody>
          <a:bodyPr>
            <a:normAutofit/>
          </a:bodyPr>
          <a:lstStyle/>
          <a:p>
            <a:r>
              <a:rPr lang="en-US" dirty="0"/>
              <a:t>Transform QR matrix – dark module to light and vice versa</a:t>
            </a:r>
          </a:p>
          <a:p>
            <a:r>
              <a:rPr lang="en-US" dirty="0"/>
              <a:t>Goal – to choose the most readable QR code</a:t>
            </a:r>
          </a:p>
          <a:p>
            <a:r>
              <a:rPr lang="en-US" dirty="0"/>
              <a:t>Only user and error correction data</a:t>
            </a:r>
          </a:p>
          <a:p>
            <a:r>
              <a:rPr lang="en-US" dirty="0"/>
              <a:t>8 mask patterns – 8 QR Code Matrix copies</a:t>
            </a:r>
          </a:p>
          <a:p>
            <a:r>
              <a:rPr lang="en-US" dirty="0"/>
              <a:t>4 penalty rules to evaluate which masking pattern is the most readable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92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Data Masking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29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352927" cy="3777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8 mask pattern formulas</a:t>
            </a: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429000"/>
            <a:ext cx="7287753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015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Data Analysis and Encoding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3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="" id="{DCC96242-8868-4560-BE42-B2131524B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675468"/>
            <a:ext cx="7704856" cy="3849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1.2 Determine the version using the table with maximum character capacity for data mode and error correction</a:t>
            </a:r>
          </a:p>
          <a:p>
            <a:pPr lvl="1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57"/>
          <a:stretch/>
        </p:blipFill>
        <p:spPr bwMode="auto">
          <a:xfrm>
            <a:off x="847367" y="3552267"/>
            <a:ext cx="7613065" cy="2973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393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Data Masking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30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352927" cy="3777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Fill format information for every masking pattern copy</a:t>
            </a:r>
          </a:p>
          <a:p>
            <a:pPr marL="0" indent="0">
              <a:buNone/>
            </a:pPr>
            <a:r>
              <a:rPr lang="en-US" dirty="0"/>
              <a:t>8 completely filled QR Codes</a:t>
            </a:r>
          </a:p>
        </p:txBody>
      </p:sp>
      <p:pic>
        <p:nvPicPr>
          <p:cNvPr id="10" name="Picture 2" descr="https://www.thonky.com/qr-code-tutorial/format-reserved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32366"/>
            <a:ext cx="3209002" cy="320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005064"/>
            <a:ext cx="3838575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004048" y="349171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table with 15-bit data</a:t>
            </a:r>
          </a:p>
        </p:txBody>
      </p:sp>
    </p:spTree>
    <p:extLst>
      <p:ext uri="{BB962C8B-B14F-4D97-AF65-F5344CB8AC3E}">
        <p14:creationId xmlns:p14="http://schemas.microsoft.com/office/powerpoint/2010/main" val="69776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Data Masking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31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39553" y="2708920"/>
            <a:ext cx="8352927" cy="3777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 Penalty Rules: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group of five or more same-colored modules in a row (or column)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each 2x2 area of same-colored modules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patterns that look similar to the finder patterns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than half of the modules are dark or light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Total penalty is sum of all 4 penalty rules.</a:t>
            </a:r>
          </a:p>
        </p:txBody>
      </p:sp>
    </p:spTree>
    <p:extLst>
      <p:ext uri="{BB962C8B-B14F-4D97-AF65-F5344CB8AC3E}">
        <p14:creationId xmlns:p14="http://schemas.microsoft.com/office/powerpoint/2010/main" val="297014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Data Analysis and Encoding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4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="" id="{DCC96242-8868-4560-BE42-B2131524B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675468"/>
            <a:ext cx="7704856" cy="3849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1.3.1 Encode data (byte mode):</a:t>
            </a:r>
          </a:p>
          <a:p>
            <a:pPr lvl="1"/>
            <a:r>
              <a:rPr lang="en-US" dirty="0"/>
              <a:t>convert ASCII codes of data characters into binary numbers</a:t>
            </a:r>
          </a:p>
          <a:p>
            <a:pPr lvl="1"/>
            <a:r>
              <a:rPr lang="en-US" dirty="0"/>
              <a:t>join them into 1/0 array (string)</a:t>
            </a:r>
          </a:p>
          <a:p>
            <a:pPr marL="301943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H</a:t>
            </a:r>
            <a:r>
              <a:rPr lang="en-US" sz="2200" dirty="0"/>
              <a:t>-&gt;01001000 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dirty="0"/>
              <a:t>-&gt;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01100101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FF0000"/>
                </a:solidFill>
              </a:rPr>
              <a:t>l</a:t>
            </a:r>
            <a:r>
              <a:rPr lang="en-US" sz="2200" dirty="0"/>
              <a:t>-&gt;01101100 </a:t>
            </a:r>
            <a:r>
              <a:rPr lang="en-US" sz="2200" dirty="0">
                <a:solidFill>
                  <a:srgbClr val="FF0000"/>
                </a:solidFill>
              </a:rPr>
              <a:t>l</a:t>
            </a:r>
            <a:r>
              <a:rPr lang="en-US" sz="2200" dirty="0"/>
              <a:t>-&gt;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01101100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FF0000"/>
                </a:solidFill>
              </a:rPr>
              <a:t>o</a:t>
            </a:r>
            <a:r>
              <a:rPr lang="en-US" sz="2200" dirty="0"/>
              <a:t>-&gt;01101111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01001000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01100101</a:t>
            </a:r>
            <a:r>
              <a:rPr lang="en-US" sz="2200" dirty="0"/>
              <a:t>01101100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01101100</a:t>
            </a:r>
            <a:r>
              <a:rPr lang="en-US" sz="2200" dirty="0"/>
              <a:t>01101111</a:t>
            </a:r>
          </a:p>
        </p:txBody>
      </p:sp>
    </p:spTree>
    <p:extLst>
      <p:ext uri="{BB962C8B-B14F-4D97-AF65-F5344CB8AC3E}">
        <p14:creationId xmlns:p14="http://schemas.microsoft.com/office/powerpoint/2010/main" val="224199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Data Analysis and Encoding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5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="" id="{DCC96242-8868-4560-BE42-B2131524B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675468"/>
            <a:ext cx="7704856" cy="38498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1.3.2 Encode data (numeric mode):</a:t>
            </a:r>
          </a:p>
          <a:p>
            <a:pPr lvl="1"/>
            <a:r>
              <a:rPr lang="en-US" dirty="0"/>
              <a:t>split data into groups of 3 numbers</a:t>
            </a:r>
          </a:p>
          <a:p>
            <a:pPr lvl="1"/>
            <a:r>
              <a:rPr lang="en-US" dirty="0"/>
              <a:t>convert groups of 3 numbers into 10-bit binary numbers</a:t>
            </a:r>
          </a:p>
          <a:p>
            <a:pPr lvl="1"/>
            <a:r>
              <a:rPr lang="en-US" dirty="0"/>
              <a:t>last group could be of 2 or 1 number – group of 2 is converted into 7-bit number and group of 1 into 4-bit</a:t>
            </a:r>
          </a:p>
          <a:p>
            <a:pPr lvl="1"/>
            <a:r>
              <a:rPr lang="en-US" dirty="0"/>
              <a:t>if group of 3 starts with 0 then it is treated as group of 2</a:t>
            </a:r>
          </a:p>
          <a:p>
            <a:pPr lvl="1"/>
            <a:r>
              <a:rPr lang="en-US" dirty="0"/>
              <a:t>if group of 3 starts with 00 then it is treated as group of 1</a:t>
            </a:r>
          </a:p>
          <a:p>
            <a:pPr lvl="1"/>
            <a:r>
              <a:rPr lang="en-US" dirty="0"/>
              <a:t>join them into 1/0 array (string)</a:t>
            </a:r>
          </a:p>
          <a:p>
            <a:pPr marL="301943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8675309 -&gt; 867 </a:t>
            </a:r>
            <a:r>
              <a:rPr lang="en-US" dirty="0">
                <a:solidFill>
                  <a:srgbClr val="FF0000"/>
                </a:solidFill>
              </a:rPr>
              <a:t>530</a:t>
            </a:r>
            <a:r>
              <a:rPr lang="en-US" dirty="0"/>
              <a:t> 9 -&gt; 1101100011</a:t>
            </a:r>
            <a:r>
              <a:rPr lang="en-US" dirty="0">
                <a:solidFill>
                  <a:srgbClr val="FF0000"/>
                </a:solidFill>
              </a:rPr>
              <a:t>1000010010</a:t>
            </a:r>
            <a:r>
              <a:rPr lang="en-US" dirty="0"/>
              <a:t>1001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1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Data Analysis and Encoding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6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="" id="{DCC96242-8868-4560-BE42-B2131524B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675468"/>
            <a:ext cx="7704856" cy="3849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1.3.3 Encode data (alphanumeric mode table):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487286"/>
              </p:ext>
            </p:extLst>
          </p:nvPr>
        </p:nvGraphicFramePr>
        <p:xfrm>
          <a:off x="1907704" y="3356992"/>
          <a:ext cx="5472610" cy="2808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9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49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9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27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49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80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0 0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 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 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U 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+ 40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 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 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 31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- 41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2 2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 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 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 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. 42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0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3 3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 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 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X 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/ 43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4 4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 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 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Y 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: 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0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5 5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 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 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Z 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0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6 6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 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Q 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36 (space)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0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7 7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 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 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$ 37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0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8 8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 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 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, 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0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9 9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 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 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* 39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96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Data Analysis and Encoding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7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="" id="{DCC96242-8868-4560-BE42-B2131524B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675468"/>
            <a:ext cx="7704856" cy="38498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1.3.3 Encode data (alphanumeric mode):</a:t>
            </a:r>
          </a:p>
          <a:p>
            <a:pPr lvl="1"/>
            <a:r>
              <a:rPr lang="en-US" dirty="0"/>
              <a:t>split data into groups of 2 characters (C1 C2)</a:t>
            </a:r>
          </a:p>
          <a:p>
            <a:pPr lvl="1"/>
            <a:r>
              <a:rPr lang="en-US" dirty="0"/>
              <a:t>determine a number for every character (N1 N2) from alphanumeric table (shown on following slide)</a:t>
            </a:r>
          </a:p>
          <a:p>
            <a:pPr lvl="1"/>
            <a:r>
              <a:rPr lang="en-US" dirty="0"/>
              <a:t>use a formula (N1 * 45 + N2)</a:t>
            </a:r>
          </a:p>
          <a:p>
            <a:pPr lvl="1"/>
            <a:r>
              <a:rPr lang="en-US" dirty="0"/>
              <a:t>convert a number into 11-bit string</a:t>
            </a:r>
          </a:p>
          <a:p>
            <a:pPr lvl="1"/>
            <a:r>
              <a:rPr lang="en-US" dirty="0"/>
              <a:t>if a group has only 1 character convert it into 6-bit string</a:t>
            </a:r>
          </a:p>
          <a:p>
            <a:pPr marL="301943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sz="2200" dirty="0"/>
              <a:t>HELLO -&gt; HE </a:t>
            </a:r>
            <a:r>
              <a:rPr lang="en-US" sz="2200" dirty="0">
                <a:solidFill>
                  <a:srgbClr val="FF0000"/>
                </a:solidFill>
              </a:rPr>
              <a:t>LL</a:t>
            </a:r>
            <a:r>
              <a:rPr lang="en-US" sz="2200" dirty="0"/>
              <a:t> O -&gt; (17 *45 + 14)(21*45+21)(24) -&gt; (779)(966)(24) -&gt; 01100001011</a:t>
            </a:r>
            <a:r>
              <a:rPr lang="en-US" sz="2200" dirty="0">
                <a:solidFill>
                  <a:srgbClr val="FF0000"/>
                </a:solidFill>
              </a:rPr>
              <a:t>01111000110</a:t>
            </a:r>
            <a:r>
              <a:rPr lang="en-US" sz="2200" dirty="0"/>
              <a:t>011000</a:t>
            </a:r>
          </a:p>
        </p:txBody>
      </p:sp>
    </p:spTree>
    <p:extLst>
      <p:ext uri="{BB962C8B-B14F-4D97-AF65-F5344CB8AC3E}">
        <p14:creationId xmlns:p14="http://schemas.microsoft.com/office/powerpoint/2010/main" val="5579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Data Analysis and Encoding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8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="" id="{DCC96242-8868-4560-BE42-B2131524B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675468"/>
            <a:ext cx="7704856" cy="38498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1.4 Construct complete binary array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start with mode indicator (numeric 0001, alphanumeric 0010, byte 0100, Kanji 1000)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add the Character Count Indicator (8-16 bits, version + mode)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add encoded data from previous step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fill maximum capacity for determined version (max bytes from table * 8) by adding terminator zeros, more zeros to make the array length a multiple of 8, pad bytes (repeating 236 and 17)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83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Data Analysis and Encoding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597352"/>
            <a:ext cx="1161826" cy="216024"/>
          </a:xfrm>
        </p:spPr>
        <p:txBody>
          <a:bodyPr/>
          <a:lstStyle>
            <a:lvl1pPr algn="r">
              <a:defRPr/>
            </a:lvl1pPr>
          </a:lstStyle>
          <a:p>
            <a:fld id="{4F2D0623-9155-4936-96C1-3FED9D6C6355}" type="slidenum">
              <a:rPr lang="en-US" sz="1000" smtClean="0"/>
              <a:pPr/>
              <a:t>9</a:t>
            </a:fld>
            <a:endParaRPr lang="en-US" sz="1000" dirty="0"/>
          </a:p>
        </p:txBody>
      </p:sp>
      <p:pic>
        <p:nvPicPr>
          <p:cNvPr id="9" name="Picture 1" descr="D:\Bird\Posao\Moja firma\Logo\png transparent background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260648"/>
            <a:ext cx="221246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xmlns="" id="{DCC96242-8868-4560-BE42-B2131524B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675468"/>
            <a:ext cx="7704856" cy="39938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1.4 Construct complete binary array</a:t>
            </a:r>
          </a:p>
          <a:p>
            <a:pPr marL="0" indent="0">
              <a:buNone/>
            </a:pPr>
            <a:r>
              <a:rPr lang="en-US" i="1" dirty="0"/>
              <a:t>data HELLO WORLD and M error correction (16*8= 128 bit)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mode indicator for alphanumeric data - 0010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character count indicator (11 characters) - 000001011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encoded data - 01100001011 01111000110 10001011100 10110111000 10011010100 001101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terminator – 0000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length is 78 , so add “00” to get multiple of 8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128-80= 48 (6 bytes) – add 236,17,236,17,236,17 - 11101100 00010001 11101100 11101100 00010001 11101100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7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6580</TotalTime>
  <Words>1559</Words>
  <Application>Microsoft Office PowerPoint</Application>
  <PresentationFormat>On-screen Show (4:3)</PresentationFormat>
  <Paragraphs>313</Paragraphs>
  <Slides>31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Waveform</vt:lpstr>
      <vt:lpstr>Generating QR Codes from Oracle Database - Appendix</vt:lpstr>
      <vt:lpstr>1. Data Analysis and Encoding</vt:lpstr>
      <vt:lpstr>1. Data Analysis and Encoding</vt:lpstr>
      <vt:lpstr>1. Data Analysis and Encoding</vt:lpstr>
      <vt:lpstr>1. Data Analysis and Encoding</vt:lpstr>
      <vt:lpstr>1. Data Analysis and Encoding</vt:lpstr>
      <vt:lpstr>1. Data Analysis and Encoding</vt:lpstr>
      <vt:lpstr>1. Data Analysis and Encoding</vt:lpstr>
      <vt:lpstr>1. Data Analysis and Encoding</vt:lpstr>
      <vt:lpstr>1. Data Analysis and Encoding</vt:lpstr>
      <vt:lpstr>2. Error Correction Coding</vt:lpstr>
      <vt:lpstr>2. Error Correction Coding</vt:lpstr>
      <vt:lpstr>2. Error Correction Coding</vt:lpstr>
      <vt:lpstr>2. Error Correction Coding</vt:lpstr>
      <vt:lpstr>2. Error Correction Coding</vt:lpstr>
      <vt:lpstr>2. Error Correction Coding</vt:lpstr>
      <vt:lpstr>2. Error Correction Coding</vt:lpstr>
      <vt:lpstr>2. Error Correction Coding</vt:lpstr>
      <vt:lpstr>2. Error Correction Coding</vt:lpstr>
      <vt:lpstr>2. Error Correction Coding</vt:lpstr>
      <vt:lpstr>2. Error Correction Coding</vt:lpstr>
      <vt:lpstr>3. Structure final message</vt:lpstr>
      <vt:lpstr>3. Structure final message</vt:lpstr>
      <vt:lpstr>4. Module Placement in Matrix</vt:lpstr>
      <vt:lpstr>4. Module Placement in Matrix</vt:lpstr>
      <vt:lpstr>4. Module Placement in Matrix</vt:lpstr>
      <vt:lpstr>4. Module Placement in Matrix</vt:lpstr>
      <vt:lpstr>5. Data Masking</vt:lpstr>
      <vt:lpstr>5. Data Masking</vt:lpstr>
      <vt:lpstr>5. Data Masking</vt:lpstr>
      <vt:lpstr>5. Data Masking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Zoran Tica</dc:creator>
  <cp:lastModifiedBy>Zoran Tica</cp:lastModifiedBy>
  <cp:revision>1497</cp:revision>
  <dcterms:created xsi:type="dcterms:W3CDTF">2017-09-21T19:49:08Z</dcterms:created>
  <dcterms:modified xsi:type="dcterms:W3CDTF">2018-10-14T16:11:32Z</dcterms:modified>
</cp:coreProperties>
</file>