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69" r:id="rId3"/>
    <p:sldId id="257" r:id="rId4"/>
    <p:sldId id="258" r:id="rId5"/>
    <p:sldId id="259" r:id="rId6"/>
    <p:sldId id="267" r:id="rId7"/>
    <p:sldId id="268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9" r:id="rId17"/>
    <p:sldId id="278" r:id="rId18"/>
    <p:sldId id="280" r:id="rId19"/>
    <p:sldId id="281" r:id="rId20"/>
    <p:sldId id="282" r:id="rId2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680" userDrawn="1">
          <p15:clr>
            <a:srgbClr val="A4A3A4"/>
          </p15:clr>
        </p15:guide>
        <p15:guide id="3" pos="5579" userDrawn="1">
          <p15:clr>
            <a:srgbClr val="A4A3A4"/>
          </p15:clr>
        </p15:guide>
        <p15:guide id="4" orient="horz" pos="799" userDrawn="1">
          <p15:clr>
            <a:srgbClr val="A4A3A4"/>
          </p15:clr>
        </p15:guide>
        <p15:guide id="5" pos="1587" userDrawn="1">
          <p15:clr>
            <a:srgbClr val="A4A3A4"/>
          </p15:clr>
        </p15:guide>
        <p15:guide id="6" orient="horz" pos="618" userDrawn="1">
          <p15:clr>
            <a:srgbClr val="A4A3A4"/>
          </p15:clr>
        </p15:guide>
        <p15:guide id="7" orient="horz" pos="981" userDrawn="1">
          <p15:clr>
            <a:srgbClr val="A4A3A4"/>
          </p15:clr>
        </p15:guide>
        <p15:guide id="8" orient="horz" pos="11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4004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-1440" y="-96"/>
      </p:cViewPr>
      <p:guideLst>
        <p:guide orient="horz" pos="3680"/>
        <p:guide orient="horz" pos="799"/>
        <p:guide orient="horz" pos="618"/>
        <p:guide orient="horz" pos="981"/>
        <p:guide orient="horz" pos="1162"/>
        <p:guide pos="5579"/>
        <p:guide pos="15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CDD798-3D49-4A08-8292-4340B93D27BE}" type="datetimeFigureOut">
              <a:rPr lang="hr-HR" smtClean="0"/>
              <a:t>10.5.2022.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6C1565-4E30-45BE-9321-3E4B4047794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59145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95325"/>
            <a:ext cx="4568825" cy="3425825"/>
          </a:xfrm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r-BA">
              <a:latin typeface="Times New Roman" pitchFamily="18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5B9BB5AD-7285-46F2-B3EE-55D0AC25711D}" type="slidenum">
              <a:rPr lang="en-US" smtClean="0">
                <a:latin typeface="Times New Roman" pitchFamily="18" charset="0"/>
              </a:rPr>
              <a:pPr>
                <a:buFont typeface="Times New Roman" pitchFamily="18" charset="0"/>
                <a:buNone/>
              </a:pPr>
              <a:t>5</a:t>
            </a:fld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7108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7E336EE-5A99-4028-8A1A-D92AF78FD2A6}" type="datetimeFigureOut">
              <a:rPr lang="hr-HR" smtClean="0"/>
              <a:t>10.5.2022.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CE3C23B-594E-47A5-A7E1-3F5402602E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541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7E336EE-5A99-4028-8A1A-D92AF78FD2A6}" type="datetimeFigureOut">
              <a:rPr lang="hr-HR" smtClean="0"/>
              <a:t>10.5.2022.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CE3C23B-594E-47A5-A7E1-3F5402602E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96042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7E336EE-5A99-4028-8A1A-D92AF78FD2A6}" type="datetimeFigureOut">
              <a:rPr lang="hr-HR" smtClean="0"/>
              <a:t>10.5.2022.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CE3C23B-594E-47A5-A7E1-3F5402602E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3240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7E336EE-5A99-4028-8A1A-D92AF78FD2A6}" type="datetimeFigureOut">
              <a:rPr lang="hr-HR" smtClean="0"/>
              <a:t>10.5.2022.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CE3C23B-594E-47A5-A7E1-3F5402602E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4641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7E336EE-5A99-4028-8A1A-D92AF78FD2A6}" type="datetimeFigureOut">
              <a:rPr lang="hr-HR" smtClean="0"/>
              <a:t>10.5.2022.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CE3C23B-594E-47A5-A7E1-3F5402602E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33164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7E336EE-5A99-4028-8A1A-D92AF78FD2A6}" type="datetimeFigureOut">
              <a:rPr lang="hr-HR" smtClean="0"/>
              <a:t>10.5.2022.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CE3C23B-594E-47A5-A7E1-3F5402602E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1247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7E336EE-5A99-4028-8A1A-D92AF78FD2A6}" type="datetimeFigureOut">
              <a:rPr lang="hr-HR" smtClean="0"/>
              <a:t>10.5.2022.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CE3C23B-594E-47A5-A7E1-3F5402602E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1717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7E336EE-5A99-4028-8A1A-D92AF78FD2A6}" type="datetimeFigureOut">
              <a:rPr lang="hr-HR" smtClean="0"/>
              <a:t>10.5.2022.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CE3C23B-594E-47A5-A7E1-3F5402602E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8968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7E336EE-5A99-4028-8A1A-D92AF78FD2A6}" type="datetimeFigureOut">
              <a:rPr lang="hr-HR" smtClean="0"/>
              <a:t>10.5.2022.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CE3C23B-594E-47A5-A7E1-3F5402602E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58561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7E336EE-5A99-4028-8A1A-D92AF78FD2A6}" type="datetimeFigureOut">
              <a:rPr lang="hr-HR" smtClean="0"/>
              <a:t>10.5.2022.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CE3C23B-594E-47A5-A7E1-3F5402602E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23575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7E336EE-5A99-4028-8A1A-D92AF78FD2A6}" type="datetimeFigureOut">
              <a:rPr lang="hr-HR" smtClean="0"/>
              <a:t>10.5.2022.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CE3C23B-594E-47A5-A7E1-3F5402602E6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1332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qr code&#10;&#10;Description automatically generated">
            <a:extLst>
              <a:ext uri="{FF2B5EF4-FFF2-40B4-BE49-F238E27FC236}">
                <a16:creationId xmlns="" xmlns:a16="http://schemas.microsoft.com/office/drawing/2014/main" id="{26040161-197F-5FD4-7E38-4E4152E205A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602" y="383749"/>
            <a:ext cx="2052929" cy="42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50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em.krestalica@epbih.ba" TargetMode="External"/><Relationship Id="rId2" Type="http://schemas.openxmlformats.org/officeDocument/2006/relationships/hyperlink" Target="mailto:j.heljic@elektroprivreda.ba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457200" y="2656699"/>
            <a:ext cx="8289925" cy="1371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224" rIns="0" bIns="0" anchor="ctr"/>
          <a:lstStyle/>
          <a:p>
            <a:pPr algn="ctr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hr-HR" sz="36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Jedan primjer simplifikacije održavanja Oracle Forms aplikacija</a:t>
            </a:r>
            <a:endParaRPr lang="en-US" sz="360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bs-Latn-BA" sz="1800" b="1" dirty="0">
              <a:solidFill>
                <a:srgbClr val="69646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6340642" y="5484218"/>
            <a:ext cx="2163628" cy="647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224" rIns="0" bIns="0" anchor="t"/>
          <a:lstStyle/>
          <a:p>
            <a:pPr algn="r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bs-Latn-BA"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19.05.2022 </a:t>
            </a:r>
            <a:endParaRPr lang="bs-Latn-BA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bs-Latn-BA">
                <a:latin typeface="Arial" panose="020B0604020202020204" pitchFamily="34" charset="0"/>
                <a:cs typeface="Arial" panose="020B0604020202020204" pitchFamily="34" charset="0"/>
              </a:rPr>
              <a:t>Tuhelj</a:t>
            </a:r>
          </a:p>
          <a:p>
            <a:pPr algn="r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bs-Latn-BA" sz="1800" dirty="0">
              <a:solidFill>
                <a:srgbClr val="6964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bs-Latn-BA" sz="1800" b="1" dirty="0">
              <a:solidFill>
                <a:srgbClr val="69646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1" y="335457"/>
            <a:ext cx="3043843" cy="519760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685800" y="5552944"/>
            <a:ext cx="2163628" cy="5789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28224" rIns="0" bIns="0" anchor="t"/>
          <a:lstStyle/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t>Jasmin Heljić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1800">
                <a:latin typeface="Arial" panose="020B0604020202020204" pitchFamily="34" charset="0"/>
                <a:cs typeface="Arial" panose="020B0604020202020204" pitchFamily="34" charset="0"/>
              </a:rPr>
              <a:t>Emina Kreštalica</a:t>
            </a:r>
            <a:endParaRPr lang="bs-Latn-BA" sz="1800" b="1" dirty="0">
              <a:solidFill>
                <a:srgbClr val="6964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09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19706"/>
            <a:ext cx="7886700" cy="692149"/>
          </a:xfrm>
        </p:spPr>
        <p:txBody>
          <a:bodyPr>
            <a:normAutofit/>
          </a:bodyPr>
          <a:lstStyle/>
          <a:p>
            <a:pPr algn="l"/>
            <a:r>
              <a:rPr lang="bs-Latn-BA" sz="3600" smtClean="0">
                <a:latin typeface="Arial" panose="020B0604020202020204" pitchFamily="34" charset="0"/>
                <a:cs typeface="Arial" panose="020B0604020202020204" pitchFamily="34" charset="0"/>
              </a:rPr>
              <a:t>Korisnički interfejs (UI)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" y="1283624"/>
            <a:ext cx="8406765" cy="5117176"/>
          </a:xfrm>
        </p:spPr>
        <p:txBody>
          <a:bodyPr>
            <a:noAutofit/>
          </a:bodyPr>
          <a:lstStyle/>
          <a:p>
            <a:pPr lvl="1"/>
            <a:endParaRPr lang="bs-Latn-BA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bs-Latn-BA" smtClean="0">
                <a:latin typeface="Arial" panose="020B0604020202020204" pitchFamily="34" charset="0"/>
                <a:cs typeface="Arial" panose="020B0604020202020204" pitchFamily="34" charset="0"/>
              </a:rPr>
              <a:t>Generičke forme za srodne poslovne procese</a:t>
            </a:r>
          </a:p>
          <a:p>
            <a:pPr marL="457200" lvl="1" indent="0">
              <a:buNone/>
            </a:pPr>
            <a:endParaRPr lang="bs-Latn-BA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hr-HR" b="1" i="1" smtClean="0"/>
              <a:t>Primjer</a:t>
            </a:r>
            <a:r>
              <a:rPr lang="hr-HR" smtClean="0"/>
              <a:t> 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hr-HR" smtClean="0"/>
              <a:t>Forma </a:t>
            </a:r>
            <a:r>
              <a:rPr lang="hr-HR"/>
              <a:t>za prijem zahtjeva za usluge izdavanja </a:t>
            </a:r>
            <a:r>
              <a:rPr lang="hr-HR" smtClean="0"/>
              <a:t>EE </a:t>
            </a:r>
            <a:r>
              <a:rPr lang="hr-HR"/>
              <a:t>saglasnosti i priključenja na </a:t>
            </a:r>
            <a:r>
              <a:rPr lang="hr-HR" smtClean="0"/>
              <a:t>ED </a:t>
            </a:r>
            <a:r>
              <a:rPr lang="hr-HR"/>
              <a:t>mrežu od strane </a:t>
            </a:r>
            <a:r>
              <a:rPr lang="hr-HR" smtClean="0"/>
              <a:t>kupaca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hr-HR"/>
          </a:p>
          <a:p>
            <a:pPr lvl="2">
              <a:buFont typeface="Wingdings" panose="05000000000000000000" pitchFamily="2" charset="2"/>
              <a:buChar char="ü"/>
            </a:pPr>
            <a:r>
              <a:rPr lang="hr-HR"/>
              <a:t>Forma za </a:t>
            </a:r>
            <a:r>
              <a:rPr lang="hr-HR" smtClean="0"/>
              <a:t>evidentiranje sudskih postupaka između EP i kupaca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hr-HR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ü"/>
            </a:pPr>
            <a:endParaRPr lang="bs-Latn-BA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14"/>
          <p:cNvSpPr>
            <a:spLocks noChangeArrowheads="1"/>
          </p:cNvSpPr>
          <p:nvPr/>
        </p:nvSpPr>
        <p:spPr bwMode="auto">
          <a:xfrm>
            <a:off x="146050" y="6210300"/>
            <a:ext cx="457200" cy="457200"/>
          </a:xfrm>
          <a:prstGeom prst="ellipse">
            <a:avLst/>
          </a:prstGeom>
          <a:solidFill>
            <a:srgbClr val="D34817"/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75ED2C9-A33A-4CF3-92AA-DD9694B5BE7D}" type="slidenum">
              <a:rPr lang="en-US" sz="1400">
                <a:solidFill>
                  <a:srgbClr val="FFFFFF"/>
                </a:solidFill>
                <a:latin typeface="Franklin Gothic Book" pitchFamily="34" charset="0"/>
              </a:rPr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10</a:t>
            </a:fld>
            <a:endParaRPr lang="en-US" sz="1400">
              <a:solidFill>
                <a:srgbClr val="FFFFFF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08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619706"/>
            <a:ext cx="7886700" cy="692149"/>
          </a:xfrm>
        </p:spPr>
        <p:txBody>
          <a:bodyPr>
            <a:normAutofit/>
          </a:bodyPr>
          <a:lstStyle/>
          <a:p>
            <a:pPr algn="l"/>
            <a:r>
              <a:rPr lang="bs-Latn-BA" sz="3600" smtClean="0">
                <a:latin typeface="Arial" panose="020B0604020202020204" pitchFamily="34" charset="0"/>
                <a:cs typeface="Arial" panose="020B0604020202020204" pitchFamily="34" charset="0"/>
              </a:rPr>
              <a:t>Zahtjevi za izdavanje EES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48145" y="1713806"/>
            <a:ext cx="7711446" cy="39103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s-Latn-BA" sz="1800" b="1" i="1" smtClean="0">
                <a:latin typeface="Arial" panose="020B0604020202020204" pitchFamily="34" charset="0"/>
                <a:cs typeface="Arial" panose="020B0604020202020204" pitchFamily="34" charset="0"/>
              </a:rPr>
              <a:t>Primjeri zahtjeva</a:t>
            </a:r>
          </a:p>
          <a:p>
            <a:pPr marL="0" indent="0">
              <a:buNone/>
            </a:pPr>
            <a:r>
              <a:rPr lang="bs-Latn-BA" sz="1600">
                <a:cs typeface="Arial" panose="020B0604020202020204" pitchFamily="34" charset="0"/>
              </a:rPr>
              <a:t>Z</a:t>
            </a:r>
            <a:r>
              <a:rPr lang="bs-Latn-BA" sz="1600" smtClean="0">
                <a:cs typeface="Arial" panose="020B0604020202020204" pitchFamily="34" charset="0"/>
              </a:rPr>
              <a:t>01 - Zahtjev za izdavanje PEES</a:t>
            </a:r>
          </a:p>
          <a:p>
            <a:pPr marL="0" indent="0">
              <a:buNone/>
            </a:pPr>
            <a:r>
              <a:rPr lang="bs-Latn-BA" sz="1600" smtClean="0">
                <a:cs typeface="Arial" panose="020B0604020202020204" pitchFamily="34" charset="0"/>
              </a:rPr>
              <a:t>Z03 - Zahtjev za izdavanje EES</a:t>
            </a:r>
          </a:p>
          <a:p>
            <a:pPr marL="0" indent="0">
              <a:buNone/>
            </a:pPr>
            <a:r>
              <a:rPr lang="bs-Latn-BA" sz="1600" smtClean="0">
                <a:cs typeface="Arial" panose="020B0604020202020204" pitchFamily="34" charset="0"/>
              </a:rPr>
              <a:t>Z04-a - Zahtjev za izmjenu EES</a:t>
            </a:r>
          </a:p>
          <a:p>
            <a:pPr marL="0" indent="0">
              <a:buNone/>
            </a:pPr>
            <a:r>
              <a:rPr lang="bs-Latn-BA" sz="1600" smtClean="0">
                <a:cs typeface="Arial" panose="020B0604020202020204" pitchFamily="34" charset="0"/>
              </a:rPr>
              <a:t>Z04-b - Zahtjev za objedinjavanje</a:t>
            </a:r>
          </a:p>
          <a:p>
            <a:pPr marL="0" indent="0">
              <a:buNone/>
            </a:pPr>
            <a:r>
              <a:rPr lang="bs-Latn-BA" sz="1600" smtClean="0">
                <a:cs typeface="Arial" panose="020B0604020202020204" pitchFamily="34" charset="0"/>
              </a:rPr>
              <a:t>Z04-c - Zahtjev za dijeljenje</a:t>
            </a:r>
          </a:p>
          <a:p>
            <a:pPr marL="0" indent="0">
              <a:buNone/>
            </a:pPr>
            <a:r>
              <a:rPr lang="bs-Latn-BA" sz="1600" smtClean="0">
                <a:cs typeface="Arial" panose="020B0604020202020204" pitchFamily="34" charset="0"/>
              </a:rPr>
              <a:t>Z05 - Zahtjev za privremenu EES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" t="11429" r="75088" b="50956"/>
          <a:stretch/>
        </p:blipFill>
        <p:spPr bwMode="auto">
          <a:xfrm>
            <a:off x="4136467" y="1741580"/>
            <a:ext cx="4309117" cy="3869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761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" t="11649" r="75051" b="49251"/>
          <a:stretch/>
        </p:blipFill>
        <p:spPr bwMode="auto">
          <a:xfrm>
            <a:off x="4141591" y="1713806"/>
            <a:ext cx="4318000" cy="391037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619706"/>
            <a:ext cx="7886700" cy="692149"/>
          </a:xfrm>
        </p:spPr>
        <p:txBody>
          <a:bodyPr>
            <a:normAutofit/>
          </a:bodyPr>
          <a:lstStyle/>
          <a:p>
            <a:pPr algn="l"/>
            <a:r>
              <a:rPr lang="bs-Latn-BA" sz="3600" smtClean="0">
                <a:latin typeface="Arial" panose="020B0604020202020204" pitchFamily="34" charset="0"/>
                <a:cs typeface="Arial" panose="020B0604020202020204" pitchFamily="34" charset="0"/>
              </a:rPr>
              <a:t>Baza sporova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748145" y="1713806"/>
            <a:ext cx="7711446" cy="391037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s-Latn-BA" sz="1800" b="1" i="1" smtClean="0">
                <a:latin typeface="Arial" panose="020B0604020202020204" pitchFamily="34" charset="0"/>
                <a:cs typeface="Arial" panose="020B0604020202020204" pitchFamily="34" charset="0"/>
              </a:rPr>
              <a:t>Primjeri postupaka</a:t>
            </a:r>
          </a:p>
          <a:p>
            <a:pPr marL="0" indent="0">
              <a:buNone/>
            </a:pPr>
            <a:r>
              <a:rPr lang="bs-Latn-BA" sz="1600" smtClean="0">
                <a:cs typeface="Arial" panose="020B0604020202020204" pitchFamily="34" charset="0"/>
              </a:rPr>
              <a:t>S01 - Parnični postupak</a:t>
            </a:r>
          </a:p>
          <a:p>
            <a:pPr marL="0" indent="0">
              <a:buNone/>
            </a:pPr>
            <a:r>
              <a:rPr lang="bs-Latn-BA" sz="1600" smtClean="0">
                <a:cs typeface="Arial" panose="020B0604020202020204" pitchFamily="34" charset="0"/>
              </a:rPr>
              <a:t>S02 - Izvršni postupak</a:t>
            </a:r>
          </a:p>
          <a:p>
            <a:pPr marL="0" indent="0">
              <a:buNone/>
            </a:pPr>
            <a:r>
              <a:rPr lang="bs-Latn-BA" sz="1600" smtClean="0">
                <a:cs typeface="Arial" panose="020B0604020202020204" pitchFamily="34" charset="0"/>
              </a:rPr>
              <a:t>S04 - Stečajni postupak</a:t>
            </a:r>
          </a:p>
          <a:p>
            <a:pPr marL="0" indent="0">
              <a:buNone/>
            </a:pPr>
            <a:r>
              <a:rPr lang="bs-Latn-BA" sz="1600" smtClean="0">
                <a:cs typeface="Arial" panose="020B0604020202020204" pitchFamily="34" charset="0"/>
              </a:rPr>
              <a:t>S05 - Krivični postupak</a:t>
            </a:r>
          </a:p>
          <a:p>
            <a:pPr marL="0" indent="0">
              <a:buNone/>
            </a:pPr>
            <a:r>
              <a:rPr lang="bs-Latn-BA" sz="1600" smtClean="0">
                <a:cs typeface="Arial" panose="020B0604020202020204" pitchFamily="34" charset="0"/>
              </a:rPr>
              <a:t>S06 - Vanparnični postupak</a:t>
            </a:r>
          </a:p>
          <a:p>
            <a:pPr marL="0" indent="0">
              <a:buNone/>
            </a:pPr>
            <a:r>
              <a:rPr lang="bs-Latn-BA" sz="1600" smtClean="0">
                <a:cs typeface="Arial" panose="020B0604020202020204" pitchFamily="34" charset="0"/>
              </a:rPr>
              <a:t>S07 - Upravni postupak</a:t>
            </a:r>
          </a:p>
        </p:txBody>
      </p:sp>
    </p:spTree>
    <p:extLst>
      <p:ext uri="{BB962C8B-B14F-4D97-AF65-F5344CB8AC3E}">
        <p14:creationId xmlns:p14="http://schemas.microsoft.com/office/powerpoint/2010/main" val="33015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619706"/>
            <a:ext cx="7886700" cy="692149"/>
          </a:xfrm>
        </p:spPr>
        <p:txBody>
          <a:bodyPr>
            <a:normAutofit/>
          </a:bodyPr>
          <a:lstStyle/>
          <a:p>
            <a:pPr algn="l"/>
            <a:r>
              <a:rPr lang="bs-Latn-BA" sz="3600" smtClean="0">
                <a:latin typeface="Arial" panose="020B0604020202020204" pitchFamily="34" charset="0"/>
                <a:cs typeface="Arial" panose="020B0604020202020204" pitchFamily="34" charset="0"/>
              </a:rPr>
              <a:t>Generička forma za zahtjeve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1" t="18236" r="21278" b="44541"/>
          <a:stretch/>
        </p:blipFill>
        <p:spPr bwMode="auto">
          <a:xfrm>
            <a:off x="104775" y="1724025"/>
            <a:ext cx="8924926" cy="38290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349" y="5675602"/>
            <a:ext cx="91122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400" i="1"/>
              <a:t>Izgled ulazne forme za </a:t>
            </a:r>
            <a:r>
              <a:rPr lang="hr-HR" sz="1400" i="1" smtClean="0"/>
              <a:t>prijem </a:t>
            </a:r>
            <a:r>
              <a:rPr lang="hr-HR" sz="1400" i="1"/>
              <a:t>zahtjeva u Oracle Forms</a:t>
            </a:r>
            <a:endParaRPr lang="en-US" sz="1400" i="1"/>
          </a:p>
        </p:txBody>
      </p:sp>
    </p:spTree>
    <p:extLst>
      <p:ext uri="{BB962C8B-B14F-4D97-AF65-F5344CB8AC3E}">
        <p14:creationId xmlns:p14="http://schemas.microsoft.com/office/powerpoint/2010/main" val="116427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619706"/>
            <a:ext cx="7886700" cy="692149"/>
          </a:xfrm>
        </p:spPr>
        <p:txBody>
          <a:bodyPr>
            <a:normAutofit/>
          </a:bodyPr>
          <a:lstStyle/>
          <a:p>
            <a:pPr algn="l"/>
            <a:r>
              <a:rPr lang="bs-Latn-BA" sz="3600" smtClean="0">
                <a:latin typeface="Arial" panose="020B0604020202020204" pitchFamily="34" charset="0"/>
                <a:cs typeface="Arial" panose="020B0604020202020204" pitchFamily="34" charset="0"/>
              </a:rPr>
              <a:t>Generička forma za postupke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349" y="5675602"/>
            <a:ext cx="91122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1400" i="1"/>
              <a:t>Izgled ulazne forme za evidenciju </a:t>
            </a:r>
            <a:r>
              <a:rPr lang="hr-HR" sz="1400" i="1" smtClean="0"/>
              <a:t>postupaka u </a:t>
            </a:r>
            <a:r>
              <a:rPr lang="hr-HR" sz="1400" i="1"/>
              <a:t>Oracle Forms</a:t>
            </a:r>
            <a:endParaRPr lang="en-US" sz="1400" i="1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t="15014" r="45470" b="44060"/>
          <a:stretch/>
        </p:blipFill>
        <p:spPr bwMode="auto">
          <a:xfrm>
            <a:off x="122476" y="1615107"/>
            <a:ext cx="8788400" cy="395701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39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t="13333" r="34514" b="38272"/>
          <a:stretch/>
        </p:blipFill>
        <p:spPr bwMode="auto">
          <a:xfrm>
            <a:off x="2716530" y="1258750"/>
            <a:ext cx="5989320" cy="253817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4" t="17314" r="53698" b="11945"/>
          <a:stretch/>
        </p:blipFill>
        <p:spPr bwMode="auto">
          <a:xfrm>
            <a:off x="373381" y="1271451"/>
            <a:ext cx="1842769" cy="255512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Straight Arrow Connector 22"/>
          <p:cNvCxnSpPr/>
          <p:nvPr/>
        </p:nvCxnSpPr>
        <p:spPr>
          <a:xfrm>
            <a:off x="2228850" y="1761151"/>
            <a:ext cx="679450" cy="0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7345790" y="3801690"/>
            <a:ext cx="0" cy="421674"/>
          </a:xfrm>
          <a:prstGeom prst="straightConnector1">
            <a:avLst/>
          </a:prstGeom>
          <a:ln w="28575">
            <a:solidFill>
              <a:srgbClr val="0070C0"/>
            </a:solidFill>
            <a:headEnd type="triangl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2336800" y="4237651"/>
            <a:ext cx="6578600" cy="2518539"/>
            <a:chOff x="2336800" y="4013200"/>
            <a:chExt cx="6578600" cy="2518539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0" t="10301" r="42500" b="58890"/>
            <a:stretch/>
          </p:blipFill>
          <p:spPr bwMode="auto">
            <a:xfrm>
              <a:off x="3251200" y="4013200"/>
              <a:ext cx="5664200" cy="172085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05" t="14319" r="33259" b="63228"/>
            <a:stretch/>
          </p:blipFill>
          <p:spPr bwMode="auto">
            <a:xfrm>
              <a:off x="2336800" y="5076061"/>
              <a:ext cx="5582920" cy="1455678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2336800" y="5076061"/>
              <a:ext cx="5582920" cy="145567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5420042" y="3809953"/>
            <a:ext cx="0" cy="421674"/>
          </a:xfrm>
          <a:prstGeom prst="straightConnector1">
            <a:avLst/>
          </a:prstGeom>
          <a:ln w="28575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3711" y="503324"/>
            <a:ext cx="7886700" cy="692149"/>
          </a:xfrm>
        </p:spPr>
        <p:txBody>
          <a:bodyPr>
            <a:normAutofit/>
          </a:bodyPr>
          <a:lstStyle/>
          <a:p>
            <a:pPr algn="l"/>
            <a:r>
              <a:rPr lang="bs-Latn-BA" sz="3600" smtClean="0">
                <a:latin typeface="Arial" panose="020B0604020202020204" pitchFamily="34" charset="0"/>
                <a:cs typeface="Arial" panose="020B0604020202020204" pitchFamily="34" charset="0"/>
              </a:rPr>
              <a:t>Setovanje forme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375695" y="140096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b="1" smtClean="0">
                <a:solidFill>
                  <a:srgbClr val="FF0000"/>
                </a:solidFill>
              </a:rPr>
              <a:t>1.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29308" y="3836124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b="1" smtClean="0">
                <a:solidFill>
                  <a:srgbClr val="FF0000"/>
                </a:solidFill>
              </a:rPr>
              <a:t>3.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90134" y="3840003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b="1" smtClean="0">
                <a:solidFill>
                  <a:srgbClr val="FF0000"/>
                </a:solidFill>
              </a:rPr>
              <a:t>2.</a:t>
            </a:r>
            <a:endParaRPr lang="en-US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302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3711" y="503324"/>
            <a:ext cx="7886700" cy="692149"/>
          </a:xfrm>
        </p:spPr>
        <p:txBody>
          <a:bodyPr>
            <a:normAutofit/>
          </a:bodyPr>
          <a:lstStyle/>
          <a:p>
            <a:pPr algn="l"/>
            <a:r>
              <a:rPr lang="bs-Latn-BA" sz="3600" smtClean="0">
                <a:latin typeface="Arial" panose="020B0604020202020204" pitchFamily="34" charset="0"/>
                <a:cs typeface="Arial" panose="020B0604020202020204" pitchFamily="34" charset="0"/>
              </a:rPr>
              <a:t>Setovanje forme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t="9999" r="58542" b="9383"/>
          <a:stretch/>
        </p:blipFill>
        <p:spPr bwMode="auto">
          <a:xfrm>
            <a:off x="4756078" y="980546"/>
            <a:ext cx="3092007" cy="54276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138843" y="1188714"/>
            <a:ext cx="2909454" cy="5137266"/>
            <a:chOff x="1163782" y="1388226"/>
            <a:chExt cx="2909454" cy="5137266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7" t="11001" r="6244" b="2029"/>
            <a:stretch/>
          </p:blipFill>
          <p:spPr bwMode="auto">
            <a:xfrm>
              <a:off x="1163782" y="1388226"/>
              <a:ext cx="2851265" cy="5137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163782" y="1388226"/>
              <a:ext cx="2909454" cy="513726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" name="Straight Arrow Connector 18"/>
          <p:cNvCxnSpPr/>
          <p:nvPr/>
        </p:nvCxnSpPr>
        <p:spPr>
          <a:xfrm>
            <a:off x="4073238" y="3668286"/>
            <a:ext cx="679450" cy="0"/>
          </a:xfrm>
          <a:prstGeom prst="straightConnector1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151926" y="6412575"/>
            <a:ext cx="23003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s-Latn-BA" sz="1400" i="1" smtClean="0"/>
              <a:t>Tabela za setovanje svojstava</a:t>
            </a:r>
            <a:endParaRPr lang="en-US" sz="1400" i="1"/>
          </a:p>
        </p:txBody>
      </p:sp>
    </p:spTree>
    <p:extLst>
      <p:ext uri="{BB962C8B-B14F-4D97-AF65-F5344CB8AC3E}">
        <p14:creationId xmlns:p14="http://schemas.microsoft.com/office/powerpoint/2010/main" val="66230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3711" y="503324"/>
            <a:ext cx="7886700" cy="692149"/>
          </a:xfrm>
        </p:spPr>
        <p:txBody>
          <a:bodyPr>
            <a:normAutofit/>
          </a:bodyPr>
          <a:lstStyle/>
          <a:p>
            <a:pPr algn="l"/>
            <a:r>
              <a:rPr lang="bs-Latn-BA" sz="3600" smtClean="0">
                <a:latin typeface="Arial" panose="020B0604020202020204" pitchFamily="34" charset="0"/>
                <a:cs typeface="Arial" panose="020B0604020202020204" pitchFamily="34" charset="0"/>
              </a:rPr>
              <a:t>Setovanje forme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" t="16069" r="49365" b="59788"/>
          <a:stretch/>
        </p:blipFill>
        <p:spPr bwMode="auto">
          <a:xfrm>
            <a:off x="1202871" y="1747432"/>
            <a:ext cx="6775269" cy="185192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" t="17655" r="49365" b="59630"/>
          <a:stretch/>
        </p:blipFill>
        <p:spPr bwMode="auto">
          <a:xfrm>
            <a:off x="1202871" y="4279151"/>
            <a:ext cx="6775268" cy="17397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02871" y="1355359"/>
            <a:ext cx="3123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b="1" i="1">
                <a:cs typeface="Arial" panose="020B0604020202020204" pitchFamily="34" charset="0"/>
              </a:rPr>
              <a:t>Z01 - Zahtjev za izdavanje PEES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202871" y="3881244"/>
            <a:ext cx="5029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s-Latn-BA" b="1" i="1" smtClean="0">
                <a:cs typeface="Arial" panose="020B0604020202020204" pitchFamily="34" charset="0"/>
              </a:rPr>
              <a:t>Z10 </a:t>
            </a:r>
            <a:r>
              <a:rPr lang="bs-Latn-BA" b="1" i="1">
                <a:cs typeface="Arial" panose="020B0604020202020204" pitchFamily="34" charset="0"/>
              </a:rPr>
              <a:t>- Zahtjev za </a:t>
            </a:r>
            <a:r>
              <a:rPr lang="bs-Latn-BA" b="1" i="1" smtClean="0">
                <a:cs typeface="Arial" panose="020B0604020202020204" pitchFamily="34" charset="0"/>
              </a:rPr>
              <a:t>stručno mišljenje o lokaciji objekta</a:t>
            </a:r>
            <a:endParaRPr lang="bs-Latn-BA" b="1" i="1"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372870" y="5289550"/>
            <a:ext cx="215646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72870" y="3034030"/>
            <a:ext cx="2156460" cy="0"/>
          </a:xfrm>
          <a:prstGeom prst="lin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1287780" y="2514600"/>
            <a:ext cx="6385560" cy="11658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1295400" y="4914900"/>
            <a:ext cx="6385560" cy="11658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835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3711" y="503324"/>
            <a:ext cx="7886700" cy="692149"/>
          </a:xfrm>
        </p:spPr>
        <p:txBody>
          <a:bodyPr>
            <a:normAutofit/>
          </a:bodyPr>
          <a:lstStyle/>
          <a:p>
            <a:pPr algn="l"/>
            <a:r>
              <a:rPr lang="bs-Latn-BA" sz="3600" smtClean="0">
                <a:latin typeface="Arial" panose="020B0604020202020204" pitchFamily="34" charset="0"/>
                <a:cs typeface="Arial" panose="020B0604020202020204" pitchFamily="34" charset="0"/>
              </a:rPr>
              <a:t>Setovanje svojstava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02871" y="1355359"/>
            <a:ext cx="3036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b="1" i="1"/>
              <a:t>SET_ITEM_PROPERTY </a:t>
            </a:r>
            <a:r>
              <a:rPr lang="hr-HR" b="1" i="1" smtClean="0"/>
              <a:t> Built-in</a:t>
            </a:r>
            <a:endParaRPr lang="bs-Latn-BA" b="1" i="1"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52749" y="3656792"/>
            <a:ext cx="656121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b="1" i="1" smtClean="0">
                <a:cs typeface="Arial" panose="020B0604020202020204" pitchFamily="34" charset="0"/>
              </a:rPr>
              <a:t>Setovanje u zavisnosti od tipa itema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i="1">
                <a:cs typeface="Arial" panose="020B0604020202020204" pitchFamily="34" charset="0"/>
              </a:rPr>
              <a:t>BUTTON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i="1">
                <a:cs typeface="Arial" panose="020B0604020202020204" pitchFamily="34" charset="0"/>
              </a:rPr>
              <a:t>CHECKBOX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i="1">
                <a:cs typeface="Arial" panose="020B0604020202020204" pitchFamily="34" charset="0"/>
              </a:rPr>
              <a:t>DISPLAY ITEM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i="1">
                <a:cs typeface="Arial" panose="020B0604020202020204" pitchFamily="34" charset="0"/>
              </a:rPr>
              <a:t>IMAGE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i="1">
                <a:cs typeface="Arial" panose="020B0604020202020204" pitchFamily="34" charset="0"/>
              </a:rPr>
              <a:t>LIST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i="1">
                <a:cs typeface="Arial" panose="020B0604020202020204" pitchFamily="34" charset="0"/>
              </a:rPr>
              <a:t>RADIO GROUP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i="1">
                <a:cs typeface="Arial" panose="020B0604020202020204" pitchFamily="34" charset="0"/>
              </a:rPr>
              <a:t>TAB_PAGE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i="1">
                <a:cs typeface="Arial" panose="020B0604020202020204" pitchFamily="34" charset="0"/>
              </a:rPr>
              <a:t>TEXT ITEM</a:t>
            </a:r>
            <a:endParaRPr lang="bs-Latn-BA" sz="1600" i="1">
              <a:cs typeface="Arial" panose="020B0604020202020204" pitchFamily="34" charset="0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1286000" y="1800307"/>
            <a:ext cx="6478087" cy="1549720"/>
          </a:xfrm>
          <a:prstGeom prst="rect">
            <a:avLst/>
          </a:prstGeom>
          <a:solidFill>
            <a:srgbClr val="DDD8C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en-US" sz="1000" b="0" i="0" u="none" strike="noStrike" cap="none" normalizeH="0" baseline="0" smtClean="0">
              <a:ln>
                <a:noFill/>
              </a:ln>
              <a:solidFill>
                <a:srgbClr val="00000A"/>
              </a:solidFill>
              <a:effectLst/>
              <a:latin typeface="Courier New" pitchFamily="49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altLang="en-US" sz="1000" b="0" i="0" u="none" strike="noStrike" cap="none" normalizeH="0" baseline="0" smtClean="0">
              <a:ln>
                <a:noFill/>
              </a:ln>
              <a:solidFill>
                <a:srgbClr val="00000A"/>
              </a:solidFill>
              <a:effectLst/>
              <a:latin typeface="Courier New" pitchFamily="49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en-US" sz="1100" b="0" i="0" u="none" strike="noStrike" cap="none" normalizeH="0" baseline="0" smtClean="0">
                <a:ln>
                  <a:noFill/>
                </a:ln>
                <a:solidFill>
                  <a:srgbClr val="00000A"/>
                </a:solidFill>
                <a:effectLst/>
                <a:latin typeface="Courier New" pitchFamily="49" charset="0"/>
                <a:cs typeface="Arial" pitchFamily="34" charset="0"/>
              </a:rPr>
              <a:t>SET_ITEM_PROPERTY(item_id </a:t>
            </a:r>
            <a:r>
              <a:rPr kumimoji="0" lang="hr-HR" altLang="en-US" sz="1100" b="0" i="0" u="none" strike="noStrike" cap="none" normalizeH="0" baseline="0" smtClean="0">
                <a:ln>
                  <a:noFill/>
                </a:ln>
                <a:solidFill>
                  <a:srgbClr val="00000A"/>
                </a:solidFill>
                <a:effectLst/>
                <a:latin typeface="Courier New" pitchFamily="49" charset="0"/>
                <a:cs typeface="Arial" pitchFamily="34" charset="0"/>
              </a:rPr>
              <a:t>ITEM, property NUMBER, value VARCHAR2)</a:t>
            </a:r>
            <a:endParaRPr kumimoji="0" lang="hr-HR" altLang="en-US" sz="1100" b="1" i="0" u="none" strike="noStrike" cap="none" normalizeH="0" baseline="0" smtClean="0">
              <a:ln>
                <a:noFill/>
              </a:ln>
              <a:solidFill>
                <a:srgbClr val="00000A"/>
              </a:solidFill>
              <a:effectLst/>
              <a:latin typeface="Courier New" pitchFamily="49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en-US" sz="1100" b="0" i="0" u="none" strike="noStrike" cap="none" normalizeH="0" baseline="0" smtClean="0">
                <a:ln>
                  <a:noFill/>
                </a:ln>
                <a:solidFill>
                  <a:srgbClr val="00000A"/>
                </a:solidFill>
                <a:effectLst/>
                <a:latin typeface="Courier New" pitchFamily="49" charset="0"/>
                <a:cs typeface="Arial" pitchFamily="34" charset="0"/>
              </a:rPr>
              <a:t>SET_ITEM_PROPERTY(item_id ITEM, property NUMBER, x NUMBER)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en-US" sz="1100" b="0" i="0" u="none" strike="noStrike" cap="none" normalizeH="0" baseline="0" smtClean="0">
                <a:ln>
                  <a:noFill/>
                </a:ln>
                <a:solidFill>
                  <a:srgbClr val="00000A"/>
                </a:solidFill>
                <a:effectLst/>
                <a:latin typeface="Courier New" pitchFamily="49" charset="0"/>
                <a:cs typeface="Arial" pitchFamily="34" charset="0"/>
              </a:rPr>
              <a:t>SET_ITEM_PROPERTY(item_id ITEM, property NUMBER, x NUMBER, y NUMBER)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en-US" sz="1100" b="0" i="0" u="none" strike="noStrike" cap="none" normalizeH="0" baseline="0" smtClean="0">
                <a:ln>
                  <a:noFill/>
                </a:ln>
                <a:solidFill>
                  <a:srgbClr val="00000A"/>
                </a:solidFill>
                <a:effectLst/>
                <a:latin typeface="Courier New" pitchFamily="49" charset="0"/>
                <a:cs typeface="Arial" pitchFamily="34" charset="0"/>
              </a:rPr>
              <a:t>SET_ITEM_PROPERTY(item_name</a:t>
            </a:r>
            <a:r>
              <a:rPr kumimoji="0" lang="hr-HR" altLang="en-US" sz="1100" b="1" i="0" u="none" strike="noStrike" cap="none" normalizeH="0" baseline="0" smtClean="0">
                <a:ln>
                  <a:noFill/>
                </a:ln>
                <a:solidFill>
                  <a:srgbClr val="00000A"/>
                </a:solidFill>
                <a:effectLst/>
                <a:latin typeface="Courier New" pitchFamily="49" charset="0"/>
                <a:cs typeface="Arial" pitchFamily="34" charset="0"/>
              </a:rPr>
              <a:t> </a:t>
            </a:r>
            <a:r>
              <a:rPr kumimoji="0" lang="hr-HR" altLang="en-US" sz="1100" b="0" i="0" u="none" strike="noStrike" cap="none" normalizeH="0" baseline="0" smtClean="0">
                <a:ln>
                  <a:noFill/>
                </a:ln>
                <a:solidFill>
                  <a:srgbClr val="00000A"/>
                </a:solidFill>
                <a:effectLst/>
                <a:latin typeface="Courier New" pitchFamily="49" charset="0"/>
                <a:cs typeface="Arial" pitchFamily="34" charset="0"/>
              </a:rPr>
              <a:t>VARCHAR2, property NUMBER, value VARCHAR2)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en-US" sz="1100" b="0" i="0" u="none" strike="noStrike" cap="none" normalizeH="0" baseline="0" smtClean="0">
                <a:ln>
                  <a:noFill/>
                </a:ln>
                <a:solidFill>
                  <a:srgbClr val="00000A"/>
                </a:solidFill>
                <a:effectLst/>
                <a:latin typeface="Courier New" pitchFamily="49" charset="0"/>
                <a:cs typeface="Arial" pitchFamily="34" charset="0"/>
              </a:rPr>
              <a:t>SET_ITEM_PROPERTY(item_name VARCHAR2, property NUMBER, x NUMBER)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r-HR" altLang="en-US" sz="1100" b="0" i="0" u="none" strike="noStrike" cap="none" normalizeH="0" baseline="0" smtClean="0">
                <a:ln>
                  <a:noFill/>
                </a:ln>
                <a:solidFill>
                  <a:srgbClr val="00000A"/>
                </a:solidFill>
                <a:effectLst/>
                <a:latin typeface="Courier New" pitchFamily="49" charset="0"/>
                <a:cs typeface="Arial" pitchFamily="34" charset="0"/>
              </a:rPr>
              <a:t>SET_ITEM_PROPERTY(item_name VARCHAR2, property NUMBER, x NUMBER, y </a:t>
            </a:r>
            <a:r>
              <a:rPr kumimoji="0" lang="hr-HR" altLang="en-US" sz="1100" b="0" i="0" u="none" strike="noStrike" cap="none" normalizeH="0" baseline="0" smtClean="0">
                <a:ln>
                  <a:noFill/>
                </a:ln>
                <a:solidFill>
                  <a:srgbClr val="00000A"/>
                </a:solidFill>
                <a:effectLst/>
                <a:latin typeface="Courier New" pitchFamily="49" charset="0"/>
                <a:cs typeface="Arial" pitchFamily="34" charset="0"/>
              </a:rPr>
              <a:t>NUMBER</a:t>
            </a:r>
            <a:r>
              <a:rPr kumimoji="0" lang="hr-HR" altLang="en-US" sz="1100" b="0" i="0" u="none" strike="noStrike" cap="none" normalizeH="0" baseline="0" smtClean="0">
                <a:ln>
                  <a:noFill/>
                </a:ln>
                <a:solidFill>
                  <a:srgbClr val="00000A"/>
                </a:solidFill>
                <a:effectLst/>
                <a:latin typeface="Courier New" pitchFamily="49" charset="0"/>
                <a:cs typeface="Arial" pitchFamily="34" charset="0"/>
              </a:rPr>
              <a:t>)</a:t>
            </a:r>
            <a:r>
              <a:rPr kumimoji="0" lang="hr-HR" altLang="en-US" sz="1100" b="0" i="0" u="none" strike="noStrike" cap="none" normalizeH="0" baseline="0" smtClean="0">
                <a:ln>
                  <a:noFill/>
                </a:ln>
                <a:solidFill>
                  <a:srgbClr val="00000A"/>
                </a:solidFill>
                <a:effectLst/>
                <a:latin typeface="Calibri" pitchFamily="34" charset="0"/>
                <a:cs typeface="Arial" pitchFamily="34" charset="0"/>
              </a:rPr>
              <a:t>  </a:t>
            </a:r>
            <a:endParaRPr kumimoji="0" lang="hr-HR" altLang="en-US" sz="1100" b="0" i="0" u="none" strike="noStrike" cap="none" normalizeH="0" baseline="0" smtClean="0">
              <a:ln>
                <a:noFill/>
              </a:ln>
              <a:solidFill>
                <a:srgbClr val="00000A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6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3711" y="503324"/>
            <a:ext cx="7886700" cy="692149"/>
          </a:xfrm>
        </p:spPr>
        <p:txBody>
          <a:bodyPr>
            <a:normAutofit/>
          </a:bodyPr>
          <a:lstStyle/>
          <a:p>
            <a:pPr algn="l"/>
            <a:r>
              <a:rPr lang="bs-Latn-BA" sz="3600" smtClean="0">
                <a:latin typeface="Arial" panose="020B0604020202020204" pitchFamily="34" charset="0"/>
                <a:cs typeface="Arial" panose="020B0604020202020204" pitchFamily="34" charset="0"/>
              </a:rPr>
              <a:t>Setovanje svojstava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52748" y="1412282"/>
            <a:ext cx="727611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b="1" i="1" smtClean="0">
                <a:cs typeface="Arial" panose="020B0604020202020204" pitchFamily="34" charset="0"/>
              </a:rPr>
              <a:t>Restrikcije setovanja svojstava</a:t>
            </a:r>
          </a:p>
          <a:p>
            <a:endParaRPr lang="bs-Latn-BA" b="1" i="1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s-Latn-BA" smtClean="0">
                <a:cs typeface="Arial" panose="020B0604020202020204" pitchFamily="34" charset="0"/>
              </a:rPr>
              <a:t>TAB_PAGE – ne koristi se svojstvo REQUIRED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s-Latn-BA" smtClean="0">
                <a:cs typeface="Arial" panose="020B0604020202020204" pitchFamily="34" charset="0"/>
              </a:rPr>
              <a:t>VISIBLE – na vrhu hijerarhije atributa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bs-Latn-BA" i="1" smtClean="0">
                <a:cs typeface="Arial" panose="020B0604020202020204" pitchFamily="34" charset="0"/>
              </a:rPr>
              <a:t>You cannot set this property</a:t>
            </a:r>
            <a:r>
              <a:rPr lang="bs-Latn-BA" smtClean="0">
                <a:cs typeface="Arial" panose="020B0604020202020204" pitchFamily="34" charset="0"/>
              </a:rPr>
              <a:t> (</a:t>
            </a:r>
            <a:r>
              <a:rPr lang="bs-Latn-BA" b="1" smtClean="0">
                <a:cs typeface="Arial" panose="020B0604020202020204" pitchFamily="34" charset="0"/>
              </a:rPr>
              <a:t>ENABLED</a:t>
            </a:r>
            <a:r>
              <a:rPr lang="bs-Latn-BA" smtClean="0"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bs-Latn-BA" i="1" smtClean="0">
                <a:cs typeface="Arial" panose="020B0604020202020204" pitchFamily="34" charset="0"/>
              </a:rPr>
              <a:t>To this restricteed setting </a:t>
            </a:r>
            <a:r>
              <a:rPr lang="bs-Latn-BA" smtClean="0">
                <a:cs typeface="Arial" panose="020B0604020202020204" pitchFamily="34" charset="0"/>
              </a:rPr>
              <a:t>(</a:t>
            </a:r>
            <a:r>
              <a:rPr lang="bs-Latn-BA" b="1" smtClean="0">
                <a:cs typeface="Arial" panose="020B0604020202020204" pitchFamily="34" charset="0"/>
              </a:rPr>
              <a:t>TRUE</a:t>
            </a:r>
            <a:r>
              <a:rPr lang="bs-Latn-BA" smtClean="0">
                <a:cs typeface="Arial" panose="020B0604020202020204" pitchFamily="34" charset="0"/>
              </a:rPr>
              <a:t>)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bs-Latn-BA" i="1" smtClean="0">
                <a:cs typeface="Arial" panose="020B0604020202020204" pitchFamily="34" charset="0"/>
              </a:rPr>
              <a:t>If this target item condition is true</a:t>
            </a:r>
            <a:r>
              <a:rPr lang="bs-Latn-BA" smtClean="0">
                <a:cs typeface="Arial" panose="020B0604020202020204" pitchFamily="34" charset="0"/>
              </a:rPr>
              <a:t> (</a:t>
            </a:r>
            <a:r>
              <a:rPr lang="bs-Latn-BA" b="1" smtClean="0">
                <a:cs typeface="Arial" panose="020B0604020202020204" pitchFamily="34" charset="0"/>
              </a:rPr>
              <a:t>Visible item property is false</a:t>
            </a:r>
            <a:r>
              <a:rPr lang="bs-Latn-BA" smtClean="0"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bs-Latn-BA" smtClean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s-Latn-BA" smtClean="0">
                <a:cs typeface="Arial" panose="020B0604020202020204" pitchFamily="34" charset="0"/>
              </a:rPr>
              <a:t>CUSTOM_PROPERTY </a:t>
            </a:r>
            <a:r>
              <a:rPr lang="bs-Latn-BA">
                <a:cs typeface="Arial" panose="020B0604020202020204" pitchFamily="34" charset="0"/>
              </a:rPr>
              <a:t>- </a:t>
            </a:r>
            <a:r>
              <a:rPr lang="bs-Latn-BA">
                <a:cs typeface="Arial" panose="020B0604020202020204" pitchFamily="34" charset="0"/>
              </a:rPr>
              <a:t>specifičnost </a:t>
            </a:r>
            <a:r>
              <a:rPr lang="bs-Latn-BA" smtClean="0">
                <a:cs typeface="Arial" panose="020B0604020202020204" pitchFamily="34" charset="0"/>
              </a:rPr>
              <a:t>aplikacije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bs-Latn-BA" smtClean="0">
                <a:cs typeface="Arial" panose="020B0604020202020204" pitchFamily="34" charset="0"/>
              </a:rPr>
              <a:t>Granulacija u zavisnosti od kompleksnosti forme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bs-Latn-BA" smtClean="0">
                <a:cs typeface="Arial" panose="020B0604020202020204" pitchFamily="34" charset="0"/>
              </a:rPr>
              <a:t>Više blokova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bs-Latn-BA" smtClean="0">
                <a:cs typeface="Arial" panose="020B0604020202020204" pitchFamily="34" charset="0"/>
              </a:rPr>
              <a:t>Multifunkcionalnost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bs-Latn-BA" smtClean="0">
                <a:cs typeface="Arial" panose="020B0604020202020204" pitchFamily="34" charset="0"/>
              </a:rPr>
              <a:t>Procedure za setovanje</a:t>
            </a:r>
            <a:endParaRPr lang="bs-Latn-BA" b="1" i="1" smtClean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bs-Latn-BA" b="1" i="1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bs-Latn-BA"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bs-Latn-BA" smtClean="0">
              <a:cs typeface="Arial" panose="020B0604020202020204" pitchFamily="34" charset="0"/>
            </a:endParaRPr>
          </a:p>
          <a:p>
            <a:endParaRPr lang="bs-Latn-BA" b="1" i="1" smtClean="0">
              <a:cs typeface="Arial" panose="020B0604020202020204" pitchFamily="34" charset="0"/>
            </a:endParaRPr>
          </a:p>
          <a:p>
            <a:endParaRPr lang="bs-Latn-BA" b="1" i="1" smtClean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31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628650" y="624149"/>
            <a:ext cx="7886700" cy="65737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s-Latn-BA" sz="3600" smtClean="0">
                <a:latin typeface="Arial" panose="020B0604020202020204" pitchFamily="34" charset="0"/>
                <a:cs typeface="Arial" panose="020B0604020202020204" pitchFamily="34" charset="0"/>
              </a:rPr>
              <a:t>Autori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58941" y="2094508"/>
            <a:ext cx="5792919" cy="3162180"/>
            <a:chOff x="1658941" y="2094508"/>
            <a:chExt cx="5792919" cy="3162180"/>
          </a:xfrm>
        </p:grpSpPr>
        <p:grpSp>
          <p:nvGrpSpPr>
            <p:cNvPr id="2" name="Group 1"/>
            <p:cNvGrpSpPr/>
            <p:nvPr/>
          </p:nvGrpSpPr>
          <p:grpSpPr>
            <a:xfrm>
              <a:off x="1664434" y="2094508"/>
              <a:ext cx="5784898" cy="1569660"/>
              <a:chOff x="1664434" y="2094508"/>
              <a:chExt cx="5784898" cy="156966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" name="Rectangle 3"/>
              <p:cNvSpPr/>
              <p:nvPr/>
            </p:nvSpPr>
            <p:spPr>
              <a:xfrm>
                <a:off x="2849348" y="2094508"/>
                <a:ext cx="4599984" cy="156966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449580" algn="l"/>
                  </a:tabLst>
                </a:pPr>
                <a:r>
                  <a:rPr lang="hr-HR" sz="1600" b="1" kern="50" dirty="0" smtClean="0">
                    <a:solidFill>
                      <a:srgbClr val="00000A"/>
                    </a:solidFill>
                    <a:effectLst/>
                    <a:ea typeface="WenQuanYi Micro Hei"/>
                    <a:cs typeface="Calibri" panose="020F0502020204030204" pitchFamily="34" charset="0"/>
                  </a:rPr>
                  <a:t>Jasmin </a:t>
                </a:r>
                <a:r>
                  <a:rPr lang="hr-HR" sz="1600" b="1" kern="50" dirty="0" err="1" smtClean="0">
                    <a:solidFill>
                      <a:srgbClr val="00000A"/>
                    </a:solidFill>
                    <a:effectLst/>
                    <a:ea typeface="WenQuanYi Micro Hei"/>
                    <a:cs typeface="Calibri" panose="020F0502020204030204" pitchFamily="34" charset="0"/>
                  </a:rPr>
                  <a:t>Heljić</a:t>
                </a:r>
                <a:endParaRPr lang="hr-HR" sz="1600" kern="50" dirty="0" smtClean="0">
                  <a:solidFill>
                    <a:srgbClr val="00000A"/>
                  </a:solidFill>
                  <a:effectLst/>
                  <a:ea typeface="WenQuanYi Micro Hei"/>
                  <a:cs typeface="Calibri" panose="020F0502020204030204" pitchFamily="34" charset="0"/>
                </a:endParaRPr>
              </a:p>
              <a:p>
                <a:pPr>
                  <a:spcAft>
                    <a:spcPts val="0"/>
                  </a:spcAft>
                  <a:tabLst>
                    <a:tab pos="449580" algn="l"/>
                  </a:tabLst>
                </a:pPr>
                <a:r>
                  <a:rPr lang="hr-HR" sz="1600" kern="50" dirty="0" smtClean="0">
                    <a:solidFill>
                      <a:srgbClr val="00000A"/>
                    </a:solidFill>
                    <a:effectLst/>
                    <a:ea typeface="WenQuanYi Micro Hei"/>
                    <a:cs typeface="Calibri" panose="020F0502020204030204" pitchFamily="34" charset="0"/>
                  </a:rPr>
                  <a:t>JP Elektroprivreda BiH d.d. – Sarajevo</a:t>
                </a:r>
              </a:p>
              <a:p>
                <a:pPr>
                  <a:spcAft>
                    <a:spcPts val="0"/>
                  </a:spcAft>
                  <a:tabLst>
                    <a:tab pos="449580" algn="l"/>
                  </a:tabLst>
                </a:pPr>
                <a:r>
                  <a:rPr lang="hr-HR" sz="1600" kern="50" dirty="0" err="1" smtClean="0">
                    <a:solidFill>
                      <a:srgbClr val="00000A"/>
                    </a:solidFill>
                    <a:effectLst/>
                    <a:ea typeface="WenQuanYi Micro Hei"/>
                    <a:cs typeface="Calibri" panose="020F0502020204030204" pitchFamily="34" charset="0"/>
                  </a:rPr>
                  <a:t>Vilsonovo</a:t>
                </a:r>
                <a:r>
                  <a:rPr lang="hr-HR" sz="1600" kern="50" dirty="0" smtClean="0">
                    <a:solidFill>
                      <a:srgbClr val="00000A"/>
                    </a:solidFill>
                    <a:effectLst/>
                    <a:ea typeface="WenQuanYi Micro Hei"/>
                    <a:cs typeface="Calibri" panose="020F0502020204030204" pitchFamily="34" charset="0"/>
                  </a:rPr>
                  <a:t> šetalište 15, Sarajevo, Bosna i Hercegovina</a:t>
                </a:r>
              </a:p>
              <a:p>
                <a:pPr>
                  <a:spcAft>
                    <a:spcPts val="0"/>
                  </a:spcAft>
                  <a:tabLst>
                    <a:tab pos="449580" algn="l"/>
                  </a:tabLst>
                </a:pPr>
                <a:r>
                  <a:rPr lang="hr-HR" sz="1600" kern="50" dirty="0" smtClean="0">
                    <a:solidFill>
                      <a:srgbClr val="00000A"/>
                    </a:solidFill>
                    <a:effectLst/>
                    <a:ea typeface="WenQuanYi Micro Hei"/>
                    <a:cs typeface="Calibri" panose="020F0502020204030204" pitchFamily="34" charset="0"/>
                  </a:rPr>
                  <a:t>Telefon: </a:t>
                </a:r>
                <a:r>
                  <a:rPr lang="hr-HR" sz="1600" kern="50" smtClean="0">
                    <a:solidFill>
                      <a:srgbClr val="00000A"/>
                    </a:solidFill>
                    <a:effectLst/>
                    <a:ea typeface="WenQuanYi Micro Hei"/>
                    <a:cs typeface="Calibri" panose="020F0502020204030204" pitchFamily="34" charset="0"/>
                  </a:rPr>
                  <a:t>+38761157445</a:t>
                </a:r>
                <a:endParaRPr lang="hr-HR" sz="1600" kern="50" dirty="0" smtClean="0">
                  <a:solidFill>
                    <a:srgbClr val="00000A"/>
                  </a:solidFill>
                  <a:effectLst/>
                  <a:ea typeface="WenQuanYi Micro Hei"/>
                  <a:cs typeface="Calibri" panose="020F0502020204030204" pitchFamily="34" charset="0"/>
                </a:endParaRPr>
              </a:p>
              <a:p>
                <a:pPr>
                  <a:spcAft>
                    <a:spcPts val="0"/>
                  </a:spcAft>
                  <a:tabLst>
                    <a:tab pos="449580" algn="l"/>
                  </a:tabLst>
                </a:pPr>
                <a:r>
                  <a:rPr lang="hr-HR" sz="1600" kern="50" dirty="0" smtClean="0">
                    <a:solidFill>
                      <a:srgbClr val="00000A"/>
                    </a:solidFill>
                    <a:effectLst/>
                    <a:ea typeface="WenQuanYi Micro Hei"/>
                    <a:cs typeface="Calibri" panose="020F0502020204030204" pitchFamily="34" charset="0"/>
                  </a:rPr>
                  <a:t>E-mail</a:t>
                </a:r>
                <a:r>
                  <a:rPr lang="hr-HR" sz="1600" kern="50" smtClean="0">
                    <a:solidFill>
                      <a:srgbClr val="00000A"/>
                    </a:solidFill>
                    <a:effectLst/>
                    <a:ea typeface="WenQuanYi Micro Hei"/>
                    <a:cs typeface="Calibri" panose="020F0502020204030204" pitchFamily="34" charset="0"/>
                  </a:rPr>
                  <a:t>: </a:t>
                </a:r>
                <a:r>
                  <a:rPr lang="hr-HR" sz="1600" u="sng" kern="50" smtClean="0">
                    <a:solidFill>
                      <a:srgbClr val="00000A"/>
                    </a:solidFill>
                    <a:effectLst/>
                    <a:ea typeface="WenQuanYi Micro Hei"/>
                    <a:cs typeface="Calibri" panose="020F0502020204030204" pitchFamily="34" charset="0"/>
                    <a:hlinkClick r:id="rId2"/>
                  </a:rPr>
                  <a:t>j.heljic</a:t>
                </a:r>
                <a:r>
                  <a:rPr lang="hr-HR" sz="1600" u="sng">
                    <a:solidFill>
                      <a:srgbClr val="0000FF"/>
                    </a:solidFill>
                    <a:ea typeface="Calibri" panose="020F0502020204030204" pitchFamily="34" charset="0"/>
                    <a:cs typeface="Times New Roman" panose="02020603050405020304" pitchFamily="18" charset="0"/>
                    <a:hlinkClick r:id="rId3"/>
                  </a:rPr>
                  <a:t>@epbih</a:t>
                </a:r>
                <a:r>
                  <a:rPr lang="hr-HR" sz="1600" u="sng" kern="50" smtClean="0">
                    <a:solidFill>
                      <a:srgbClr val="00000A"/>
                    </a:solidFill>
                    <a:effectLst/>
                    <a:ea typeface="WenQuanYi Micro Hei"/>
                    <a:cs typeface="Calibri" panose="020F0502020204030204" pitchFamily="34" charset="0"/>
                    <a:hlinkClick r:id="rId2"/>
                  </a:rPr>
                  <a:t>.ba</a:t>
                </a:r>
                <a:endParaRPr lang="hr-HR" sz="1600" u="sng" kern="50" dirty="0" smtClean="0">
                  <a:solidFill>
                    <a:srgbClr val="00000A"/>
                  </a:solidFill>
                  <a:effectLst/>
                  <a:ea typeface="WenQuanYi Micro Hei"/>
                  <a:cs typeface="Calibri" panose="020F0502020204030204" pitchFamily="34" charset="0"/>
                </a:endParaRPr>
              </a:p>
              <a:p>
                <a:pPr>
                  <a:spcAft>
                    <a:spcPts val="0"/>
                  </a:spcAft>
                  <a:tabLst>
                    <a:tab pos="449580" algn="l"/>
                  </a:tabLst>
                </a:pPr>
                <a:r>
                  <a:rPr lang="hr-HR" sz="1600" kern="50" dirty="0" smtClean="0">
                    <a:solidFill>
                      <a:srgbClr val="00000A"/>
                    </a:solidFill>
                    <a:ea typeface="WenQuanYi Micro Hei"/>
                    <a:cs typeface="Calibri" panose="020F0502020204030204" pitchFamily="34" charset="0"/>
                  </a:rPr>
                  <a:t>LinkedIn: </a:t>
                </a:r>
                <a:r>
                  <a:rPr lang="hr-HR" sz="1600" u="sng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ba.linkedin.com/</a:t>
                </a:r>
                <a:r>
                  <a:rPr lang="hr-HR" sz="1600" u="sng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in</a:t>
                </a:r>
                <a:r>
                  <a:rPr lang="hr-HR" sz="1600" u="sng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/</a:t>
                </a:r>
                <a:r>
                  <a:rPr lang="hr-HR" sz="1600" b="1" u="sng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jasminheljic</a:t>
                </a:r>
                <a:endParaRPr lang="hr-HR" sz="1600" b="1" u="sng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468227" y="2290715"/>
                <a:ext cx="1569659" cy="1177245"/>
              </a:xfrm>
              <a:prstGeom prst="rect">
                <a:avLst/>
              </a:prstGeom>
            </p:spPr>
          </p:pic>
        </p:grpSp>
        <p:grpSp>
          <p:nvGrpSpPr>
            <p:cNvPr id="27" name="Group 26"/>
            <p:cNvGrpSpPr/>
            <p:nvPr/>
          </p:nvGrpSpPr>
          <p:grpSpPr>
            <a:xfrm>
              <a:off x="1658941" y="3687028"/>
              <a:ext cx="5792919" cy="1569660"/>
              <a:chOff x="1658941" y="3711967"/>
              <a:chExt cx="5792919" cy="156966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6" name="Rectangle 5"/>
              <p:cNvSpPr/>
              <p:nvPr/>
            </p:nvSpPr>
            <p:spPr>
              <a:xfrm>
                <a:off x="2856944" y="3711967"/>
                <a:ext cx="4594916" cy="1569660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  <a:tabLst>
                    <a:tab pos="449580" algn="l"/>
                  </a:tabLst>
                </a:pPr>
                <a:r>
                  <a:rPr lang="hr-HR" sz="1600" b="1" kern="50" dirty="0" smtClean="0">
                    <a:solidFill>
                      <a:srgbClr val="00000A"/>
                    </a:solidFill>
                    <a:effectLst/>
                    <a:ea typeface="WenQuanYi Micro Hei"/>
                    <a:cs typeface="Calibri" panose="020F0502020204030204" pitchFamily="34" charset="0"/>
                  </a:rPr>
                  <a:t>Emina Kreštalica</a:t>
                </a:r>
                <a:endParaRPr lang="hr-HR" sz="1600" kern="50" dirty="0" smtClean="0">
                  <a:solidFill>
                    <a:srgbClr val="00000A"/>
                  </a:solidFill>
                  <a:effectLst/>
                  <a:ea typeface="WenQuanYi Micro Hei"/>
                  <a:cs typeface="Calibri" panose="020F0502020204030204" pitchFamily="34" charset="0"/>
                </a:endParaRPr>
              </a:p>
              <a:p>
                <a:pPr>
                  <a:spcAft>
                    <a:spcPts val="0"/>
                  </a:spcAft>
                  <a:tabLst>
                    <a:tab pos="449580" algn="l"/>
                  </a:tabLst>
                </a:pPr>
                <a:r>
                  <a:rPr lang="hr-HR" sz="1600" kern="50" dirty="0" smtClean="0">
                    <a:solidFill>
                      <a:srgbClr val="00000A"/>
                    </a:solidFill>
                    <a:effectLst/>
                    <a:ea typeface="WenQuanYi Micro Hei"/>
                    <a:cs typeface="Calibri" panose="020F0502020204030204" pitchFamily="34" charset="0"/>
                  </a:rPr>
                  <a:t>JP Elektroprivreda BiH d.d. – Sarajevo</a:t>
                </a:r>
              </a:p>
              <a:p>
                <a:pPr>
                  <a:spcAft>
                    <a:spcPts val="0"/>
                  </a:spcAft>
                  <a:tabLst>
                    <a:tab pos="449580" algn="l"/>
                  </a:tabLst>
                </a:pPr>
                <a:r>
                  <a:rPr lang="hr-HR" sz="1600" kern="50" dirty="0" err="1" smtClean="0">
                    <a:solidFill>
                      <a:srgbClr val="00000A"/>
                    </a:solidFill>
                    <a:effectLst/>
                    <a:ea typeface="WenQuanYi Micro Hei"/>
                    <a:cs typeface="Calibri" panose="020F0502020204030204" pitchFamily="34" charset="0"/>
                  </a:rPr>
                  <a:t>Vilsonovo</a:t>
                </a:r>
                <a:r>
                  <a:rPr lang="hr-HR" sz="1600" kern="50" dirty="0" smtClean="0">
                    <a:solidFill>
                      <a:srgbClr val="00000A"/>
                    </a:solidFill>
                    <a:effectLst/>
                    <a:ea typeface="WenQuanYi Micro Hei"/>
                    <a:cs typeface="Calibri" panose="020F0502020204030204" pitchFamily="34" charset="0"/>
                  </a:rPr>
                  <a:t> šetalište 15, Sarajevo, Bosna i Hercegovina</a:t>
                </a:r>
              </a:p>
              <a:p>
                <a:pPr>
                  <a:spcAft>
                    <a:spcPts val="0"/>
                  </a:spcAft>
                  <a:tabLst>
                    <a:tab pos="449580" algn="l"/>
                  </a:tabLst>
                </a:pPr>
                <a:r>
                  <a:rPr lang="hr-HR" sz="1600" kern="50" dirty="0" smtClean="0">
                    <a:solidFill>
                      <a:srgbClr val="00000A"/>
                    </a:solidFill>
                    <a:effectLst/>
                    <a:ea typeface="WenQuanYi Micro Hei"/>
                    <a:cs typeface="Calibri" panose="020F0502020204030204" pitchFamily="34" charset="0"/>
                  </a:rPr>
                  <a:t>Telefon: </a:t>
                </a:r>
                <a:r>
                  <a:rPr lang="hr-HR" sz="1600" kern="50" smtClean="0">
                    <a:solidFill>
                      <a:srgbClr val="00000A"/>
                    </a:solidFill>
                    <a:effectLst/>
                    <a:ea typeface="WenQuanYi Micro Hei"/>
                    <a:cs typeface="Calibri" panose="020F0502020204030204" pitchFamily="34" charset="0"/>
                  </a:rPr>
                  <a:t>+38761818875</a:t>
                </a:r>
                <a:endParaRPr lang="hr-HR" sz="1600" kern="50" dirty="0" smtClean="0">
                  <a:solidFill>
                    <a:srgbClr val="00000A"/>
                  </a:solidFill>
                  <a:effectLst/>
                  <a:ea typeface="WenQuanYi Micro Hei"/>
                  <a:cs typeface="Calibri" panose="020F0502020204030204" pitchFamily="34" charset="0"/>
                </a:endParaRPr>
              </a:p>
              <a:p>
                <a:r>
                  <a:rPr lang="hr-HR" sz="1600" dirty="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E-mail</a:t>
                </a:r>
                <a:r>
                  <a:rPr lang="hr-HR" sz="1600" smtClean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hr-HR" sz="1600" u="sng" smtClean="0">
                    <a:solidFill>
                      <a:srgbClr val="0000FF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  <a:hlinkClick r:id="rId3"/>
                  </a:rPr>
                  <a:t>em.krestalica@epbih.ba</a:t>
                </a:r>
                <a:endParaRPr lang="hr-HR" sz="1600" u="sng" dirty="0" smtClean="0">
                  <a:solidFill>
                    <a:srgbClr val="0000FF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hr-HR" sz="1600" dirty="0" smtClean="0">
                    <a:cs typeface="Times New Roman" panose="02020603050405020304" pitchFamily="18" charset="0"/>
                  </a:rPr>
                  <a:t>LinkedIn: </a:t>
                </a:r>
                <a:r>
                  <a:rPr lang="hr-HR" sz="1600" u="sng" dirty="0" smtClean="0">
                    <a:solidFill>
                      <a:schemeClr val="accent1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ba.linkedin.com/</a:t>
                </a:r>
                <a:r>
                  <a:rPr lang="hr-HR" sz="1600" u="sng" dirty="0" err="1" smtClean="0">
                    <a:solidFill>
                      <a:schemeClr val="accent1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in</a:t>
                </a:r>
                <a:r>
                  <a:rPr lang="hr-HR" sz="1600" u="sng" dirty="0" smtClean="0">
                    <a:solidFill>
                      <a:schemeClr val="accent1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/</a:t>
                </a:r>
                <a:r>
                  <a:rPr lang="hr-HR" sz="1600" b="1" u="sng" dirty="0" err="1" smtClean="0">
                    <a:solidFill>
                      <a:schemeClr val="accent1">
                        <a:lumMod val="75000"/>
                      </a:schemeClr>
                    </a:solidFill>
                    <a:cs typeface="Times New Roman" panose="02020603050405020304" pitchFamily="18" charset="0"/>
                  </a:rPr>
                  <a:t>eminakrestalica</a:t>
                </a:r>
                <a:endParaRPr lang="hr-HR" sz="1600" b="1" u="sng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791" r="5853"/>
              <a:stretch/>
            </p:blipFill>
            <p:spPr>
              <a:xfrm>
                <a:off x="1658941" y="3711967"/>
                <a:ext cx="1189088" cy="156966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4853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19706"/>
            <a:ext cx="7886700" cy="692149"/>
          </a:xfrm>
        </p:spPr>
        <p:txBody>
          <a:bodyPr>
            <a:normAutofit/>
          </a:bodyPr>
          <a:lstStyle/>
          <a:p>
            <a:pPr algn="l"/>
            <a:r>
              <a:rPr lang="bs-Latn-BA" sz="3600" smtClean="0">
                <a:latin typeface="Arial" panose="020B0604020202020204" pitchFamily="34" charset="0"/>
                <a:cs typeface="Arial" panose="020B0604020202020204" pitchFamily="34" charset="0"/>
              </a:rPr>
              <a:t>Zaključak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5" y="1283624"/>
            <a:ext cx="8248823" cy="4926676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bs-Latn-BA" sz="2000" smtClean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bs-Latn-BA" smtClean="0">
                <a:cs typeface="Arial" panose="020B0604020202020204" pitchFamily="34" charset="0"/>
              </a:rPr>
              <a:t>Ukrupnjavanje formi srodnih procesa u generičke forme bazirane na zajedničkom modelu podataka.</a:t>
            </a:r>
          </a:p>
          <a:p>
            <a:pPr marL="457200" lvl="1" indent="0">
              <a:buNone/>
            </a:pPr>
            <a:endParaRPr lang="bs-Latn-BA"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bs-Latn-BA" smtClean="0">
                <a:cs typeface="Arial" panose="020B0604020202020204" pitchFamily="34" charset="0"/>
              </a:rPr>
              <a:t>Prenos održavanja korisničkog interfejsa administratorima i/ili korisnicima u vidu modula za kastomizaciju.</a:t>
            </a:r>
          </a:p>
          <a:p>
            <a:pPr marL="457200" lvl="1" indent="0">
              <a:buNone/>
            </a:pPr>
            <a:endParaRPr lang="bs-Latn-BA"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bs-Latn-BA" smtClean="0">
                <a:cs typeface="Arial" panose="020B0604020202020204" pitchFamily="34" charset="0"/>
              </a:rPr>
              <a:t>Rapidno skraćenje vremena u postupku prilagođavanja korisničkog interfejsa prema potrebama poslovnog pocesa.</a:t>
            </a:r>
          </a:p>
          <a:p>
            <a:pPr marL="457200" lvl="1" indent="0">
              <a:buNone/>
            </a:pPr>
            <a:endParaRPr lang="bs-Latn-BA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bs-Latn-BA" smtClean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bs-Latn-BA" sz="280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bs-Latn-BA" sz="2800" smtClean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bs-Latn-BA" sz="280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bs-Latn-BA" sz="2800" smtClean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bs-Latn-BA" sz="2800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600" dirty="0">
              <a:cs typeface="Times New Roman" panose="02020603050405020304" pitchFamily="18" charset="0"/>
            </a:endParaRPr>
          </a:p>
        </p:txBody>
      </p:sp>
      <p:sp>
        <p:nvSpPr>
          <p:cNvPr id="4" name="Oval 14"/>
          <p:cNvSpPr>
            <a:spLocks noChangeArrowheads="1"/>
          </p:cNvSpPr>
          <p:nvPr/>
        </p:nvSpPr>
        <p:spPr bwMode="auto">
          <a:xfrm>
            <a:off x="146050" y="6210300"/>
            <a:ext cx="457200" cy="457200"/>
          </a:xfrm>
          <a:prstGeom prst="ellipse">
            <a:avLst/>
          </a:prstGeom>
          <a:solidFill>
            <a:srgbClr val="D34817"/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75ED2C9-A33A-4CF3-92AA-DD9694B5BE7D}" type="slidenum">
              <a:rPr lang="en-US" sz="1400">
                <a:solidFill>
                  <a:srgbClr val="FFFFFF"/>
                </a:solidFill>
                <a:latin typeface="Franklin Gothic Book" pitchFamily="34" charset="0"/>
              </a:rPr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20</a:t>
            </a:fld>
            <a:endParaRPr lang="en-US" sz="1400">
              <a:solidFill>
                <a:srgbClr val="FFFFFF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25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19706"/>
            <a:ext cx="7886700" cy="692149"/>
          </a:xfrm>
        </p:spPr>
        <p:txBody>
          <a:bodyPr>
            <a:normAutofit/>
          </a:bodyPr>
          <a:lstStyle/>
          <a:p>
            <a:pPr algn="l"/>
            <a:r>
              <a:rPr lang="bs-Latn-BA" sz="3600" dirty="0">
                <a:latin typeface="Arial" panose="020B0604020202020204" pitchFamily="34" charset="0"/>
                <a:cs typeface="Arial" panose="020B0604020202020204" pitchFamily="34" charset="0"/>
              </a:rPr>
              <a:t>Sadržaj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" y="1283624"/>
            <a:ext cx="8406765" cy="5117176"/>
          </a:xfrm>
        </p:spPr>
        <p:txBody>
          <a:bodyPr>
            <a:noAutofit/>
          </a:bodyPr>
          <a:lstStyle/>
          <a:p>
            <a:pPr marL="457200" lvl="1" indent="0">
              <a:buNone/>
            </a:pPr>
            <a:endParaRPr lang="bs-Latn-BA" sz="2000" smtClean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bs-Latn-BA" sz="2000" smtClean="0">
                <a:cs typeface="Arial" panose="020B0604020202020204" pitchFamily="34" charset="0"/>
              </a:rPr>
              <a:t>Uvod</a:t>
            </a:r>
            <a:endParaRPr lang="bs-Latn-BA" sz="2000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bs-Latn-BA" sz="2000" dirty="0">
                <a:cs typeface="Arial" panose="020B0604020202020204" pitchFamily="34" charset="0"/>
              </a:rPr>
              <a:t>Geneza informacionog sistema</a:t>
            </a:r>
          </a:p>
          <a:p>
            <a:pPr marL="457200" lvl="1" indent="0">
              <a:buNone/>
            </a:pPr>
            <a:r>
              <a:rPr lang="bs-Latn-BA" sz="2000" dirty="0">
                <a:cs typeface="Arial" panose="020B0604020202020204" pitchFamily="34" charset="0"/>
              </a:rPr>
              <a:t>Špagetizacija </a:t>
            </a:r>
            <a:r>
              <a:rPr lang="bs-Latn-BA" sz="2000">
                <a:cs typeface="Arial" panose="020B0604020202020204" pitchFamily="34" charset="0"/>
              </a:rPr>
              <a:t>informacionog </a:t>
            </a:r>
            <a:r>
              <a:rPr lang="bs-Latn-BA" sz="2000" smtClean="0">
                <a:cs typeface="Arial" panose="020B0604020202020204" pitchFamily="34" charset="0"/>
              </a:rPr>
              <a:t>sistema</a:t>
            </a:r>
          </a:p>
          <a:p>
            <a:pPr marL="457200" lvl="1" indent="0">
              <a:buNone/>
            </a:pPr>
            <a:r>
              <a:rPr lang="bs-Latn-BA" sz="2000" smtClean="0">
                <a:cs typeface="Arial" panose="020B0604020202020204" pitchFamily="34" charset="0"/>
              </a:rPr>
              <a:t>Some facts..</a:t>
            </a:r>
          </a:p>
          <a:p>
            <a:pPr marL="457200" lvl="1" indent="0">
              <a:buNone/>
            </a:pPr>
            <a:r>
              <a:rPr lang="bs-Latn-BA" sz="2000" smtClean="0">
                <a:cs typeface="Arial" panose="020B0604020202020204" pitchFamily="34" charset="0"/>
              </a:rPr>
              <a:t>Korisnički intefejs (UI)</a:t>
            </a:r>
          </a:p>
          <a:p>
            <a:pPr marL="457200" lvl="1" indent="0">
              <a:buNone/>
            </a:pPr>
            <a:r>
              <a:rPr lang="bs-Latn-BA" sz="2000" smtClean="0">
                <a:cs typeface="Arial" panose="020B0604020202020204" pitchFamily="34" charset="0"/>
              </a:rPr>
              <a:t>Zahtjevi za izdavanje EES</a:t>
            </a:r>
          </a:p>
          <a:p>
            <a:pPr marL="457200" lvl="1" indent="0">
              <a:buNone/>
            </a:pPr>
            <a:r>
              <a:rPr lang="bs-Latn-BA" sz="2000" smtClean="0">
                <a:cs typeface="Arial" panose="020B0604020202020204" pitchFamily="34" charset="0"/>
              </a:rPr>
              <a:t>Baza sporova</a:t>
            </a:r>
          </a:p>
          <a:p>
            <a:pPr marL="457200" lvl="1" indent="0">
              <a:buNone/>
            </a:pPr>
            <a:r>
              <a:rPr lang="bs-Latn-BA" sz="2000" smtClean="0">
                <a:cs typeface="Arial" panose="020B0604020202020204" pitchFamily="34" charset="0"/>
              </a:rPr>
              <a:t>Generička forma za zahtjeve</a:t>
            </a:r>
          </a:p>
          <a:p>
            <a:pPr marL="457200" lvl="1" indent="0">
              <a:buNone/>
            </a:pPr>
            <a:r>
              <a:rPr lang="bs-Latn-BA" sz="2000" smtClean="0">
                <a:cs typeface="Arial" panose="020B0604020202020204" pitchFamily="34" charset="0"/>
              </a:rPr>
              <a:t>Generička forma za postupke</a:t>
            </a:r>
          </a:p>
          <a:p>
            <a:pPr marL="457200" lvl="1" indent="0">
              <a:buNone/>
            </a:pPr>
            <a:r>
              <a:rPr lang="bs-Latn-BA" sz="2000" smtClean="0">
                <a:cs typeface="Arial" panose="020B0604020202020204" pitchFamily="34" charset="0"/>
              </a:rPr>
              <a:t>Setovanje forme</a:t>
            </a:r>
          </a:p>
          <a:p>
            <a:pPr marL="457200" lvl="1" indent="0">
              <a:buNone/>
            </a:pPr>
            <a:r>
              <a:rPr lang="bs-Latn-BA" sz="2000" smtClean="0">
                <a:cs typeface="Arial" panose="020B0604020202020204" pitchFamily="34" charset="0"/>
              </a:rPr>
              <a:t>Setovanje svojstava</a:t>
            </a:r>
          </a:p>
          <a:p>
            <a:pPr marL="457200" lvl="1" indent="0">
              <a:buNone/>
            </a:pPr>
            <a:r>
              <a:rPr lang="bs-Latn-BA" sz="2000" smtClean="0">
                <a:cs typeface="Arial" panose="020B0604020202020204" pitchFamily="34" charset="0"/>
              </a:rPr>
              <a:t>Zaključak</a:t>
            </a:r>
            <a:endParaRPr lang="bs-Latn-BA" sz="200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600" dirty="0">
              <a:cs typeface="Times New Roman" panose="02020603050405020304" pitchFamily="18" charset="0"/>
            </a:endParaRPr>
          </a:p>
        </p:txBody>
      </p:sp>
      <p:sp>
        <p:nvSpPr>
          <p:cNvPr id="4" name="Oval 14"/>
          <p:cNvSpPr>
            <a:spLocks noChangeArrowheads="1"/>
          </p:cNvSpPr>
          <p:nvPr/>
        </p:nvSpPr>
        <p:spPr bwMode="auto">
          <a:xfrm>
            <a:off x="146050" y="6210300"/>
            <a:ext cx="457200" cy="457200"/>
          </a:xfrm>
          <a:prstGeom prst="ellipse">
            <a:avLst/>
          </a:prstGeom>
          <a:solidFill>
            <a:srgbClr val="D34817"/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75ED2C9-A33A-4CF3-92AA-DD9694B5BE7D}" type="slidenum">
              <a:rPr lang="en-US" sz="1400">
                <a:solidFill>
                  <a:srgbClr val="FFFFFF"/>
                </a:solidFill>
                <a:latin typeface="Franklin Gothic Book" pitchFamily="34" charset="0"/>
              </a:rPr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</a:t>
            </a:fld>
            <a:endParaRPr lang="en-US" sz="1400">
              <a:solidFill>
                <a:srgbClr val="FFFFFF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82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10181"/>
            <a:ext cx="7886700" cy="654049"/>
          </a:xfrm>
        </p:spPr>
        <p:txBody>
          <a:bodyPr>
            <a:normAutofit/>
          </a:bodyPr>
          <a:lstStyle/>
          <a:p>
            <a:pPr algn="l"/>
            <a:r>
              <a:rPr lang="bs-Latn-BA" sz="3600" dirty="0">
                <a:latin typeface="Arial" panose="020B0604020202020204" pitchFamily="34" charset="0"/>
                <a:cs typeface="Arial" panose="020B0604020202020204" pitchFamily="34" charset="0"/>
              </a:rPr>
              <a:t>Uvod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8675" y="1417638"/>
            <a:ext cx="394334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Javno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preduzeće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cs typeface="Arial" panose="020B0604020202020204" pitchFamily="34" charset="0"/>
              </a:rPr>
              <a:t>- </a:t>
            </a:r>
            <a:r>
              <a:rPr lang="en-GB" dirty="0" err="1">
                <a:cs typeface="Arial" panose="020B0604020202020204" pitchFamily="34" charset="0"/>
              </a:rPr>
              <a:t>preduzeće</a:t>
            </a:r>
            <a:r>
              <a:rPr lang="en-GB" dirty="0">
                <a:cs typeface="Arial" panose="020B0604020202020204" pitchFamily="34" charset="0"/>
              </a:rPr>
              <a:t> u </a:t>
            </a:r>
            <a:r>
              <a:rPr lang="en-GB" dirty="0" err="1">
                <a:cs typeface="Arial" panose="020B0604020202020204" pitchFamily="34" charset="0"/>
              </a:rPr>
              <a:t>državnom</a:t>
            </a:r>
            <a:r>
              <a:rPr lang="en-GB" dirty="0">
                <a:cs typeface="Arial" panose="020B0604020202020204" pitchFamily="34" charset="0"/>
              </a:rPr>
              <a:t> </a:t>
            </a:r>
            <a:r>
              <a:rPr lang="en-GB" dirty="0" err="1">
                <a:cs typeface="Arial" panose="020B0604020202020204" pitchFamily="34" charset="0"/>
              </a:rPr>
              <a:t>vlasništvu</a:t>
            </a:r>
            <a:r>
              <a:rPr lang="en-GB" dirty="0">
                <a:cs typeface="Arial" panose="020B0604020202020204" pitchFamily="34" charset="0"/>
              </a:rPr>
              <a:t> </a:t>
            </a:r>
            <a:r>
              <a:rPr lang="en-GB" dirty="0" err="1">
                <a:cs typeface="Arial" panose="020B0604020202020204" pitchFamily="34" charset="0"/>
              </a:rPr>
              <a:t>i</a:t>
            </a:r>
            <a:r>
              <a:rPr lang="en-GB" dirty="0">
                <a:cs typeface="Arial" panose="020B0604020202020204" pitchFamily="34" charset="0"/>
              </a:rPr>
              <a:t>/</a:t>
            </a:r>
            <a:r>
              <a:rPr lang="en-GB" dirty="0" err="1">
                <a:cs typeface="Arial" panose="020B0604020202020204" pitchFamily="34" charset="0"/>
              </a:rPr>
              <a:t>ili</a:t>
            </a:r>
            <a:r>
              <a:rPr lang="en-GB" dirty="0">
                <a:cs typeface="Arial" panose="020B0604020202020204" pitchFamily="34" charset="0"/>
              </a:rPr>
              <a:t> pod </a:t>
            </a:r>
            <a:r>
              <a:rPr lang="en-GB" dirty="0" err="1">
                <a:cs typeface="Arial" panose="020B0604020202020204" pitchFamily="34" charset="0"/>
              </a:rPr>
              <a:t>državnom</a:t>
            </a:r>
            <a:r>
              <a:rPr lang="en-GB" dirty="0">
                <a:cs typeface="Arial" panose="020B0604020202020204" pitchFamily="34" charset="0"/>
              </a:rPr>
              <a:t> </a:t>
            </a:r>
            <a:r>
              <a:rPr lang="en-GB" dirty="0" err="1">
                <a:cs typeface="Arial" panose="020B0604020202020204" pitchFamily="34" charset="0"/>
              </a:rPr>
              <a:t>kontrolom</a:t>
            </a:r>
            <a:r>
              <a:rPr lang="en-GB" dirty="0">
                <a:cs typeface="Arial" panose="020B0604020202020204" pitchFamily="34" charset="0"/>
              </a:rPr>
              <a:t> </a:t>
            </a:r>
            <a:r>
              <a:rPr lang="en-GB" dirty="0" err="1">
                <a:cs typeface="Arial" panose="020B0604020202020204" pitchFamily="34" charset="0"/>
              </a:rPr>
              <a:t>koje</a:t>
            </a:r>
            <a:r>
              <a:rPr lang="en-GB" dirty="0">
                <a:cs typeface="Arial" panose="020B0604020202020204" pitchFamily="34" charset="0"/>
              </a:rPr>
              <a:t> </a:t>
            </a:r>
            <a:r>
              <a:rPr lang="en-GB" dirty="0" err="1">
                <a:cs typeface="Arial" panose="020B0604020202020204" pitchFamily="34" charset="0"/>
              </a:rPr>
              <a:t>obavlja</a:t>
            </a:r>
            <a:r>
              <a:rPr lang="en-GB" dirty="0">
                <a:cs typeface="Arial" panose="020B0604020202020204" pitchFamily="34" charset="0"/>
              </a:rPr>
              <a:t> d</a:t>
            </a:r>
            <a:r>
              <a:rPr lang="bs-Latn-BA" dirty="0">
                <a:cs typeface="Arial" panose="020B0604020202020204" pitchFamily="34" charset="0"/>
              </a:rPr>
              <a:t>j</a:t>
            </a:r>
            <a:r>
              <a:rPr lang="en-GB" dirty="0" err="1">
                <a:cs typeface="Arial" panose="020B0604020202020204" pitchFamily="34" charset="0"/>
              </a:rPr>
              <a:t>elatnost</a:t>
            </a:r>
            <a:r>
              <a:rPr lang="en-GB" dirty="0">
                <a:cs typeface="Arial" panose="020B0604020202020204" pitchFamily="34" charset="0"/>
              </a:rPr>
              <a:t> od </a:t>
            </a:r>
            <a:r>
              <a:rPr lang="en-GB" dirty="0" err="1">
                <a:cs typeface="Arial" panose="020B0604020202020204" pitchFamily="34" charset="0"/>
              </a:rPr>
              <a:t>opšteg</a:t>
            </a:r>
            <a:r>
              <a:rPr lang="en-GB" dirty="0">
                <a:cs typeface="Arial" panose="020B0604020202020204" pitchFamily="34" charset="0"/>
              </a:rPr>
              <a:t> </a:t>
            </a:r>
            <a:r>
              <a:rPr lang="en-GB" dirty="0" err="1">
                <a:cs typeface="Arial" panose="020B0604020202020204" pitchFamily="34" charset="0"/>
              </a:rPr>
              <a:t>interesa</a:t>
            </a:r>
            <a:r>
              <a:rPr lang="en-GB" dirty="0">
                <a:cs typeface="Arial" panose="020B0604020202020204" pitchFamily="34" charset="0"/>
              </a:rPr>
              <a:t>.</a:t>
            </a:r>
            <a:r>
              <a:rPr lang="bs-Latn-BA" dirty="0">
                <a:cs typeface="Arial" panose="020B0604020202020204" pitchFamily="34" charset="0"/>
              </a:rPr>
              <a:t> </a:t>
            </a:r>
            <a:endParaRPr lang="en-GB" dirty="0">
              <a:cs typeface="Arial" panose="020B0604020202020204" pitchFamily="34" charset="0"/>
            </a:endParaRPr>
          </a:p>
          <a:p>
            <a:endParaRPr lang="en-GB" dirty="0">
              <a:cs typeface="Arial" panose="020B0604020202020204" pitchFamily="34" charset="0"/>
            </a:endParaRPr>
          </a:p>
          <a:p>
            <a:r>
              <a:rPr lang="bs-Latn-BA" dirty="0">
                <a:cs typeface="Arial" panose="020B0604020202020204" pitchFamily="34" charset="0"/>
              </a:rPr>
              <a:t>Najčešća područja djelovanja javnih preduzeća su: </a:t>
            </a:r>
            <a:r>
              <a:rPr lang="en-GB" dirty="0" err="1">
                <a:cs typeface="Arial" panose="020B0604020202020204" pitchFamily="34" charset="0"/>
              </a:rPr>
              <a:t>energetika</a:t>
            </a:r>
            <a:r>
              <a:rPr lang="en-GB" dirty="0">
                <a:cs typeface="Arial" panose="020B0604020202020204" pitchFamily="34" charset="0"/>
              </a:rPr>
              <a:t>, </a:t>
            </a:r>
            <a:r>
              <a:rPr lang="en-GB" dirty="0" err="1">
                <a:cs typeface="Arial" panose="020B0604020202020204" pitchFamily="34" charset="0"/>
              </a:rPr>
              <a:t>komunikacije</a:t>
            </a:r>
            <a:r>
              <a:rPr lang="en-GB" dirty="0">
                <a:cs typeface="Arial" panose="020B0604020202020204" pitchFamily="34" charset="0"/>
              </a:rPr>
              <a:t>, </a:t>
            </a:r>
            <a:r>
              <a:rPr lang="en-GB" dirty="0" err="1">
                <a:cs typeface="Arial" panose="020B0604020202020204" pitchFamily="34" charset="0"/>
              </a:rPr>
              <a:t>komunalne</a:t>
            </a:r>
            <a:r>
              <a:rPr lang="en-GB" dirty="0">
                <a:cs typeface="Arial" panose="020B0604020202020204" pitchFamily="34" charset="0"/>
              </a:rPr>
              <a:t> </a:t>
            </a:r>
            <a:r>
              <a:rPr lang="en-GB" dirty="0" err="1">
                <a:cs typeface="Arial" panose="020B0604020202020204" pitchFamily="34" charset="0"/>
              </a:rPr>
              <a:t>djelatnosti</a:t>
            </a:r>
            <a:r>
              <a:rPr lang="en-GB" dirty="0">
                <a:cs typeface="Arial" panose="020B0604020202020204" pitchFamily="34" charset="0"/>
              </a:rPr>
              <a:t>, </a:t>
            </a:r>
            <a:r>
              <a:rPr lang="en-GB" dirty="0" err="1">
                <a:cs typeface="Arial" panose="020B0604020202020204" pitchFamily="34" charset="0"/>
              </a:rPr>
              <a:t>upravljanje</a:t>
            </a:r>
            <a:r>
              <a:rPr lang="en-GB" dirty="0">
                <a:cs typeface="Arial" panose="020B0604020202020204" pitchFamily="34" charset="0"/>
              </a:rPr>
              <a:t> </a:t>
            </a:r>
            <a:r>
              <a:rPr lang="en-GB" dirty="0" err="1">
                <a:cs typeface="Arial" panose="020B0604020202020204" pitchFamily="34" charset="0"/>
              </a:rPr>
              <a:t>javnim</a:t>
            </a:r>
            <a:r>
              <a:rPr lang="en-GB" dirty="0">
                <a:cs typeface="Arial" panose="020B0604020202020204" pitchFamily="34" charset="0"/>
              </a:rPr>
              <a:t> </a:t>
            </a:r>
            <a:r>
              <a:rPr lang="en-GB" dirty="0" err="1">
                <a:cs typeface="Arial" panose="020B0604020202020204" pitchFamily="34" charset="0"/>
              </a:rPr>
              <a:t>dobrima</a:t>
            </a:r>
            <a:r>
              <a:rPr lang="en-GB" dirty="0">
                <a:cs typeface="Arial" panose="020B0604020202020204" pitchFamily="34" charset="0"/>
              </a:rPr>
              <a:t> </a:t>
            </a:r>
            <a:r>
              <a:rPr lang="en-GB" dirty="0" err="1">
                <a:cs typeface="Arial" panose="020B0604020202020204" pitchFamily="34" charset="0"/>
              </a:rPr>
              <a:t>i</a:t>
            </a:r>
            <a:r>
              <a:rPr lang="en-GB" dirty="0">
                <a:cs typeface="Arial" panose="020B0604020202020204" pitchFamily="34" charset="0"/>
              </a:rPr>
              <a:t> dr. </a:t>
            </a:r>
            <a:endParaRPr lang="bs-Latn-BA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s-Latn-B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Informacioni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sistem</a:t>
            </a:r>
            <a:r>
              <a:rPr lang="en-GB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cs typeface="Arial" panose="020B0604020202020204" pitchFamily="34" charset="0"/>
              </a:rPr>
              <a:t>- </a:t>
            </a:r>
            <a:r>
              <a:rPr lang="en-GB" dirty="0" err="1">
                <a:cs typeface="Arial" panose="020B0604020202020204" pitchFamily="34" charset="0"/>
              </a:rPr>
              <a:t>skup</a:t>
            </a:r>
            <a:r>
              <a:rPr lang="en-GB" dirty="0">
                <a:cs typeface="Arial" panose="020B0604020202020204" pitchFamily="34" charset="0"/>
              </a:rPr>
              <a:t> </a:t>
            </a:r>
            <a:r>
              <a:rPr lang="en-GB" dirty="0" err="1">
                <a:cs typeface="Arial" panose="020B0604020202020204" pitchFamily="34" charset="0"/>
              </a:rPr>
              <a:t>aplikacija</a:t>
            </a:r>
            <a:r>
              <a:rPr lang="en-GB" dirty="0">
                <a:cs typeface="Arial" panose="020B0604020202020204" pitchFamily="34" charset="0"/>
              </a:rPr>
              <a:t> </a:t>
            </a:r>
            <a:r>
              <a:rPr lang="en-GB" dirty="0" err="1">
                <a:cs typeface="Arial" panose="020B0604020202020204" pitchFamily="34" charset="0"/>
              </a:rPr>
              <a:t>koje</a:t>
            </a:r>
            <a:r>
              <a:rPr lang="en-GB" dirty="0">
                <a:cs typeface="Arial" panose="020B0604020202020204" pitchFamily="34" charset="0"/>
              </a:rPr>
              <a:t> </a:t>
            </a:r>
            <a:r>
              <a:rPr lang="en-GB" dirty="0" err="1">
                <a:cs typeface="Arial" panose="020B0604020202020204" pitchFamily="34" charset="0"/>
              </a:rPr>
              <a:t>automatiziraju</a:t>
            </a:r>
            <a:r>
              <a:rPr lang="en-GB" dirty="0">
                <a:cs typeface="Arial" panose="020B0604020202020204" pitchFamily="34" charset="0"/>
              </a:rPr>
              <a:t> </a:t>
            </a:r>
            <a:r>
              <a:rPr lang="en-GB" dirty="0" err="1">
                <a:cs typeface="Arial" panose="020B0604020202020204" pitchFamily="34" charset="0"/>
              </a:rPr>
              <a:t>dio</a:t>
            </a:r>
            <a:r>
              <a:rPr lang="en-GB" dirty="0">
                <a:cs typeface="Arial" panose="020B0604020202020204" pitchFamily="34" charset="0"/>
              </a:rPr>
              <a:t> </a:t>
            </a:r>
            <a:r>
              <a:rPr lang="en-GB" dirty="0" err="1">
                <a:cs typeface="Arial" panose="020B0604020202020204" pitchFamily="34" charset="0"/>
              </a:rPr>
              <a:t>poslovnih</a:t>
            </a:r>
            <a:r>
              <a:rPr lang="en-GB" dirty="0">
                <a:cs typeface="Arial" panose="020B0604020202020204" pitchFamily="34" charset="0"/>
              </a:rPr>
              <a:t> </a:t>
            </a:r>
            <a:r>
              <a:rPr lang="en-GB" dirty="0" err="1">
                <a:cs typeface="Arial" panose="020B0604020202020204" pitchFamily="34" charset="0"/>
              </a:rPr>
              <a:t>aktivnosti</a:t>
            </a:r>
            <a:r>
              <a:rPr lang="en-GB" dirty="0">
                <a:cs typeface="Arial" panose="020B0604020202020204" pitchFamily="34" charset="0"/>
              </a:rPr>
              <a:t> </a:t>
            </a:r>
            <a:r>
              <a:rPr lang="en-GB" dirty="0" err="1">
                <a:cs typeface="Arial" panose="020B0604020202020204" pitchFamily="34" charset="0"/>
              </a:rPr>
              <a:t>preduzeća</a:t>
            </a:r>
            <a:r>
              <a:rPr lang="en-GB" dirty="0">
                <a:cs typeface="Arial" panose="020B060402020202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bs-Latn-B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146050" y="6210300"/>
            <a:ext cx="457200" cy="457200"/>
          </a:xfrm>
          <a:prstGeom prst="ellipse">
            <a:avLst/>
          </a:prstGeom>
          <a:solidFill>
            <a:srgbClr val="D34817"/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75ED2C9-A33A-4CF3-92AA-DD9694B5BE7D}" type="slidenum">
              <a:rPr lang="en-US" sz="1400">
                <a:solidFill>
                  <a:srgbClr val="FFFFFF"/>
                </a:solidFill>
                <a:latin typeface="Franklin Gothic Book" pitchFamily="34" charset="0"/>
              </a:rPr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4</a:t>
            </a:fld>
            <a:endParaRPr lang="en-US" sz="1400">
              <a:solidFill>
                <a:srgbClr val="FFFFFF"/>
              </a:solidFill>
              <a:latin typeface="Franklin Gothic Book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838704" y="1600200"/>
            <a:ext cx="3882202" cy="3657601"/>
            <a:chOff x="4103558" y="1821180"/>
            <a:chExt cx="3882202" cy="3657601"/>
          </a:xfrm>
        </p:grpSpPr>
        <p:sp>
          <p:nvSpPr>
            <p:cNvPr id="6" name="Rectangle 5"/>
            <p:cNvSpPr/>
            <p:nvPr/>
          </p:nvSpPr>
          <p:spPr>
            <a:xfrm>
              <a:off x="4103558" y="1821180"/>
              <a:ext cx="3882202" cy="3657601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168139" y="1878540"/>
              <a:ext cx="3766200" cy="719880"/>
            </a:xfrm>
            <a:prstGeom prst="rect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s-Latn-BA" sz="1600" b="1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/>
                  <a:ea typeface="Calibri"/>
                  <a:cs typeface="Times New Roman"/>
                </a:rPr>
                <a:t>Direkcija</a:t>
              </a:r>
              <a:endPara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Calibri"/>
                <a:cs typeface="Times New Roman"/>
              </a:endParaRPr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6086484" y="2667000"/>
              <a:ext cx="1847855" cy="2700478"/>
              <a:chOff x="4122419" y="2819400"/>
              <a:chExt cx="1847855" cy="2700478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4122419" y="2819400"/>
                <a:ext cx="1847855" cy="2700478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4227190" y="3200400"/>
                <a:ext cx="1638313" cy="71988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s-Latn-BA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Poslovnica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8" name="Text Box 11"/>
              <p:cNvSpPr txBox="1"/>
              <p:nvPr/>
            </p:nvSpPr>
            <p:spPr>
              <a:xfrm>
                <a:off x="4227190" y="2886001"/>
                <a:ext cx="1638313" cy="238199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s-Latn-BA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B05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Djelatnost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4227190" y="3957312"/>
                <a:ext cx="1638313" cy="719880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s-Latn-BA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Poslovnica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endParaRP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171945" y="2667000"/>
              <a:ext cx="1847855" cy="2700478"/>
              <a:chOff x="4122419" y="2819400"/>
              <a:chExt cx="1847855" cy="2700478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4122419" y="2819400"/>
                <a:ext cx="1847855" cy="2700478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227190" y="3200400"/>
                <a:ext cx="1638313" cy="719880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shade val="51000"/>
                      <a:satMod val="130000"/>
                    </a:srgbClr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s-Latn-BA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Poslovnica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2" name="Text Box 11"/>
              <p:cNvSpPr txBox="1"/>
              <p:nvPr/>
            </p:nvSpPr>
            <p:spPr>
              <a:xfrm>
                <a:off x="4227190" y="2886001"/>
                <a:ext cx="1638313" cy="238199"/>
              </a:xfrm>
              <a:prstGeom prst="rect">
                <a:avLst/>
              </a:prstGeom>
              <a:solidFill>
                <a:sysClr val="window" lastClr="FFFFFF"/>
              </a:solidFill>
              <a:ln w="6350">
                <a:noFill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s-Latn-BA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Djelatnost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227190" y="3957312"/>
                <a:ext cx="1638313" cy="719880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shade val="51000"/>
                      <a:satMod val="130000"/>
                    </a:srgbClr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s-Latn-BA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Poslovnica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4227190" y="4719312"/>
                <a:ext cx="1638313" cy="719880"/>
              </a:xfrm>
              <a:prstGeom prst="rect">
                <a:avLst/>
              </a:prstGeom>
              <a:gradFill rotWithShape="1">
                <a:gsLst>
                  <a:gs pos="0">
                    <a:srgbClr val="C0504D">
                      <a:shade val="51000"/>
                      <a:satMod val="130000"/>
                    </a:srgbClr>
                  </a:gs>
                  <a:gs pos="80000">
                    <a:srgbClr val="C0504D">
                      <a:shade val="93000"/>
                      <a:satMod val="130000"/>
                    </a:srgbClr>
                  </a:gs>
                  <a:gs pos="100000">
                    <a:srgbClr val="C0504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bs-Latn-BA" sz="14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Times New Roman"/>
                    <a:ea typeface="Calibri"/>
                    <a:cs typeface="Times New Roman"/>
                  </a:rPr>
                  <a:t>Poslovnica</a:t>
                </a:r>
                <a:endParaRPr kumimoji="0" lang="en-US" sz="11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Calibri"/>
                  <a:cs typeface="Times New Rom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3584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"/>
          <p:cNvSpPr>
            <a:spLocks noGrp="1"/>
          </p:cNvSpPr>
          <p:nvPr>
            <p:ph type="title"/>
          </p:nvPr>
        </p:nvSpPr>
        <p:spPr>
          <a:xfrm>
            <a:off x="628650" y="707973"/>
            <a:ext cx="8159750" cy="785812"/>
          </a:xfrm>
        </p:spPr>
        <p:txBody>
          <a:bodyPr>
            <a:normAutofit/>
          </a:bodyPr>
          <a:lstStyle/>
          <a:p>
            <a:pPr algn="l" eaLnBrk="1" hangingPunct="1"/>
            <a:r>
              <a:rPr lang="bs-Latn-BA" sz="3600" dirty="0">
                <a:latin typeface="Arial" panose="020B0604020202020204" pitchFamily="34" charset="0"/>
                <a:cs typeface="Arial" panose="020B0604020202020204" pitchFamily="34" charset="0"/>
              </a:rPr>
              <a:t>Geneza informacionog sistema</a:t>
            </a:r>
          </a:p>
        </p:txBody>
      </p:sp>
      <p:sp>
        <p:nvSpPr>
          <p:cNvPr id="8" name="Text_ZahtjevZaRazvoj"/>
          <p:cNvSpPr txBox="1">
            <a:spLocks noChangeArrowheads="1"/>
          </p:cNvSpPr>
          <p:nvPr/>
        </p:nvSpPr>
        <p:spPr bwMode="auto">
          <a:xfrm>
            <a:off x="1295400" y="2571750"/>
            <a:ext cx="2743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hr-H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Zahtjev za razvoj aplikacije</a:t>
            </a:r>
          </a:p>
        </p:txBody>
      </p:sp>
      <p:sp>
        <p:nvSpPr>
          <p:cNvPr id="84" name="Text_RazvojAplikacije"/>
          <p:cNvSpPr txBox="1">
            <a:spLocks noChangeArrowheads="1"/>
          </p:cNvSpPr>
          <p:nvPr/>
        </p:nvSpPr>
        <p:spPr bwMode="auto">
          <a:xfrm>
            <a:off x="722440" y="3076575"/>
            <a:ext cx="36590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hr-H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Razvoj aplikacije</a:t>
            </a:r>
          </a:p>
        </p:txBody>
      </p:sp>
      <p:sp>
        <p:nvSpPr>
          <p:cNvPr id="7" name="Krug_ZajedniskiIS"/>
          <p:cNvSpPr/>
          <p:nvPr/>
        </p:nvSpPr>
        <p:spPr>
          <a:xfrm>
            <a:off x="2057400" y="2895600"/>
            <a:ext cx="838200" cy="838200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 typeface="Times New Roman" pitchFamily="16" charset="0"/>
              <a:buNone/>
              <a:defRPr/>
            </a:pPr>
            <a:endParaRPr lang="hr-H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Krug_ZajedniskiIS"/>
          <p:cNvSpPr/>
          <p:nvPr/>
        </p:nvSpPr>
        <p:spPr>
          <a:xfrm>
            <a:off x="3276600" y="3733800"/>
            <a:ext cx="838200" cy="838200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 typeface="Times New Roman" pitchFamily="16" charset="0"/>
              <a:buNone/>
              <a:defRPr/>
            </a:pPr>
            <a:endParaRPr lang="hr-H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_NoviZahtjev"/>
          <p:cNvSpPr txBox="1">
            <a:spLocks noChangeArrowheads="1"/>
          </p:cNvSpPr>
          <p:nvPr/>
        </p:nvSpPr>
        <p:spPr bwMode="auto">
          <a:xfrm>
            <a:off x="2939989" y="3409949"/>
            <a:ext cx="186061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hr-HR" sz="2000" b="1" dirty="0">
                <a:latin typeface="Arial" panose="020B0604020202020204" pitchFamily="34" charset="0"/>
                <a:cs typeface="Arial" panose="020B0604020202020204" pitchFamily="34" charset="0"/>
              </a:rPr>
              <a:t>Novi zahtjev</a:t>
            </a:r>
            <a:endParaRPr lang="hr-HR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Krug_ZajedniskiIS"/>
          <p:cNvSpPr/>
          <p:nvPr/>
        </p:nvSpPr>
        <p:spPr>
          <a:xfrm>
            <a:off x="1828800" y="4267200"/>
            <a:ext cx="838200" cy="838200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 typeface="Times New Roman" pitchFamily="16" charset="0"/>
              <a:buNone/>
              <a:defRPr/>
            </a:pPr>
            <a:endParaRPr lang="hr-H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Krug_ZajedniskiIS"/>
          <p:cNvSpPr/>
          <p:nvPr/>
        </p:nvSpPr>
        <p:spPr>
          <a:xfrm>
            <a:off x="762000" y="3581400"/>
            <a:ext cx="838200" cy="838200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 typeface="Times New Roman" pitchFamily="16" charset="0"/>
              <a:buNone/>
              <a:defRPr/>
            </a:pPr>
            <a:endParaRPr lang="hr-H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Krug_ZajedniskiIS"/>
          <p:cNvSpPr/>
          <p:nvPr/>
        </p:nvSpPr>
        <p:spPr>
          <a:xfrm>
            <a:off x="838200" y="2438400"/>
            <a:ext cx="838200" cy="838200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 typeface="Times New Roman" pitchFamily="16" charset="0"/>
              <a:buNone/>
              <a:defRPr/>
            </a:pPr>
            <a:endParaRPr lang="hr-H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Krug_ZajedniskiIS"/>
          <p:cNvSpPr/>
          <p:nvPr/>
        </p:nvSpPr>
        <p:spPr>
          <a:xfrm>
            <a:off x="1676400" y="1524000"/>
            <a:ext cx="838200" cy="838200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 typeface="Times New Roman" pitchFamily="16" charset="0"/>
              <a:buNone/>
              <a:defRPr/>
            </a:pP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Krug_ZajedniskiIS"/>
          <p:cNvSpPr/>
          <p:nvPr/>
        </p:nvSpPr>
        <p:spPr>
          <a:xfrm>
            <a:off x="3094704" y="1858296"/>
            <a:ext cx="838200" cy="838200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 typeface="Times New Roman" pitchFamily="16" charset="0"/>
              <a:buNone/>
              <a:defRPr/>
            </a:pPr>
            <a:endParaRPr lang="hr-H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_NoviZahtjev"/>
          <p:cNvSpPr txBox="1">
            <a:spLocks noChangeArrowheads="1"/>
          </p:cNvSpPr>
          <p:nvPr/>
        </p:nvSpPr>
        <p:spPr bwMode="auto">
          <a:xfrm>
            <a:off x="1621191" y="3886200"/>
            <a:ext cx="164588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hr-HR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Novi zahtjev</a:t>
            </a:r>
          </a:p>
        </p:txBody>
      </p:sp>
      <p:sp>
        <p:nvSpPr>
          <p:cNvPr id="18" name="Krug_ZajedniskiIS"/>
          <p:cNvSpPr/>
          <p:nvPr/>
        </p:nvSpPr>
        <p:spPr>
          <a:xfrm>
            <a:off x="3962400" y="2743200"/>
            <a:ext cx="838200" cy="838200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 typeface="Times New Roman" pitchFamily="16" charset="0"/>
              <a:buNone/>
              <a:defRPr/>
            </a:pPr>
            <a:endParaRPr lang="hr-H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Strelica_ZajednickiIS"/>
          <p:cNvCxnSpPr/>
          <p:nvPr/>
        </p:nvCxnSpPr>
        <p:spPr>
          <a:xfrm rot="16200000" flipH="1">
            <a:off x="2133600" y="2514600"/>
            <a:ext cx="1524000" cy="1066800"/>
          </a:xfrm>
          <a:prstGeom prst="straightConnector1">
            <a:avLst/>
          </a:prstGeom>
          <a:ln w="15875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elica_ZajednickiIS"/>
          <p:cNvCxnSpPr>
            <a:stCxn id="11" idx="1"/>
          </p:cNvCxnSpPr>
          <p:nvPr/>
        </p:nvCxnSpPr>
        <p:spPr>
          <a:xfrm flipH="1" flipV="1">
            <a:off x="1447800" y="3243264"/>
            <a:ext cx="503752" cy="1146688"/>
          </a:xfrm>
          <a:prstGeom prst="straightConnector1">
            <a:avLst/>
          </a:prstGeom>
          <a:ln w="158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elica_ZajednickiIS"/>
          <p:cNvCxnSpPr/>
          <p:nvPr/>
        </p:nvCxnSpPr>
        <p:spPr>
          <a:xfrm flipH="1">
            <a:off x="2551970" y="2667000"/>
            <a:ext cx="800830" cy="1752600"/>
          </a:xfrm>
          <a:prstGeom prst="straightConnector1">
            <a:avLst/>
          </a:prstGeom>
          <a:ln w="158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elica_ZajednickiIS"/>
          <p:cNvCxnSpPr/>
          <p:nvPr/>
        </p:nvCxnSpPr>
        <p:spPr>
          <a:xfrm flipV="1">
            <a:off x="1600200" y="2438400"/>
            <a:ext cx="1524000" cy="228600"/>
          </a:xfrm>
          <a:prstGeom prst="straightConnector1">
            <a:avLst/>
          </a:prstGeom>
          <a:ln w="15875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elica_ZajednickiIS"/>
          <p:cNvCxnSpPr/>
          <p:nvPr/>
        </p:nvCxnSpPr>
        <p:spPr>
          <a:xfrm flipH="1" flipV="1">
            <a:off x="1638300" y="3006726"/>
            <a:ext cx="457200" cy="155574"/>
          </a:xfrm>
          <a:prstGeom prst="straightConnector1">
            <a:avLst/>
          </a:prstGeom>
          <a:ln w="158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elica_ZajednickiIS"/>
          <p:cNvCxnSpPr>
            <a:stCxn id="7" idx="4"/>
            <a:endCxn id="11" idx="0"/>
          </p:cNvCxnSpPr>
          <p:nvPr/>
        </p:nvCxnSpPr>
        <p:spPr>
          <a:xfrm flipH="1">
            <a:off x="2247900" y="3733800"/>
            <a:ext cx="228600" cy="533400"/>
          </a:xfrm>
          <a:prstGeom prst="straightConnector1">
            <a:avLst/>
          </a:prstGeom>
          <a:ln w="15875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Krug_ZajednickiIS(Direkcija)"/>
          <p:cNvSpPr/>
          <p:nvPr/>
        </p:nvSpPr>
        <p:spPr>
          <a:xfrm>
            <a:off x="762000" y="5357812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 typeface="Times New Roman" pitchFamily="16" charset="0"/>
              <a:buNone/>
              <a:defRPr/>
            </a:pPr>
            <a:endParaRPr lang="hr-HR"/>
          </a:p>
        </p:txBody>
      </p:sp>
      <p:sp>
        <p:nvSpPr>
          <p:cNvPr id="42" name="Text_ZajednickiIS(Direkcija)"/>
          <p:cNvSpPr txBox="1">
            <a:spLocks noChangeArrowheads="1"/>
          </p:cNvSpPr>
          <p:nvPr/>
        </p:nvSpPr>
        <p:spPr bwMode="auto">
          <a:xfrm>
            <a:off x="1159626" y="5383878"/>
            <a:ext cx="77152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Zajednički informacioni sistem (Direkcija)</a:t>
            </a:r>
            <a:endParaRPr lang="hr-HR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_ZahtjevUPoslovnici"/>
          <p:cNvSpPr txBox="1">
            <a:spLocks noChangeArrowheads="1"/>
          </p:cNvSpPr>
          <p:nvPr/>
        </p:nvSpPr>
        <p:spPr bwMode="auto">
          <a:xfrm>
            <a:off x="4786313" y="2928938"/>
            <a:ext cx="25717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Zahtjev u poslovnici</a:t>
            </a:r>
            <a:endParaRPr lang="hr-H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Krug_LokalniISPoslovnica"/>
          <p:cNvSpPr/>
          <p:nvPr/>
        </p:nvSpPr>
        <p:spPr>
          <a:xfrm>
            <a:off x="6096000" y="3276600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 typeface="Times New Roman" pitchFamily="16" charset="0"/>
              <a:buNone/>
              <a:defRPr/>
            </a:pPr>
            <a:endParaRPr lang="hr-H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Krug_LokalniISPoslovnica"/>
          <p:cNvSpPr/>
          <p:nvPr/>
        </p:nvSpPr>
        <p:spPr>
          <a:xfrm>
            <a:off x="5486400" y="3733800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 typeface="Times New Roman" pitchFamily="16" charset="0"/>
              <a:buNone/>
              <a:defRPr/>
            </a:pPr>
            <a:endParaRPr lang="hr-H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Krug_LokalniISPoslovnica"/>
          <p:cNvSpPr/>
          <p:nvPr/>
        </p:nvSpPr>
        <p:spPr>
          <a:xfrm>
            <a:off x="5181600" y="3124200"/>
            <a:ext cx="457200" cy="4572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 typeface="Times New Roman" pitchFamily="16" charset="0"/>
              <a:buNone/>
              <a:defRPr/>
            </a:pPr>
            <a:endParaRPr lang="hr-H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Krug_LokalniISPoslovnica"/>
          <p:cNvSpPr/>
          <p:nvPr/>
        </p:nvSpPr>
        <p:spPr>
          <a:xfrm>
            <a:off x="5410200" y="2286000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 typeface="Times New Roman" pitchFamily="16" charset="0"/>
              <a:buNone/>
              <a:defRPr/>
            </a:pPr>
            <a:endParaRPr lang="hr-H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Slika_DajteNamLink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114" y="1980633"/>
            <a:ext cx="3849886" cy="2492801"/>
          </a:xfrm>
          <a:prstGeom prst="rect">
            <a:avLst/>
          </a:prstGeom>
        </p:spPr>
      </p:pic>
      <p:sp>
        <p:nvSpPr>
          <p:cNvPr id="48" name="Text_DajeteNamLink"/>
          <p:cNvSpPr txBox="1">
            <a:spLocks noChangeArrowheads="1"/>
          </p:cNvSpPr>
          <p:nvPr/>
        </p:nvSpPr>
        <p:spPr bwMode="auto">
          <a:xfrm>
            <a:off x="4102099" y="2102718"/>
            <a:ext cx="26035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Yeah, da li biste nam mogli dati link?</a:t>
            </a:r>
          </a:p>
        </p:txBody>
      </p:sp>
      <p:sp>
        <p:nvSpPr>
          <p:cNvPr id="3" name="Text_ToBiBiloKrasno"/>
          <p:cNvSpPr/>
          <p:nvPr/>
        </p:nvSpPr>
        <p:spPr>
          <a:xfrm>
            <a:off x="4102099" y="3026978"/>
            <a:ext cx="2078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bi bilo krasno.</a:t>
            </a:r>
          </a:p>
        </p:txBody>
      </p:sp>
      <p:cxnSp>
        <p:nvCxnSpPr>
          <p:cNvPr id="50" name="Strelica_Link"/>
          <p:cNvCxnSpPr>
            <a:stCxn id="16" idx="6"/>
          </p:cNvCxnSpPr>
          <p:nvPr/>
        </p:nvCxnSpPr>
        <p:spPr>
          <a:xfrm>
            <a:off x="3932238" y="2278063"/>
            <a:ext cx="1477962" cy="160337"/>
          </a:xfrm>
          <a:prstGeom prst="straightConnector1">
            <a:avLst/>
          </a:prstGeom>
          <a:ln w="15875"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elica_Link"/>
          <p:cNvCxnSpPr>
            <a:stCxn id="9" idx="7"/>
          </p:cNvCxnSpPr>
          <p:nvPr/>
        </p:nvCxnSpPr>
        <p:spPr>
          <a:xfrm flipV="1">
            <a:off x="3992048" y="3505200"/>
            <a:ext cx="2103952" cy="351352"/>
          </a:xfrm>
          <a:prstGeom prst="straightConnector1">
            <a:avLst/>
          </a:prstGeom>
          <a:ln w="15875"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elica_Link"/>
          <p:cNvCxnSpPr>
            <a:stCxn id="9" idx="6"/>
          </p:cNvCxnSpPr>
          <p:nvPr/>
        </p:nvCxnSpPr>
        <p:spPr>
          <a:xfrm>
            <a:off x="4114800" y="4152900"/>
            <a:ext cx="2133600" cy="190500"/>
          </a:xfrm>
          <a:prstGeom prst="straightConnector1">
            <a:avLst/>
          </a:prstGeom>
          <a:ln w="15875"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4" name="Krug_LokalniISPoslovnica"/>
          <p:cNvSpPr/>
          <p:nvPr/>
        </p:nvSpPr>
        <p:spPr>
          <a:xfrm>
            <a:off x="6172200" y="2133600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 typeface="Times New Roman" pitchFamily="16" charset="0"/>
              <a:buNone/>
              <a:defRPr/>
            </a:pPr>
            <a:endParaRPr lang="hr-H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_OvoTrebaImplementirat"/>
          <p:cNvSpPr txBox="1">
            <a:spLocks noChangeArrowheads="1"/>
          </p:cNvSpPr>
          <p:nvPr/>
        </p:nvSpPr>
        <p:spPr bwMode="auto">
          <a:xfrm>
            <a:off x="4419600" y="4506913"/>
            <a:ext cx="350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hr-H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Ovo treba implemetirati svugdje!</a:t>
            </a:r>
          </a:p>
        </p:txBody>
      </p:sp>
      <p:sp>
        <p:nvSpPr>
          <p:cNvPr id="61" name="Krug_LokalniISPoslovnica"/>
          <p:cNvSpPr/>
          <p:nvPr/>
        </p:nvSpPr>
        <p:spPr>
          <a:xfrm>
            <a:off x="6248400" y="4114800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 typeface="Times New Roman" pitchFamily="16" charset="0"/>
              <a:buNone/>
              <a:defRPr/>
            </a:pPr>
            <a:endParaRPr lang="hr-H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Krug_LokalniIS(Poslovnica)"/>
          <p:cNvSpPr/>
          <p:nvPr/>
        </p:nvSpPr>
        <p:spPr>
          <a:xfrm>
            <a:off x="762000" y="5764566"/>
            <a:ext cx="381000" cy="38100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 typeface="Times New Roman" pitchFamily="16" charset="0"/>
              <a:buNone/>
              <a:defRPr/>
            </a:pPr>
            <a:endParaRPr lang="hr-HR"/>
          </a:p>
        </p:txBody>
      </p:sp>
      <p:sp>
        <p:nvSpPr>
          <p:cNvPr id="63" name="Text_LokalniIS(Poslovnica)"/>
          <p:cNvSpPr txBox="1">
            <a:spLocks noChangeArrowheads="1"/>
          </p:cNvSpPr>
          <p:nvPr/>
        </p:nvSpPr>
        <p:spPr bwMode="auto">
          <a:xfrm>
            <a:off x="1143000" y="5774006"/>
            <a:ext cx="7215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Lokalni informacioni sistem (Poslovnica)</a:t>
            </a:r>
          </a:p>
        </p:txBody>
      </p:sp>
      <p:sp>
        <p:nvSpPr>
          <p:cNvPr id="64" name="Text_NamaPonudjenoRjese"/>
          <p:cNvSpPr txBox="1">
            <a:spLocks noChangeArrowheads="1"/>
          </p:cNvSpPr>
          <p:nvPr/>
        </p:nvSpPr>
        <p:spPr bwMode="auto">
          <a:xfrm>
            <a:off x="4643438" y="3643313"/>
            <a:ext cx="4038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hr-HR" b="1" dirty="0">
                <a:solidFill>
                  <a:srgbClr val="0050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Nama ponuđeno rješenje ne odgovara!</a:t>
            </a:r>
          </a:p>
        </p:txBody>
      </p:sp>
      <p:sp>
        <p:nvSpPr>
          <p:cNvPr id="65" name="Text_ImamoVlastitoJednost"/>
          <p:cNvSpPr txBox="1">
            <a:spLocks noChangeArrowheads="1"/>
          </p:cNvSpPr>
          <p:nvPr/>
        </p:nvSpPr>
        <p:spPr bwMode="auto">
          <a:xfrm>
            <a:off x="4419600" y="3011928"/>
            <a:ext cx="3124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hr-HR" b="1" dirty="0">
                <a:solidFill>
                  <a:srgbClr val="0050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Imamo vlastito jednostavnije!</a:t>
            </a:r>
          </a:p>
        </p:txBody>
      </p:sp>
      <p:sp>
        <p:nvSpPr>
          <p:cNvPr id="66" name="Krug_LokalniISPoslovnica"/>
          <p:cNvSpPr/>
          <p:nvPr/>
        </p:nvSpPr>
        <p:spPr>
          <a:xfrm>
            <a:off x="7162800" y="2971800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 typeface="Times New Roman" pitchFamily="16" charset="0"/>
              <a:buNone/>
              <a:defRPr/>
            </a:pPr>
            <a:endParaRPr lang="hr-HR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Krug_LokalniISPoslovnica"/>
          <p:cNvSpPr/>
          <p:nvPr/>
        </p:nvSpPr>
        <p:spPr>
          <a:xfrm>
            <a:off x="7239000" y="3581400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 typeface="Times New Roman" pitchFamily="16" charset="0"/>
              <a:buNone/>
              <a:defRPr/>
            </a:pPr>
            <a:endParaRPr lang="hr-HR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Krug_LokalniISPoslovnica"/>
          <p:cNvSpPr/>
          <p:nvPr/>
        </p:nvSpPr>
        <p:spPr>
          <a:xfrm>
            <a:off x="6934200" y="2362200"/>
            <a:ext cx="457200" cy="4572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 typeface="Times New Roman" pitchFamily="16" charset="0"/>
              <a:buNone/>
              <a:defRPr/>
            </a:pPr>
            <a:endParaRPr lang="hr-HR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Krug_LokalniISPoslovnica"/>
          <p:cNvSpPr/>
          <p:nvPr/>
        </p:nvSpPr>
        <p:spPr>
          <a:xfrm>
            <a:off x="5867400" y="2667000"/>
            <a:ext cx="457200" cy="457200"/>
          </a:xfrm>
          <a:prstGeom prst="ellipse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 typeface="Times New Roman" pitchFamily="16" charset="0"/>
              <a:buNone/>
              <a:defRPr/>
            </a:pPr>
            <a:endParaRPr lang="hr-H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Krug_LokalniIS(Poslovnica)"/>
          <p:cNvSpPr/>
          <p:nvPr/>
        </p:nvSpPr>
        <p:spPr>
          <a:xfrm>
            <a:off x="762000" y="6172200"/>
            <a:ext cx="381000" cy="381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buFont typeface="Times New Roman" pitchFamily="16" charset="0"/>
              <a:buNone/>
              <a:defRPr/>
            </a:pPr>
            <a:endParaRPr lang="hr-HR" dirty="0">
              <a:solidFill>
                <a:srgbClr val="00B050"/>
              </a:solidFill>
            </a:endParaRPr>
          </a:p>
        </p:txBody>
      </p:sp>
      <p:sp>
        <p:nvSpPr>
          <p:cNvPr id="70" name="Text_LokalniIS(Poslovnica)"/>
          <p:cNvSpPr txBox="1">
            <a:spLocks noChangeArrowheads="1"/>
          </p:cNvSpPr>
          <p:nvPr/>
        </p:nvSpPr>
        <p:spPr bwMode="auto">
          <a:xfrm>
            <a:off x="1147677" y="6169776"/>
            <a:ext cx="69294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hr-H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Lokalni informacioni sistem (Poslovnica)</a:t>
            </a:r>
          </a:p>
        </p:txBody>
      </p:sp>
      <p:sp>
        <p:nvSpPr>
          <p:cNvPr id="51" name="Text_ImamoVlastiteProc"/>
          <p:cNvSpPr txBox="1">
            <a:spLocks noChangeArrowheads="1"/>
          </p:cNvSpPr>
          <p:nvPr/>
        </p:nvSpPr>
        <p:spPr bwMode="auto">
          <a:xfrm>
            <a:off x="4572000" y="3071813"/>
            <a:ext cx="312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hr-HR" b="1" dirty="0">
                <a:solidFill>
                  <a:srgbClr val="00502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Imamo vlastite procedure!</a:t>
            </a:r>
          </a:p>
        </p:txBody>
      </p:sp>
      <p:pic>
        <p:nvPicPr>
          <p:cNvPr id="6" name="Slika_Salespeopl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329" y="2362199"/>
            <a:ext cx="4525118" cy="2324101"/>
          </a:xfrm>
          <a:prstGeom prst="rect">
            <a:avLst/>
          </a:prstGeom>
        </p:spPr>
      </p:pic>
      <p:sp>
        <p:nvSpPr>
          <p:cNvPr id="58" name="Text_KupicemoKomercijalno"/>
          <p:cNvSpPr txBox="1">
            <a:spLocks noChangeArrowheads="1"/>
          </p:cNvSpPr>
          <p:nvPr/>
        </p:nvSpPr>
        <p:spPr bwMode="auto">
          <a:xfrm>
            <a:off x="152400" y="2209800"/>
            <a:ext cx="228599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hr-H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Kupićemo komercijalno rješenje</a:t>
            </a:r>
          </a:p>
        </p:txBody>
      </p:sp>
      <p:sp>
        <p:nvSpPr>
          <p:cNvPr id="2" name="Kvadrat_ERP"/>
          <p:cNvSpPr/>
          <p:nvPr/>
        </p:nvSpPr>
        <p:spPr>
          <a:xfrm>
            <a:off x="2247900" y="2438400"/>
            <a:ext cx="1714500" cy="762000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  <a:ln/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Kvadrat_ERP_Text"/>
          <p:cNvSpPr txBox="1">
            <a:spLocks noChangeArrowheads="1"/>
          </p:cNvSpPr>
          <p:nvPr/>
        </p:nvSpPr>
        <p:spPr bwMode="auto">
          <a:xfrm>
            <a:off x="2473367" y="2482083"/>
            <a:ext cx="1323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hr-HR" sz="3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ERP</a:t>
            </a:r>
          </a:p>
        </p:txBody>
      </p:sp>
      <p:sp>
        <p:nvSpPr>
          <p:cNvPr id="59" name="Kvadrat_ERP"/>
          <p:cNvSpPr/>
          <p:nvPr/>
        </p:nvSpPr>
        <p:spPr>
          <a:xfrm>
            <a:off x="3813969" y="1892300"/>
            <a:ext cx="1714500" cy="762000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  <a:ln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Kvadrat_ERP_Text"/>
          <p:cNvSpPr txBox="1">
            <a:spLocks noChangeArrowheads="1"/>
          </p:cNvSpPr>
          <p:nvPr/>
        </p:nvSpPr>
        <p:spPr bwMode="auto">
          <a:xfrm>
            <a:off x="4025857" y="1960155"/>
            <a:ext cx="1323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ctr" eaLnBrk="0" hangingPunct="0">
              <a:defRPr sz="4000" b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hr-H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ERP</a:t>
            </a:r>
          </a:p>
        </p:txBody>
      </p:sp>
      <p:sp>
        <p:nvSpPr>
          <p:cNvPr id="60" name="Kvadrat_ERP"/>
          <p:cNvSpPr/>
          <p:nvPr/>
        </p:nvSpPr>
        <p:spPr>
          <a:xfrm>
            <a:off x="5715000" y="3363913"/>
            <a:ext cx="1714500" cy="762000"/>
          </a:xfrm>
          <a:prstGeom prst="roundRect">
            <a:avLst/>
          </a:prstGeom>
          <a:blipFill>
            <a:blip r:embed="rId8"/>
            <a:tile tx="0" ty="0" sx="100000" sy="100000" flip="none" algn="tl"/>
          </a:blipFill>
          <a:ln/>
          <a:effec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Kvadrat_ERP_Text"/>
          <p:cNvSpPr txBox="1">
            <a:spLocks noChangeArrowheads="1"/>
          </p:cNvSpPr>
          <p:nvPr/>
        </p:nvSpPr>
        <p:spPr bwMode="auto">
          <a:xfrm>
            <a:off x="5926888" y="3420687"/>
            <a:ext cx="1323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hr-HR" sz="3600" b="1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ERP</a:t>
            </a:r>
            <a:endParaRPr lang="hr-HR" sz="3200" b="1" dirty="0">
              <a:ln w="1270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_NapravicemoInterfejs"/>
          <p:cNvSpPr txBox="1">
            <a:spLocks noChangeArrowheads="1"/>
          </p:cNvSpPr>
          <p:nvPr/>
        </p:nvSpPr>
        <p:spPr bwMode="auto">
          <a:xfrm>
            <a:off x="2438400" y="3773269"/>
            <a:ext cx="23717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hr-H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Napravićemo interfejse</a:t>
            </a:r>
          </a:p>
        </p:txBody>
      </p:sp>
      <p:cxnSp>
        <p:nvCxnSpPr>
          <p:cNvPr id="76" name="Strelica_Integracija"/>
          <p:cNvCxnSpPr/>
          <p:nvPr/>
        </p:nvCxnSpPr>
        <p:spPr>
          <a:xfrm flipH="1" flipV="1">
            <a:off x="3981450" y="2818759"/>
            <a:ext cx="1733550" cy="945204"/>
          </a:xfrm>
          <a:prstGeom prst="straightConnector1">
            <a:avLst/>
          </a:prstGeom>
          <a:ln w="15875" cmpd="dbl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7" name="Strelica_Integracija"/>
          <p:cNvCxnSpPr/>
          <p:nvPr/>
        </p:nvCxnSpPr>
        <p:spPr>
          <a:xfrm flipH="1" flipV="1">
            <a:off x="3267076" y="3180710"/>
            <a:ext cx="314324" cy="578490"/>
          </a:xfrm>
          <a:prstGeom prst="straightConnector1">
            <a:avLst/>
          </a:prstGeom>
          <a:ln w="15875" cmpd="dbl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8" name="Strelica_Integracija"/>
          <p:cNvCxnSpPr>
            <a:stCxn id="59" idx="2"/>
          </p:cNvCxnSpPr>
          <p:nvPr/>
        </p:nvCxnSpPr>
        <p:spPr>
          <a:xfrm flipH="1">
            <a:off x="4044156" y="2654300"/>
            <a:ext cx="627063" cy="1275709"/>
          </a:xfrm>
          <a:prstGeom prst="straightConnector1">
            <a:avLst/>
          </a:prstGeom>
          <a:ln w="15875" cmpd="dbl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9" name="Strelica_Integracija"/>
          <p:cNvCxnSpPr>
            <a:stCxn id="60" idx="1"/>
          </p:cNvCxnSpPr>
          <p:nvPr/>
        </p:nvCxnSpPr>
        <p:spPr>
          <a:xfrm flipH="1" flipV="1">
            <a:off x="4671219" y="2676245"/>
            <a:ext cx="1043781" cy="1068668"/>
          </a:xfrm>
          <a:prstGeom prst="straightConnector1">
            <a:avLst/>
          </a:prstGeom>
          <a:ln w="15875" cmpd="dbl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1" name="Strelica_Integracija"/>
          <p:cNvCxnSpPr>
            <a:stCxn id="2" idx="2"/>
            <a:endCxn id="12" idx="6"/>
          </p:cNvCxnSpPr>
          <p:nvPr/>
        </p:nvCxnSpPr>
        <p:spPr>
          <a:xfrm flipH="1">
            <a:off x="1600200" y="3200400"/>
            <a:ext cx="1504950" cy="800100"/>
          </a:xfrm>
          <a:prstGeom prst="straightConnector1">
            <a:avLst/>
          </a:prstGeom>
          <a:ln w="15875" cmpd="thickThin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2" name="Strelica_Integracija"/>
          <p:cNvCxnSpPr>
            <a:stCxn id="59" idx="1"/>
          </p:cNvCxnSpPr>
          <p:nvPr/>
        </p:nvCxnSpPr>
        <p:spPr>
          <a:xfrm flipH="1" flipV="1">
            <a:off x="2512263" y="1941662"/>
            <a:ext cx="1301706" cy="331638"/>
          </a:xfrm>
          <a:prstGeom prst="straightConnector1">
            <a:avLst/>
          </a:prstGeom>
          <a:ln w="15875" cmpd="thickThin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elica_Integracija"/>
          <p:cNvCxnSpPr>
            <a:stCxn id="68" idx="2"/>
          </p:cNvCxnSpPr>
          <p:nvPr/>
        </p:nvCxnSpPr>
        <p:spPr>
          <a:xfrm flipH="1" flipV="1">
            <a:off x="5528469" y="2241511"/>
            <a:ext cx="1405731" cy="349289"/>
          </a:xfrm>
          <a:prstGeom prst="straightConnector1">
            <a:avLst/>
          </a:prstGeom>
          <a:ln w="15875" cmpd="thickThin"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0" name="Text_IntegrisimoSve"/>
          <p:cNvSpPr txBox="1">
            <a:spLocks noChangeArrowheads="1"/>
          </p:cNvSpPr>
          <p:nvPr/>
        </p:nvSpPr>
        <p:spPr bwMode="auto">
          <a:xfrm>
            <a:off x="4319588" y="1622955"/>
            <a:ext cx="3505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hr-HR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Integrišimo</a:t>
            </a:r>
            <a:r>
              <a:rPr lang="hr-H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</a:t>
            </a:r>
          </a:p>
        </p:txBody>
      </p:sp>
    </p:spTree>
    <p:extLst>
      <p:ext uri="{BB962C8B-B14F-4D97-AF65-F5344CB8AC3E}">
        <p14:creationId xmlns:p14="http://schemas.microsoft.com/office/powerpoint/2010/main" val="17011706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2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0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1000"/>
                            </p:stCondLst>
                            <p:childTnLst>
                              <p:par>
                                <p:cTn id="6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2000"/>
                            </p:stCondLst>
                            <p:childTnLst>
                              <p:par>
                                <p:cTn id="7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3000"/>
                            </p:stCondLst>
                            <p:childTnLst>
                              <p:par>
                                <p:cTn id="7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4000"/>
                            </p:stCondLst>
                            <p:childTnLst>
                              <p:par>
                                <p:cTn id="8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0"/>
                            </p:stCondLst>
                            <p:childTnLst>
                              <p:par>
                                <p:cTn id="9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6000"/>
                            </p:stCondLst>
                            <p:childTnLst>
                              <p:par>
                                <p:cTn id="9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8500"/>
                            </p:stCondLst>
                            <p:childTnLst>
                              <p:par>
                                <p:cTn id="1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9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000"/>
                            </p:stCondLst>
                            <p:childTnLst>
                              <p:par>
                                <p:cTn id="139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edge">
                                      <p:cBhvr>
                                        <p:cTn id="14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00"/>
                            </p:stCondLst>
                            <p:childTnLst>
                              <p:par>
                                <p:cTn id="14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4000"/>
                            </p:stCondLst>
                            <p:childTnLst>
                              <p:par>
                                <p:cTn id="1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6000"/>
                            </p:stCondLst>
                            <p:childTnLst>
                              <p:par>
                                <p:cTn id="1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7000"/>
                            </p:stCondLst>
                            <p:childTnLst>
                              <p:par>
                                <p:cTn id="1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9" presetID="26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 tmFilter="0, 0; .2, .5; .8, .5; 1, 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500" autoRev="1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87" presetID="10" presetClass="exit" presetSubtype="0" fill="hold" grpId="1" nodeType="after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4700"/>
                            </p:stCondLst>
                            <p:childTnLst>
                              <p:par>
                                <p:cTn id="1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5200"/>
                            </p:stCondLst>
                            <p:childTnLst>
                              <p:par>
                                <p:cTn id="19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5700"/>
                            </p:stCondLst>
                            <p:childTnLst>
                              <p:par>
                                <p:cTn id="20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6200"/>
                            </p:stCondLst>
                            <p:childTnLst>
                              <p:par>
                                <p:cTn id="20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16700"/>
                            </p:stCondLst>
                            <p:childTnLst>
                              <p:par>
                                <p:cTn id="2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17200"/>
                            </p:stCondLst>
                            <p:childTnLst>
                              <p:par>
                                <p:cTn id="220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22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9200"/>
                            </p:stCondLst>
                            <p:childTnLst>
                              <p:par>
                                <p:cTn id="223" presetID="3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19700"/>
                            </p:stCondLst>
                            <p:childTnLst>
                              <p:par>
                                <p:cTn id="2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20200"/>
                            </p:stCondLst>
                            <p:childTnLst>
                              <p:par>
                                <p:cTn id="2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12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1000" tmFilter="0, 0; .2, .5; .8, .5; 1, 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500" autoRev="1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22200"/>
                            </p:stCondLst>
                            <p:childTnLst>
                              <p:par>
                                <p:cTn id="244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3700"/>
                            </p:stCondLst>
                            <p:childTnLst>
                              <p:par>
                                <p:cTn id="24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4200"/>
                            </p:stCondLst>
                            <p:childTnLst>
                              <p:par>
                                <p:cTn id="25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900" decel="10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900" decel="10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5200"/>
                            </p:stCondLst>
                            <p:childTnLst>
                              <p:par>
                                <p:cTn id="2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6200"/>
                            </p:stCondLst>
                            <p:childTnLst>
                              <p:par>
                                <p:cTn id="2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1000" tmFilter="0, 0; .2, .5; .8, .5; 1, 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5" dur="500" autoRev="1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27200"/>
                            </p:stCondLst>
                            <p:childTnLst>
                              <p:par>
                                <p:cTn id="277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8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8700"/>
                            </p:stCondLst>
                            <p:childTnLst>
                              <p:par>
                                <p:cTn id="2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9700"/>
                            </p:stCondLst>
                            <p:childTnLst>
                              <p:par>
                                <p:cTn id="2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1000" tmFilter="0, 0; .2, .5; .8, .5; 1, 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9" dur="500" autoRev="1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30700"/>
                            </p:stCondLst>
                            <p:childTnLst>
                              <p:par>
                                <p:cTn id="291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32200"/>
                            </p:stCondLst>
                            <p:childTnLst>
                              <p:par>
                                <p:cTn id="29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33700"/>
                            </p:stCondLst>
                            <p:childTnLst>
                              <p:par>
                                <p:cTn id="30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1000" tmFilter="0, 0; .2, .5; .8, .5; 1, 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3" dur="500" autoRev="1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4" fill="hold">
                            <p:stCondLst>
                              <p:cond delay="34700"/>
                            </p:stCondLst>
                            <p:childTnLst>
                              <p:par>
                                <p:cTn id="305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6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500"/>
                            </p:stCondLst>
                            <p:childTnLst>
                              <p:par>
                                <p:cTn id="3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1500"/>
                            </p:stCondLst>
                            <p:childTnLst>
                              <p:par>
                                <p:cTn id="3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900" decel="10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900" decel="10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0" fill="hold">
                            <p:stCondLst>
                              <p:cond delay="2500"/>
                            </p:stCondLst>
                            <p:childTnLst>
                              <p:par>
                                <p:cTn id="3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4500"/>
                            </p:stCondLst>
                            <p:childTnLst>
                              <p:par>
                                <p:cTn id="347" presetID="21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7500"/>
                            </p:stCondLst>
                            <p:childTnLst>
                              <p:par>
                                <p:cTn id="3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4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1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8500"/>
                            </p:stCondLst>
                            <p:childTnLst>
                              <p:par>
                                <p:cTn id="357" presetID="6" presetClass="emph" presetSubtype="0" accel="76000" fill="hold" grpId="2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58" dur="20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0900"/>
                            </p:stCondLst>
                            <p:childTnLst>
                              <p:par>
                                <p:cTn id="360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361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1400"/>
                            </p:stCondLst>
                            <p:childTnLst>
                              <p:par>
                                <p:cTn id="3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7" fill="hold">
                            <p:stCondLst>
                              <p:cond delay="12400"/>
                            </p:stCondLst>
                            <p:childTnLst>
                              <p:par>
                                <p:cTn id="3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3" fill="hold">
                            <p:stCondLst>
                              <p:cond delay="12900"/>
                            </p:stCondLst>
                            <p:childTnLst>
                              <p:par>
                                <p:cTn id="374" presetID="14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4400"/>
                            </p:stCondLst>
                            <p:childTnLst>
                              <p:par>
                                <p:cTn id="3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5400"/>
                            </p:stCondLst>
                            <p:childTnLst>
                              <p:par>
                                <p:cTn id="3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5900"/>
                            </p:stCondLst>
                            <p:childTnLst>
                              <p:par>
                                <p:cTn id="388" presetID="14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1" fill="hold">
                            <p:stCondLst>
                              <p:cond delay="17400"/>
                            </p:stCondLst>
                            <p:childTnLst>
                              <p:par>
                                <p:cTn id="3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8400"/>
                            </p:stCondLst>
                            <p:childTnLst>
                              <p:par>
                                <p:cTn id="3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8900"/>
                            </p:stCondLst>
                            <p:childTnLst>
                              <p:par>
                                <p:cTn id="402" presetID="14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20400"/>
                            </p:stCondLst>
                            <p:childTnLst>
                              <p:par>
                                <p:cTn id="40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8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10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0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21400"/>
                            </p:stCondLst>
                            <p:childTnLst>
                              <p:par>
                                <p:cTn id="41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1000" tmFilter="0, 0; .2, .5; .8, .5; 1, 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4" dur="500" autoRev="1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5" fill="hold">
                            <p:stCondLst>
                              <p:cond delay="22400"/>
                            </p:stCondLst>
                            <p:childTnLst>
                              <p:par>
                                <p:cTn id="416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7" dur="10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24400"/>
                            </p:stCondLst>
                            <p:childTnLst>
                              <p:par>
                                <p:cTn id="4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4" fill="hold">
                            <p:stCondLst>
                              <p:cond delay="24900"/>
                            </p:stCondLst>
                            <p:childTnLst>
                              <p:par>
                                <p:cTn id="4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25400"/>
                            </p:stCondLst>
                            <p:childTnLst>
                              <p:par>
                                <p:cTn id="4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25900"/>
                            </p:stCondLst>
                            <p:childTnLst>
                              <p:par>
                                <p:cTn id="4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9" fill="hold">
                            <p:stCondLst>
                              <p:cond delay="26400"/>
                            </p:stCondLst>
                            <p:childTnLst>
                              <p:par>
                                <p:cTn id="4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2" dur="10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3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1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5" fill="hold">
                            <p:stCondLst>
                              <p:cond delay="27400"/>
                            </p:stCondLst>
                            <p:childTnLst>
                              <p:par>
                                <p:cTn id="446" presetID="6" presetClass="emph" presetSubtype="0" accel="7500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47" dur="2000" fill="hold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8" fill="hold">
                            <p:stCondLst>
                              <p:cond delay="29600"/>
                            </p:stCondLst>
                            <p:childTnLst>
                              <p:par>
                                <p:cTn id="449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Effect transition="out" filter="randombar(horizontal)">
                                      <p:cBhvr>
                                        <p:cTn id="450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30100"/>
                            </p:stCondLst>
                            <p:childTnLst>
                              <p:par>
                                <p:cTn id="4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30600"/>
                            </p:stCondLst>
                            <p:childTnLst>
                              <p:par>
                                <p:cTn id="45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31100"/>
                            </p:stCondLst>
                            <p:childTnLst>
                              <p:par>
                                <p:cTn id="46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4" grpId="0"/>
      <p:bldP spid="84" grpId="1"/>
      <p:bldP spid="10" grpId="0"/>
      <p:bldP spid="10" grpId="1"/>
      <p:bldP spid="17" grpId="0"/>
      <p:bldP spid="17" grpId="1"/>
      <p:bldP spid="42" grpId="0"/>
      <p:bldP spid="44" grpId="0"/>
      <p:bldP spid="44" grpId="1"/>
      <p:bldP spid="48" grpId="0" build="allAtOnce"/>
      <p:bldP spid="48" grpId="1" build="allAtOnce"/>
      <p:bldP spid="3" grpId="0"/>
      <p:bldP spid="3" grpId="1"/>
      <p:bldP spid="56" grpId="0" build="allAtOnce"/>
      <p:bldP spid="56" grpId="1" build="allAtOnce"/>
      <p:bldP spid="61" grpId="0" animBg="1"/>
      <p:bldP spid="61" grpId="1" animBg="1"/>
      <p:bldP spid="63" grpId="0"/>
      <p:bldP spid="64" grpId="0" build="allAtOnce"/>
      <p:bldP spid="64" grpId="1" build="allAtOnce"/>
      <p:bldP spid="65" grpId="0" build="allAtOnce"/>
      <p:bldP spid="65" grpId="1" build="allAtOnce"/>
      <p:bldP spid="70" grpId="0"/>
      <p:bldP spid="51" grpId="0" build="allAtOnce"/>
      <p:bldP spid="51" grpId="1" build="allAtOnce"/>
      <p:bldP spid="58" grpId="0" build="allAtOnce"/>
      <p:bldP spid="58" grpId="1" build="allAtOnce"/>
      <p:bldP spid="58" grpId="2" build="allAtOnce"/>
      <p:bldP spid="2" grpId="0" animBg="1"/>
      <p:bldP spid="73" grpId="0"/>
      <p:bldP spid="73" grpId="1"/>
      <p:bldP spid="59" grpId="0" animBg="1"/>
      <p:bldP spid="74" grpId="0"/>
      <p:bldP spid="74" grpId="1"/>
      <p:bldP spid="60" grpId="0" animBg="1"/>
      <p:bldP spid="75" grpId="0"/>
      <p:bldP spid="75" grpId="1"/>
      <p:bldP spid="71" grpId="0" build="allAtOnce"/>
      <p:bldP spid="71" grpId="1" build="allAtOnce"/>
      <p:bldP spid="80" grpId="0" build="allAtOnce"/>
      <p:bldP spid="80" grpI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SistemD"/>
          <p:cNvGrpSpPr/>
          <p:nvPr/>
        </p:nvGrpSpPr>
        <p:grpSpPr>
          <a:xfrm>
            <a:off x="7439996" y="1588272"/>
            <a:ext cx="1260000" cy="4147360"/>
            <a:chOff x="9558866" y="1588272"/>
            <a:chExt cx="1260000" cy="4147360"/>
          </a:xfrm>
        </p:grpSpPr>
        <p:sp>
          <p:nvSpPr>
            <p:cNvPr id="40" name="SistemD"/>
            <p:cNvSpPr/>
            <p:nvPr/>
          </p:nvSpPr>
          <p:spPr>
            <a:xfrm>
              <a:off x="9558866" y="2135632"/>
              <a:ext cx="1260000" cy="360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1" name="SistemD_naslov"/>
            <p:cNvSpPr txBox="1"/>
            <p:nvPr/>
          </p:nvSpPr>
          <p:spPr>
            <a:xfrm>
              <a:off x="9631783" y="1588272"/>
              <a:ext cx="1111586" cy="4001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00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hr-HR" sz="2000" b="1" dirty="0">
                  <a:solidFill>
                    <a:schemeClr val="accent6">
                      <a:lumMod val="75000"/>
                    </a:schemeClr>
                  </a:solidFill>
                </a:rPr>
                <a:t>Sistem D</a:t>
              </a:r>
            </a:p>
          </p:txBody>
        </p:sp>
      </p:grpSp>
      <p:sp>
        <p:nvSpPr>
          <p:cNvPr id="42" name="RjesenjeD"/>
          <p:cNvSpPr/>
          <p:nvPr/>
        </p:nvSpPr>
        <p:spPr>
          <a:xfrm>
            <a:off x="7610144" y="3121107"/>
            <a:ext cx="1260000" cy="1440000"/>
          </a:xfrm>
          <a:prstGeom prst="rect">
            <a:avLst/>
          </a:prstGeom>
          <a:pattFill prst="wdUpDiag">
            <a:fgClr>
              <a:schemeClr val="accent6"/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solidFill>
                  <a:schemeClr val="tx1"/>
                </a:solidFill>
              </a:rPr>
              <a:t>40 %</a:t>
            </a:r>
          </a:p>
        </p:txBody>
      </p:sp>
      <p:sp>
        <p:nvSpPr>
          <p:cNvPr id="43" name="FaliD20%"/>
          <p:cNvSpPr/>
          <p:nvPr/>
        </p:nvSpPr>
        <p:spPr>
          <a:xfrm>
            <a:off x="7593210" y="2209744"/>
            <a:ext cx="1260000" cy="900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25%</a:t>
            </a:r>
          </a:p>
        </p:txBody>
      </p:sp>
      <p:grpSp>
        <p:nvGrpSpPr>
          <p:cNvPr id="44" name="GroupSistemC"/>
          <p:cNvGrpSpPr/>
          <p:nvPr/>
        </p:nvGrpSpPr>
        <p:grpSpPr>
          <a:xfrm>
            <a:off x="5070510" y="1582047"/>
            <a:ext cx="1260000" cy="4153585"/>
            <a:chOff x="6522155" y="1582047"/>
            <a:chExt cx="1260000" cy="4153585"/>
          </a:xfrm>
        </p:grpSpPr>
        <p:sp>
          <p:nvSpPr>
            <p:cNvPr id="45" name="SistemC_naslov"/>
            <p:cNvSpPr txBox="1"/>
            <p:nvPr/>
          </p:nvSpPr>
          <p:spPr>
            <a:xfrm>
              <a:off x="6559378" y="1582047"/>
              <a:ext cx="1085938" cy="4001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00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hr-HR" sz="2000" b="1" dirty="0">
                  <a:solidFill>
                    <a:schemeClr val="accent2">
                      <a:lumMod val="75000"/>
                    </a:schemeClr>
                  </a:solidFill>
                </a:rPr>
                <a:t>Sistem C</a:t>
              </a:r>
            </a:p>
          </p:txBody>
        </p:sp>
        <p:sp>
          <p:nvSpPr>
            <p:cNvPr id="46" name="SistemC"/>
            <p:cNvSpPr/>
            <p:nvPr/>
          </p:nvSpPr>
          <p:spPr>
            <a:xfrm>
              <a:off x="6522155" y="2135632"/>
              <a:ext cx="1260000" cy="360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</p:grpSp>
      <p:sp>
        <p:nvSpPr>
          <p:cNvPr id="47" name="SpagetCD"/>
          <p:cNvSpPr/>
          <p:nvPr/>
        </p:nvSpPr>
        <p:spPr>
          <a:xfrm>
            <a:off x="6413441" y="2576989"/>
            <a:ext cx="1010435" cy="2906077"/>
          </a:xfrm>
          <a:custGeom>
            <a:avLst/>
            <a:gdLst>
              <a:gd name="connsiteX0" fmla="*/ 0 w 2353056"/>
              <a:gd name="connsiteY0" fmla="*/ 222939 h 2849313"/>
              <a:gd name="connsiteX1" fmla="*/ 1170432 w 2353056"/>
              <a:gd name="connsiteY1" fmla="*/ 235131 h 2849313"/>
              <a:gd name="connsiteX2" fmla="*/ 975360 w 2353056"/>
              <a:gd name="connsiteY2" fmla="*/ 2636955 h 2849313"/>
              <a:gd name="connsiteX3" fmla="*/ 2353056 w 2353056"/>
              <a:gd name="connsiteY3" fmla="*/ 2844219 h 2849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3056" h="2849313">
                <a:moveTo>
                  <a:pt x="0" y="222939"/>
                </a:moveTo>
                <a:cubicBezTo>
                  <a:pt x="503936" y="27867"/>
                  <a:pt x="1007872" y="-167205"/>
                  <a:pt x="1170432" y="235131"/>
                </a:cubicBezTo>
                <a:cubicBezTo>
                  <a:pt x="1332992" y="637467"/>
                  <a:pt x="778256" y="2202107"/>
                  <a:pt x="975360" y="2636955"/>
                </a:cubicBezTo>
                <a:cubicBezTo>
                  <a:pt x="1172464" y="3071803"/>
                  <a:pt x="2196592" y="2675563"/>
                  <a:pt x="2353056" y="2844219"/>
                </a:cubicBezTo>
              </a:path>
            </a:pathLst>
          </a:cu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8" name="RjesenjeC"/>
          <p:cNvSpPr/>
          <p:nvPr/>
        </p:nvSpPr>
        <p:spPr>
          <a:xfrm>
            <a:off x="5226894" y="3313540"/>
            <a:ext cx="1260000" cy="2160000"/>
          </a:xfrm>
          <a:prstGeom prst="rect">
            <a:avLst/>
          </a:prstGeom>
          <a:pattFill prst="wdUpDiag">
            <a:fgClr>
              <a:schemeClr val="accent2"/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solidFill>
                  <a:schemeClr val="tx1"/>
                </a:solidFill>
              </a:rPr>
              <a:t>60 %</a:t>
            </a:r>
          </a:p>
        </p:txBody>
      </p:sp>
      <p:sp>
        <p:nvSpPr>
          <p:cNvPr id="49" name="FaliC30% u D"/>
          <p:cNvSpPr/>
          <p:nvPr/>
        </p:nvSpPr>
        <p:spPr>
          <a:xfrm>
            <a:off x="5222131" y="2225755"/>
            <a:ext cx="1260000" cy="1080000"/>
          </a:xfrm>
          <a:prstGeom prst="rect">
            <a:avLst/>
          </a:prstGeom>
          <a:pattFill prst="wdDnDiag">
            <a:fgClr>
              <a:schemeClr val="accent6"/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solidFill>
                  <a:schemeClr val="tx1"/>
                </a:solidFill>
              </a:rPr>
              <a:t>30 %</a:t>
            </a:r>
          </a:p>
        </p:txBody>
      </p:sp>
      <p:sp>
        <p:nvSpPr>
          <p:cNvPr id="50" name="FaliC30%"/>
          <p:cNvSpPr/>
          <p:nvPr/>
        </p:nvSpPr>
        <p:spPr>
          <a:xfrm>
            <a:off x="5222131" y="2225755"/>
            <a:ext cx="1260000" cy="1080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30 %</a:t>
            </a:r>
          </a:p>
        </p:txBody>
      </p:sp>
      <p:grpSp>
        <p:nvGrpSpPr>
          <p:cNvPr id="51" name="GroupSistemB"/>
          <p:cNvGrpSpPr/>
          <p:nvPr/>
        </p:nvGrpSpPr>
        <p:grpSpPr>
          <a:xfrm>
            <a:off x="2662814" y="1585111"/>
            <a:ext cx="1260000" cy="4150521"/>
            <a:chOff x="3485444" y="1585111"/>
            <a:chExt cx="1701800" cy="4150521"/>
          </a:xfrm>
        </p:grpSpPr>
        <p:sp>
          <p:nvSpPr>
            <p:cNvPr id="52" name="SistemB"/>
            <p:cNvSpPr/>
            <p:nvPr/>
          </p:nvSpPr>
          <p:spPr>
            <a:xfrm>
              <a:off x="3485444" y="2135632"/>
              <a:ext cx="1701800" cy="360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3" name="SistemB_naslov"/>
            <p:cNvSpPr txBox="1"/>
            <p:nvPr/>
          </p:nvSpPr>
          <p:spPr>
            <a:xfrm>
              <a:off x="3577921" y="1585111"/>
              <a:ext cx="1566114" cy="4001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00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hr-HR" sz="2000" b="1" dirty="0">
                  <a:solidFill>
                    <a:schemeClr val="accent1">
                      <a:lumMod val="75000"/>
                    </a:schemeClr>
                  </a:solidFill>
                </a:rPr>
                <a:t>Sistem B</a:t>
              </a:r>
            </a:p>
          </p:txBody>
        </p:sp>
      </p:grpSp>
      <p:sp>
        <p:nvSpPr>
          <p:cNvPr id="54" name="SpagetBC"/>
          <p:cNvSpPr/>
          <p:nvPr/>
        </p:nvSpPr>
        <p:spPr>
          <a:xfrm>
            <a:off x="3547743" y="2535465"/>
            <a:ext cx="2353056" cy="3200167"/>
          </a:xfrm>
          <a:custGeom>
            <a:avLst/>
            <a:gdLst>
              <a:gd name="connsiteX0" fmla="*/ 0 w 2353056"/>
              <a:gd name="connsiteY0" fmla="*/ 222939 h 2849313"/>
              <a:gd name="connsiteX1" fmla="*/ 1170432 w 2353056"/>
              <a:gd name="connsiteY1" fmla="*/ 235131 h 2849313"/>
              <a:gd name="connsiteX2" fmla="*/ 975360 w 2353056"/>
              <a:gd name="connsiteY2" fmla="*/ 2636955 h 2849313"/>
              <a:gd name="connsiteX3" fmla="*/ 2353056 w 2353056"/>
              <a:gd name="connsiteY3" fmla="*/ 2844219 h 2849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3056" h="2849313">
                <a:moveTo>
                  <a:pt x="0" y="222939"/>
                </a:moveTo>
                <a:cubicBezTo>
                  <a:pt x="503936" y="27867"/>
                  <a:pt x="1007872" y="-167205"/>
                  <a:pt x="1170432" y="235131"/>
                </a:cubicBezTo>
                <a:cubicBezTo>
                  <a:pt x="1332992" y="637467"/>
                  <a:pt x="778256" y="2202107"/>
                  <a:pt x="975360" y="2636955"/>
                </a:cubicBezTo>
                <a:cubicBezTo>
                  <a:pt x="1172464" y="3071803"/>
                  <a:pt x="2196592" y="2675563"/>
                  <a:pt x="2353056" y="2844219"/>
                </a:cubicBezTo>
              </a:path>
            </a:pathLst>
          </a:cu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5" name="SpagetBD"/>
          <p:cNvSpPr/>
          <p:nvPr/>
        </p:nvSpPr>
        <p:spPr>
          <a:xfrm>
            <a:off x="4060385" y="1948349"/>
            <a:ext cx="3755363" cy="4699194"/>
          </a:xfrm>
          <a:custGeom>
            <a:avLst/>
            <a:gdLst>
              <a:gd name="connsiteX0" fmla="*/ 0 w 5124450"/>
              <a:gd name="connsiteY0" fmla="*/ 542551 h 4909434"/>
              <a:gd name="connsiteX1" fmla="*/ 838200 w 5124450"/>
              <a:gd name="connsiteY1" fmla="*/ 371101 h 4909434"/>
              <a:gd name="connsiteX2" fmla="*/ 581025 w 5124450"/>
              <a:gd name="connsiteY2" fmla="*/ 4771651 h 4909434"/>
              <a:gd name="connsiteX3" fmla="*/ 5124450 w 5124450"/>
              <a:gd name="connsiteY3" fmla="*/ 3885826 h 4909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24450" h="4909434">
                <a:moveTo>
                  <a:pt x="0" y="542551"/>
                </a:moveTo>
                <a:cubicBezTo>
                  <a:pt x="370681" y="104401"/>
                  <a:pt x="741363" y="-333749"/>
                  <a:pt x="838200" y="371101"/>
                </a:cubicBezTo>
                <a:cubicBezTo>
                  <a:pt x="935037" y="1075951"/>
                  <a:pt x="-133350" y="4185864"/>
                  <a:pt x="581025" y="4771651"/>
                </a:cubicBezTo>
                <a:cubicBezTo>
                  <a:pt x="1295400" y="5357438"/>
                  <a:pt x="5124450" y="3885826"/>
                  <a:pt x="5124450" y="3885826"/>
                </a:cubicBezTo>
              </a:path>
            </a:pathLst>
          </a:cu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6" name="RjesenjeB"/>
          <p:cNvSpPr/>
          <p:nvPr/>
        </p:nvSpPr>
        <p:spPr>
          <a:xfrm>
            <a:off x="2815214" y="2764139"/>
            <a:ext cx="1260000" cy="1980000"/>
          </a:xfrm>
          <a:prstGeom prst="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solidFill>
                  <a:schemeClr val="tx1"/>
                </a:solidFill>
              </a:rPr>
              <a:t>55%</a:t>
            </a:r>
          </a:p>
        </p:txBody>
      </p:sp>
      <p:sp>
        <p:nvSpPr>
          <p:cNvPr id="57" name="FaliB5% u D"/>
          <p:cNvSpPr/>
          <p:nvPr/>
        </p:nvSpPr>
        <p:spPr>
          <a:xfrm>
            <a:off x="2821637" y="2218040"/>
            <a:ext cx="1260000" cy="180000"/>
          </a:xfrm>
          <a:prstGeom prst="rect">
            <a:avLst/>
          </a:prstGeom>
          <a:pattFill prst="wdDnDiag">
            <a:fgClr>
              <a:schemeClr val="accent6"/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solidFill>
                  <a:schemeClr val="tx1"/>
                </a:solidFill>
              </a:rPr>
              <a:t>5 %</a:t>
            </a:r>
          </a:p>
        </p:txBody>
      </p:sp>
      <p:sp>
        <p:nvSpPr>
          <p:cNvPr id="58" name="FaliB10% u C"/>
          <p:cNvSpPr/>
          <p:nvPr/>
        </p:nvSpPr>
        <p:spPr>
          <a:xfrm>
            <a:off x="2815214" y="2399328"/>
            <a:ext cx="1260000" cy="360000"/>
          </a:xfrm>
          <a:prstGeom prst="rect">
            <a:avLst/>
          </a:prstGeom>
          <a:pattFill prst="wdDnDiag">
            <a:fgClr>
              <a:schemeClr val="accent2"/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solidFill>
                  <a:schemeClr val="tx1"/>
                </a:solidFill>
              </a:rPr>
              <a:t>10 %</a:t>
            </a:r>
          </a:p>
        </p:txBody>
      </p:sp>
      <p:sp>
        <p:nvSpPr>
          <p:cNvPr id="59" name="FaliB5%"/>
          <p:cNvSpPr/>
          <p:nvPr/>
        </p:nvSpPr>
        <p:spPr>
          <a:xfrm>
            <a:off x="2815214" y="2213229"/>
            <a:ext cx="1260000" cy="180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5 %</a:t>
            </a:r>
          </a:p>
        </p:txBody>
      </p:sp>
      <p:sp>
        <p:nvSpPr>
          <p:cNvPr id="60" name="FaliB10%"/>
          <p:cNvSpPr/>
          <p:nvPr/>
        </p:nvSpPr>
        <p:spPr>
          <a:xfrm>
            <a:off x="2815214" y="2396989"/>
            <a:ext cx="1260000" cy="360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10 %</a:t>
            </a:r>
          </a:p>
        </p:txBody>
      </p:sp>
      <p:grpSp>
        <p:nvGrpSpPr>
          <p:cNvPr id="61" name="GroupSistemA"/>
          <p:cNvGrpSpPr/>
          <p:nvPr/>
        </p:nvGrpSpPr>
        <p:grpSpPr>
          <a:xfrm>
            <a:off x="296336" y="1582047"/>
            <a:ext cx="1260000" cy="4153585"/>
            <a:chOff x="448733" y="1582047"/>
            <a:chExt cx="1260000" cy="4153585"/>
          </a:xfrm>
        </p:grpSpPr>
        <p:sp>
          <p:nvSpPr>
            <p:cNvPr id="62" name="SistemA"/>
            <p:cNvSpPr/>
            <p:nvPr/>
          </p:nvSpPr>
          <p:spPr>
            <a:xfrm>
              <a:off x="448733" y="2135632"/>
              <a:ext cx="1260000" cy="3600000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3" name="SistemA_naslov"/>
            <p:cNvSpPr txBox="1"/>
            <p:nvPr/>
          </p:nvSpPr>
          <p:spPr>
            <a:xfrm>
              <a:off x="520700" y="1582047"/>
              <a:ext cx="1105174" cy="40011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00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hr-HR" sz="2000" b="1" dirty="0">
                  <a:solidFill>
                    <a:srgbClr val="FFC000"/>
                  </a:solidFill>
                </a:rPr>
                <a:t>Sistem A</a:t>
              </a:r>
            </a:p>
          </p:txBody>
        </p:sp>
      </p:grpSp>
      <p:sp>
        <p:nvSpPr>
          <p:cNvPr id="64" name="SpagetAB"/>
          <p:cNvSpPr/>
          <p:nvPr/>
        </p:nvSpPr>
        <p:spPr>
          <a:xfrm>
            <a:off x="1420104" y="2507208"/>
            <a:ext cx="1630113" cy="2849313"/>
          </a:xfrm>
          <a:custGeom>
            <a:avLst/>
            <a:gdLst>
              <a:gd name="connsiteX0" fmla="*/ 0 w 2353056"/>
              <a:gd name="connsiteY0" fmla="*/ 222939 h 2849313"/>
              <a:gd name="connsiteX1" fmla="*/ 1170432 w 2353056"/>
              <a:gd name="connsiteY1" fmla="*/ 235131 h 2849313"/>
              <a:gd name="connsiteX2" fmla="*/ 975360 w 2353056"/>
              <a:gd name="connsiteY2" fmla="*/ 2636955 h 2849313"/>
              <a:gd name="connsiteX3" fmla="*/ 2353056 w 2353056"/>
              <a:gd name="connsiteY3" fmla="*/ 2844219 h 2849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3056" h="2849313">
                <a:moveTo>
                  <a:pt x="0" y="222939"/>
                </a:moveTo>
                <a:cubicBezTo>
                  <a:pt x="503936" y="27867"/>
                  <a:pt x="1007872" y="-167205"/>
                  <a:pt x="1170432" y="235131"/>
                </a:cubicBezTo>
                <a:cubicBezTo>
                  <a:pt x="1332992" y="637467"/>
                  <a:pt x="778256" y="2202107"/>
                  <a:pt x="975360" y="2636955"/>
                </a:cubicBezTo>
                <a:cubicBezTo>
                  <a:pt x="1172464" y="3071803"/>
                  <a:pt x="2196592" y="2675563"/>
                  <a:pt x="2353056" y="2844219"/>
                </a:cubicBezTo>
              </a:path>
            </a:pathLst>
          </a:cu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5" name="RjesenjeA"/>
          <p:cNvSpPr/>
          <p:nvPr/>
        </p:nvSpPr>
        <p:spPr>
          <a:xfrm>
            <a:off x="448736" y="3310508"/>
            <a:ext cx="1260000" cy="2520000"/>
          </a:xfrm>
          <a:prstGeom prst="rect">
            <a:avLst/>
          </a:prstGeom>
          <a:pattFill prst="wdUpDiag">
            <a:fgClr>
              <a:schemeClr val="accent4"/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70 %</a:t>
            </a:r>
          </a:p>
        </p:txBody>
      </p:sp>
      <p:sp>
        <p:nvSpPr>
          <p:cNvPr id="66" name="FaliA30% u B"/>
          <p:cNvSpPr/>
          <p:nvPr/>
        </p:nvSpPr>
        <p:spPr>
          <a:xfrm>
            <a:off x="469673" y="2207454"/>
            <a:ext cx="1260000" cy="1080000"/>
          </a:xfrm>
          <a:prstGeom prst="rect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30 %</a:t>
            </a:r>
          </a:p>
        </p:txBody>
      </p:sp>
      <p:sp>
        <p:nvSpPr>
          <p:cNvPr id="67" name="FaliA30%"/>
          <p:cNvSpPr/>
          <p:nvPr/>
        </p:nvSpPr>
        <p:spPr>
          <a:xfrm>
            <a:off x="455159" y="2207454"/>
            <a:ext cx="1260000" cy="1080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30 %</a:t>
            </a:r>
          </a:p>
        </p:txBody>
      </p:sp>
      <p:sp>
        <p:nvSpPr>
          <p:cNvPr id="32" name="Title"/>
          <p:cNvSpPr txBox="1">
            <a:spLocks/>
          </p:cNvSpPr>
          <p:nvPr/>
        </p:nvSpPr>
        <p:spPr>
          <a:xfrm>
            <a:off x="597983" y="714922"/>
            <a:ext cx="8159750" cy="785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s-Latn-BA" sz="3600" dirty="0">
                <a:latin typeface="Arial" panose="020B0604020202020204" pitchFamily="34" charset="0"/>
                <a:cs typeface="Arial" panose="020B0604020202020204" pitchFamily="34" charset="0"/>
              </a:rPr>
              <a:t>Špagetizacija informacionog sistema</a:t>
            </a:r>
          </a:p>
        </p:txBody>
      </p:sp>
    </p:spTree>
    <p:extLst>
      <p:ext uri="{BB962C8B-B14F-4D97-AF65-F5344CB8AC3E}">
        <p14:creationId xmlns:p14="http://schemas.microsoft.com/office/powerpoint/2010/main" val="99095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0.12726 -4.44444E-6 L 0.12726 0.49653 L 0.25729 0.36968 " pathEditMode="relative" rAng="0" ptsTypes="AAAA">
                                      <p:cBhvr>
                                        <p:cTn id="3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65" y="24815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2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0.13593 4.07407E-6 L 0.13593 0.51643 L 0.26389 0.44722 " pathEditMode="relative" rAng="0" ptsTypes="AAAA">
                                      <p:cBhvr>
                                        <p:cTn id="6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4" y="2581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9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L 0.13559 -4.07407E-6 L 0.08472 0.58635 L 0.52379 0.5 " pathEditMode="relative" rAng="0" ptsTypes="AAAA">
                                      <p:cBhvr>
                                        <p:cTn id="87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81" y="29306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0.12587 -7.40741E-7 L 0.12587 0.40857 L 0.26129 0.34005 " pathEditMode="relative" rAng="0" ptsTypes="AAAA">
                                      <p:cBhvr>
                                        <p:cTn id="9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56" y="20417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12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5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0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7" grpId="0" animBg="1"/>
      <p:bldP spid="48" grpId="0" animBg="1"/>
      <p:bldP spid="49" grpId="0" animBg="1"/>
      <p:bldP spid="49" grpId="1" animBg="1"/>
      <p:bldP spid="50" grpId="0" animBg="1"/>
      <p:bldP spid="54" grpId="0" animBg="1"/>
      <p:bldP spid="55" grpId="0" animBg="1"/>
      <p:bldP spid="56" grpId="0" animBg="1"/>
      <p:bldP spid="57" grpId="0" animBg="1"/>
      <p:bldP spid="57" grpId="1" animBg="1"/>
      <p:bldP spid="58" grpId="0" animBg="1"/>
      <p:bldP spid="58" grpId="1" animBg="1"/>
      <p:bldP spid="59" grpId="0" animBg="1"/>
      <p:bldP spid="60" grpId="0" animBg="1"/>
      <p:bldP spid="64" grpId="0" animBg="1"/>
      <p:bldP spid="65" grpId="0" animBg="1"/>
      <p:bldP spid="66" grpId="0" animBg="1"/>
      <p:bldP spid="66" grpId="1" animBg="1"/>
      <p:bldP spid="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roup -1"/>
          <p:cNvGrpSpPr/>
          <p:nvPr/>
        </p:nvGrpSpPr>
        <p:grpSpPr>
          <a:xfrm>
            <a:off x="296336" y="1582047"/>
            <a:ext cx="8577709" cy="5065496"/>
            <a:chOff x="296336" y="1582047"/>
            <a:chExt cx="8577709" cy="5065496"/>
          </a:xfrm>
        </p:grpSpPr>
        <p:grpSp>
          <p:nvGrpSpPr>
            <p:cNvPr id="185" name="GroupSistemD"/>
            <p:cNvGrpSpPr/>
            <p:nvPr/>
          </p:nvGrpSpPr>
          <p:grpSpPr>
            <a:xfrm>
              <a:off x="7439996" y="1588272"/>
              <a:ext cx="1260000" cy="4147360"/>
              <a:chOff x="9558866" y="1588272"/>
              <a:chExt cx="1260000" cy="4147360"/>
            </a:xfrm>
          </p:grpSpPr>
          <p:sp>
            <p:nvSpPr>
              <p:cNvPr id="187" name="SistemD"/>
              <p:cNvSpPr/>
              <p:nvPr/>
            </p:nvSpPr>
            <p:spPr>
              <a:xfrm>
                <a:off x="9558866" y="2135632"/>
                <a:ext cx="1260000" cy="3600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200" name="SistemD_naslov"/>
              <p:cNvSpPr txBox="1"/>
              <p:nvPr/>
            </p:nvSpPr>
            <p:spPr>
              <a:xfrm>
                <a:off x="9631783" y="1588272"/>
                <a:ext cx="1111586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00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hr-HR" sz="2000" b="1" dirty="0">
                    <a:solidFill>
                      <a:schemeClr val="accent6">
                        <a:lumMod val="75000"/>
                      </a:schemeClr>
                    </a:solidFill>
                  </a:rPr>
                  <a:t>Sistem D</a:t>
                </a:r>
              </a:p>
            </p:txBody>
          </p:sp>
        </p:grpSp>
        <p:sp>
          <p:nvSpPr>
            <p:cNvPr id="201" name="RjesenjeD"/>
            <p:cNvSpPr/>
            <p:nvPr/>
          </p:nvSpPr>
          <p:spPr>
            <a:xfrm>
              <a:off x="7610144" y="3121107"/>
              <a:ext cx="1260000" cy="1440000"/>
            </a:xfrm>
            <a:prstGeom prst="rect">
              <a:avLst/>
            </a:prstGeom>
            <a:pattFill prst="wdUpDiag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400" b="1" dirty="0">
                  <a:solidFill>
                    <a:schemeClr val="tx1"/>
                  </a:solidFill>
                </a:rPr>
                <a:t>40 %</a:t>
              </a:r>
            </a:p>
          </p:txBody>
        </p:sp>
        <p:sp>
          <p:nvSpPr>
            <p:cNvPr id="202" name="FaliD20%"/>
            <p:cNvSpPr/>
            <p:nvPr/>
          </p:nvSpPr>
          <p:spPr>
            <a:xfrm>
              <a:off x="7593210" y="2209744"/>
              <a:ext cx="1260000" cy="90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dirty="0"/>
                <a:t>25%</a:t>
              </a:r>
            </a:p>
          </p:txBody>
        </p:sp>
        <p:grpSp>
          <p:nvGrpSpPr>
            <p:cNvPr id="203" name="GroupSistemC"/>
            <p:cNvGrpSpPr/>
            <p:nvPr/>
          </p:nvGrpSpPr>
          <p:grpSpPr>
            <a:xfrm>
              <a:off x="5070510" y="1582047"/>
              <a:ext cx="1260000" cy="4153585"/>
              <a:chOff x="6522155" y="1582047"/>
              <a:chExt cx="1260000" cy="4153585"/>
            </a:xfrm>
          </p:grpSpPr>
          <p:sp>
            <p:nvSpPr>
              <p:cNvPr id="204" name="SistemC_naslov"/>
              <p:cNvSpPr txBox="1"/>
              <p:nvPr/>
            </p:nvSpPr>
            <p:spPr>
              <a:xfrm>
                <a:off x="6559378" y="1582047"/>
                <a:ext cx="1085938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00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hr-HR" sz="2000" b="1" dirty="0">
                    <a:solidFill>
                      <a:schemeClr val="accent2">
                        <a:lumMod val="75000"/>
                      </a:schemeClr>
                    </a:solidFill>
                  </a:rPr>
                  <a:t>Sistem C</a:t>
                </a:r>
              </a:p>
            </p:txBody>
          </p:sp>
          <p:sp>
            <p:nvSpPr>
              <p:cNvPr id="205" name="SistemC"/>
              <p:cNvSpPr/>
              <p:nvPr/>
            </p:nvSpPr>
            <p:spPr>
              <a:xfrm>
                <a:off x="6522155" y="2135632"/>
                <a:ext cx="1260000" cy="3600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</p:grpSp>
        <p:sp>
          <p:nvSpPr>
            <p:cNvPr id="206" name="SpagetCD"/>
            <p:cNvSpPr/>
            <p:nvPr/>
          </p:nvSpPr>
          <p:spPr>
            <a:xfrm>
              <a:off x="6413441" y="2576989"/>
              <a:ext cx="1010435" cy="2906077"/>
            </a:xfrm>
            <a:custGeom>
              <a:avLst/>
              <a:gdLst>
                <a:gd name="connsiteX0" fmla="*/ 0 w 2353056"/>
                <a:gd name="connsiteY0" fmla="*/ 222939 h 2849313"/>
                <a:gd name="connsiteX1" fmla="*/ 1170432 w 2353056"/>
                <a:gd name="connsiteY1" fmla="*/ 235131 h 2849313"/>
                <a:gd name="connsiteX2" fmla="*/ 975360 w 2353056"/>
                <a:gd name="connsiteY2" fmla="*/ 2636955 h 2849313"/>
                <a:gd name="connsiteX3" fmla="*/ 2353056 w 2353056"/>
                <a:gd name="connsiteY3" fmla="*/ 2844219 h 284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3056" h="2849313">
                  <a:moveTo>
                    <a:pt x="0" y="222939"/>
                  </a:moveTo>
                  <a:cubicBezTo>
                    <a:pt x="503936" y="27867"/>
                    <a:pt x="1007872" y="-167205"/>
                    <a:pt x="1170432" y="235131"/>
                  </a:cubicBezTo>
                  <a:cubicBezTo>
                    <a:pt x="1332992" y="637467"/>
                    <a:pt x="778256" y="2202107"/>
                    <a:pt x="975360" y="2636955"/>
                  </a:cubicBezTo>
                  <a:cubicBezTo>
                    <a:pt x="1172464" y="3071803"/>
                    <a:pt x="2196592" y="2675563"/>
                    <a:pt x="2353056" y="2844219"/>
                  </a:cubicBezTo>
                </a:path>
              </a:pathLst>
            </a:custGeom>
            <a:ln w="762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07" name="RjesenjeC"/>
            <p:cNvSpPr/>
            <p:nvPr/>
          </p:nvSpPr>
          <p:spPr>
            <a:xfrm>
              <a:off x="5226894" y="3313540"/>
              <a:ext cx="1260000" cy="2160000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400" b="1" dirty="0">
                  <a:solidFill>
                    <a:schemeClr val="tx1"/>
                  </a:solidFill>
                </a:rPr>
                <a:t>60 %</a:t>
              </a:r>
            </a:p>
          </p:txBody>
        </p:sp>
        <p:sp>
          <p:nvSpPr>
            <p:cNvPr id="208" name="FaliC30% u D"/>
            <p:cNvSpPr/>
            <p:nvPr/>
          </p:nvSpPr>
          <p:spPr>
            <a:xfrm>
              <a:off x="7614045" y="4559119"/>
              <a:ext cx="1260000" cy="1080000"/>
            </a:xfrm>
            <a:prstGeom prst="rect">
              <a:avLst/>
            </a:prstGeom>
            <a:pattFill prst="wdDnDiag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400" b="1" dirty="0">
                  <a:solidFill>
                    <a:schemeClr val="tx1"/>
                  </a:solidFill>
                </a:rPr>
                <a:t>30 %</a:t>
              </a:r>
            </a:p>
          </p:txBody>
        </p:sp>
        <p:sp>
          <p:nvSpPr>
            <p:cNvPr id="209" name="FaliC30%"/>
            <p:cNvSpPr/>
            <p:nvPr/>
          </p:nvSpPr>
          <p:spPr>
            <a:xfrm>
              <a:off x="5222131" y="2225755"/>
              <a:ext cx="1260000" cy="108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dirty="0"/>
                <a:t>30 %</a:t>
              </a:r>
            </a:p>
          </p:txBody>
        </p:sp>
        <p:grpSp>
          <p:nvGrpSpPr>
            <p:cNvPr id="210" name="GroupSistemB"/>
            <p:cNvGrpSpPr/>
            <p:nvPr/>
          </p:nvGrpSpPr>
          <p:grpSpPr>
            <a:xfrm>
              <a:off x="2662814" y="1585111"/>
              <a:ext cx="1260000" cy="4150521"/>
              <a:chOff x="3485444" y="1585111"/>
              <a:chExt cx="1701800" cy="4150521"/>
            </a:xfrm>
          </p:grpSpPr>
          <p:sp>
            <p:nvSpPr>
              <p:cNvPr id="211" name="SistemB"/>
              <p:cNvSpPr/>
              <p:nvPr/>
            </p:nvSpPr>
            <p:spPr>
              <a:xfrm>
                <a:off x="3485444" y="2135632"/>
                <a:ext cx="1701800" cy="3600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212" name="SistemB_naslov"/>
              <p:cNvSpPr txBox="1"/>
              <p:nvPr/>
            </p:nvSpPr>
            <p:spPr>
              <a:xfrm>
                <a:off x="3577921" y="1585111"/>
                <a:ext cx="1566114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00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hr-HR" sz="2000" b="1" dirty="0">
                    <a:solidFill>
                      <a:schemeClr val="accent1">
                        <a:lumMod val="75000"/>
                      </a:schemeClr>
                    </a:solidFill>
                  </a:rPr>
                  <a:t>Sistem B</a:t>
                </a:r>
              </a:p>
            </p:txBody>
          </p:sp>
        </p:grpSp>
        <p:sp>
          <p:nvSpPr>
            <p:cNvPr id="213" name="SpagetBC"/>
            <p:cNvSpPr/>
            <p:nvPr/>
          </p:nvSpPr>
          <p:spPr>
            <a:xfrm>
              <a:off x="3547743" y="2535465"/>
              <a:ext cx="2353056" cy="3200167"/>
            </a:xfrm>
            <a:custGeom>
              <a:avLst/>
              <a:gdLst>
                <a:gd name="connsiteX0" fmla="*/ 0 w 2353056"/>
                <a:gd name="connsiteY0" fmla="*/ 222939 h 2849313"/>
                <a:gd name="connsiteX1" fmla="*/ 1170432 w 2353056"/>
                <a:gd name="connsiteY1" fmla="*/ 235131 h 2849313"/>
                <a:gd name="connsiteX2" fmla="*/ 975360 w 2353056"/>
                <a:gd name="connsiteY2" fmla="*/ 2636955 h 2849313"/>
                <a:gd name="connsiteX3" fmla="*/ 2353056 w 2353056"/>
                <a:gd name="connsiteY3" fmla="*/ 2844219 h 284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3056" h="2849313">
                  <a:moveTo>
                    <a:pt x="0" y="222939"/>
                  </a:moveTo>
                  <a:cubicBezTo>
                    <a:pt x="503936" y="27867"/>
                    <a:pt x="1007872" y="-167205"/>
                    <a:pt x="1170432" y="235131"/>
                  </a:cubicBezTo>
                  <a:cubicBezTo>
                    <a:pt x="1332992" y="637467"/>
                    <a:pt x="778256" y="2202107"/>
                    <a:pt x="975360" y="2636955"/>
                  </a:cubicBezTo>
                  <a:cubicBezTo>
                    <a:pt x="1172464" y="3071803"/>
                    <a:pt x="2196592" y="2675563"/>
                    <a:pt x="2353056" y="2844219"/>
                  </a:cubicBezTo>
                </a:path>
              </a:pathLst>
            </a:custGeom>
            <a:ln w="762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14" name="SpagetBD"/>
            <p:cNvSpPr/>
            <p:nvPr/>
          </p:nvSpPr>
          <p:spPr>
            <a:xfrm>
              <a:off x="4060385" y="1948349"/>
              <a:ext cx="3755363" cy="4699194"/>
            </a:xfrm>
            <a:custGeom>
              <a:avLst/>
              <a:gdLst>
                <a:gd name="connsiteX0" fmla="*/ 0 w 5124450"/>
                <a:gd name="connsiteY0" fmla="*/ 542551 h 4909434"/>
                <a:gd name="connsiteX1" fmla="*/ 838200 w 5124450"/>
                <a:gd name="connsiteY1" fmla="*/ 371101 h 4909434"/>
                <a:gd name="connsiteX2" fmla="*/ 581025 w 5124450"/>
                <a:gd name="connsiteY2" fmla="*/ 4771651 h 4909434"/>
                <a:gd name="connsiteX3" fmla="*/ 5124450 w 5124450"/>
                <a:gd name="connsiteY3" fmla="*/ 3885826 h 4909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4450" h="4909434">
                  <a:moveTo>
                    <a:pt x="0" y="542551"/>
                  </a:moveTo>
                  <a:cubicBezTo>
                    <a:pt x="370681" y="104401"/>
                    <a:pt x="741363" y="-333749"/>
                    <a:pt x="838200" y="371101"/>
                  </a:cubicBezTo>
                  <a:cubicBezTo>
                    <a:pt x="935037" y="1075951"/>
                    <a:pt x="-133350" y="4185864"/>
                    <a:pt x="581025" y="4771651"/>
                  </a:cubicBezTo>
                  <a:cubicBezTo>
                    <a:pt x="1295400" y="5357438"/>
                    <a:pt x="5124450" y="3885826"/>
                    <a:pt x="5124450" y="3885826"/>
                  </a:cubicBezTo>
                </a:path>
              </a:pathLst>
            </a:custGeom>
            <a:ln w="762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15" name="RjesenjeB"/>
            <p:cNvSpPr/>
            <p:nvPr/>
          </p:nvSpPr>
          <p:spPr>
            <a:xfrm>
              <a:off x="2815214" y="2764139"/>
              <a:ext cx="1260000" cy="1980000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400" b="1" dirty="0">
                  <a:solidFill>
                    <a:schemeClr val="tx1"/>
                  </a:solidFill>
                </a:rPr>
                <a:t>55%</a:t>
              </a:r>
            </a:p>
          </p:txBody>
        </p:sp>
        <p:sp>
          <p:nvSpPr>
            <p:cNvPr id="216" name="FaliB5% u D"/>
            <p:cNvSpPr/>
            <p:nvPr/>
          </p:nvSpPr>
          <p:spPr>
            <a:xfrm>
              <a:off x="7602302" y="5637377"/>
              <a:ext cx="1260000" cy="180000"/>
            </a:xfrm>
            <a:prstGeom prst="rect">
              <a:avLst/>
            </a:prstGeom>
            <a:pattFill prst="wdDnDiag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400" b="1" dirty="0">
                  <a:solidFill>
                    <a:schemeClr val="tx1"/>
                  </a:solidFill>
                </a:rPr>
                <a:t>5 %</a:t>
              </a:r>
            </a:p>
          </p:txBody>
        </p:sp>
        <p:sp>
          <p:nvSpPr>
            <p:cNvPr id="217" name="FaliB10% u C"/>
            <p:cNvSpPr/>
            <p:nvPr/>
          </p:nvSpPr>
          <p:spPr>
            <a:xfrm>
              <a:off x="5234954" y="5467807"/>
              <a:ext cx="1260000" cy="360000"/>
            </a:xfrm>
            <a:prstGeom prst="rect">
              <a:avLst/>
            </a:prstGeom>
            <a:pattFill prst="wdDnDiag">
              <a:fgClr>
                <a:schemeClr val="accent2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400" b="1" dirty="0">
                  <a:solidFill>
                    <a:schemeClr val="tx1"/>
                  </a:solidFill>
                </a:rPr>
                <a:t>10 %</a:t>
              </a:r>
            </a:p>
          </p:txBody>
        </p:sp>
        <p:sp>
          <p:nvSpPr>
            <p:cNvPr id="218" name="FaliB5%"/>
            <p:cNvSpPr/>
            <p:nvPr/>
          </p:nvSpPr>
          <p:spPr>
            <a:xfrm>
              <a:off x="2815214" y="2213229"/>
              <a:ext cx="1260000" cy="18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dirty="0"/>
                <a:t>5 %</a:t>
              </a:r>
            </a:p>
          </p:txBody>
        </p:sp>
        <p:sp>
          <p:nvSpPr>
            <p:cNvPr id="219" name="FaliB10%"/>
            <p:cNvSpPr/>
            <p:nvPr/>
          </p:nvSpPr>
          <p:spPr>
            <a:xfrm>
              <a:off x="2815214" y="2396989"/>
              <a:ext cx="12600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dirty="0"/>
                <a:t>10 %</a:t>
              </a:r>
            </a:p>
          </p:txBody>
        </p:sp>
        <p:grpSp>
          <p:nvGrpSpPr>
            <p:cNvPr id="220" name="GroupSistemA"/>
            <p:cNvGrpSpPr/>
            <p:nvPr/>
          </p:nvGrpSpPr>
          <p:grpSpPr>
            <a:xfrm>
              <a:off x="296336" y="1582047"/>
              <a:ext cx="1260000" cy="4153585"/>
              <a:chOff x="448733" y="1582047"/>
              <a:chExt cx="1260000" cy="4153585"/>
            </a:xfrm>
          </p:grpSpPr>
          <p:sp>
            <p:nvSpPr>
              <p:cNvPr id="221" name="SistemA"/>
              <p:cNvSpPr/>
              <p:nvPr/>
            </p:nvSpPr>
            <p:spPr>
              <a:xfrm>
                <a:off x="448733" y="2135632"/>
                <a:ext cx="1260000" cy="360000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/>
              </a:p>
            </p:txBody>
          </p:sp>
          <p:sp>
            <p:nvSpPr>
              <p:cNvPr id="222" name="SistemA_naslov"/>
              <p:cNvSpPr txBox="1"/>
              <p:nvPr/>
            </p:nvSpPr>
            <p:spPr>
              <a:xfrm>
                <a:off x="520700" y="1582047"/>
                <a:ext cx="1105174" cy="40011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00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hr-HR" sz="2000" b="1" dirty="0">
                    <a:solidFill>
                      <a:srgbClr val="FFC000"/>
                    </a:solidFill>
                  </a:rPr>
                  <a:t>Sistem A</a:t>
                </a:r>
              </a:p>
            </p:txBody>
          </p:sp>
        </p:grpSp>
        <p:sp>
          <p:nvSpPr>
            <p:cNvPr id="223" name="SpagetAB"/>
            <p:cNvSpPr/>
            <p:nvPr/>
          </p:nvSpPr>
          <p:spPr>
            <a:xfrm>
              <a:off x="1420104" y="2507208"/>
              <a:ext cx="1630113" cy="2849313"/>
            </a:xfrm>
            <a:custGeom>
              <a:avLst/>
              <a:gdLst>
                <a:gd name="connsiteX0" fmla="*/ 0 w 2353056"/>
                <a:gd name="connsiteY0" fmla="*/ 222939 h 2849313"/>
                <a:gd name="connsiteX1" fmla="*/ 1170432 w 2353056"/>
                <a:gd name="connsiteY1" fmla="*/ 235131 h 2849313"/>
                <a:gd name="connsiteX2" fmla="*/ 975360 w 2353056"/>
                <a:gd name="connsiteY2" fmla="*/ 2636955 h 2849313"/>
                <a:gd name="connsiteX3" fmla="*/ 2353056 w 2353056"/>
                <a:gd name="connsiteY3" fmla="*/ 2844219 h 284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3056" h="2849313">
                  <a:moveTo>
                    <a:pt x="0" y="222939"/>
                  </a:moveTo>
                  <a:cubicBezTo>
                    <a:pt x="503936" y="27867"/>
                    <a:pt x="1007872" y="-167205"/>
                    <a:pt x="1170432" y="235131"/>
                  </a:cubicBezTo>
                  <a:cubicBezTo>
                    <a:pt x="1332992" y="637467"/>
                    <a:pt x="778256" y="2202107"/>
                    <a:pt x="975360" y="2636955"/>
                  </a:cubicBezTo>
                  <a:cubicBezTo>
                    <a:pt x="1172464" y="3071803"/>
                    <a:pt x="2196592" y="2675563"/>
                    <a:pt x="2353056" y="2844219"/>
                  </a:cubicBezTo>
                </a:path>
              </a:pathLst>
            </a:custGeom>
            <a:ln w="762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224" name="RjesenjeA"/>
            <p:cNvSpPr/>
            <p:nvPr/>
          </p:nvSpPr>
          <p:spPr>
            <a:xfrm>
              <a:off x="448736" y="3310508"/>
              <a:ext cx="1260000" cy="2520000"/>
            </a:xfrm>
            <a:prstGeom prst="rect">
              <a:avLst/>
            </a:prstGeom>
            <a:pattFill prst="wdUpDiag">
              <a:fgClr>
                <a:schemeClr val="accent4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70 %</a:t>
              </a:r>
            </a:p>
          </p:txBody>
        </p:sp>
        <p:sp>
          <p:nvSpPr>
            <p:cNvPr id="225" name="FaliA30% u B"/>
            <p:cNvSpPr/>
            <p:nvPr/>
          </p:nvSpPr>
          <p:spPr>
            <a:xfrm>
              <a:off x="2821574" y="4759418"/>
              <a:ext cx="1260000" cy="1080000"/>
            </a:xfrm>
            <a:prstGeom prst="rect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2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30 %</a:t>
              </a:r>
            </a:p>
          </p:txBody>
        </p:sp>
        <p:sp>
          <p:nvSpPr>
            <p:cNvPr id="226" name="FaliA30%"/>
            <p:cNvSpPr/>
            <p:nvPr/>
          </p:nvSpPr>
          <p:spPr>
            <a:xfrm>
              <a:off x="455159" y="2207454"/>
              <a:ext cx="1260000" cy="108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dirty="0"/>
                <a:t>30 %</a:t>
              </a:r>
            </a:p>
          </p:txBody>
        </p:sp>
      </p:grpSp>
      <p:grpSp>
        <p:nvGrpSpPr>
          <p:cNvPr id="186" name="Group 0" hidden="1"/>
          <p:cNvGrpSpPr/>
          <p:nvPr/>
        </p:nvGrpSpPr>
        <p:grpSpPr>
          <a:xfrm>
            <a:off x="350266" y="2039214"/>
            <a:ext cx="8178800" cy="3824558"/>
            <a:chOff x="601133" y="1734447"/>
            <a:chExt cx="10905067" cy="5099411"/>
          </a:xfrm>
        </p:grpSpPr>
        <p:grpSp>
          <p:nvGrpSpPr>
            <p:cNvPr id="156" name="GroupSistemD"/>
            <p:cNvGrpSpPr/>
            <p:nvPr/>
          </p:nvGrpSpPr>
          <p:grpSpPr>
            <a:xfrm>
              <a:off x="9711266" y="1740672"/>
              <a:ext cx="1701800" cy="4147360"/>
              <a:chOff x="9558866" y="1588272"/>
              <a:chExt cx="1701800" cy="4147360"/>
            </a:xfrm>
          </p:grpSpPr>
          <p:sp>
            <p:nvSpPr>
              <p:cNvPr id="157" name="SistemD"/>
              <p:cNvSpPr/>
              <p:nvPr/>
            </p:nvSpPr>
            <p:spPr>
              <a:xfrm>
                <a:off x="9558866" y="2135632"/>
                <a:ext cx="1701800" cy="3600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sz="1350"/>
              </a:p>
            </p:txBody>
          </p:sp>
          <p:sp>
            <p:nvSpPr>
              <p:cNvPr id="158" name="SistemD_naslov"/>
              <p:cNvSpPr txBox="1"/>
              <p:nvPr/>
            </p:nvSpPr>
            <p:spPr>
              <a:xfrm>
                <a:off x="9860383" y="1588272"/>
                <a:ext cx="1174168" cy="43088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00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hr-HR" sz="1500" b="1" dirty="0">
                    <a:solidFill>
                      <a:schemeClr val="accent6">
                        <a:lumMod val="75000"/>
                      </a:schemeClr>
                    </a:solidFill>
                  </a:rPr>
                  <a:t>Sistem D</a:t>
                </a:r>
              </a:p>
            </p:txBody>
          </p:sp>
        </p:grpSp>
        <p:sp>
          <p:nvSpPr>
            <p:cNvPr id="159" name="RjesenjeD"/>
            <p:cNvSpPr/>
            <p:nvPr/>
          </p:nvSpPr>
          <p:spPr>
            <a:xfrm>
              <a:off x="9804400" y="3225880"/>
              <a:ext cx="1701800" cy="1440000"/>
            </a:xfrm>
            <a:prstGeom prst="rect">
              <a:avLst/>
            </a:prstGeom>
            <a:pattFill prst="wdUpDiag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b="1" dirty="0">
                  <a:solidFill>
                    <a:schemeClr val="tx1"/>
                  </a:solidFill>
                </a:rPr>
                <a:t>40 %</a:t>
              </a:r>
            </a:p>
          </p:txBody>
        </p:sp>
        <p:sp>
          <p:nvSpPr>
            <p:cNvPr id="160" name="FaliD20%"/>
            <p:cNvSpPr/>
            <p:nvPr/>
          </p:nvSpPr>
          <p:spPr>
            <a:xfrm>
              <a:off x="9787466" y="2362144"/>
              <a:ext cx="1701800" cy="90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350" dirty="0"/>
                <a:t>25%</a:t>
              </a:r>
            </a:p>
          </p:txBody>
        </p:sp>
        <p:grpSp>
          <p:nvGrpSpPr>
            <p:cNvPr id="161" name="GroupSistemC"/>
            <p:cNvGrpSpPr/>
            <p:nvPr/>
          </p:nvGrpSpPr>
          <p:grpSpPr>
            <a:xfrm>
              <a:off x="6674555" y="1734447"/>
              <a:ext cx="1701800" cy="4153585"/>
              <a:chOff x="6522155" y="1582047"/>
              <a:chExt cx="1701800" cy="4153585"/>
            </a:xfrm>
          </p:grpSpPr>
          <p:sp>
            <p:nvSpPr>
              <p:cNvPr id="162" name="SistemC_naslov"/>
              <p:cNvSpPr txBox="1"/>
              <p:nvPr/>
            </p:nvSpPr>
            <p:spPr>
              <a:xfrm>
                <a:off x="6826078" y="1582047"/>
                <a:ext cx="1148520" cy="43088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00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hr-HR" sz="1500" b="1" dirty="0">
                    <a:solidFill>
                      <a:schemeClr val="accent2">
                        <a:lumMod val="75000"/>
                      </a:schemeClr>
                    </a:solidFill>
                  </a:rPr>
                  <a:t>Sistem C</a:t>
                </a:r>
              </a:p>
            </p:txBody>
          </p:sp>
          <p:sp>
            <p:nvSpPr>
              <p:cNvPr id="163" name="SistemC"/>
              <p:cNvSpPr/>
              <p:nvPr/>
            </p:nvSpPr>
            <p:spPr>
              <a:xfrm>
                <a:off x="6522155" y="2135632"/>
                <a:ext cx="1701800" cy="3600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sz="1350"/>
              </a:p>
            </p:txBody>
          </p:sp>
        </p:grpSp>
        <p:sp>
          <p:nvSpPr>
            <p:cNvPr id="164" name="SpagetCD"/>
            <p:cNvSpPr/>
            <p:nvPr/>
          </p:nvSpPr>
          <p:spPr>
            <a:xfrm>
              <a:off x="7921582" y="2671313"/>
              <a:ext cx="2353056" cy="2826277"/>
            </a:xfrm>
            <a:custGeom>
              <a:avLst/>
              <a:gdLst>
                <a:gd name="connsiteX0" fmla="*/ 0 w 2353056"/>
                <a:gd name="connsiteY0" fmla="*/ 222939 h 2849313"/>
                <a:gd name="connsiteX1" fmla="*/ 1170432 w 2353056"/>
                <a:gd name="connsiteY1" fmla="*/ 235131 h 2849313"/>
                <a:gd name="connsiteX2" fmla="*/ 975360 w 2353056"/>
                <a:gd name="connsiteY2" fmla="*/ 2636955 h 2849313"/>
                <a:gd name="connsiteX3" fmla="*/ 2353056 w 2353056"/>
                <a:gd name="connsiteY3" fmla="*/ 2844219 h 284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3056" h="2849313">
                  <a:moveTo>
                    <a:pt x="0" y="222939"/>
                  </a:moveTo>
                  <a:cubicBezTo>
                    <a:pt x="503936" y="27867"/>
                    <a:pt x="1007872" y="-167205"/>
                    <a:pt x="1170432" y="235131"/>
                  </a:cubicBezTo>
                  <a:cubicBezTo>
                    <a:pt x="1332992" y="637467"/>
                    <a:pt x="778256" y="2202107"/>
                    <a:pt x="975360" y="2636955"/>
                  </a:cubicBezTo>
                  <a:cubicBezTo>
                    <a:pt x="1172464" y="3071803"/>
                    <a:pt x="2196592" y="2675563"/>
                    <a:pt x="2353056" y="2844219"/>
                  </a:cubicBezTo>
                </a:path>
              </a:pathLst>
            </a:custGeom>
            <a:ln w="762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 sz="1350"/>
            </a:p>
          </p:txBody>
        </p:sp>
        <p:sp>
          <p:nvSpPr>
            <p:cNvPr id="165" name="RjesenjeC"/>
            <p:cNvSpPr/>
            <p:nvPr/>
          </p:nvSpPr>
          <p:spPr>
            <a:xfrm>
              <a:off x="6750755" y="3475466"/>
              <a:ext cx="1701800" cy="2160000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b="1" dirty="0">
                  <a:solidFill>
                    <a:schemeClr val="tx1"/>
                  </a:solidFill>
                </a:rPr>
                <a:t>60 %</a:t>
              </a:r>
            </a:p>
          </p:txBody>
        </p:sp>
        <p:sp>
          <p:nvSpPr>
            <p:cNvPr id="166" name="FaliC30% u D"/>
            <p:cNvSpPr/>
            <p:nvPr/>
          </p:nvSpPr>
          <p:spPr>
            <a:xfrm>
              <a:off x="9786684" y="4682502"/>
              <a:ext cx="1701800" cy="1080000"/>
            </a:xfrm>
            <a:prstGeom prst="rect">
              <a:avLst/>
            </a:prstGeom>
            <a:pattFill prst="wdDnDiag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b="1" dirty="0">
                  <a:solidFill>
                    <a:schemeClr val="tx1"/>
                  </a:solidFill>
                </a:rPr>
                <a:t>30 %</a:t>
              </a:r>
            </a:p>
          </p:txBody>
        </p:sp>
        <p:sp>
          <p:nvSpPr>
            <p:cNvPr id="167" name="FaliC30%"/>
            <p:cNvSpPr/>
            <p:nvPr/>
          </p:nvSpPr>
          <p:spPr>
            <a:xfrm>
              <a:off x="6750755" y="2378155"/>
              <a:ext cx="1701800" cy="108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350" dirty="0"/>
                <a:t>30 %</a:t>
              </a:r>
            </a:p>
          </p:txBody>
        </p:sp>
        <p:grpSp>
          <p:nvGrpSpPr>
            <p:cNvPr id="168" name="GroupSistemB"/>
            <p:cNvGrpSpPr/>
            <p:nvPr/>
          </p:nvGrpSpPr>
          <p:grpSpPr>
            <a:xfrm>
              <a:off x="3637844" y="1737511"/>
              <a:ext cx="1701800" cy="4150521"/>
              <a:chOff x="3485444" y="1585111"/>
              <a:chExt cx="1701800" cy="4150521"/>
            </a:xfrm>
          </p:grpSpPr>
          <p:sp>
            <p:nvSpPr>
              <p:cNvPr id="169" name="SistemB"/>
              <p:cNvSpPr/>
              <p:nvPr/>
            </p:nvSpPr>
            <p:spPr>
              <a:xfrm>
                <a:off x="3485444" y="2135632"/>
                <a:ext cx="1701800" cy="3600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sz="1350"/>
              </a:p>
            </p:txBody>
          </p:sp>
          <p:sp>
            <p:nvSpPr>
              <p:cNvPr id="170" name="SistemB_naslov"/>
              <p:cNvSpPr txBox="1"/>
              <p:nvPr/>
            </p:nvSpPr>
            <p:spPr>
              <a:xfrm>
                <a:off x="3783757" y="1585111"/>
                <a:ext cx="1154932" cy="43088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00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hr-HR" sz="1500" b="1" dirty="0">
                    <a:solidFill>
                      <a:schemeClr val="accent1">
                        <a:lumMod val="75000"/>
                      </a:schemeClr>
                    </a:solidFill>
                  </a:rPr>
                  <a:t>Sistem B</a:t>
                </a:r>
              </a:p>
            </p:txBody>
          </p:sp>
        </p:grpSp>
        <p:sp>
          <p:nvSpPr>
            <p:cNvPr id="171" name="SpagetBC"/>
            <p:cNvSpPr/>
            <p:nvPr/>
          </p:nvSpPr>
          <p:spPr>
            <a:xfrm>
              <a:off x="4884871" y="2542725"/>
              <a:ext cx="2353056" cy="3286575"/>
            </a:xfrm>
            <a:custGeom>
              <a:avLst/>
              <a:gdLst>
                <a:gd name="connsiteX0" fmla="*/ 0 w 2353056"/>
                <a:gd name="connsiteY0" fmla="*/ 222939 h 2849313"/>
                <a:gd name="connsiteX1" fmla="*/ 1170432 w 2353056"/>
                <a:gd name="connsiteY1" fmla="*/ 235131 h 2849313"/>
                <a:gd name="connsiteX2" fmla="*/ 975360 w 2353056"/>
                <a:gd name="connsiteY2" fmla="*/ 2636955 h 2849313"/>
                <a:gd name="connsiteX3" fmla="*/ 2353056 w 2353056"/>
                <a:gd name="connsiteY3" fmla="*/ 2844219 h 284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3056" h="2849313">
                  <a:moveTo>
                    <a:pt x="0" y="222939"/>
                  </a:moveTo>
                  <a:cubicBezTo>
                    <a:pt x="503936" y="27867"/>
                    <a:pt x="1007872" y="-167205"/>
                    <a:pt x="1170432" y="235131"/>
                  </a:cubicBezTo>
                  <a:cubicBezTo>
                    <a:pt x="1332992" y="637467"/>
                    <a:pt x="778256" y="2202107"/>
                    <a:pt x="975360" y="2636955"/>
                  </a:cubicBezTo>
                  <a:cubicBezTo>
                    <a:pt x="1172464" y="3071803"/>
                    <a:pt x="2196592" y="2675563"/>
                    <a:pt x="2353056" y="2844219"/>
                  </a:cubicBezTo>
                </a:path>
              </a:pathLst>
            </a:custGeom>
            <a:ln w="762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 sz="1350"/>
            </a:p>
          </p:txBody>
        </p:sp>
        <p:sp>
          <p:nvSpPr>
            <p:cNvPr id="172" name="SpagetBD"/>
            <p:cNvSpPr/>
            <p:nvPr/>
          </p:nvSpPr>
          <p:spPr>
            <a:xfrm>
              <a:off x="5257800" y="1924424"/>
              <a:ext cx="5124450" cy="4909434"/>
            </a:xfrm>
            <a:custGeom>
              <a:avLst/>
              <a:gdLst>
                <a:gd name="connsiteX0" fmla="*/ 0 w 5124450"/>
                <a:gd name="connsiteY0" fmla="*/ 542551 h 4909434"/>
                <a:gd name="connsiteX1" fmla="*/ 838200 w 5124450"/>
                <a:gd name="connsiteY1" fmla="*/ 371101 h 4909434"/>
                <a:gd name="connsiteX2" fmla="*/ 581025 w 5124450"/>
                <a:gd name="connsiteY2" fmla="*/ 4771651 h 4909434"/>
                <a:gd name="connsiteX3" fmla="*/ 5124450 w 5124450"/>
                <a:gd name="connsiteY3" fmla="*/ 3885826 h 4909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4450" h="4909434">
                  <a:moveTo>
                    <a:pt x="0" y="542551"/>
                  </a:moveTo>
                  <a:cubicBezTo>
                    <a:pt x="370681" y="104401"/>
                    <a:pt x="741363" y="-333749"/>
                    <a:pt x="838200" y="371101"/>
                  </a:cubicBezTo>
                  <a:cubicBezTo>
                    <a:pt x="935037" y="1075951"/>
                    <a:pt x="-133350" y="4185864"/>
                    <a:pt x="581025" y="4771651"/>
                  </a:cubicBezTo>
                  <a:cubicBezTo>
                    <a:pt x="1295400" y="5357438"/>
                    <a:pt x="5124450" y="3885826"/>
                    <a:pt x="5124450" y="3885826"/>
                  </a:cubicBezTo>
                </a:path>
              </a:pathLst>
            </a:custGeom>
            <a:ln w="762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 sz="1350"/>
            </a:p>
          </p:txBody>
        </p:sp>
        <p:sp>
          <p:nvSpPr>
            <p:cNvPr id="173" name="RjesenjeB"/>
            <p:cNvSpPr/>
            <p:nvPr/>
          </p:nvSpPr>
          <p:spPr>
            <a:xfrm>
              <a:off x="3790244" y="2916539"/>
              <a:ext cx="1701800" cy="1980000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b="1" dirty="0">
                  <a:solidFill>
                    <a:schemeClr val="tx1"/>
                  </a:solidFill>
                </a:rPr>
                <a:t>55%</a:t>
              </a:r>
            </a:p>
          </p:txBody>
        </p:sp>
        <p:sp>
          <p:nvSpPr>
            <p:cNvPr id="174" name="FaliB5% u D"/>
            <p:cNvSpPr/>
            <p:nvPr/>
          </p:nvSpPr>
          <p:spPr>
            <a:xfrm>
              <a:off x="9767194" y="5735267"/>
              <a:ext cx="1701800" cy="180000"/>
            </a:xfrm>
            <a:prstGeom prst="rect">
              <a:avLst/>
            </a:prstGeom>
            <a:pattFill prst="wdDnDiag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b="1" dirty="0">
                  <a:solidFill>
                    <a:schemeClr val="tx1"/>
                  </a:solidFill>
                </a:rPr>
                <a:t>5 %</a:t>
              </a:r>
            </a:p>
          </p:txBody>
        </p:sp>
        <p:sp>
          <p:nvSpPr>
            <p:cNvPr id="175" name="FaliB10% u C"/>
            <p:cNvSpPr/>
            <p:nvPr/>
          </p:nvSpPr>
          <p:spPr>
            <a:xfrm>
              <a:off x="6752506" y="5634321"/>
              <a:ext cx="1701800" cy="360000"/>
            </a:xfrm>
            <a:prstGeom prst="rect">
              <a:avLst/>
            </a:prstGeom>
            <a:pattFill prst="wdDnDiag">
              <a:fgClr>
                <a:schemeClr val="accent2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b="1" dirty="0">
                  <a:solidFill>
                    <a:schemeClr val="tx1"/>
                  </a:solidFill>
                </a:rPr>
                <a:t>10 %</a:t>
              </a:r>
            </a:p>
          </p:txBody>
        </p:sp>
        <p:sp>
          <p:nvSpPr>
            <p:cNvPr id="176" name="FaliB5%"/>
            <p:cNvSpPr/>
            <p:nvPr/>
          </p:nvSpPr>
          <p:spPr>
            <a:xfrm>
              <a:off x="3790244" y="2365629"/>
              <a:ext cx="1701800" cy="18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350" dirty="0"/>
                <a:t>5 %</a:t>
              </a:r>
            </a:p>
          </p:txBody>
        </p:sp>
        <p:sp>
          <p:nvSpPr>
            <p:cNvPr id="177" name="FaliB10%"/>
            <p:cNvSpPr/>
            <p:nvPr/>
          </p:nvSpPr>
          <p:spPr>
            <a:xfrm>
              <a:off x="3790244" y="2549389"/>
              <a:ext cx="17018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350" dirty="0"/>
                <a:t>10 %</a:t>
              </a:r>
            </a:p>
          </p:txBody>
        </p:sp>
        <p:grpSp>
          <p:nvGrpSpPr>
            <p:cNvPr id="178" name="GroupSistemA"/>
            <p:cNvGrpSpPr/>
            <p:nvPr/>
          </p:nvGrpSpPr>
          <p:grpSpPr>
            <a:xfrm>
              <a:off x="601133" y="1734447"/>
              <a:ext cx="1701800" cy="4153585"/>
              <a:chOff x="448733" y="1582047"/>
              <a:chExt cx="1701800" cy="4153585"/>
            </a:xfrm>
          </p:grpSpPr>
          <p:sp>
            <p:nvSpPr>
              <p:cNvPr id="179" name="SistemA"/>
              <p:cNvSpPr/>
              <p:nvPr/>
            </p:nvSpPr>
            <p:spPr>
              <a:xfrm>
                <a:off x="448733" y="2135632"/>
                <a:ext cx="1701800" cy="360000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sz="1350"/>
              </a:p>
            </p:txBody>
          </p:sp>
          <p:sp>
            <p:nvSpPr>
              <p:cNvPr id="180" name="SistemA_naslov"/>
              <p:cNvSpPr txBox="1"/>
              <p:nvPr/>
            </p:nvSpPr>
            <p:spPr>
              <a:xfrm>
                <a:off x="838200" y="1582047"/>
                <a:ext cx="1167756" cy="430887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00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hr-HR" sz="1500" b="1" dirty="0">
                    <a:solidFill>
                      <a:srgbClr val="FFC000"/>
                    </a:solidFill>
                  </a:rPr>
                  <a:t>Sistem A</a:t>
                </a:r>
              </a:p>
            </p:txBody>
          </p:sp>
        </p:grpSp>
        <p:sp>
          <p:nvSpPr>
            <p:cNvPr id="181" name="SpagetAB"/>
            <p:cNvSpPr/>
            <p:nvPr/>
          </p:nvSpPr>
          <p:spPr>
            <a:xfrm>
              <a:off x="2017776" y="2648277"/>
              <a:ext cx="2353056" cy="2849313"/>
            </a:xfrm>
            <a:custGeom>
              <a:avLst/>
              <a:gdLst>
                <a:gd name="connsiteX0" fmla="*/ 0 w 2353056"/>
                <a:gd name="connsiteY0" fmla="*/ 222939 h 2849313"/>
                <a:gd name="connsiteX1" fmla="*/ 1170432 w 2353056"/>
                <a:gd name="connsiteY1" fmla="*/ 235131 h 2849313"/>
                <a:gd name="connsiteX2" fmla="*/ 975360 w 2353056"/>
                <a:gd name="connsiteY2" fmla="*/ 2636955 h 2849313"/>
                <a:gd name="connsiteX3" fmla="*/ 2353056 w 2353056"/>
                <a:gd name="connsiteY3" fmla="*/ 2844219 h 284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3056" h="2849313">
                  <a:moveTo>
                    <a:pt x="0" y="222939"/>
                  </a:moveTo>
                  <a:cubicBezTo>
                    <a:pt x="503936" y="27867"/>
                    <a:pt x="1007872" y="-167205"/>
                    <a:pt x="1170432" y="235131"/>
                  </a:cubicBezTo>
                  <a:cubicBezTo>
                    <a:pt x="1332992" y="637467"/>
                    <a:pt x="778256" y="2202107"/>
                    <a:pt x="975360" y="2636955"/>
                  </a:cubicBezTo>
                  <a:cubicBezTo>
                    <a:pt x="1172464" y="3071803"/>
                    <a:pt x="2196592" y="2675563"/>
                    <a:pt x="2353056" y="2844219"/>
                  </a:cubicBezTo>
                </a:path>
              </a:pathLst>
            </a:custGeom>
            <a:ln w="762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 sz="1350"/>
            </a:p>
          </p:txBody>
        </p:sp>
        <p:sp>
          <p:nvSpPr>
            <p:cNvPr id="182" name="RjesenjeA"/>
            <p:cNvSpPr/>
            <p:nvPr/>
          </p:nvSpPr>
          <p:spPr>
            <a:xfrm>
              <a:off x="753533" y="3462908"/>
              <a:ext cx="1701800" cy="2520000"/>
            </a:xfrm>
            <a:prstGeom prst="rect">
              <a:avLst/>
            </a:prstGeom>
            <a:pattFill prst="wdUpDiag">
              <a:fgClr>
                <a:schemeClr val="accent4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70 %</a:t>
              </a:r>
            </a:p>
          </p:txBody>
        </p:sp>
        <p:sp>
          <p:nvSpPr>
            <p:cNvPr id="183" name="FaliA30% u B"/>
            <p:cNvSpPr/>
            <p:nvPr/>
          </p:nvSpPr>
          <p:spPr>
            <a:xfrm>
              <a:off x="3795273" y="4882525"/>
              <a:ext cx="1701800" cy="1080000"/>
            </a:xfrm>
            <a:prstGeom prst="rect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30 %</a:t>
              </a:r>
            </a:p>
          </p:txBody>
        </p:sp>
        <p:sp>
          <p:nvSpPr>
            <p:cNvPr id="184" name="FaliA30%"/>
            <p:cNvSpPr/>
            <p:nvPr/>
          </p:nvSpPr>
          <p:spPr>
            <a:xfrm>
              <a:off x="759956" y="2359854"/>
              <a:ext cx="1701800" cy="108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350" dirty="0"/>
                <a:t>30 %</a:t>
              </a:r>
            </a:p>
          </p:txBody>
        </p:sp>
      </p:grpSp>
      <p:grpSp>
        <p:nvGrpSpPr>
          <p:cNvPr id="35" name="Group 1"/>
          <p:cNvGrpSpPr/>
          <p:nvPr/>
        </p:nvGrpSpPr>
        <p:grpSpPr>
          <a:xfrm>
            <a:off x="1317732" y="2135943"/>
            <a:ext cx="3358129" cy="1529233"/>
            <a:chOff x="448733" y="1582047"/>
            <a:chExt cx="11198085" cy="5099411"/>
          </a:xfrm>
        </p:grpSpPr>
        <p:grpSp>
          <p:nvGrpSpPr>
            <p:cNvPr id="4" name="GroupSistemD"/>
            <p:cNvGrpSpPr/>
            <p:nvPr/>
          </p:nvGrpSpPr>
          <p:grpSpPr>
            <a:xfrm>
              <a:off x="9558866" y="1588272"/>
              <a:ext cx="2087952" cy="4147360"/>
              <a:chOff x="9558866" y="1588272"/>
              <a:chExt cx="2087952" cy="4147360"/>
            </a:xfrm>
          </p:grpSpPr>
          <p:sp>
            <p:nvSpPr>
              <p:cNvPr id="5" name="SistemD"/>
              <p:cNvSpPr/>
              <p:nvPr/>
            </p:nvSpPr>
            <p:spPr>
              <a:xfrm>
                <a:off x="9558866" y="2135632"/>
                <a:ext cx="1701800" cy="3600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sz="675"/>
              </a:p>
            </p:txBody>
          </p:sp>
          <p:sp>
            <p:nvSpPr>
              <p:cNvPr id="6" name="SistemD_naslov"/>
              <p:cNvSpPr txBox="1"/>
              <p:nvPr/>
            </p:nvSpPr>
            <p:spPr>
              <a:xfrm>
                <a:off x="9860382" y="1588272"/>
                <a:ext cx="1786436" cy="69276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00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hr-HR" sz="750" b="1" dirty="0">
                    <a:solidFill>
                      <a:schemeClr val="accent6">
                        <a:lumMod val="75000"/>
                      </a:schemeClr>
                    </a:solidFill>
                  </a:rPr>
                  <a:t>Sistem D</a:t>
                </a:r>
              </a:p>
            </p:txBody>
          </p:sp>
        </p:grpSp>
        <p:sp>
          <p:nvSpPr>
            <p:cNvPr id="7" name="RjesenjeD"/>
            <p:cNvSpPr/>
            <p:nvPr/>
          </p:nvSpPr>
          <p:spPr>
            <a:xfrm>
              <a:off x="9652000" y="3127343"/>
              <a:ext cx="1701800" cy="1440000"/>
            </a:xfrm>
            <a:prstGeom prst="rect">
              <a:avLst/>
            </a:prstGeom>
            <a:pattFill prst="wdUpDiag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88" b="1" dirty="0">
                  <a:solidFill>
                    <a:schemeClr val="tx1"/>
                  </a:solidFill>
                </a:rPr>
                <a:t>40 %</a:t>
              </a:r>
            </a:p>
          </p:txBody>
        </p:sp>
        <p:sp>
          <p:nvSpPr>
            <p:cNvPr id="8" name="FaliD20%"/>
            <p:cNvSpPr/>
            <p:nvPr/>
          </p:nvSpPr>
          <p:spPr>
            <a:xfrm>
              <a:off x="9652000" y="2227343"/>
              <a:ext cx="1701800" cy="90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675" dirty="0"/>
                <a:t>25%</a:t>
              </a:r>
            </a:p>
          </p:txBody>
        </p:sp>
        <p:grpSp>
          <p:nvGrpSpPr>
            <p:cNvPr id="9" name="GroupSistemC"/>
            <p:cNvGrpSpPr/>
            <p:nvPr/>
          </p:nvGrpSpPr>
          <p:grpSpPr>
            <a:xfrm>
              <a:off x="6522155" y="1582047"/>
              <a:ext cx="2058285" cy="4153585"/>
              <a:chOff x="6522155" y="1582047"/>
              <a:chExt cx="2058285" cy="4153585"/>
            </a:xfrm>
          </p:grpSpPr>
          <p:sp>
            <p:nvSpPr>
              <p:cNvPr id="10" name="SistemC_naslov"/>
              <p:cNvSpPr txBox="1"/>
              <p:nvPr/>
            </p:nvSpPr>
            <p:spPr>
              <a:xfrm>
                <a:off x="6826076" y="1582047"/>
                <a:ext cx="1754364" cy="69276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00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hr-HR" sz="750" b="1" dirty="0">
                    <a:solidFill>
                      <a:schemeClr val="accent2">
                        <a:lumMod val="75000"/>
                      </a:schemeClr>
                    </a:solidFill>
                  </a:rPr>
                  <a:t>Sistem C</a:t>
                </a:r>
              </a:p>
            </p:txBody>
          </p:sp>
          <p:sp>
            <p:nvSpPr>
              <p:cNvPr id="11" name="SistemC"/>
              <p:cNvSpPr/>
              <p:nvPr/>
            </p:nvSpPr>
            <p:spPr>
              <a:xfrm>
                <a:off x="6522155" y="2135632"/>
                <a:ext cx="1701800" cy="3600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sz="675"/>
              </a:p>
            </p:txBody>
          </p:sp>
        </p:grpSp>
        <p:sp>
          <p:nvSpPr>
            <p:cNvPr id="12" name="SpagetCD"/>
            <p:cNvSpPr/>
            <p:nvPr/>
          </p:nvSpPr>
          <p:spPr>
            <a:xfrm>
              <a:off x="7769182" y="2518913"/>
              <a:ext cx="2353056" cy="2826277"/>
            </a:xfrm>
            <a:custGeom>
              <a:avLst/>
              <a:gdLst>
                <a:gd name="connsiteX0" fmla="*/ 0 w 2353056"/>
                <a:gd name="connsiteY0" fmla="*/ 222939 h 2849313"/>
                <a:gd name="connsiteX1" fmla="*/ 1170432 w 2353056"/>
                <a:gd name="connsiteY1" fmla="*/ 235131 h 2849313"/>
                <a:gd name="connsiteX2" fmla="*/ 975360 w 2353056"/>
                <a:gd name="connsiteY2" fmla="*/ 2636955 h 2849313"/>
                <a:gd name="connsiteX3" fmla="*/ 2353056 w 2353056"/>
                <a:gd name="connsiteY3" fmla="*/ 2844219 h 284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3056" h="2849313">
                  <a:moveTo>
                    <a:pt x="0" y="222939"/>
                  </a:moveTo>
                  <a:cubicBezTo>
                    <a:pt x="503936" y="27867"/>
                    <a:pt x="1007872" y="-167205"/>
                    <a:pt x="1170432" y="235131"/>
                  </a:cubicBezTo>
                  <a:cubicBezTo>
                    <a:pt x="1332992" y="637467"/>
                    <a:pt x="778256" y="2202107"/>
                    <a:pt x="975360" y="2636955"/>
                  </a:cubicBezTo>
                  <a:cubicBezTo>
                    <a:pt x="1172464" y="3071803"/>
                    <a:pt x="2196592" y="2675563"/>
                    <a:pt x="2353056" y="2844219"/>
                  </a:cubicBezTo>
                </a:path>
              </a:pathLst>
            </a:custGeom>
            <a:ln w="381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 sz="675"/>
            </a:p>
          </p:txBody>
        </p:sp>
        <p:sp>
          <p:nvSpPr>
            <p:cNvPr id="13" name="RjesenjeC"/>
            <p:cNvSpPr/>
            <p:nvPr/>
          </p:nvSpPr>
          <p:spPr>
            <a:xfrm>
              <a:off x="6598355" y="3323066"/>
              <a:ext cx="1701800" cy="2160000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88" b="1" dirty="0">
                  <a:solidFill>
                    <a:schemeClr val="tx1"/>
                  </a:solidFill>
                </a:rPr>
                <a:t>60 %</a:t>
              </a:r>
            </a:p>
          </p:txBody>
        </p:sp>
        <p:sp>
          <p:nvSpPr>
            <p:cNvPr id="14" name="FaliC30% u D"/>
            <p:cNvSpPr/>
            <p:nvPr/>
          </p:nvSpPr>
          <p:spPr>
            <a:xfrm>
              <a:off x="9652000" y="4567343"/>
              <a:ext cx="1701800" cy="1080000"/>
            </a:xfrm>
            <a:prstGeom prst="rect">
              <a:avLst/>
            </a:prstGeom>
            <a:pattFill prst="wdDnDiag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88" b="1" dirty="0">
                  <a:solidFill>
                    <a:schemeClr val="tx1"/>
                  </a:solidFill>
                </a:rPr>
                <a:t>30 %</a:t>
              </a:r>
            </a:p>
          </p:txBody>
        </p:sp>
        <p:sp>
          <p:nvSpPr>
            <p:cNvPr id="15" name="FaliC30%"/>
            <p:cNvSpPr/>
            <p:nvPr/>
          </p:nvSpPr>
          <p:spPr>
            <a:xfrm>
              <a:off x="6598355" y="2225755"/>
              <a:ext cx="1701800" cy="108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675" dirty="0"/>
                <a:t>30 %</a:t>
              </a:r>
            </a:p>
          </p:txBody>
        </p:sp>
        <p:grpSp>
          <p:nvGrpSpPr>
            <p:cNvPr id="16" name="GroupSistemB"/>
            <p:cNvGrpSpPr/>
            <p:nvPr/>
          </p:nvGrpSpPr>
          <p:grpSpPr>
            <a:xfrm>
              <a:off x="3485444" y="1585111"/>
              <a:ext cx="2063366" cy="4150521"/>
              <a:chOff x="3485444" y="1585111"/>
              <a:chExt cx="2063366" cy="4150521"/>
            </a:xfrm>
          </p:grpSpPr>
          <p:sp>
            <p:nvSpPr>
              <p:cNvPr id="17" name="SistemB"/>
              <p:cNvSpPr/>
              <p:nvPr/>
            </p:nvSpPr>
            <p:spPr>
              <a:xfrm>
                <a:off x="3485444" y="2135632"/>
                <a:ext cx="1701800" cy="3600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sz="675"/>
              </a:p>
            </p:txBody>
          </p:sp>
          <p:sp>
            <p:nvSpPr>
              <p:cNvPr id="18" name="SistemB_naslov"/>
              <p:cNvSpPr txBox="1"/>
              <p:nvPr/>
            </p:nvSpPr>
            <p:spPr>
              <a:xfrm>
                <a:off x="3783756" y="1585111"/>
                <a:ext cx="1765054" cy="69276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00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hr-HR" sz="750" b="1" dirty="0">
                    <a:solidFill>
                      <a:schemeClr val="accent1">
                        <a:lumMod val="75000"/>
                      </a:schemeClr>
                    </a:solidFill>
                  </a:rPr>
                  <a:t>Sistem B</a:t>
                </a:r>
              </a:p>
            </p:txBody>
          </p:sp>
        </p:grpSp>
        <p:sp>
          <p:nvSpPr>
            <p:cNvPr id="19" name="SpagetBC"/>
            <p:cNvSpPr/>
            <p:nvPr/>
          </p:nvSpPr>
          <p:spPr>
            <a:xfrm>
              <a:off x="4732471" y="2390325"/>
              <a:ext cx="2353056" cy="3286575"/>
            </a:xfrm>
            <a:custGeom>
              <a:avLst/>
              <a:gdLst>
                <a:gd name="connsiteX0" fmla="*/ 0 w 2353056"/>
                <a:gd name="connsiteY0" fmla="*/ 222939 h 2849313"/>
                <a:gd name="connsiteX1" fmla="*/ 1170432 w 2353056"/>
                <a:gd name="connsiteY1" fmla="*/ 235131 h 2849313"/>
                <a:gd name="connsiteX2" fmla="*/ 975360 w 2353056"/>
                <a:gd name="connsiteY2" fmla="*/ 2636955 h 2849313"/>
                <a:gd name="connsiteX3" fmla="*/ 2353056 w 2353056"/>
                <a:gd name="connsiteY3" fmla="*/ 2844219 h 284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3056" h="2849313">
                  <a:moveTo>
                    <a:pt x="0" y="222939"/>
                  </a:moveTo>
                  <a:cubicBezTo>
                    <a:pt x="503936" y="27867"/>
                    <a:pt x="1007872" y="-167205"/>
                    <a:pt x="1170432" y="235131"/>
                  </a:cubicBezTo>
                  <a:cubicBezTo>
                    <a:pt x="1332992" y="637467"/>
                    <a:pt x="778256" y="2202107"/>
                    <a:pt x="975360" y="2636955"/>
                  </a:cubicBezTo>
                  <a:cubicBezTo>
                    <a:pt x="1172464" y="3071803"/>
                    <a:pt x="2196592" y="2675563"/>
                    <a:pt x="2353056" y="2844219"/>
                  </a:cubicBezTo>
                </a:path>
              </a:pathLst>
            </a:custGeom>
            <a:ln w="381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 sz="675"/>
            </a:p>
          </p:txBody>
        </p:sp>
        <p:sp>
          <p:nvSpPr>
            <p:cNvPr id="20" name="SpagetBD"/>
            <p:cNvSpPr/>
            <p:nvPr/>
          </p:nvSpPr>
          <p:spPr>
            <a:xfrm>
              <a:off x="5105400" y="1772024"/>
              <a:ext cx="5124450" cy="4909434"/>
            </a:xfrm>
            <a:custGeom>
              <a:avLst/>
              <a:gdLst>
                <a:gd name="connsiteX0" fmla="*/ 0 w 5124450"/>
                <a:gd name="connsiteY0" fmla="*/ 542551 h 4909434"/>
                <a:gd name="connsiteX1" fmla="*/ 838200 w 5124450"/>
                <a:gd name="connsiteY1" fmla="*/ 371101 h 4909434"/>
                <a:gd name="connsiteX2" fmla="*/ 581025 w 5124450"/>
                <a:gd name="connsiteY2" fmla="*/ 4771651 h 4909434"/>
                <a:gd name="connsiteX3" fmla="*/ 5124450 w 5124450"/>
                <a:gd name="connsiteY3" fmla="*/ 3885826 h 4909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4450" h="4909434">
                  <a:moveTo>
                    <a:pt x="0" y="542551"/>
                  </a:moveTo>
                  <a:cubicBezTo>
                    <a:pt x="370681" y="104401"/>
                    <a:pt x="741363" y="-333749"/>
                    <a:pt x="838200" y="371101"/>
                  </a:cubicBezTo>
                  <a:cubicBezTo>
                    <a:pt x="935037" y="1075951"/>
                    <a:pt x="-133350" y="4185864"/>
                    <a:pt x="581025" y="4771651"/>
                  </a:cubicBezTo>
                  <a:cubicBezTo>
                    <a:pt x="1295400" y="5357438"/>
                    <a:pt x="5124450" y="3885826"/>
                    <a:pt x="5124450" y="3885826"/>
                  </a:cubicBezTo>
                </a:path>
              </a:pathLst>
            </a:custGeom>
            <a:ln w="381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 sz="675"/>
            </a:p>
          </p:txBody>
        </p:sp>
        <p:sp>
          <p:nvSpPr>
            <p:cNvPr id="21" name="RjesenjeB"/>
            <p:cNvSpPr/>
            <p:nvPr/>
          </p:nvSpPr>
          <p:spPr>
            <a:xfrm>
              <a:off x="3637844" y="2764139"/>
              <a:ext cx="1701800" cy="1980000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88" b="1" dirty="0">
                  <a:solidFill>
                    <a:schemeClr val="tx1"/>
                  </a:solidFill>
                </a:rPr>
                <a:t>55%</a:t>
              </a:r>
            </a:p>
          </p:txBody>
        </p:sp>
        <p:sp>
          <p:nvSpPr>
            <p:cNvPr id="22" name="FaliB5% u D"/>
            <p:cNvSpPr/>
            <p:nvPr/>
          </p:nvSpPr>
          <p:spPr>
            <a:xfrm>
              <a:off x="9652000" y="5647343"/>
              <a:ext cx="1701800" cy="180000"/>
            </a:xfrm>
            <a:prstGeom prst="rect">
              <a:avLst/>
            </a:prstGeom>
            <a:pattFill prst="wdDnDiag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88" b="1" dirty="0">
                  <a:solidFill>
                    <a:schemeClr val="tx1"/>
                  </a:solidFill>
                </a:rPr>
                <a:t>5 %</a:t>
              </a:r>
            </a:p>
          </p:txBody>
        </p:sp>
        <p:sp>
          <p:nvSpPr>
            <p:cNvPr id="23" name="FaliB10% u C"/>
            <p:cNvSpPr/>
            <p:nvPr/>
          </p:nvSpPr>
          <p:spPr>
            <a:xfrm>
              <a:off x="6595927" y="5474359"/>
              <a:ext cx="1701800" cy="360000"/>
            </a:xfrm>
            <a:prstGeom prst="rect">
              <a:avLst/>
            </a:prstGeom>
            <a:pattFill prst="wdDnDiag">
              <a:fgClr>
                <a:schemeClr val="accent2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88" b="1" dirty="0">
                  <a:solidFill>
                    <a:schemeClr val="tx1"/>
                  </a:solidFill>
                </a:rPr>
                <a:t>10 %</a:t>
              </a:r>
            </a:p>
          </p:txBody>
        </p:sp>
        <p:sp>
          <p:nvSpPr>
            <p:cNvPr id="24" name="FaliB5%"/>
            <p:cNvSpPr/>
            <p:nvPr/>
          </p:nvSpPr>
          <p:spPr>
            <a:xfrm>
              <a:off x="3637844" y="2213229"/>
              <a:ext cx="1701800" cy="18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675" dirty="0"/>
                <a:t>5 %</a:t>
              </a:r>
            </a:p>
          </p:txBody>
        </p:sp>
        <p:sp>
          <p:nvSpPr>
            <p:cNvPr id="25" name="FaliB10%"/>
            <p:cNvSpPr/>
            <p:nvPr/>
          </p:nvSpPr>
          <p:spPr>
            <a:xfrm>
              <a:off x="3637844" y="2396989"/>
              <a:ext cx="17018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675" dirty="0"/>
                <a:t>10 %</a:t>
              </a:r>
            </a:p>
          </p:txBody>
        </p:sp>
        <p:grpSp>
          <p:nvGrpSpPr>
            <p:cNvPr id="26" name="GroupSistemA"/>
            <p:cNvGrpSpPr/>
            <p:nvPr/>
          </p:nvGrpSpPr>
          <p:grpSpPr>
            <a:xfrm>
              <a:off x="448733" y="1582047"/>
              <a:ext cx="2165211" cy="4153585"/>
              <a:chOff x="448733" y="1582047"/>
              <a:chExt cx="2165211" cy="4153585"/>
            </a:xfrm>
          </p:grpSpPr>
          <p:sp>
            <p:nvSpPr>
              <p:cNvPr id="27" name="SistemA"/>
              <p:cNvSpPr/>
              <p:nvPr/>
            </p:nvSpPr>
            <p:spPr>
              <a:xfrm>
                <a:off x="448733" y="2135632"/>
                <a:ext cx="1701800" cy="360000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sz="675"/>
              </a:p>
            </p:txBody>
          </p:sp>
          <p:sp>
            <p:nvSpPr>
              <p:cNvPr id="28" name="SistemA_naslov"/>
              <p:cNvSpPr txBox="1"/>
              <p:nvPr/>
            </p:nvSpPr>
            <p:spPr>
              <a:xfrm>
                <a:off x="838200" y="1582047"/>
                <a:ext cx="1775744" cy="69276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00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hr-HR" sz="750" b="1" dirty="0">
                    <a:solidFill>
                      <a:srgbClr val="FFC000"/>
                    </a:solidFill>
                  </a:rPr>
                  <a:t>Sistem A</a:t>
                </a:r>
              </a:p>
            </p:txBody>
          </p:sp>
        </p:grpSp>
        <p:sp>
          <p:nvSpPr>
            <p:cNvPr id="29" name="SpagetAB"/>
            <p:cNvSpPr/>
            <p:nvPr/>
          </p:nvSpPr>
          <p:spPr>
            <a:xfrm>
              <a:off x="1865376" y="2495877"/>
              <a:ext cx="2353056" cy="2849313"/>
            </a:xfrm>
            <a:custGeom>
              <a:avLst/>
              <a:gdLst>
                <a:gd name="connsiteX0" fmla="*/ 0 w 2353056"/>
                <a:gd name="connsiteY0" fmla="*/ 222939 h 2849313"/>
                <a:gd name="connsiteX1" fmla="*/ 1170432 w 2353056"/>
                <a:gd name="connsiteY1" fmla="*/ 235131 h 2849313"/>
                <a:gd name="connsiteX2" fmla="*/ 975360 w 2353056"/>
                <a:gd name="connsiteY2" fmla="*/ 2636955 h 2849313"/>
                <a:gd name="connsiteX3" fmla="*/ 2353056 w 2353056"/>
                <a:gd name="connsiteY3" fmla="*/ 2844219 h 284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3056" h="2849313">
                  <a:moveTo>
                    <a:pt x="0" y="222939"/>
                  </a:moveTo>
                  <a:cubicBezTo>
                    <a:pt x="503936" y="27867"/>
                    <a:pt x="1007872" y="-167205"/>
                    <a:pt x="1170432" y="235131"/>
                  </a:cubicBezTo>
                  <a:cubicBezTo>
                    <a:pt x="1332992" y="637467"/>
                    <a:pt x="778256" y="2202107"/>
                    <a:pt x="975360" y="2636955"/>
                  </a:cubicBezTo>
                  <a:cubicBezTo>
                    <a:pt x="1172464" y="3071803"/>
                    <a:pt x="2196592" y="2675563"/>
                    <a:pt x="2353056" y="2844219"/>
                  </a:cubicBezTo>
                </a:path>
              </a:pathLst>
            </a:custGeom>
            <a:ln w="381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 sz="675"/>
            </a:p>
          </p:txBody>
        </p:sp>
        <p:sp>
          <p:nvSpPr>
            <p:cNvPr id="30" name="RjesenjeA"/>
            <p:cNvSpPr/>
            <p:nvPr/>
          </p:nvSpPr>
          <p:spPr>
            <a:xfrm>
              <a:off x="601133" y="3310508"/>
              <a:ext cx="1701800" cy="2520000"/>
            </a:xfrm>
            <a:prstGeom prst="rect">
              <a:avLst/>
            </a:prstGeom>
            <a:pattFill prst="wdUpDiag">
              <a:fgClr>
                <a:schemeClr val="accent4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88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70 %</a:t>
              </a:r>
            </a:p>
          </p:txBody>
        </p:sp>
        <p:sp>
          <p:nvSpPr>
            <p:cNvPr id="31" name="FaliA30% u B"/>
            <p:cNvSpPr/>
            <p:nvPr/>
          </p:nvSpPr>
          <p:spPr>
            <a:xfrm>
              <a:off x="3643376" y="4760937"/>
              <a:ext cx="1701800" cy="1080000"/>
            </a:xfrm>
            <a:prstGeom prst="rect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88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30 %</a:t>
              </a:r>
            </a:p>
          </p:txBody>
        </p:sp>
        <p:sp>
          <p:nvSpPr>
            <p:cNvPr id="32" name="FaliA30%"/>
            <p:cNvSpPr/>
            <p:nvPr/>
          </p:nvSpPr>
          <p:spPr>
            <a:xfrm>
              <a:off x="607556" y="2207454"/>
              <a:ext cx="1701800" cy="108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675" dirty="0"/>
                <a:t>30 %</a:t>
              </a:r>
            </a:p>
          </p:txBody>
        </p:sp>
      </p:grpSp>
      <p:grpSp>
        <p:nvGrpSpPr>
          <p:cNvPr id="36" name="Group 2"/>
          <p:cNvGrpSpPr/>
          <p:nvPr/>
        </p:nvGrpSpPr>
        <p:grpSpPr>
          <a:xfrm>
            <a:off x="5018654" y="2276411"/>
            <a:ext cx="3358129" cy="1529233"/>
            <a:chOff x="448733" y="1582047"/>
            <a:chExt cx="11198085" cy="5099411"/>
          </a:xfrm>
        </p:grpSpPr>
        <p:grpSp>
          <p:nvGrpSpPr>
            <p:cNvPr id="37" name="GroupSistemD"/>
            <p:cNvGrpSpPr/>
            <p:nvPr/>
          </p:nvGrpSpPr>
          <p:grpSpPr>
            <a:xfrm>
              <a:off x="9558866" y="1588272"/>
              <a:ext cx="2087952" cy="4147360"/>
              <a:chOff x="9558866" y="1588272"/>
              <a:chExt cx="2087952" cy="4147360"/>
            </a:xfrm>
          </p:grpSpPr>
          <p:sp>
            <p:nvSpPr>
              <p:cNvPr id="64" name="SistemD"/>
              <p:cNvSpPr/>
              <p:nvPr/>
            </p:nvSpPr>
            <p:spPr>
              <a:xfrm>
                <a:off x="9558866" y="2135632"/>
                <a:ext cx="1701800" cy="3600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sz="675"/>
              </a:p>
            </p:txBody>
          </p:sp>
          <p:sp>
            <p:nvSpPr>
              <p:cNvPr id="65" name="SistemD_naslov"/>
              <p:cNvSpPr txBox="1"/>
              <p:nvPr/>
            </p:nvSpPr>
            <p:spPr>
              <a:xfrm>
                <a:off x="9860382" y="1588272"/>
                <a:ext cx="1786436" cy="69276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00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hr-HR" sz="750" b="1" dirty="0">
                    <a:solidFill>
                      <a:schemeClr val="accent6">
                        <a:lumMod val="75000"/>
                      </a:schemeClr>
                    </a:solidFill>
                  </a:rPr>
                  <a:t>Sistem H</a:t>
                </a:r>
              </a:p>
            </p:txBody>
          </p:sp>
        </p:grpSp>
        <p:sp>
          <p:nvSpPr>
            <p:cNvPr id="38" name="RjesenjeD"/>
            <p:cNvSpPr/>
            <p:nvPr/>
          </p:nvSpPr>
          <p:spPr>
            <a:xfrm>
              <a:off x="9652000" y="3127343"/>
              <a:ext cx="1701800" cy="1440000"/>
            </a:xfrm>
            <a:prstGeom prst="rect">
              <a:avLst/>
            </a:prstGeom>
            <a:pattFill prst="wdUpDiag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88" b="1" dirty="0">
                  <a:solidFill>
                    <a:schemeClr val="tx1"/>
                  </a:solidFill>
                </a:rPr>
                <a:t>40 %</a:t>
              </a:r>
            </a:p>
          </p:txBody>
        </p:sp>
        <p:sp>
          <p:nvSpPr>
            <p:cNvPr id="39" name="FaliD20%"/>
            <p:cNvSpPr/>
            <p:nvPr/>
          </p:nvSpPr>
          <p:spPr>
            <a:xfrm>
              <a:off x="9652000" y="2227343"/>
              <a:ext cx="1701800" cy="90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675" dirty="0"/>
                <a:t>25%</a:t>
              </a:r>
            </a:p>
          </p:txBody>
        </p:sp>
        <p:grpSp>
          <p:nvGrpSpPr>
            <p:cNvPr id="40" name="GroupSistemC"/>
            <p:cNvGrpSpPr/>
            <p:nvPr/>
          </p:nvGrpSpPr>
          <p:grpSpPr>
            <a:xfrm>
              <a:off x="6522155" y="1582047"/>
              <a:ext cx="2090357" cy="4153585"/>
              <a:chOff x="6522155" y="1582047"/>
              <a:chExt cx="2090357" cy="4153585"/>
            </a:xfrm>
          </p:grpSpPr>
          <p:sp>
            <p:nvSpPr>
              <p:cNvPr id="62" name="SistemC_naslov"/>
              <p:cNvSpPr txBox="1"/>
              <p:nvPr/>
            </p:nvSpPr>
            <p:spPr>
              <a:xfrm>
                <a:off x="6826076" y="1582047"/>
                <a:ext cx="1786436" cy="69276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00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hr-HR" sz="750" b="1" dirty="0">
                    <a:solidFill>
                      <a:schemeClr val="accent2">
                        <a:lumMod val="75000"/>
                      </a:schemeClr>
                    </a:solidFill>
                  </a:rPr>
                  <a:t>Sistem G</a:t>
                </a:r>
              </a:p>
            </p:txBody>
          </p:sp>
          <p:sp>
            <p:nvSpPr>
              <p:cNvPr id="63" name="SistemC"/>
              <p:cNvSpPr/>
              <p:nvPr/>
            </p:nvSpPr>
            <p:spPr>
              <a:xfrm>
                <a:off x="6522155" y="2135632"/>
                <a:ext cx="1701800" cy="3600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sz="675"/>
              </a:p>
            </p:txBody>
          </p:sp>
        </p:grpSp>
        <p:sp>
          <p:nvSpPr>
            <p:cNvPr id="41" name="SpagetCD"/>
            <p:cNvSpPr/>
            <p:nvPr/>
          </p:nvSpPr>
          <p:spPr>
            <a:xfrm>
              <a:off x="7769182" y="2518913"/>
              <a:ext cx="2353056" cy="2826277"/>
            </a:xfrm>
            <a:custGeom>
              <a:avLst/>
              <a:gdLst>
                <a:gd name="connsiteX0" fmla="*/ 0 w 2353056"/>
                <a:gd name="connsiteY0" fmla="*/ 222939 h 2849313"/>
                <a:gd name="connsiteX1" fmla="*/ 1170432 w 2353056"/>
                <a:gd name="connsiteY1" fmla="*/ 235131 h 2849313"/>
                <a:gd name="connsiteX2" fmla="*/ 975360 w 2353056"/>
                <a:gd name="connsiteY2" fmla="*/ 2636955 h 2849313"/>
                <a:gd name="connsiteX3" fmla="*/ 2353056 w 2353056"/>
                <a:gd name="connsiteY3" fmla="*/ 2844219 h 284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3056" h="2849313">
                  <a:moveTo>
                    <a:pt x="0" y="222939"/>
                  </a:moveTo>
                  <a:cubicBezTo>
                    <a:pt x="503936" y="27867"/>
                    <a:pt x="1007872" y="-167205"/>
                    <a:pt x="1170432" y="235131"/>
                  </a:cubicBezTo>
                  <a:cubicBezTo>
                    <a:pt x="1332992" y="637467"/>
                    <a:pt x="778256" y="2202107"/>
                    <a:pt x="975360" y="2636955"/>
                  </a:cubicBezTo>
                  <a:cubicBezTo>
                    <a:pt x="1172464" y="3071803"/>
                    <a:pt x="2196592" y="2675563"/>
                    <a:pt x="2353056" y="2844219"/>
                  </a:cubicBezTo>
                </a:path>
              </a:pathLst>
            </a:custGeom>
            <a:ln w="381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 sz="675"/>
            </a:p>
          </p:txBody>
        </p:sp>
        <p:sp>
          <p:nvSpPr>
            <p:cNvPr id="42" name="RjesenjeC"/>
            <p:cNvSpPr/>
            <p:nvPr/>
          </p:nvSpPr>
          <p:spPr>
            <a:xfrm>
              <a:off x="6598355" y="3323066"/>
              <a:ext cx="1701800" cy="2160000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88" b="1" dirty="0">
                  <a:solidFill>
                    <a:schemeClr val="tx1"/>
                  </a:solidFill>
                </a:rPr>
                <a:t>60 %</a:t>
              </a:r>
            </a:p>
          </p:txBody>
        </p:sp>
        <p:sp>
          <p:nvSpPr>
            <p:cNvPr id="43" name="FaliC30% u D"/>
            <p:cNvSpPr/>
            <p:nvPr/>
          </p:nvSpPr>
          <p:spPr>
            <a:xfrm>
              <a:off x="9652000" y="4567343"/>
              <a:ext cx="1701800" cy="1080000"/>
            </a:xfrm>
            <a:prstGeom prst="rect">
              <a:avLst/>
            </a:prstGeom>
            <a:pattFill prst="wdDnDiag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88" b="1" dirty="0">
                  <a:solidFill>
                    <a:schemeClr val="tx1"/>
                  </a:solidFill>
                </a:rPr>
                <a:t>30 %</a:t>
              </a:r>
            </a:p>
          </p:txBody>
        </p:sp>
        <p:sp>
          <p:nvSpPr>
            <p:cNvPr id="44" name="FaliC30%"/>
            <p:cNvSpPr/>
            <p:nvPr/>
          </p:nvSpPr>
          <p:spPr>
            <a:xfrm>
              <a:off x="6598355" y="2225755"/>
              <a:ext cx="1701800" cy="108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675" dirty="0"/>
                <a:t>30 %</a:t>
              </a:r>
            </a:p>
          </p:txBody>
        </p:sp>
        <p:grpSp>
          <p:nvGrpSpPr>
            <p:cNvPr id="45" name="GroupSistemB"/>
            <p:cNvGrpSpPr/>
            <p:nvPr/>
          </p:nvGrpSpPr>
          <p:grpSpPr>
            <a:xfrm>
              <a:off x="3485444" y="1585111"/>
              <a:ext cx="2031294" cy="4150521"/>
              <a:chOff x="3485444" y="1585111"/>
              <a:chExt cx="2031294" cy="4150521"/>
            </a:xfrm>
          </p:grpSpPr>
          <p:sp>
            <p:nvSpPr>
              <p:cNvPr id="60" name="SistemB"/>
              <p:cNvSpPr/>
              <p:nvPr/>
            </p:nvSpPr>
            <p:spPr>
              <a:xfrm>
                <a:off x="3485444" y="2135632"/>
                <a:ext cx="1701800" cy="3600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sz="675"/>
              </a:p>
            </p:txBody>
          </p:sp>
          <p:sp>
            <p:nvSpPr>
              <p:cNvPr id="61" name="SistemB_naslov"/>
              <p:cNvSpPr txBox="1"/>
              <p:nvPr/>
            </p:nvSpPr>
            <p:spPr>
              <a:xfrm>
                <a:off x="3783756" y="1585111"/>
                <a:ext cx="1732982" cy="69276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00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hr-HR" sz="750" b="1" dirty="0">
                    <a:solidFill>
                      <a:schemeClr val="accent1">
                        <a:lumMod val="75000"/>
                      </a:schemeClr>
                    </a:solidFill>
                  </a:rPr>
                  <a:t>Sistem F</a:t>
                </a:r>
              </a:p>
            </p:txBody>
          </p:sp>
        </p:grpSp>
        <p:sp>
          <p:nvSpPr>
            <p:cNvPr id="46" name="SpagetBC"/>
            <p:cNvSpPr/>
            <p:nvPr/>
          </p:nvSpPr>
          <p:spPr>
            <a:xfrm>
              <a:off x="4732471" y="2390325"/>
              <a:ext cx="2353056" cy="3286575"/>
            </a:xfrm>
            <a:custGeom>
              <a:avLst/>
              <a:gdLst>
                <a:gd name="connsiteX0" fmla="*/ 0 w 2353056"/>
                <a:gd name="connsiteY0" fmla="*/ 222939 h 2849313"/>
                <a:gd name="connsiteX1" fmla="*/ 1170432 w 2353056"/>
                <a:gd name="connsiteY1" fmla="*/ 235131 h 2849313"/>
                <a:gd name="connsiteX2" fmla="*/ 975360 w 2353056"/>
                <a:gd name="connsiteY2" fmla="*/ 2636955 h 2849313"/>
                <a:gd name="connsiteX3" fmla="*/ 2353056 w 2353056"/>
                <a:gd name="connsiteY3" fmla="*/ 2844219 h 284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3056" h="2849313">
                  <a:moveTo>
                    <a:pt x="0" y="222939"/>
                  </a:moveTo>
                  <a:cubicBezTo>
                    <a:pt x="503936" y="27867"/>
                    <a:pt x="1007872" y="-167205"/>
                    <a:pt x="1170432" y="235131"/>
                  </a:cubicBezTo>
                  <a:cubicBezTo>
                    <a:pt x="1332992" y="637467"/>
                    <a:pt x="778256" y="2202107"/>
                    <a:pt x="975360" y="2636955"/>
                  </a:cubicBezTo>
                  <a:cubicBezTo>
                    <a:pt x="1172464" y="3071803"/>
                    <a:pt x="2196592" y="2675563"/>
                    <a:pt x="2353056" y="2844219"/>
                  </a:cubicBezTo>
                </a:path>
              </a:pathLst>
            </a:custGeom>
            <a:ln w="381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 sz="675"/>
            </a:p>
          </p:txBody>
        </p:sp>
        <p:sp>
          <p:nvSpPr>
            <p:cNvPr id="47" name="SpagetBD"/>
            <p:cNvSpPr/>
            <p:nvPr/>
          </p:nvSpPr>
          <p:spPr>
            <a:xfrm>
              <a:off x="5105400" y="1772024"/>
              <a:ext cx="5124450" cy="4909434"/>
            </a:xfrm>
            <a:custGeom>
              <a:avLst/>
              <a:gdLst>
                <a:gd name="connsiteX0" fmla="*/ 0 w 5124450"/>
                <a:gd name="connsiteY0" fmla="*/ 542551 h 4909434"/>
                <a:gd name="connsiteX1" fmla="*/ 838200 w 5124450"/>
                <a:gd name="connsiteY1" fmla="*/ 371101 h 4909434"/>
                <a:gd name="connsiteX2" fmla="*/ 581025 w 5124450"/>
                <a:gd name="connsiteY2" fmla="*/ 4771651 h 4909434"/>
                <a:gd name="connsiteX3" fmla="*/ 5124450 w 5124450"/>
                <a:gd name="connsiteY3" fmla="*/ 3885826 h 4909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4450" h="4909434">
                  <a:moveTo>
                    <a:pt x="0" y="542551"/>
                  </a:moveTo>
                  <a:cubicBezTo>
                    <a:pt x="370681" y="104401"/>
                    <a:pt x="741363" y="-333749"/>
                    <a:pt x="838200" y="371101"/>
                  </a:cubicBezTo>
                  <a:cubicBezTo>
                    <a:pt x="935037" y="1075951"/>
                    <a:pt x="-133350" y="4185864"/>
                    <a:pt x="581025" y="4771651"/>
                  </a:cubicBezTo>
                  <a:cubicBezTo>
                    <a:pt x="1295400" y="5357438"/>
                    <a:pt x="5124450" y="3885826"/>
                    <a:pt x="5124450" y="3885826"/>
                  </a:cubicBezTo>
                </a:path>
              </a:pathLst>
            </a:custGeom>
            <a:ln w="381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 sz="675"/>
            </a:p>
          </p:txBody>
        </p:sp>
        <p:sp>
          <p:nvSpPr>
            <p:cNvPr id="48" name="RjesenjeB"/>
            <p:cNvSpPr/>
            <p:nvPr/>
          </p:nvSpPr>
          <p:spPr>
            <a:xfrm>
              <a:off x="3637844" y="2764139"/>
              <a:ext cx="1701800" cy="1980000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88" b="1" dirty="0">
                  <a:solidFill>
                    <a:schemeClr val="tx1"/>
                  </a:solidFill>
                </a:rPr>
                <a:t>55%</a:t>
              </a:r>
            </a:p>
          </p:txBody>
        </p:sp>
        <p:sp>
          <p:nvSpPr>
            <p:cNvPr id="49" name="FaliB5% u D"/>
            <p:cNvSpPr/>
            <p:nvPr/>
          </p:nvSpPr>
          <p:spPr>
            <a:xfrm>
              <a:off x="9652000" y="5647343"/>
              <a:ext cx="1701800" cy="180000"/>
            </a:xfrm>
            <a:prstGeom prst="rect">
              <a:avLst/>
            </a:prstGeom>
            <a:pattFill prst="wdDnDiag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88" b="1" dirty="0">
                  <a:solidFill>
                    <a:schemeClr val="tx1"/>
                  </a:solidFill>
                </a:rPr>
                <a:t>5 %</a:t>
              </a:r>
            </a:p>
          </p:txBody>
        </p:sp>
        <p:sp>
          <p:nvSpPr>
            <p:cNvPr id="50" name="FaliB10% u C"/>
            <p:cNvSpPr/>
            <p:nvPr/>
          </p:nvSpPr>
          <p:spPr>
            <a:xfrm>
              <a:off x="6595927" y="5474359"/>
              <a:ext cx="1701800" cy="360000"/>
            </a:xfrm>
            <a:prstGeom prst="rect">
              <a:avLst/>
            </a:prstGeom>
            <a:pattFill prst="wdDnDiag">
              <a:fgClr>
                <a:schemeClr val="accent2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88" b="1" dirty="0">
                  <a:solidFill>
                    <a:schemeClr val="tx1"/>
                  </a:solidFill>
                </a:rPr>
                <a:t>10 %</a:t>
              </a:r>
            </a:p>
          </p:txBody>
        </p:sp>
        <p:sp>
          <p:nvSpPr>
            <p:cNvPr id="51" name="FaliB5%"/>
            <p:cNvSpPr/>
            <p:nvPr/>
          </p:nvSpPr>
          <p:spPr>
            <a:xfrm>
              <a:off x="3637844" y="2213229"/>
              <a:ext cx="1701800" cy="18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675" dirty="0"/>
                <a:t>5 %</a:t>
              </a:r>
            </a:p>
          </p:txBody>
        </p:sp>
        <p:sp>
          <p:nvSpPr>
            <p:cNvPr id="52" name="FaliB10%"/>
            <p:cNvSpPr/>
            <p:nvPr/>
          </p:nvSpPr>
          <p:spPr>
            <a:xfrm>
              <a:off x="3637844" y="2396989"/>
              <a:ext cx="17018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675" dirty="0"/>
                <a:t>10 %</a:t>
              </a:r>
            </a:p>
          </p:txBody>
        </p:sp>
        <p:grpSp>
          <p:nvGrpSpPr>
            <p:cNvPr id="53" name="GroupSistemA"/>
            <p:cNvGrpSpPr/>
            <p:nvPr/>
          </p:nvGrpSpPr>
          <p:grpSpPr>
            <a:xfrm>
              <a:off x="448733" y="1582047"/>
              <a:ext cx="2127794" cy="4153585"/>
              <a:chOff x="448733" y="1582047"/>
              <a:chExt cx="2127794" cy="4153585"/>
            </a:xfrm>
          </p:grpSpPr>
          <p:sp>
            <p:nvSpPr>
              <p:cNvPr id="58" name="SistemA"/>
              <p:cNvSpPr/>
              <p:nvPr/>
            </p:nvSpPr>
            <p:spPr>
              <a:xfrm>
                <a:off x="448733" y="2135632"/>
                <a:ext cx="1701800" cy="360000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sz="675"/>
              </a:p>
            </p:txBody>
          </p:sp>
          <p:sp>
            <p:nvSpPr>
              <p:cNvPr id="59" name="SistemA_naslov"/>
              <p:cNvSpPr txBox="1"/>
              <p:nvPr/>
            </p:nvSpPr>
            <p:spPr>
              <a:xfrm>
                <a:off x="838200" y="1582047"/>
                <a:ext cx="1738327" cy="69276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00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hr-HR" sz="750" b="1" dirty="0">
                    <a:solidFill>
                      <a:srgbClr val="FFC000"/>
                    </a:solidFill>
                  </a:rPr>
                  <a:t>Sistem E</a:t>
                </a:r>
              </a:p>
            </p:txBody>
          </p:sp>
        </p:grpSp>
        <p:sp>
          <p:nvSpPr>
            <p:cNvPr id="54" name="SpagetAB"/>
            <p:cNvSpPr/>
            <p:nvPr/>
          </p:nvSpPr>
          <p:spPr>
            <a:xfrm>
              <a:off x="1865376" y="2495877"/>
              <a:ext cx="2353056" cy="2849313"/>
            </a:xfrm>
            <a:custGeom>
              <a:avLst/>
              <a:gdLst>
                <a:gd name="connsiteX0" fmla="*/ 0 w 2353056"/>
                <a:gd name="connsiteY0" fmla="*/ 222939 h 2849313"/>
                <a:gd name="connsiteX1" fmla="*/ 1170432 w 2353056"/>
                <a:gd name="connsiteY1" fmla="*/ 235131 h 2849313"/>
                <a:gd name="connsiteX2" fmla="*/ 975360 w 2353056"/>
                <a:gd name="connsiteY2" fmla="*/ 2636955 h 2849313"/>
                <a:gd name="connsiteX3" fmla="*/ 2353056 w 2353056"/>
                <a:gd name="connsiteY3" fmla="*/ 2844219 h 284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3056" h="2849313">
                  <a:moveTo>
                    <a:pt x="0" y="222939"/>
                  </a:moveTo>
                  <a:cubicBezTo>
                    <a:pt x="503936" y="27867"/>
                    <a:pt x="1007872" y="-167205"/>
                    <a:pt x="1170432" y="235131"/>
                  </a:cubicBezTo>
                  <a:cubicBezTo>
                    <a:pt x="1332992" y="637467"/>
                    <a:pt x="778256" y="2202107"/>
                    <a:pt x="975360" y="2636955"/>
                  </a:cubicBezTo>
                  <a:cubicBezTo>
                    <a:pt x="1172464" y="3071803"/>
                    <a:pt x="2196592" y="2675563"/>
                    <a:pt x="2353056" y="2844219"/>
                  </a:cubicBezTo>
                </a:path>
              </a:pathLst>
            </a:custGeom>
            <a:ln w="381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 sz="675"/>
            </a:p>
          </p:txBody>
        </p:sp>
        <p:sp>
          <p:nvSpPr>
            <p:cNvPr id="55" name="RjesenjeA"/>
            <p:cNvSpPr/>
            <p:nvPr/>
          </p:nvSpPr>
          <p:spPr>
            <a:xfrm>
              <a:off x="601133" y="3310508"/>
              <a:ext cx="1701800" cy="2520000"/>
            </a:xfrm>
            <a:prstGeom prst="rect">
              <a:avLst/>
            </a:prstGeom>
            <a:pattFill prst="wdUpDiag">
              <a:fgClr>
                <a:schemeClr val="accent4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88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70 %</a:t>
              </a:r>
            </a:p>
          </p:txBody>
        </p:sp>
        <p:sp>
          <p:nvSpPr>
            <p:cNvPr id="56" name="FaliA30% u B"/>
            <p:cNvSpPr/>
            <p:nvPr/>
          </p:nvSpPr>
          <p:spPr>
            <a:xfrm>
              <a:off x="3643376" y="4760937"/>
              <a:ext cx="1701800" cy="1080000"/>
            </a:xfrm>
            <a:prstGeom prst="rect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88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30 %</a:t>
              </a:r>
            </a:p>
          </p:txBody>
        </p:sp>
        <p:sp>
          <p:nvSpPr>
            <p:cNvPr id="57" name="FaliA30%"/>
            <p:cNvSpPr/>
            <p:nvPr/>
          </p:nvSpPr>
          <p:spPr>
            <a:xfrm>
              <a:off x="607556" y="2207454"/>
              <a:ext cx="1701800" cy="108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675" dirty="0"/>
                <a:t>30 %</a:t>
              </a:r>
            </a:p>
          </p:txBody>
        </p:sp>
      </p:grpSp>
      <p:grpSp>
        <p:nvGrpSpPr>
          <p:cNvPr id="96" name="Group 3"/>
          <p:cNvGrpSpPr/>
          <p:nvPr/>
        </p:nvGrpSpPr>
        <p:grpSpPr>
          <a:xfrm>
            <a:off x="833264" y="3698850"/>
            <a:ext cx="3337291" cy="1529233"/>
            <a:chOff x="448733" y="1582047"/>
            <a:chExt cx="11128595" cy="5099411"/>
          </a:xfrm>
        </p:grpSpPr>
        <p:grpSp>
          <p:nvGrpSpPr>
            <p:cNvPr id="97" name="GroupSistemD"/>
            <p:cNvGrpSpPr/>
            <p:nvPr/>
          </p:nvGrpSpPr>
          <p:grpSpPr>
            <a:xfrm>
              <a:off x="9558866" y="1588272"/>
              <a:ext cx="2018462" cy="4147360"/>
              <a:chOff x="9558866" y="1588272"/>
              <a:chExt cx="2018462" cy="4147360"/>
            </a:xfrm>
          </p:grpSpPr>
          <p:sp>
            <p:nvSpPr>
              <p:cNvPr id="124" name="SistemD"/>
              <p:cNvSpPr/>
              <p:nvPr/>
            </p:nvSpPr>
            <p:spPr>
              <a:xfrm>
                <a:off x="9558866" y="2135632"/>
                <a:ext cx="1701800" cy="3600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sz="675"/>
              </a:p>
            </p:txBody>
          </p:sp>
          <p:sp>
            <p:nvSpPr>
              <p:cNvPr id="125" name="SistemD_naslov"/>
              <p:cNvSpPr txBox="1"/>
              <p:nvPr/>
            </p:nvSpPr>
            <p:spPr>
              <a:xfrm>
                <a:off x="9860382" y="1588272"/>
                <a:ext cx="1716946" cy="69276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00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hr-HR" sz="750" b="1" dirty="0">
                    <a:solidFill>
                      <a:schemeClr val="accent6">
                        <a:lumMod val="75000"/>
                      </a:schemeClr>
                    </a:solidFill>
                  </a:rPr>
                  <a:t>Sistem L</a:t>
                </a:r>
              </a:p>
            </p:txBody>
          </p:sp>
        </p:grpSp>
        <p:sp>
          <p:nvSpPr>
            <p:cNvPr id="98" name="RjesenjeD"/>
            <p:cNvSpPr/>
            <p:nvPr/>
          </p:nvSpPr>
          <p:spPr>
            <a:xfrm>
              <a:off x="9652000" y="3127343"/>
              <a:ext cx="1701800" cy="1440000"/>
            </a:xfrm>
            <a:prstGeom prst="rect">
              <a:avLst/>
            </a:prstGeom>
            <a:pattFill prst="wdUpDiag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88" b="1" dirty="0">
                  <a:solidFill>
                    <a:schemeClr val="tx1"/>
                  </a:solidFill>
                </a:rPr>
                <a:t>40 %</a:t>
              </a:r>
            </a:p>
          </p:txBody>
        </p:sp>
        <p:sp>
          <p:nvSpPr>
            <p:cNvPr id="99" name="FaliD20%"/>
            <p:cNvSpPr/>
            <p:nvPr/>
          </p:nvSpPr>
          <p:spPr>
            <a:xfrm>
              <a:off x="9652000" y="2227343"/>
              <a:ext cx="1701800" cy="90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675" dirty="0"/>
                <a:t>25%</a:t>
              </a:r>
            </a:p>
          </p:txBody>
        </p:sp>
        <p:grpSp>
          <p:nvGrpSpPr>
            <p:cNvPr id="100" name="GroupSistemC"/>
            <p:cNvGrpSpPr/>
            <p:nvPr/>
          </p:nvGrpSpPr>
          <p:grpSpPr>
            <a:xfrm>
              <a:off x="6522155" y="1582047"/>
              <a:ext cx="2063630" cy="4153585"/>
              <a:chOff x="6522155" y="1582047"/>
              <a:chExt cx="2063630" cy="4153585"/>
            </a:xfrm>
          </p:grpSpPr>
          <p:sp>
            <p:nvSpPr>
              <p:cNvPr id="122" name="SistemC_naslov"/>
              <p:cNvSpPr txBox="1"/>
              <p:nvPr/>
            </p:nvSpPr>
            <p:spPr>
              <a:xfrm>
                <a:off x="6826076" y="1582047"/>
                <a:ext cx="1759709" cy="69276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00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hr-HR" sz="750" b="1" dirty="0">
                    <a:solidFill>
                      <a:schemeClr val="accent2">
                        <a:lumMod val="75000"/>
                      </a:schemeClr>
                    </a:solidFill>
                  </a:rPr>
                  <a:t>Sistem K</a:t>
                </a:r>
              </a:p>
            </p:txBody>
          </p:sp>
          <p:sp>
            <p:nvSpPr>
              <p:cNvPr id="123" name="SistemC"/>
              <p:cNvSpPr/>
              <p:nvPr/>
            </p:nvSpPr>
            <p:spPr>
              <a:xfrm>
                <a:off x="6522155" y="2135632"/>
                <a:ext cx="1701800" cy="3600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sz="675"/>
              </a:p>
            </p:txBody>
          </p:sp>
        </p:grpSp>
        <p:sp>
          <p:nvSpPr>
            <p:cNvPr id="101" name="SpagetCD"/>
            <p:cNvSpPr/>
            <p:nvPr/>
          </p:nvSpPr>
          <p:spPr>
            <a:xfrm>
              <a:off x="7769182" y="2518913"/>
              <a:ext cx="2353056" cy="2826277"/>
            </a:xfrm>
            <a:custGeom>
              <a:avLst/>
              <a:gdLst>
                <a:gd name="connsiteX0" fmla="*/ 0 w 2353056"/>
                <a:gd name="connsiteY0" fmla="*/ 222939 h 2849313"/>
                <a:gd name="connsiteX1" fmla="*/ 1170432 w 2353056"/>
                <a:gd name="connsiteY1" fmla="*/ 235131 h 2849313"/>
                <a:gd name="connsiteX2" fmla="*/ 975360 w 2353056"/>
                <a:gd name="connsiteY2" fmla="*/ 2636955 h 2849313"/>
                <a:gd name="connsiteX3" fmla="*/ 2353056 w 2353056"/>
                <a:gd name="connsiteY3" fmla="*/ 2844219 h 284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3056" h="2849313">
                  <a:moveTo>
                    <a:pt x="0" y="222939"/>
                  </a:moveTo>
                  <a:cubicBezTo>
                    <a:pt x="503936" y="27867"/>
                    <a:pt x="1007872" y="-167205"/>
                    <a:pt x="1170432" y="235131"/>
                  </a:cubicBezTo>
                  <a:cubicBezTo>
                    <a:pt x="1332992" y="637467"/>
                    <a:pt x="778256" y="2202107"/>
                    <a:pt x="975360" y="2636955"/>
                  </a:cubicBezTo>
                  <a:cubicBezTo>
                    <a:pt x="1172464" y="3071803"/>
                    <a:pt x="2196592" y="2675563"/>
                    <a:pt x="2353056" y="2844219"/>
                  </a:cubicBezTo>
                </a:path>
              </a:pathLst>
            </a:custGeom>
            <a:ln w="381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 sz="675"/>
            </a:p>
          </p:txBody>
        </p:sp>
        <p:sp>
          <p:nvSpPr>
            <p:cNvPr id="102" name="RjesenjeC"/>
            <p:cNvSpPr/>
            <p:nvPr/>
          </p:nvSpPr>
          <p:spPr>
            <a:xfrm>
              <a:off x="6598355" y="3323066"/>
              <a:ext cx="1701800" cy="2160000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88" b="1" dirty="0">
                  <a:solidFill>
                    <a:schemeClr val="tx1"/>
                  </a:solidFill>
                </a:rPr>
                <a:t>60 %</a:t>
              </a:r>
            </a:p>
          </p:txBody>
        </p:sp>
        <p:sp>
          <p:nvSpPr>
            <p:cNvPr id="103" name="FaliC30% u D"/>
            <p:cNvSpPr/>
            <p:nvPr/>
          </p:nvSpPr>
          <p:spPr>
            <a:xfrm>
              <a:off x="9652000" y="4567343"/>
              <a:ext cx="1701800" cy="1080000"/>
            </a:xfrm>
            <a:prstGeom prst="rect">
              <a:avLst/>
            </a:prstGeom>
            <a:pattFill prst="wdDnDiag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88" b="1" dirty="0">
                  <a:solidFill>
                    <a:schemeClr val="tx1"/>
                  </a:solidFill>
                </a:rPr>
                <a:t>30 %</a:t>
              </a:r>
            </a:p>
          </p:txBody>
        </p:sp>
        <p:sp>
          <p:nvSpPr>
            <p:cNvPr id="104" name="FaliC30%"/>
            <p:cNvSpPr/>
            <p:nvPr/>
          </p:nvSpPr>
          <p:spPr>
            <a:xfrm>
              <a:off x="6598355" y="2225755"/>
              <a:ext cx="1701800" cy="108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675" dirty="0"/>
                <a:t>30 %</a:t>
              </a:r>
            </a:p>
          </p:txBody>
        </p:sp>
        <p:grpSp>
          <p:nvGrpSpPr>
            <p:cNvPr id="105" name="GroupSistemB"/>
            <p:cNvGrpSpPr/>
            <p:nvPr/>
          </p:nvGrpSpPr>
          <p:grpSpPr>
            <a:xfrm>
              <a:off x="3485444" y="1585111"/>
              <a:ext cx="1988531" cy="4150521"/>
              <a:chOff x="3485444" y="1585111"/>
              <a:chExt cx="1988531" cy="4150521"/>
            </a:xfrm>
          </p:grpSpPr>
          <p:sp>
            <p:nvSpPr>
              <p:cNvPr id="120" name="SistemB"/>
              <p:cNvSpPr/>
              <p:nvPr/>
            </p:nvSpPr>
            <p:spPr>
              <a:xfrm>
                <a:off x="3485444" y="2135632"/>
                <a:ext cx="1701800" cy="3600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sz="675"/>
              </a:p>
            </p:txBody>
          </p:sp>
          <p:sp>
            <p:nvSpPr>
              <p:cNvPr id="121" name="SistemB_naslov"/>
              <p:cNvSpPr txBox="1"/>
              <p:nvPr/>
            </p:nvSpPr>
            <p:spPr>
              <a:xfrm>
                <a:off x="3783756" y="1585111"/>
                <a:ext cx="1690219" cy="69276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00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hr-HR" sz="750" b="1" dirty="0">
                    <a:solidFill>
                      <a:schemeClr val="accent1">
                        <a:lumMod val="75000"/>
                      </a:schemeClr>
                    </a:solidFill>
                  </a:rPr>
                  <a:t>Sistem J</a:t>
                </a:r>
              </a:p>
            </p:txBody>
          </p:sp>
        </p:grpSp>
        <p:sp>
          <p:nvSpPr>
            <p:cNvPr id="106" name="SpagetBC"/>
            <p:cNvSpPr/>
            <p:nvPr/>
          </p:nvSpPr>
          <p:spPr>
            <a:xfrm>
              <a:off x="4732471" y="2390325"/>
              <a:ext cx="2353056" cy="3286575"/>
            </a:xfrm>
            <a:custGeom>
              <a:avLst/>
              <a:gdLst>
                <a:gd name="connsiteX0" fmla="*/ 0 w 2353056"/>
                <a:gd name="connsiteY0" fmla="*/ 222939 h 2849313"/>
                <a:gd name="connsiteX1" fmla="*/ 1170432 w 2353056"/>
                <a:gd name="connsiteY1" fmla="*/ 235131 h 2849313"/>
                <a:gd name="connsiteX2" fmla="*/ 975360 w 2353056"/>
                <a:gd name="connsiteY2" fmla="*/ 2636955 h 2849313"/>
                <a:gd name="connsiteX3" fmla="*/ 2353056 w 2353056"/>
                <a:gd name="connsiteY3" fmla="*/ 2844219 h 284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3056" h="2849313">
                  <a:moveTo>
                    <a:pt x="0" y="222939"/>
                  </a:moveTo>
                  <a:cubicBezTo>
                    <a:pt x="503936" y="27867"/>
                    <a:pt x="1007872" y="-167205"/>
                    <a:pt x="1170432" y="235131"/>
                  </a:cubicBezTo>
                  <a:cubicBezTo>
                    <a:pt x="1332992" y="637467"/>
                    <a:pt x="778256" y="2202107"/>
                    <a:pt x="975360" y="2636955"/>
                  </a:cubicBezTo>
                  <a:cubicBezTo>
                    <a:pt x="1172464" y="3071803"/>
                    <a:pt x="2196592" y="2675563"/>
                    <a:pt x="2353056" y="2844219"/>
                  </a:cubicBezTo>
                </a:path>
              </a:pathLst>
            </a:custGeom>
            <a:ln w="381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 sz="675"/>
            </a:p>
          </p:txBody>
        </p:sp>
        <p:sp>
          <p:nvSpPr>
            <p:cNvPr id="107" name="SpagetBD"/>
            <p:cNvSpPr/>
            <p:nvPr/>
          </p:nvSpPr>
          <p:spPr>
            <a:xfrm>
              <a:off x="5105400" y="1772024"/>
              <a:ext cx="5124450" cy="4909434"/>
            </a:xfrm>
            <a:custGeom>
              <a:avLst/>
              <a:gdLst>
                <a:gd name="connsiteX0" fmla="*/ 0 w 5124450"/>
                <a:gd name="connsiteY0" fmla="*/ 542551 h 4909434"/>
                <a:gd name="connsiteX1" fmla="*/ 838200 w 5124450"/>
                <a:gd name="connsiteY1" fmla="*/ 371101 h 4909434"/>
                <a:gd name="connsiteX2" fmla="*/ 581025 w 5124450"/>
                <a:gd name="connsiteY2" fmla="*/ 4771651 h 4909434"/>
                <a:gd name="connsiteX3" fmla="*/ 5124450 w 5124450"/>
                <a:gd name="connsiteY3" fmla="*/ 3885826 h 4909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4450" h="4909434">
                  <a:moveTo>
                    <a:pt x="0" y="542551"/>
                  </a:moveTo>
                  <a:cubicBezTo>
                    <a:pt x="370681" y="104401"/>
                    <a:pt x="741363" y="-333749"/>
                    <a:pt x="838200" y="371101"/>
                  </a:cubicBezTo>
                  <a:cubicBezTo>
                    <a:pt x="935037" y="1075951"/>
                    <a:pt x="-133350" y="4185864"/>
                    <a:pt x="581025" y="4771651"/>
                  </a:cubicBezTo>
                  <a:cubicBezTo>
                    <a:pt x="1295400" y="5357438"/>
                    <a:pt x="5124450" y="3885826"/>
                    <a:pt x="5124450" y="3885826"/>
                  </a:cubicBezTo>
                </a:path>
              </a:pathLst>
            </a:custGeom>
            <a:ln w="381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 sz="675"/>
            </a:p>
          </p:txBody>
        </p:sp>
        <p:sp>
          <p:nvSpPr>
            <p:cNvPr id="108" name="RjesenjeB"/>
            <p:cNvSpPr/>
            <p:nvPr/>
          </p:nvSpPr>
          <p:spPr>
            <a:xfrm>
              <a:off x="3637844" y="2764139"/>
              <a:ext cx="1701800" cy="1980000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88" b="1" dirty="0">
                  <a:solidFill>
                    <a:schemeClr val="tx1"/>
                  </a:solidFill>
                </a:rPr>
                <a:t>55%</a:t>
              </a:r>
            </a:p>
          </p:txBody>
        </p:sp>
        <p:sp>
          <p:nvSpPr>
            <p:cNvPr id="109" name="FaliB5% u D"/>
            <p:cNvSpPr/>
            <p:nvPr/>
          </p:nvSpPr>
          <p:spPr>
            <a:xfrm>
              <a:off x="9652000" y="5647343"/>
              <a:ext cx="1701800" cy="180000"/>
            </a:xfrm>
            <a:prstGeom prst="rect">
              <a:avLst/>
            </a:prstGeom>
            <a:pattFill prst="wdDnDiag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88" b="1" dirty="0">
                  <a:solidFill>
                    <a:schemeClr val="tx1"/>
                  </a:solidFill>
                </a:rPr>
                <a:t>5 %</a:t>
              </a:r>
            </a:p>
          </p:txBody>
        </p:sp>
        <p:sp>
          <p:nvSpPr>
            <p:cNvPr id="110" name="FaliB10% u C"/>
            <p:cNvSpPr/>
            <p:nvPr/>
          </p:nvSpPr>
          <p:spPr>
            <a:xfrm>
              <a:off x="6595927" y="5474359"/>
              <a:ext cx="1701800" cy="360000"/>
            </a:xfrm>
            <a:prstGeom prst="rect">
              <a:avLst/>
            </a:prstGeom>
            <a:pattFill prst="wdDnDiag">
              <a:fgClr>
                <a:schemeClr val="accent2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88" b="1" dirty="0">
                  <a:solidFill>
                    <a:schemeClr val="tx1"/>
                  </a:solidFill>
                </a:rPr>
                <a:t>10 %</a:t>
              </a:r>
            </a:p>
          </p:txBody>
        </p:sp>
        <p:sp>
          <p:nvSpPr>
            <p:cNvPr id="111" name="FaliB5%"/>
            <p:cNvSpPr/>
            <p:nvPr/>
          </p:nvSpPr>
          <p:spPr>
            <a:xfrm>
              <a:off x="3637844" y="2213229"/>
              <a:ext cx="1701800" cy="18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675" dirty="0"/>
                <a:t>5 %</a:t>
              </a:r>
            </a:p>
          </p:txBody>
        </p:sp>
        <p:sp>
          <p:nvSpPr>
            <p:cNvPr id="112" name="FaliB10%"/>
            <p:cNvSpPr/>
            <p:nvPr/>
          </p:nvSpPr>
          <p:spPr>
            <a:xfrm>
              <a:off x="3637844" y="2396989"/>
              <a:ext cx="17018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675" dirty="0"/>
                <a:t>10 %</a:t>
              </a:r>
            </a:p>
          </p:txBody>
        </p:sp>
        <p:grpSp>
          <p:nvGrpSpPr>
            <p:cNvPr id="113" name="GroupSistemA"/>
            <p:cNvGrpSpPr/>
            <p:nvPr/>
          </p:nvGrpSpPr>
          <p:grpSpPr>
            <a:xfrm>
              <a:off x="448733" y="1582047"/>
              <a:ext cx="2058304" cy="4153585"/>
              <a:chOff x="448733" y="1582047"/>
              <a:chExt cx="2058304" cy="4153585"/>
            </a:xfrm>
          </p:grpSpPr>
          <p:sp>
            <p:nvSpPr>
              <p:cNvPr id="118" name="SistemA"/>
              <p:cNvSpPr/>
              <p:nvPr/>
            </p:nvSpPr>
            <p:spPr>
              <a:xfrm>
                <a:off x="448733" y="2135632"/>
                <a:ext cx="1701800" cy="360000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sz="675"/>
              </a:p>
            </p:txBody>
          </p:sp>
          <p:sp>
            <p:nvSpPr>
              <p:cNvPr id="119" name="SistemA_naslov"/>
              <p:cNvSpPr txBox="1"/>
              <p:nvPr/>
            </p:nvSpPr>
            <p:spPr>
              <a:xfrm>
                <a:off x="838200" y="1582047"/>
                <a:ext cx="1668837" cy="69276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00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hr-HR" sz="750" b="1" dirty="0">
                    <a:solidFill>
                      <a:srgbClr val="FFC000"/>
                    </a:solidFill>
                  </a:rPr>
                  <a:t>Sistem I</a:t>
                </a:r>
              </a:p>
            </p:txBody>
          </p:sp>
        </p:grpSp>
        <p:sp>
          <p:nvSpPr>
            <p:cNvPr id="114" name="SpagetAB"/>
            <p:cNvSpPr/>
            <p:nvPr/>
          </p:nvSpPr>
          <p:spPr>
            <a:xfrm>
              <a:off x="1865376" y="2495877"/>
              <a:ext cx="2353056" cy="2849313"/>
            </a:xfrm>
            <a:custGeom>
              <a:avLst/>
              <a:gdLst>
                <a:gd name="connsiteX0" fmla="*/ 0 w 2353056"/>
                <a:gd name="connsiteY0" fmla="*/ 222939 h 2849313"/>
                <a:gd name="connsiteX1" fmla="*/ 1170432 w 2353056"/>
                <a:gd name="connsiteY1" fmla="*/ 235131 h 2849313"/>
                <a:gd name="connsiteX2" fmla="*/ 975360 w 2353056"/>
                <a:gd name="connsiteY2" fmla="*/ 2636955 h 2849313"/>
                <a:gd name="connsiteX3" fmla="*/ 2353056 w 2353056"/>
                <a:gd name="connsiteY3" fmla="*/ 2844219 h 284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3056" h="2849313">
                  <a:moveTo>
                    <a:pt x="0" y="222939"/>
                  </a:moveTo>
                  <a:cubicBezTo>
                    <a:pt x="503936" y="27867"/>
                    <a:pt x="1007872" y="-167205"/>
                    <a:pt x="1170432" y="235131"/>
                  </a:cubicBezTo>
                  <a:cubicBezTo>
                    <a:pt x="1332992" y="637467"/>
                    <a:pt x="778256" y="2202107"/>
                    <a:pt x="975360" y="2636955"/>
                  </a:cubicBezTo>
                  <a:cubicBezTo>
                    <a:pt x="1172464" y="3071803"/>
                    <a:pt x="2196592" y="2675563"/>
                    <a:pt x="2353056" y="2844219"/>
                  </a:cubicBezTo>
                </a:path>
              </a:pathLst>
            </a:custGeom>
            <a:ln w="381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 sz="675"/>
            </a:p>
          </p:txBody>
        </p:sp>
        <p:sp>
          <p:nvSpPr>
            <p:cNvPr id="115" name="RjesenjeA"/>
            <p:cNvSpPr/>
            <p:nvPr/>
          </p:nvSpPr>
          <p:spPr>
            <a:xfrm>
              <a:off x="601133" y="3310508"/>
              <a:ext cx="1701800" cy="2520000"/>
            </a:xfrm>
            <a:prstGeom prst="rect">
              <a:avLst/>
            </a:prstGeom>
            <a:pattFill prst="wdUpDiag">
              <a:fgClr>
                <a:schemeClr val="accent4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88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70 %</a:t>
              </a:r>
            </a:p>
          </p:txBody>
        </p:sp>
        <p:sp>
          <p:nvSpPr>
            <p:cNvPr id="116" name="FaliA30% u B"/>
            <p:cNvSpPr/>
            <p:nvPr/>
          </p:nvSpPr>
          <p:spPr>
            <a:xfrm>
              <a:off x="3643376" y="4760937"/>
              <a:ext cx="1701800" cy="1080000"/>
            </a:xfrm>
            <a:prstGeom prst="rect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88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30 %</a:t>
              </a:r>
            </a:p>
          </p:txBody>
        </p:sp>
        <p:sp>
          <p:nvSpPr>
            <p:cNvPr id="117" name="FaliA30%"/>
            <p:cNvSpPr/>
            <p:nvPr/>
          </p:nvSpPr>
          <p:spPr>
            <a:xfrm>
              <a:off x="607556" y="2207454"/>
              <a:ext cx="1701800" cy="108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675" dirty="0"/>
                <a:t>30 %</a:t>
              </a:r>
            </a:p>
          </p:txBody>
        </p:sp>
      </p:grpSp>
      <p:grpSp>
        <p:nvGrpSpPr>
          <p:cNvPr id="66" name="Group 4"/>
          <p:cNvGrpSpPr/>
          <p:nvPr/>
        </p:nvGrpSpPr>
        <p:grpSpPr>
          <a:xfrm>
            <a:off x="4636519" y="3863929"/>
            <a:ext cx="3348513" cy="1529233"/>
            <a:chOff x="448733" y="1582047"/>
            <a:chExt cx="11166013" cy="5099411"/>
          </a:xfrm>
        </p:grpSpPr>
        <p:grpSp>
          <p:nvGrpSpPr>
            <p:cNvPr id="67" name="GroupSistemD"/>
            <p:cNvGrpSpPr/>
            <p:nvPr/>
          </p:nvGrpSpPr>
          <p:grpSpPr>
            <a:xfrm>
              <a:off x="9558866" y="1588272"/>
              <a:ext cx="2055880" cy="4147360"/>
              <a:chOff x="9558866" y="1588272"/>
              <a:chExt cx="2055880" cy="4147360"/>
            </a:xfrm>
          </p:grpSpPr>
          <p:sp>
            <p:nvSpPr>
              <p:cNvPr id="94" name="SistemD"/>
              <p:cNvSpPr/>
              <p:nvPr/>
            </p:nvSpPr>
            <p:spPr>
              <a:xfrm>
                <a:off x="9558866" y="2135632"/>
                <a:ext cx="1701800" cy="3600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sz="675"/>
              </a:p>
            </p:txBody>
          </p:sp>
          <p:sp>
            <p:nvSpPr>
              <p:cNvPr id="95" name="SistemD_naslov"/>
              <p:cNvSpPr txBox="1"/>
              <p:nvPr/>
            </p:nvSpPr>
            <p:spPr>
              <a:xfrm>
                <a:off x="9860382" y="1588272"/>
                <a:ext cx="1754364" cy="69276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00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hr-HR" sz="750" b="1" dirty="0">
                    <a:solidFill>
                      <a:schemeClr val="accent6">
                        <a:lumMod val="75000"/>
                      </a:schemeClr>
                    </a:solidFill>
                  </a:rPr>
                  <a:t>Sistem P</a:t>
                </a:r>
              </a:p>
            </p:txBody>
          </p:sp>
        </p:grpSp>
        <p:sp>
          <p:nvSpPr>
            <p:cNvPr id="68" name="RjesenjeD"/>
            <p:cNvSpPr/>
            <p:nvPr/>
          </p:nvSpPr>
          <p:spPr>
            <a:xfrm>
              <a:off x="9652000" y="3127343"/>
              <a:ext cx="1701800" cy="1440000"/>
            </a:xfrm>
            <a:prstGeom prst="rect">
              <a:avLst/>
            </a:prstGeom>
            <a:pattFill prst="wdUpDiag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88" b="1" dirty="0">
                  <a:solidFill>
                    <a:schemeClr val="tx1"/>
                  </a:solidFill>
                </a:rPr>
                <a:t>40 %</a:t>
              </a:r>
            </a:p>
          </p:txBody>
        </p:sp>
        <p:sp>
          <p:nvSpPr>
            <p:cNvPr id="69" name="FaliD20%"/>
            <p:cNvSpPr/>
            <p:nvPr/>
          </p:nvSpPr>
          <p:spPr>
            <a:xfrm>
              <a:off x="9652000" y="2227343"/>
              <a:ext cx="1701800" cy="90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675" dirty="0"/>
                <a:t>25%</a:t>
              </a:r>
            </a:p>
          </p:txBody>
        </p:sp>
        <p:grpSp>
          <p:nvGrpSpPr>
            <p:cNvPr id="70" name="GroupSistemC"/>
            <p:cNvGrpSpPr/>
            <p:nvPr/>
          </p:nvGrpSpPr>
          <p:grpSpPr>
            <a:xfrm>
              <a:off x="6522155" y="1582047"/>
              <a:ext cx="2106393" cy="4153585"/>
              <a:chOff x="6522155" y="1582047"/>
              <a:chExt cx="2106393" cy="4153585"/>
            </a:xfrm>
          </p:grpSpPr>
          <p:sp>
            <p:nvSpPr>
              <p:cNvPr id="92" name="SistemC_naslov"/>
              <p:cNvSpPr txBox="1"/>
              <p:nvPr/>
            </p:nvSpPr>
            <p:spPr>
              <a:xfrm>
                <a:off x="6826076" y="1582047"/>
                <a:ext cx="1802472" cy="69276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00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hr-HR" sz="750" b="1" dirty="0">
                    <a:solidFill>
                      <a:schemeClr val="accent2">
                        <a:lumMod val="75000"/>
                      </a:schemeClr>
                    </a:solidFill>
                  </a:rPr>
                  <a:t>Sistem O</a:t>
                </a:r>
              </a:p>
            </p:txBody>
          </p:sp>
          <p:sp>
            <p:nvSpPr>
              <p:cNvPr id="93" name="SistemC"/>
              <p:cNvSpPr/>
              <p:nvPr/>
            </p:nvSpPr>
            <p:spPr>
              <a:xfrm>
                <a:off x="6522155" y="2135632"/>
                <a:ext cx="1701800" cy="3600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sz="675"/>
              </a:p>
            </p:txBody>
          </p:sp>
        </p:grpSp>
        <p:sp>
          <p:nvSpPr>
            <p:cNvPr id="71" name="SpagetCD"/>
            <p:cNvSpPr/>
            <p:nvPr/>
          </p:nvSpPr>
          <p:spPr>
            <a:xfrm>
              <a:off x="7769182" y="2518913"/>
              <a:ext cx="2353056" cy="2826277"/>
            </a:xfrm>
            <a:custGeom>
              <a:avLst/>
              <a:gdLst>
                <a:gd name="connsiteX0" fmla="*/ 0 w 2353056"/>
                <a:gd name="connsiteY0" fmla="*/ 222939 h 2849313"/>
                <a:gd name="connsiteX1" fmla="*/ 1170432 w 2353056"/>
                <a:gd name="connsiteY1" fmla="*/ 235131 h 2849313"/>
                <a:gd name="connsiteX2" fmla="*/ 975360 w 2353056"/>
                <a:gd name="connsiteY2" fmla="*/ 2636955 h 2849313"/>
                <a:gd name="connsiteX3" fmla="*/ 2353056 w 2353056"/>
                <a:gd name="connsiteY3" fmla="*/ 2844219 h 284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3056" h="2849313">
                  <a:moveTo>
                    <a:pt x="0" y="222939"/>
                  </a:moveTo>
                  <a:cubicBezTo>
                    <a:pt x="503936" y="27867"/>
                    <a:pt x="1007872" y="-167205"/>
                    <a:pt x="1170432" y="235131"/>
                  </a:cubicBezTo>
                  <a:cubicBezTo>
                    <a:pt x="1332992" y="637467"/>
                    <a:pt x="778256" y="2202107"/>
                    <a:pt x="975360" y="2636955"/>
                  </a:cubicBezTo>
                  <a:cubicBezTo>
                    <a:pt x="1172464" y="3071803"/>
                    <a:pt x="2196592" y="2675563"/>
                    <a:pt x="2353056" y="2844219"/>
                  </a:cubicBezTo>
                </a:path>
              </a:pathLst>
            </a:custGeom>
            <a:ln w="381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 sz="675"/>
            </a:p>
          </p:txBody>
        </p:sp>
        <p:sp>
          <p:nvSpPr>
            <p:cNvPr id="72" name="RjesenjeC"/>
            <p:cNvSpPr/>
            <p:nvPr/>
          </p:nvSpPr>
          <p:spPr>
            <a:xfrm>
              <a:off x="6598355" y="3323066"/>
              <a:ext cx="1701800" cy="2160000"/>
            </a:xfrm>
            <a:prstGeom prst="rect">
              <a:avLst/>
            </a:prstGeom>
            <a:pattFill prst="wdUpDiag">
              <a:fgClr>
                <a:schemeClr val="accent2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88" b="1" dirty="0">
                  <a:solidFill>
                    <a:schemeClr val="tx1"/>
                  </a:solidFill>
                </a:rPr>
                <a:t>60 %</a:t>
              </a:r>
            </a:p>
          </p:txBody>
        </p:sp>
        <p:sp>
          <p:nvSpPr>
            <p:cNvPr id="73" name="FaliC30% u D"/>
            <p:cNvSpPr/>
            <p:nvPr/>
          </p:nvSpPr>
          <p:spPr>
            <a:xfrm>
              <a:off x="9652000" y="4567343"/>
              <a:ext cx="1701800" cy="1080000"/>
            </a:xfrm>
            <a:prstGeom prst="rect">
              <a:avLst/>
            </a:prstGeom>
            <a:pattFill prst="wdDnDiag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88" b="1" dirty="0">
                  <a:solidFill>
                    <a:schemeClr val="tx1"/>
                  </a:solidFill>
                </a:rPr>
                <a:t>30 %</a:t>
              </a:r>
            </a:p>
          </p:txBody>
        </p:sp>
        <p:sp>
          <p:nvSpPr>
            <p:cNvPr id="74" name="FaliC30%"/>
            <p:cNvSpPr/>
            <p:nvPr/>
          </p:nvSpPr>
          <p:spPr>
            <a:xfrm>
              <a:off x="6598355" y="2225755"/>
              <a:ext cx="1701800" cy="108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675" dirty="0"/>
                <a:t>30 %</a:t>
              </a:r>
            </a:p>
          </p:txBody>
        </p:sp>
        <p:grpSp>
          <p:nvGrpSpPr>
            <p:cNvPr id="75" name="GroupSistemB"/>
            <p:cNvGrpSpPr/>
            <p:nvPr/>
          </p:nvGrpSpPr>
          <p:grpSpPr>
            <a:xfrm>
              <a:off x="3485444" y="1585111"/>
              <a:ext cx="2095439" cy="4150521"/>
              <a:chOff x="3485444" y="1585111"/>
              <a:chExt cx="2095439" cy="4150521"/>
            </a:xfrm>
          </p:grpSpPr>
          <p:sp>
            <p:nvSpPr>
              <p:cNvPr id="90" name="SistemB"/>
              <p:cNvSpPr/>
              <p:nvPr/>
            </p:nvSpPr>
            <p:spPr>
              <a:xfrm>
                <a:off x="3485444" y="2135632"/>
                <a:ext cx="1701800" cy="36000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sz="675"/>
              </a:p>
            </p:txBody>
          </p:sp>
          <p:sp>
            <p:nvSpPr>
              <p:cNvPr id="91" name="SistemB_naslov"/>
              <p:cNvSpPr txBox="1"/>
              <p:nvPr/>
            </p:nvSpPr>
            <p:spPr>
              <a:xfrm>
                <a:off x="3783756" y="1585111"/>
                <a:ext cx="1797127" cy="69276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00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hr-HR" sz="750" b="1" dirty="0">
                    <a:solidFill>
                      <a:schemeClr val="accent1">
                        <a:lumMod val="75000"/>
                      </a:schemeClr>
                    </a:solidFill>
                  </a:rPr>
                  <a:t>Sistem N</a:t>
                </a:r>
              </a:p>
            </p:txBody>
          </p:sp>
        </p:grpSp>
        <p:sp>
          <p:nvSpPr>
            <p:cNvPr id="76" name="SpagetBC"/>
            <p:cNvSpPr/>
            <p:nvPr/>
          </p:nvSpPr>
          <p:spPr>
            <a:xfrm>
              <a:off x="4732471" y="2390325"/>
              <a:ext cx="2353056" cy="3286575"/>
            </a:xfrm>
            <a:custGeom>
              <a:avLst/>
              <a:gdLst>
                <a:gd name="connsiteX0" fmla="*/ 0 w 2353056"/>
                <a:gd name="connsiteY0" fmla="*/ 222939 h 2849313"/>
                <a:gd name="connsiteX1" fmla="*/ 1170432 w 2353056"/>
                <a:gd name="connsiteY1" fmla="*/ 235131 h 2849313"/>
                <a:gd name="connsiteX2" fmla="*/ 975360 w 2353056"/>
                <a:gd name="connsiteY2" fmla="*/ 2636955 h 2849313"/>
                <a:gd name="connsiteX3" fmla="*/ 2353056 w 2353056"/>
                <a:gd name="connsiteY3" fmla="*/ 2844219 h 284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3056" h="2849313">
                  <a:moveTo>
                    <a:pt x="0" y="222939"/>
                  </a:moveTo>
                  <a:cubicBezTo>
                    <a:pt x="503936" y="27867"/>
                    <a:pt x="1007872" y="-167205"/>
                    <a:pt x="1170432" y="235131"/>
                  </a:cubicBezTo>
                  <a:cubicBezTo>
                    <a:pt x="1332992" y="637467"/>
                    <a:pt x="778256" y="2202107"/>
                    <a:pt x="975360" y="2636955"/>
                  </a:cubicBezTo>
                  <a:cubicBezTo>
                    <a:pt x="1172464" y="3071803"/>
                    <a:pt x="2196592" y="2675563"/>
                    <a:pt x="2353056" y="2844219"/>
                  </a:cubicBezTo>
                </a:path>
              </a:pathLst>
            </a:custGeom>
            <a:ln w="381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 sz="675"/>
            </a:p>
          </p:txBody>
        </p:sp>
        <p:sp>
          <p:nvSpPr>
            <p:cNvPr id="77" name="SpagetBD"/>
            <p:cNvSpPr/>
            <p:nvPr/>
          </p:nvSpPr>
          <p:spPr>
            <a:xfrm>
              <a:off x="5105400" y="1772024"/>
              <a:ext cx="5124450" cy="4909434"/>
            </a:xfrm>
            <a:custGeom>
              <a:avLst/>
              <a:gdLst>
                <a:gd name="connsiteX0" fmla="*/ 0 w 5124450"/>
                <a:gd name="connsiteY0" fmla="*/ 542551 h 4909434"/>
                <a:gd name="connsiteX1" fmla="*/ 838200 w 5124450"/>
                <a:gd name="connsiteY1" fmla="*/ 371101 h 4909434"/>
                <a:gd name="connsiteX2" fmla="*/ 581025 w 5124450"/>
                <a:gd name="connsiteY2" fmla="*/ 4771651 h 4909434"/>
                <a:gd name="connsiteX3" fmla="*/ 5124450 w 5124450"/>
                <a:gd name="connsiteY3" fmla="*/ 3885826 h 4909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24450" h="4909434">
                  <a:moveTo>
                    <a:pt x="0" y="542551"/>
                  </a:moveTo>
                  <a:cubicBezTo>
                    <a:pt x="370681" y="104401"/>
                    <a:pt x="741363" y="-333749"/>
                    <a:pt x="838200" y="371101"/>
                  </a:cubicBezTo>
                  <a:cubicBezTo>
                    <a:pt x="935037" y="1075951"/>
                    <a:pt x="-133350" y="4185864"/>
                    <a:pt x="581025" y="4771651"/>
                  </a:cubicBezTo>
                  <a:cubicBezTo>
                    <a:pt x="1295400" y="5357438"/>
                    <a:pt x="5124450" y="3885826"/>
                    <a:pt x="5124450" y="3885826"/>
                  </a:cubicBezTo>
                </a:path>
              </a:pathLst>
            </a:custGeom>
            <a:ln w="381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 sz="675"/>
            </a:p>
          </p:txBody>
        </p:sp>
        <p:sp>
          <p:nvSpPr>
            <p:cNvPr id="78" name="RjesenjeB"/>
            <p:cNvSpPr/>
            <p:nvPr/>
          </p:nvSpPr>
          <p:spPr>
            <a:xfrm>
              <a:off x="3637844" y="2764139"/>
              <a:ext cx="1701800" cy="1980000"/>
            </a:xfrm>
            <a:prstGeom prst="rect">
              <a:avLst/>
            </a:prstGeom>
            <a:pattFill prst="wdUp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88" b="1" dirty="0">
                  <a:solidFill>
                    <a:schemeClr val="tx1"/>
                  </a:solidFill>
                </a:rPr>
                <a:t>55%</a:t>
              </a:r>
            </a:p>
          </p:txBody>
        </p:sp>
        <p:sp>
          <p:nvSpPr>
            <p:cNvPr id="79" name="FaliB5% u D"/>
            <p:cNvSpPr/>
            <p:nvPr/>
          </p:nvSpPr>
          <p:spPr>
            <a:xfrm>
              <a:off x="9652000" y="5647343"/>
              <a:ext cx="1701800" cy="180000"/>
            </a:xfrm>
            <a:prstGeom prst="rect">
              <a:avLst/>
            </a:prstGeom>
            <a:pattFill prst="wdDnDiag">
              <a:fgClr>
                <a:schemeClr val="accent6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88" b="1" dirty="0">
                  <a:solidFill>
                    <a:schemeClr val="tx1"/>
                  </a:solidFill>
                </a:rPr>
                <a:t>5 %</a:t>
              </a:r>
            </a:p>
          </p:txBody>
        </p:sp>
        <p:sp>
          <p:nvSpPr>
            <p:cNvPr id="80" name="FaliB10% u C"/>
            <p:cNvSpPr/>
            <p:nvPr/>
          </p:nvSpPr>
          <p:spPr>
            <a:xfrm>
              <a:off x="6595927" y="5474359"/>
              <a:ext cx="1701800" cy="360000"/>
            </a:xfrm>
            <a:prstGeom prst="rect">
              <a:avLst/>
            </a:prstGeom>
            <a:pattFill prst="wdDnDiag">
              <a:fgClr>
                <a:schemeClr val="accent2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88" b="1" dirty="0">
                  <a:solidFill>
                    <a:schemeClr val="tx1"/>
                  </a:solidFill>
                </a:rPr>
                <a:t>10 %</a:t>
              </a:r>
            </a:p>
          </p:txBody>
        </p:sp>
        <p:sp>
          <p:nvSpPr>
            <p:cNvPr id="81" name="FaliB5%"/>
            <p:cNvSpPr/>
            <p:nvPr/>
          </p:nvSpPr>
          <p:spPr>
            <a:xfrm>
              <a:off x="3637844" y="2213229"/>
              <a:ext cx="1701800" cy="18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675" dirty="0"/>
                <a:t>5 %</a:t>
              </a:r>
            </a:p>
          </p:txBody>
        </p:sp>
        <p:sp>
          <p:nvSpPr>
            <p:cNvPr id="82" name="FaliB10%"/>
            <p:cNvSpPr/>
            <p:nvPr/>
          </p:nvSpPr>
          <p:spPr>
            <a:xfrm>
              <a:off x="3637844" y="2396989"/>
              <a:ext cx="1701800" cy="36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675" dirty="0"/>
                <a:t>10 %</a:t>
              </a:r>
            </a:p>
          </p:txBody>
        </p:sp>
        <p:grpSp>
          <p:nvGrpSpPr>
            <p:cNvPr id="83" name="GroupSistemA"/>
            <p:cNvGrpSpPr/>
            <p:nvPr/>
          </p:nvGrpSpPr>
          <p:grpSpPr>
            <a:xfrm>
              <a:off x="448733" y="1582047"/>
              <a:ext cx="2250738" cy="4153585"/>
              <a:chOff x="448733" y="1582047"/>
              <a:chExt cx="2250738" cy="4153585"/>
            </a:xfrm>
          </p:grpSpPr>
          <p:sp>
            <p:nvSpPr>
              <p:cNvPr id="88" name="SistemA"/>
              <p:cNvSpPr/>
              <p:nvPr/>
            </p:nvSpPr>
            <p:spPr>
              <a:xfrm>
                <a:off x="448733" y="2135632"/>
                <a:ext cx="1701800" cy="3600000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r-HR" sz="675"/>
              </a:p>
            </p:txBody>
          </p:sp>
          <p:sp>
            <p:nvSpPr>
              <p:cNvPr id="89" name="SistemA_naslov"/>
              <p:cNvSpPr txBox="1"/>
              <p:nvPr/>
            </p:nvSpPr>
            <p:spPr>
              <a:xfrm>
                <a:off x="838200" y="1582047"/>
                <a:ext cx="1861271" cy="692764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dk1"/>
              </a:lnRef>
              <a:fillRef idx="100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hr-HR" sz="750" b="1" dirty="0">
                    <a:solidFill>
                      <a:srgbClr val="FFC000"/>
                    </a:solidFill>
                  </a:rPr>
                  <a:t>Sistem M</a:t>
                </a:r>
              </a:p>
            </p:txBody>
          </p:sp>
        </p:grpSp>
        <p:sp>
          <p:nvSpPr>
            <p:cNvPr id="84" name="SpagetAB"/>
            <p:cNvSpPr/>
            <p:nvPr/>
          </p:nvSpPr>
          <p:spPr>
            <a:xfrm>
              <a:off x="1865376" y="2495877"/>
              <a:ext cx="2353056" cy="2849313"/>
            </a:xfrm>
            <a:custGeom>
              <a:avLst/>
              <a:gdLst>
                <a:gd name="connsiteX0" fmla="*/ 0 w 2353056"/>
                <a:gd name="connsiteY0" fmla="*/ 222939 h 2849313"/>
                <a:gd name="connsiteX1" fmla="*/ 1170432 w 2353056"/>
                <a:gd name="connsiteY1" fmla="*/ 235131 h 2849313"/>
                <a:gd name="connsiteX2" fmla="*/ 975360 w 2353056"/>
                <a:gd name="connsiteY2" fmla="*/ 2636955 h 2849313"/>
                <a:gd name="connsiteX3" fmla="*/ 2353056 w 2353056"/>
                <a:gd name="connsiteY3" fmla="*/ 2844219 h 284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3056" h="2849313">
                  <a:moveTo>
                    <a:pt x="0" y="222939"/>
                  </a:moveTo>
                  <a:cubicBezTo>
                    <a:pt x="503936" y="27867"/>
                    <a:pt x="1007872" y="-167205"/>
                    <a:pt x="1170432" y="235131"/>
                  </a:cubicBezTo>
                  <a:cubicBezTo>
                    <a:pt x="1332992" y="637467"/>
                    <a:pt x="778256" y="2202107"/>
                    <a:pt x="975360" y="2636955"/>
                  </a:cubicBezTo>
                  <a:cubicBezTo>
                    <a:pt x="1172464" y="3071803"/>
                    <a:pt x="2196592" y="2675563"/>
                    <a:pt x="2353056" y="2844219"/>
                  </a:cubicBezTo>
                </a:path>
              </a:pathLst>
            </a:custGeom>
            <a:ln w="3810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hr-HR" sz="675"/>
            </a:p>
          </p:txBody>
        </p:sp>
        <p:sp>
          <p:nvSpPr>
            <p:cNvPr id="85" name="RjesenjeA"/>
            <p:cNvSpPr/>
            <p:nvPr/>
          </p:nvSpPr>
          <p:spPr>
            <a:xfrm>
              <a:off x="601133" y="3310508"/>
              <a:ext cx="1701800" cy="2520000"/>
            </a:xfrm>
            <a:prstGeom prst="rect">
              <a:avLst/>
            </a:prstGeom>
            <a:pattFill prst="wdUpDiag">
              <a:fgClr>
                <a:schemeClr val="accent4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88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70 %</a:t>
              </a:r>
            </a:p>
          </p:txBody>
        </p:sp>
        <p:sp>
          <p:nvSpPr>
            <p:cNvPr id="86" name="FaliA30% u B"/>
            <p:cNvSpPr/>
            <p:nvPr/>
          </p:nvSpPr>
          <p:spPr>
            <a:xfrm>
              <a:off x="3643376" y="4760937"/>
              <a:ext cx="1701800" cy="1080000"/>
            </a:xfrm>
            <a:prstGeom prst="rect">
              <a:avLst/>
            </a:prstGeom>
            <a:pattFill prst="wdDnDiag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788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30 %</a:t>
              </a:r>
            </a:p>
          </p:txBody>
        </p:sp>
        <p:sp>
          <p:nvSpPr>
            <p:cNvPr id="87" name="FaliA30%"/>
            <p:cNvSpPr/>
            <p:nvPr/>
          </p:nvSpPr>
          <p:spPr>
            <a:xfrm>
              <a:off x="607556" y="2207454"/>
              <a:ext cx="1701800" cy="108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675" dirty="0"/>
                <a:t>30 %</a:t>
              </a:r>
            </a:p>
          </p:txBody>
        </p:sp>
      </p:grpSp>
      <p:sp>
        <p:nvSpPr>
          <p:cNvPr id="188" name="SpagetaRandom"/>
          <p:cNvSpPr/>
          <p:nvPr/>
        </p:nvSpPr>
        <p:spPr>
          <a:xfrm>
            <a:off x="2240280" y="2582574"/>
            <a:ext cx="3008376" cy="2325184"/>
          </a:xfrm>
          <a:custGeom>
            <a:avLst/>
            <a:gdLst>
              <a:gd name="connsiteX0" fmla="*/ 4011168 w 4011168"/>
              <a:gd name="connsiteY0" fmla="*/ 113585 h 3100245"/>
              <a:gd name="connsiteX1" fmla="*/ 3340608 w 4011168"/>
              <a:gd name="connsiteY1" fmla="*/ 162353 h 3100245"/>
              <a:gd name="connsiteX2" fmla="*/ 3450336 w 4011168"/>
              <a:gd name="connsiteY2" fmla="*/ 1674161 h 3100245"/>
              <a:gd name="connsiteX3" fmla="*/ 512064 w 4011168"/>
              <a:gd name="connsiteY3" fmla="*/ 1479089 h 3100245"/>
              <a:gd name="connsiteX4" fmla="*/ 438912 w 4011168"/>
              <a:gd name="connsiteY4" fmla="*/ 2978705 h 3100245"/>
              <a:gd name="connsiteX5" fmla="*/ 0 w 4011168"/>
              <a:gd name="connsiteY5" fmla="*/ 3015281 h 310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011168" h="3100245">
                <a:moveTo>
                  <a:pt x="4011168" y="113585"/>
                </a:moveTo>
                <a:cubicBezTo>
                  <a:pt x="3722624" y="7921"/>
                  <a:pt x="3434080" y="-97743"/>
                  <a:pt x="3340608" y="162353"/>
                </a:cubicBezTo>
                <a:cubicBezTo>
                  <a:pt x="3247136" y="422449"/>
                  <a:pt x="3921760" y="1454705"/>
                  <a:pt x="3450336" y="1674161"/>
                </a:cubicBezTo>
                <a:cubicBezTo>
                  <a:pt x="2978912" y="1893617"/>
                  <a:pt x="1013968" y="1261665"/>
                  <a:pt x="512064" y="1479089"/>
                </a:cubicBezTo>
                <a:cubicBezTo>
                  <a:pt x="10160" y="1696513"/>
                  <a:pt x="524256" y="2722673"/>
                  <a:pt x="438912" y="2978705"/>
                </a:cubicBezTo>
                <a:cubicBezTo>
                  <a:pt x="353568" y="3234737"/>
                  <a:pt x="77216" y="3005121"/>
                  <a:pt x="0" y="3015281"/>
                </a:cubicBezTo>
              </a:path>
            </a:pathLst>
          </a:cu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sz="1350"/>
          </a:p>
        </p:txBody>
      </p:sp>
      <p:sp>
        <p:nvSpPr>
          <p:cNvPr id="189" name="SpagetaRandom"/>
          <p:cNvSpPr/>
          <p:nvPr/>
        </p:nvSpPr>
        <p:spPr>
          <a:xfrm>
            <a:off x="4032504" y="2589984"/>
            <a:ext cx="3788928" cy="1769419"/>
          </a:xfrm>
          <a:custGeom>
            <a:avLst/>
            <a:gdLst>
              <a:gd name="connsiteX0" fmla="*/ 4108704 w 5051904"/>
              <a:gd name="connsiteY0" fmla="*/ 79321 h 2359225"/>
              <a:gd name="connsiteX1" fmla="*/ 4779264 w 5051904"/>
              <a:gd name="connsiteY1" fmla="*/ 176857 h 2359225"/>
              <a:gd name="connsiteX2" fmla="*/ 4815840 w 5051904"/>
              <a:gd name="connsiteY2" fmla="*/ 1639897 h 2359225"/>
              <a:gd name="connsiteX3" fmla="*/ 1828800 w 5051904"/>
              <a:gd name="connsiteY3" fmla="*/ 1481401 h 2359225"/>
              <a:gd name="connsiteX4" fmla="*/ 0 w 5051904"/>
              <a:gd name="connsiteY4" fmla="*/ 2359225 h 235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1904" h="2359225">
                <a:moveTo>
                  <a:pt x="4108704" y="79321"/>
                </a:moveTo>
                <a:cubicBezTo>
                  <a:pt x="4385056" y="-1959"/>
                  <a:pt x="4661408" y="-83239"/>
                  <a:pt x="4779264" y="176857"/>
                </a:cubicBezTo>
                <a:cubicBezTo>
                  <a:pt x="4897120" y="436953"/>
                  <a:pt x="5307584" y="1422473"/>
                  <a:pt x="4815840" y="1639897"/>
                </a:cubicBezTo>
                <a:cubicBezTo>
                  <a:pt x="4324096" y="1857321"/>
                  <a:pt x="2631440" y="1361513"/>
                  <a:pt x="1828800" y="1481401"/>
                </a:cubicBezTo>
                <a:cubicBezTo>
                  <a:pt x="1026160" y="1601289"/>
                  <a:pt x="513080" y="1980257"/>
                  <a:pt x="0" y="2359225"/>
                </a:cubicBezTo>
              </a:path>
            </a:pathLst>
          </a:cu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sz="1350"/>
          </a:p>
        </p:txBody>
      </p:sp>
      <p:sp>
        <p:nvSpPr>
          <p:cNvPr id="190" name="SpagetaRandom"/>
          <p:cNvSpPr/>
          <p:nvPr/>
        </p:nvSpPr>
        <p:spPr>
          <a:xfrm>
            <a:off x="1700967" y="3216402"/>
            <a:ext cx="3784531" cy="1764980"/>
          </a:xfrm>
          <a:custGeom>
            <a:avLst/>
            <a:gdLst>
              <a:gd name="connsiteX0" fmla="*/ 158253 w 5046041"/>
              <a:gd name="connsiteY0" fmla="*/ 0 h 2353306"/>
              <a:gd name="connsiteX1" fmla="*/ 463053 w 5046041"/>
              <a:gd name="connsiteY1" fmla="*/ 560832 h 2353306"/>
              <a:gd name="connsiteX2" fmla="*/ 4059693 w 5046041"/>
              <a:gd name="connsiteY2" fmla="*/ 414528 h 2353306"/>
              <a:gd name="connsiteX3" fmla="*/ 5035053 w 5046041"/>
              <a:gd name="connsiteY3" fmla="*/ 2121408 h 2353306"/>
              <a:gd name="connsiteX4" fmla="*/ 4498605 w 5046041"/>
              <a:gd name="connsiteY4" fmla="*/ 2292096 h 235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6041" h="2353306">
                <a:moveTo>
                  <a:pt x="158253" y="0"/>
                </a:moveTo>
                <a:cubicBezTo>
                  <a:pt x="-14467" y="245872"/>
                  <a:pt x="-187187" y="491744"/>
                  <a:pt x="463053" y="560832"/>
                </a:cubicBezTo>
                <a:cubicBezTo>
                  <a:pt x="1113293" y="629920"/>
                  <a:pt x="3297693" y="154432"/>
                  <a:pt x="4059693" y="414528"/>
                </a:cubicBezTo>
                <a:cubicBezTo>
                  <a:pt x="4821693" y="674624"/>
                  <a:pt x="4961901" y="1808480"/>
                  <a:pt x="5035053" y="2121408"/>
                </a:cubicBezTo>
                <a:cubicBezTo>
                  <a:pt x="5108205" y="2434336"/>
                  <a:pt x="4803405" y="2363216"/>
                  <a:pt x="4498605" y="2292096"/>
                </a:cubicBezTo>
              </a:path>
            </a:pathLst>
          </a:cu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sz="1350"/>
          </a:p>
        </p:txBody>
      </p:sp>
      <p:sp>
        <p:nvSpPr>
          <p:cNvPr id="191" name="SpagetaRandom"/>
          <p:cNvSpPr/>
          <p:nvPr/>
        </p:nvSpPr>
        <p:spPr>
          <a:xfrm>
            <a:off x="2743201" y="3243835"/>
            <a:ext cx="5758118" cy="1755737"/>
          </a:xfrm>
          <a:custGeom>
            <a:avLst/>
            <a:gdLst>
              <a:gd name="connsiteX0" fmla="*/ 6851904 w 7677491"/>
              <a:gd name="connsiteY0" fmla="*/ 1755648 h 2340983"/>
              <a:gd name="connsiteX1" fmla="*/ 7290816 w 7677491"/>
              <a:gd name="connsiteY1" fmla="*/ 621792 h 2340983"/>
              <a:gd name="connsiteX2" fmla="*/ 1975104 w 7677491"/>
              <a:gd name="connsiteY2" fmla="*/ 2340864 h 2340983"/>
              <a:gd name="connsiteX3" fmla="*/ 865632 w 7677491"/>
              <a:gd name="connsiteY3" fmla="*/ 707136 h 2340983"/>
              <a:gd name="connsiteX4" fmla="*/ 0 w 7677491"/>
              <a:gd name="connsiteY4" fmla="*/ 0 h 2340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7491" h="2340983">
                <a:moveTo>
                  <a:pt x="6851904" y="1755648"/>
                </a:moveTo>
                <a:cubicBezTo>
                  <a:pt x="7477760" y="1139952"/>
                  <a:pt x="8103616" y="524256"/>
                  <a:pt x="7290816" y="621792"/>
                </a:cubicBezTo>
                <a:cubicBezTo>
                  <a:pt x="6478016" y="719328"/>
                  <a:pt x="3045968" y="2326640"/>
                  <a:pt x="1975104" y="2340864"/>
                </a:cubicBezTo>
                <a:cubicBezTo>
                  <a:pt x="904240" y="2355088"/>
                  <a:pt x="1194816" y="1097280"/>
                  <a:pt x="865632" y="707136"/>
                </a:cubicBezTo>
                <a:cubicBezTo>
                  <a:pt x="536448" y="316992"/>
                  <a:pt x="268224" y="158496"/>
                  <a:pt x="0" y="0"/>
                </a:cubicBezTo>
              </a:path>
            </a:pathLst>
          </a:cu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sz="1350"/>
          </a:p>
        </p:txBody>
      </p:sp>
      <p:sp>
        <p:nvSpPr>
          <p:cNvPr id="192" name="SpagetaRandom"/>
          <p:cNvSpPr/>
          <p:nvPr/>
        </p:nvSpPr>
        <p:spPr>
          <a:xfrm>
            <a:off x="1392103" y="2804922"/>
            <a:ext cx="4780097" cy="2337490"/>
          </a:xfrm>
          <a:custGeom>
            <a:avLst/>
            <a:gdLst>
              <a:gd name="connsiteX0" fmla="*/ 6373463 w 6373463"/>
              <a:gd name="connsiteY0" fmla="*/ 0 h 3116653"/>
              <a:gd name="connsiteX1" fmla="*/ 5727287 w 6373463"/>
              <a:gd name="connsiteY1" fmla="*/ 1121664 h 3116653"/>
              <a:gd name="connsiteX2" fmla="*/ 2496407 w 6373463"/>
              <a:gd name="connsiteY2" fmla="*/ 1182624 h 3116653"/>
              <a:gd name="connsiteX3" fmla="*/ 2642711 w 6373463"/>
              <a:gd name="connsiteY3" fmla="*/ 2987040 h 3116653"/>
              <a:gd name="connsiteX4" fmla="*/ 118967 w 6373463"/>
              <a:gd name="connsiteY4" fmla="*/ 2828544 h 3116653"/>
              <a:gd name="connsiteX5" fmla="*/ 643223 w 6373463"/>
              <a:gd name="connsiteY5" fmla="*/ 1670304 h 311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73463" h="3116653">
                <a:moveTo>
                  <a:pt x="6373463" y="0"/>
                </a:moveTo>
                <a:cubicBezTo>
                  <a:pt x="6373463" y="462280"/>
                  <a:pt x="6373463" y="924560"/>
                  <a:pt x="5727287" y="1121664"/>
                </a:cubicBezTo>
                <a:cubicBezTo>
                  <a:pt x="5081111" y="1318768"/>
                  <a:pt x="3010503" y="871728"/>
                  <a:pt x="2496407" y="1182624"/>
                </a:cubicBezTo>
                <a:cubicBezTo>
                  <a:pt x="1982311" y="1493520"/>
                  <a:pt x="3038951" y="2712720"/>
                  <a:pt x="2642711" y="2987040"/>
                </a:cubicBezTo>
                <a:cubicBezTo>
                  <a:pt x="2246471" y="3261360"/>
                  <a:pt x="452215" y="3048000"/>
                  <a:pt x="118967" y="2828544"/>
                </a:cubicBezTo>
                <a:cubicBezTo>
                  <a:pt x="-214281" y="2609088"/>
                  <a:pt x="214471" y="2139696"/>
                  <a:pt x="643223" y="1670304"/>
                </a:cubicBezTo>
              </a:path>
            </a:pathLst>
          </a:cu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sz="1350"/>
          </a:p>
        </p:txBody>
      </p:sp>
      <p:sp>
        <p:nvSpPr>
          <p:cNvPr id="193" name="SpagetaRandom"/>
          <p:cNvSpPr/>
          <p:nvPr/>
        </p:nvSpPr>
        <p:spPr>
          <a:xfrm>
            <a:off x="5760721" y="2631187"/>
            <a:ext cx="2839301" cy="3099905"/>
          </a:xfrm>
          <a:custGeom>
            <a:avLst/>
            <a:gdLst>
              <a:gd name="connsiteX0" fmla="*/ 3206496 w 3785735"/>
              <a:gd name="connsiteY0" fmla="*/ 0 h 4133207"/>
              <a:gd name="connsiteX1" fmla="*/ 3755136 w 3785735"/>
              <a:gd name="connsiteY1" fmla="*/ 1694688 h 4133207"/>
              <a:gd name="connsiteX2" fmla="*/ 2389632 w 3785735"/>
              <a:gd name="connsiteY2" fmla="*/ 4096512 h 4133207"/>
              <a:gd name="connsiteX3" fmla="*/ 499872 w 3785735"/>
              <a:gd name="connsiteY3" fmla="*/ 3145536 h 4133207"/>
              <a:gd name="connsiteX4" fmla="*/ 0 w 3785735"/>
              <a:gd name="connsiteY4" fmla="*/ 3096768 h 4133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5735" h="4133207">
                <a:moveTo>
                  <a:pt x="3206496" y="0"/>
                </a:moveTo>
                <a:cubicBezTo>
                  <a:pt x="3548888" y="505968"/>
                  <a:pt x="3891280" y="1011936"/>
                  <a:pt x="3755136" y="1694688"/>
                </a:cubicBezTo>
                <a:cubicBezTo>
                  <a:pt x="3618992" y="2377440"/>
                  <a:pt x="2932176" y="3854704"/>
                  <a:pt x="2389632" y="4096512"/>
                </a:cubicBezTo>
                <a:cubicBezTo>
                  <a:pt x="1847088" y="4338320"/>
                  <a:pt x="898144" y="3312160"/>
                  <a:pt x="499872" y="3145536"/>
                </a:cubicBezTo>
                <a:cubicBezTo>
                  <a:pt x="101600" y="2978912"/>
                  <a:pt x="0" y="3096768"/>
                  <a:pt x="0" y="3096768"/>
                </a:cubicBezTo>
              </a:path>
            </a:pathLst>
          </a:cu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sz="1350"/>
          </a:p>
        </p:txBody>
      </p:sp>
      <p:sp>
        <p:nvSpPr>
          <p:cNvPr id="194" name="SpagetaRandom"/>
          <p:cNvSpPr/>
          <p:nvPr/>
        </p:nvSpPr>
        <p:spPr>
          <a:xfrm>
            <a:off x="6373368" y="3472434"/>
            <a:ext cx="939843" cy="1527716"/>
          </a:xfrm>
          <a:custGeom>
            <a:avLst/>
            <a:gdLst>
              <a:gd name="connsiteX0" fmla="*/ 0 w 1253124"/>
              <a:gd name="connsiteY0" fmla="*/ 0 h 2036954"/>
              <a:gd name="connsiteX1" fmla="*/ 1133856 w 1253124"/>
              <a:gd name="connsiteY1" fmla="*/ 353568 h 2036954"/>
              <a:gd name="connsiteX2" fmla="*/ 1133856 w 1253124"/>
              <a:gd name="connsiteY2" fmla="*/ 1865376 h 2036954"/>
              <a:gd name="connsiteX3" fmla="*/ 377952 w 1253124"/>
              <a:gd name="connsiteY3" fmla="*/ 1938528 h 2036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3124" h="2036954">
                <a:moveTo>
                  <a:pt x="0" y="0"/>
                </a:moveTo>
                <a:cubicBezTo>
                  <a:pt x="472440" y="21336"/>
                  <a:pt x="944880" y="42672"/>
                  <a:pt x="1133856" y="353568"/>
                </a:cubicBezTo>
                <a:cubicBezTo>
                  <a:pt x="1322832" y="664464"/>
                  <a:pt x="1259840" y="1601216"/>
                  <a:pt x="1133856" y="1865376"/>
                </a:cubicBezTo>
                <a:cubicBezTo>
                  <a:pt x="1007872" y="2129536"/>
                  <a:pt x="692912" y="2034032"/>
                  <a:pt x="377952" y="1938528"/>
                </a:cubicBezTo>
              </a:path>
            </a:pathLst>
          </a:cu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sz="1350"/>
          </a:p>
        </p:txBody>
      </p:sp>
      <p:sp>
        <p:nvSpPr>
          <p:cNvPr id="195" name="SpagetaRandom"/>
          <p:cNvSpPr/>
          <p:nvPr/>
        </p:nvSpPr>
        <p:spPr>
          <a:xfrm>
            <a:off x="3968496" y="3298698"/>
            <a:ext cx="3941064" cy="1242278"/>
          </a:xfrm>
          <a:custGeom>
            <a:avLst/>
            <a:gdLst>
              <a:gd name="connsiteX0" fmla="*/ 5254752 w 5254752"/>
              <a:gd name="connsiteY0" fmla="*/ 0 h 1656370"/>
              <a:gd name="connsiteX1" fmla="*/ 4523232 w 5254752"/>
              <a:gd name="connsiteY1" fmla="*/ 670560 h 1656370"/>
              <a:gd name="connsiteX2" fmla="*/ 1597152 w 5254752"/>
              <a:gd name="connsiteY2" fmla="*/ 560832 h 1656370"/>
              <a:gd name="connsiteX3" fmla="*/ 402336 w 5254752"/>
              <a:gd name="connsiteY3" fmla="*/ 1597152 h 1656370"/>
              <a:gd name="connsiteX4" fmla="*/ 0 w 5254752"/>
              <a:gd name="connsiteY4" fmla="*/ 1438656 h 16563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54752" h="1656370">
                <a:moveTo>
                  <a:pt x="5254752" y="0"/>
                </a:moveTo>
                <a:cubicBezTo>
                  <a:pt x="5193792" y="288544"/>
                  <a:pt x="5132832" y="577088"/>
                  <a:pt x="4523232" y="670560"/>
                </a:cubicBezTo>
                <a:cubicBezTo>
                  <a:pt x="3913632" y="764032"/>
                  <a:pt x="2283968" y="406400"/>
                  <a:pt x="1597152" y="560832"/>
                </a:cubicBezTo>
                <a:cubicBezTo>
                  <a:pt x="910336" y="715264"/>
                  <a:pt x="668528" y="1450848"/>
                  <a:pt x="402336" y="1597152"/>
                </a:cubicBezTo>
                <a:cubicBezTo>
                  <a:pt x="136144" y="1743456"/>
                  <a:pt x="68072" y="1591056"/>
                  <a:pt x="0" y="1438656"/>
                </a:cubicBezTo>
              </a:path>
            </a:pathLst>
          </a:cu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sz="1350"/>
          </a:p>
        </p:txBody>
      </p:sp>
      <p:sp>
        <p:nvSpPr>
          <p:cNvPr id="196" name="SpagetaRandom"/>
          <p:cNvSpPr/>
          <p:nvPr/>
        </p:nvSpPr>
        <p:spPr>
          <a:xfrm>
            <a:off x="2651760" y="2031657"/>
            <a:ext cx="2606040" cy="1212177"/>
          </a:xfrm>
          <a:custGeom>
            <a:avLst/>
            <a:gdLst>
              <a:gd name="connsiteX0" fmla="*/ 3474720 w 3474720"/>
              <a:gd name="connsiteY0" fmla="*/ 1616236 h 1616236"/>
              <a:gd name="connsiteX1" fmla="*/ 2804160 w 3474720"/>
              <a:gd name="connsiteY1" fmla="*/ 921292 h 1616236"/>
              <a:gd name="connsiteX2" fmla="*/ 2182368 w 3474720"/>
              <a:gd name="connsiteY2" fmla="*/ 6892 h 1616236"/>
              <a:gd name="connsiteX3" fmla="*/ 487680 w 3474720"/>
              <a:gd name="connsiteY3" fmla="*/ 518956 h 1616236"/>
              <a:gd name="connsiteX4" fmla="*/ 0 w 3474720"/>
              <a:gd name="connsiteY4" fmla="*/ 835948 h 161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4720" h="1616236">
                <a:moveTo>
                  <a:pt x="3474720" y="1616236"/>
                </a:moveTo>
                <a:cubicBezTo>
                  <a:pt x="3247136" y="1402876"/>
                  <a:pt x="3019552" y="1189516"/>
                  <a:pt x="2804160" y="921292"/>
                </a:cubicBezTo>
                <a:cubicBezTo>
                  <a:pt x="2588768" y="653068"/>
                  <a:pt x="2568448" y="73948"/>
                  <a:pt x="2182368" y="6892"/>
                </a:cubicBezTo>
                <a:cubicBezTo>
                  <a:pt x="1796288" y="-60164"/>
                  <a:pt x="851408" y="380780"/>
                  <a:pt x="487680" y="518956"/>
                </a:cubicBezTo>
                <a:cubicBezTo>
                  <a:pt x="123952" y="657132"/>
                  <a:pt x="61976" y="746540"/>
                  <a:pt x="0" y="835948"/>
                </a:cubicBezTo>
              </a:path>
            </a:pathLst>
          </a:cu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sz="1350"/>
          </a:p>
        </p:txBody>
      </p:sp>
      <p:sp>
        <p:nvSpPr>
          <p:cNvPr id="197" name="SpagetaRandom"/>
          <p:cNvSpPr/>
          <p:nvPr/>
        </p:nvSpPr>
        <p:spPr>
          <a:xfrm>
            <a:off x="3904488" y="1979987"/>
            <a:ext cx="4096512" cy="2977134"/>
          </a:xfrm>
          <a:custGeom>
            <a:avLst/>
            <a:gdLst>
              <a:gd name="connsiteX0" fmla="*/ 5462016 w 5462016"/>
              <a:gd name="connsiteY0" fmla="*/ 868265 h 3969512"/>
              <a:gd name="connsiteX1" fmla="*/ 3206496 w 5462016"/>
              <a:gd name="connsiteY1" fmla="*/ 87977 h 3969512"/>
              <a:gd name="connsiteX2" fmla="*/ 2218944 w 5462016"/>
              <a:gd name="connsiteY2" fmla="*/ 2697065 h 3969512"/>
              <a:gd name="connsiteX3" fmla="*/ 573024 w 5462016"/>
              <a:gd name="connsiteY3" fmla="*/ 2514185 h 3969512"/>
              <a:gd name="connsiteX4" fmla="*/ 621792 w 5462016"/>
              <a:gd name="connsiteY4" fmla="*/ 3867497 h 3969512"/>
              <a:gd name="connsiteX5" fmla="*/ 0 w 5462016"/>
              <a:gd name="connsiteY5" fmla="*/ 3769961 h 396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2016" h="3969512">
                <a:moveTo>
                  <a:pt x="5462016" y="868265"/>
                </a:moveTo>
                <a:cubicBezTo>
                  <a:pt x="4604512" y="325721"/>
                  <a:pt x="3747008" y="-216823"/>
                  <a:pt x="3206496" y="87977"/>
                </a:cubicBezTo>
                <a:cubicBezTo>
                  <a:pt x="2665984" y="392777"/>
                  <a:pt x="2657856" y="2292697"/>
                  <a:pt x="2218944" y="2697065"/>
                </a:cubicBezTo>
                <a:cubicBezTo>
                  <a:pt x="1780032" y="3101433"/>
                  <a:pt x="839216" y="2319113"/>
                  <a:pt x="573024" y="2514185"/>
                </a:cubicBezTo>
                <a:cubicBezTo>
                  <a:pt x="306832" y="2709257"/>
                  <a:pt x="717296" y="3658201"/>
                  <a:pt x="621792" y="3867497"/>
                </a:cubicBezTo>
                <a:cubicBezTo>
                  <a:pt x="526288" y="4076793"/>
                  <a:pt x="263144" y="3923377"/>
                  <a:pt x="0" y="3769961"/>
                </a:cubicBezTo>
              </a:path>
            </a:pathLst>
          </a:custGeom>
          <a:ln w="381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 sz="1350"/>
          </a:p>
        </p:txBody>
      </p:sp>
      <p:sp>
        <p:nvSpPr>
          <p:cNvPr id="228" name="Title"/>
          <p:cNvSpPr txBox="1">
            <a:spLocks/>
          </p:cNvSpPr>
          <p:nvPr/>
        </p:nvSpPr>
        <p:spPr>
          <a:xfrm>
            <a:off x="602346" y="717067"/>
            <a:ext cx="8159750" cy="785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s-Latn-BA" sz="3600" dirty="0">
                <a:latin typeface="Arial" panose="020B0604020202020204" pitchFamily="34" charset="0"/>
                <a:cs typeface="Arial" panose="020B0604020202020204" pitchFamily="34" charset="0"/>
              </a:rPr>
              <a:t>Špagetizacija informacionog sistema</a:t>
            </a:r>
          </a:p>
        </p:txBody>
      </p:sp>
    </p:spTree>
    <p:extLst>
      <p:ext uri="{BB962C8B-B14F-4D97-AF65-F5344CB8AC3E}">
        <p14:creationId xmlns:p14="http://schemas.microsoft.com/office/powerpoint/2010/main" val="837709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11022E-16 L -0.25851 -0.247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34" y="-123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17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7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7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-0.17071 -0.2851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42" y="-1425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7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6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4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4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4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6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6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9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9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1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2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3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3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9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4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19706"/>
            <a:ext cx="7886700" cy="692149"/>
          </a:xfrm>
        </p:spPr>
        <p:txBody>
          <a:bodyPr>
            <a:normAutofit/>
          </a:bodyPr>
          <a:lstStyle/>
          <a:p>
            <a:pPr algn="l"/>
            <a:r>
              <a:rPr lang="bs-Latn-BA" sz="3600" i="1" smtClean="0">
                <a:latin typeface="Arial" panose="020B0604020202020204" pitchFamily="34" charset="0"/>
                <a:cs typeface="Arial" panose="020B0604020202020204" pitchFamily="34" charset="0"/>
              </a:rPr>
              <a:t>Some facts..</a:t>
            </a:r>
            <a:endParaRPr lang="en-US" sz="3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" y="1283624"/>
            <a:ext cx="8406765" cy="5117176"/>
          </a:xfrm>
        </p:spPr>
        <p:txBody>
          <a:bodyPr>
            <a:noAutofit/>
          </a:bodyPr>
          <a:lstStyle/>
          <a:p>
            <a:pPr lvl="1"/>
            <a:endParaRPr lang="bs-Latn-BA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bs-Latn-BA">
                <a:latin typeface="Arial" panose="020B0604020202020204" pitchFamily="34" charset="0"/>
                <a:cs typeface="Arial" panose="020B0604020202020204" pitchFamily="34" charset="0"/>
              </a:rPr>
              <a:t>Softver je znanje zapisano </a:t>
            </a:r>
            <a:r>
              <a:rPr lang="bs-Latn-BA" smtClean="0">
                <a:latin typeface="Arial" panose="020B0604020202020204" pitchFamily="34" charset="0"/>
                <a:cs typeface="Arial" panose="020B0604020202020204" pitchFamily="34" charset="0"/>
              </a:rPr>
              <a:t>tehnologijom.</a:t>
            </a:r>
            <a:endParaRPr lang="bs-Latn-BA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bs-Latn-BA" smtClean="0">
                <a:latin typeface="Arial" panose="020B0604020202020204" pitchFamily="34" charset="0"/>
                <a:cs typeface="Arial" panose="020B0604020202020204" pitchFamily="34" charset="0"/>
              </a:rPr>
              <a:t>Ne može se tretirati poput materijalnog proizvoda.</a:t>
            </a:r>
          </a:p>
          <a:p>
            <a:pPr lvl="1"/>
            <a:r>
              <a:rPr lang="bs-Latn-BA" smtClean="0">
                <a:latin typeface="Arial" panose="020B0604020202020204" pitchFamily="34" charset="0"/>
                <a:cs typeface="Arial" panose="020B0604020202020204" pitchFamily="34" charset="0"/>
              </a:rPr>
              <a:t>80-90% ukupnih troškova otpada na održavanje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bs-Latn-BA" smtClean="0">
                <a:cs typeface="Arial" panose="020B0604020202020204" pitchFamily="34" charset="0"/>
              </a:rPr>
              <a:t>Ispravke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bs-Latn-BA" smtClean="0">
                <a:cs typeface="Arial" panose="020B0604020202020204" pitchFamily="34" charset="0"/>
              </a:rPr>
              <a:t>Izmjene</a:t>
            </a:r>
            <a:endParaRPr lang="bs-Latn-BA" dirty="0">
              <a:cs typeface="Arial" panose="020B0604020202020204" pitchFamily="34" charset="0"/>
            </a:endParaRPr>
          </a:p>
          <a:p>
            <a:pPr lvl="1"/>
            <a:r>
              <a:rPr lang="bs-Latn-BA" smtClean="0">
                <a:latin typeface="Arial" panose="020B0604020202020204" pitchFamily="34" charset="0"/>
                <a:cs typeface="Arial" panose="020B0604020202020204" pitchFamily="34" charset="0"/>
              </a:rPr>
              <a:t>Heterogeni informacioni sistemi</a:t>
            </a:r>
          </a:p>
          <a:p>
            <a:pPr lvl="1"/>
            <a:r>
              <a:rPr lang="bs-Latn-BA" smtClean="0">
                <a:latin typeface="Arial" panose="020B0604020202020204" pitchFamily="34" charset="0"/>
                <a:cs typeface="Arial" panose="020B0604020202020204" pitchFamily="34" charset="0"/>
              </a:rPr>
              <a:t>Manjak developera</a:t>
            </a:r>
          </a:p>
        </p:txBody>
      </p:sp>
      <p:sp>
        <p:nvSpPr>
          <p:cNvPr id="4" name="Oval 14"/>
          <p:cNvSpPr>
            <a:spLocks noChangeArrowheads="1"/>
          </p:cNvSpPr>
          <p:nvPr/>
        </p:nvSpPr>
        <p:spPr bwMode="auto">
          <a:xfrm>
            <a:off x="146050" y="6210300"/>
            <a:ext cx="457200" cy="457200"/>
          </a:xfrm>
          <a:prstGeom prst="ellipse">
            <a:avLst/>
          </a:prstGeom>
          <a:solidFill>
            <a:srgbClr val="D34817"/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75ED2C9-A33A-4CF3-92AA-DD9694B5BE7D}" type="slidenum">
              <a:rPr lang="en-US" sz="1400">
                <a:solidFill>
                  <a:srgbClr val="FFFFFF"/>
                </a:solidFill>
                <a:latin typeface="Franklin Gothic Book" pitchFamily="34" charset="0"/>
              </a:rPr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8</a:t>
            </a:fld>
            <a:endParaRPr lang="en-US" sz="1400">
              <a:solidFill>
                <a:srgbClr val="FFFFFF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33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19706"/>
            <a:ext cx="7886700" cy="692149"/>
          </a:xfrm>
        </p:spPr>
        <p:txBody>
          <a:bodyPr>
            <a:normAutofit/>
          </a:bodyPr>
          <a:lstStyle/>
          <a:p>
            <a:pPr algn="l"/>
            <a:r>
              <a:rPr lang="bs-Latn-BA" sz="3600" smtClean="0">
                <a:latin typeface="Arial" panose="020B0604020202020204" pitchFamily="34" charset="0"/>
                <a:cs typeface="Arial" panose="020B0604020202020204" pitchFamily="34" charset="0"/>
              </a:rPr>
              <a:t>Korisnički interfejs (UI)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74" y="1283624"/>
            <a:ext cx="8406765" cy="5117176"/>
          </a:xfrm>
        </p:spPr>
        <p:txBody>
          <a:bodyPr>
            <a:noAutofit/>
          </a:bodyPr>
          <a:lstStyle/>
          <a:p>
            <a:pPr lvl="1"/>
            <a:endParaRPr lang="bs-Latn-BA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bs-Latn-BA" smtClean="0">
                <a:latin typeface="Arial" panose="020B0604020202020204" pitchFamily="34" charset="0"/>
                <a:cs typeface="Arial" panose="020B0604020202020204" pitchFamily="34" charset="0"/>
              </a:rPr>
              <a:t>Izmjena u poslovnom procesu utječe na aplikativne izmjene na formama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bs-Latn-BA" smtClean="0">
                <a:cs typeface="Arial" panose="020B0604020202020204" pitchFamily="34" charset="0"/>
              </a:rPr>
              <a:t>Dodavanje novih </a:t>
            </a:r>
            <a:r>
              <a:rPr lang="bs-Latn-BA" i="1" smtClean="0">
                <a:cs typeface="Arial" panose="020B0604020202020204" pitchFamily="34" charset="0"/>
              </a:rPr>
              <a:t>itema</a:t>
            </a:r>
            <a:endParaRPr lang="bs-Latn-BA" i="1" smtClean="0"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bs-Latn-BA" smtClean="0">
                <a:cs typeface="Arial" panose="020B0604020202020204" pitchFamily="34" charset="0"/>
              </a:rPr>
              <a:t>Ukidanje postojećih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bs-Latn-BA" smtClean="0">
                <a:cs typeface="Arial" panose="020B0604020202020204" pitchFamily="34" charset="0"/>
              </a:rPr>
              <a:t>Dodavanje i ukidanje validacija i/ili ograničenja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bs-Latn-BA" smtClean="0">
                <a:cs typeface="Arial" panose="020B0604020202020204" pitchFamily="34" charset="0"/>
              </a:rPr>
              <a:t>Promjena pozicije i redoslijeda </a:t>
            </a:r>
            <a:r>
              <a:rPr lang="bs-Latn-BA" i="1" smtClean="0">
                <a:cs typeface="Arial" panose="020B0604020202020204" pitchFamily="34" charset="0"/>
              </a:rPr>
              <a:t>itema</a:t>
            </a:r>
            <a:endParaRPr lang="bs-Latn-BA" i="1" smtClean="0"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bs-Latn-BA" smtClean="0">
                <a:cs typeface="Arial" panose="020B0604020202020204" pitchFamily="34" charset="0"/>
              </a:rPr>
              <a:t>Promjena naziva </a:t>
            </a:r>
            <a:r>
              <a:rPr lang="bs-Latn-BA" i="1" smtClean="0">
                <a:cs typeface="Arial" panose="020B0604020202020204" pitchFamily="34" charset="0"/>
              </a:rPr>
              <a:t>itema</a:t>
            </a:r>
            <a:endParaRPr lang="bs-Latn-BA" i="1" smtClean="0"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ü"/>
            </a:pPr>
            <a:r>
              <a:rPr lang="bs-Latn-BA" smtClean="0">
                <a:cs typeface="Arial" panose="020B0604020202020204" pitchFamily="34" charset="0"/>
              </a:rPr>
              <a:t>Promjena izgleda (boja, font, poravnanje itd.)</a:t>
            </a:r>
          </a:p>
          <a:p>
            <a:pPr lvl="2">
              <a:buFont typeface="Wingdings" panose="05000000000000000000" pitchFamily="2" charset="2"/>
              <a:buChar char="ü"/>
            </a:pPr>
            <a:endParaRPr lang="bs-Latn-BA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ü"/>
            </a:pPr>
            <a:endParaRPr lang="bs-Latn-BA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bs-Latn-BA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14"/>
          <p:cNvSpPr>
            <a:spLocks noChangeArrowheads="1"/>
          </p:cNvSpPr>
          <p:nvPr/>
        </p:nvSpPr>
        <p:spPr bwMode="auto">
          <a:xfrm>
            <a:off x="146050" y="6210300"/>
            <a:ext cx="457200" cy="457200"/>
          </a:xfrm>
          <a:prstGeom prst="ellipse">
            <a:avLst/>
          </a:prstGeom>
          <a:solidFill>
            <a:srgbClr val="D34817"/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75ED2C9-A33A-4CF3-92AA-DD9694B5BE7D}" type="slidenum">
              <a:rPr lang="en-US" sz="1400">
                <a:solidFill>
                  <a:srgbClr val="FFFFFF"/>
                </a:solidFill>
                <a:latin typeface="Franklin Gothic Book" pitchFamily="34" charset="0"/>
              </a:rPr>
              <a:pPr algn="ctr"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9</a:t>
            </a:fld>
            <a:endParaRPr lang="en-US" sz="1400">
              <a:solidFill>
                <a:srgbClr val="FFFFFF"/>
              </a:solidFill>
              <a:latin typeface="Franklin Gothic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10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4370</TotalTime>
  <Words>916</Words>
  <Application>Microsoft Office PowerPoint</Application>
  <PresentationFormat>On-screen Show (4:3)</PresentationFormat>
  <Paragraphs>300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Sadržaj</vt:lpstr>
      <vt:lpstr>Uvod</vt:lpstr>
      <vt:lpstr>Geneza informacionog sistema</vt:lpstr>
      <vt:lpstr>PowerPoint Presentation</vt:lpstr>
      <vt:lpstr>PowerPoint Presentation</vt:lpstr>
      <vt:lpstr>Some facts..</vt:lpstr>
      <vt:lpstr>Korisnički interfejs (UI)</vt:lpstr>
      <vt:lpstr>Korisnički interfejs (UI)</vt:lpstr>
      <vt:lpstr>Zahtjevi za izdavanje EES</vt:lpstr>
      <vt:lpstr>Baza sporova</vt:lpstr>
      <vt:lpstr>Generička forma za zahtjeve</vt:lpstr>
      <vt:lpstr>Generička forma za postupke</vt:lpstr>
      <vt:lpstr>Setovanje forme</vt:lpstr>
      <vt:lpstr>Setovanje forme</vt:lpstr>
      <vt:lpstr>Setovanje forme</vt:lpstr>
      <vt:lpstr>Setovanje svojstava</vt:lpstr>
      <vt:lpstr>Setovanje svojstava</vt:lpstr>
      <vt:lpstr>Zaključak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Omer Gegic</dc:creator>
  <cp:lastModifiedBy>Jasmin Heljic</cp:lastModifiedBy>
  <cp:revision>358</cp:revision>
  <dcterms:created xsi:type="dcterms:W3CDTF">2014-09-17T08:51:24Z</dcterms:created>
  <dcterms:modified xsi:type="dcterms:W3CDTF">2022-05-10T10:31:15Z</dcterms:modified>
</cp:coreProperties>
</file>