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8.xml" ContentType="application/vnd.openxmlformats-officedocument.presentationml.notesSlide+xml"/>
  <Override PartName="/ppt/comments/modernComment_164_34F677FB.xml" ContentType="application/vnd.ms-powerpoint.comments+xml"/>
  <Override PartName="/ppt/comments/modernComment_16E_8E63B8FA.xml" ContentType="application/vnd.ms-powerpoint.comments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7"/>
  </p:notesMasterIdLst>
  <p:handoutMasterIdLst>
    <p:handoutMasterId r:id="rId58"/>
  </p:handoutMasterIdLst>
  <p:sldIdLst>
    <p:sldId id="280" r:id="rId5"/>
    <p:sldId id="325" r:id="rId6"/>
    <p:sldId id="281" r:id="rId7"/>
    <p:sldId id="326" r:id="rId8"/>
    <p:sldId id="327" r:id="rId9"/>
    <p:sldId id="378" r:id="rId10"/>
    <p:sldId id="329" r:id="rId11"/>
    <p:sldId id="330" r:id="rId12"/>
    <p:sldId id="332" r:id="rId13"/>
    <p:sldId id="368" r:id="rId14"/>
    <p:sldId id="328" r:id="rId15"/>
    <p:sldId id="336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4" r:id="rId32"/>
    <p:sldId id="355" r:id="rId33"/>
    <p:sldId id="367" r:id="rId34"/>
    <p:sldId id="353" r:id="rId35"/>
    <p:sldId id="356" r:id="rId36"/>
    <p:sldId id="357" r:id="rId37"/>
    <p:sldId id="358" r:id="rId38"/>
    <p:sldId id="359" r:id="rId39"/>
    <p:sldId id="369" r:id="rId40"/>
    <p:sldId id="360" r:id="rId41"/>
    <p:sldId id="361" r:id="rId42"/>
    <p:sldId id="362" r:id="rId43"/>
    <p:sldId id="370" r:id="rId44"/>
    <p:sldId id="363" r:id="rId45"/>
    <p:sldId id="364" r:id="rId46"/>
    <p:sldId id="365" r:id="rId47"/>
    <p:sldId id="366" r:id="rId48"/>
    <p:sldId id="371" r:id="rId49"/>
    <p:sldId id="372" r:id="rId50"/>
    <p:sldId id="373" r:id="rId51"/>
    <p:sldId id="374" r:id="rId52"/>
    <p:sldId id="375" r:id="rId53"/>
    <p:sldId id="376" r:id="rId54"/>
    <p:sldId id="377" r:id="rId55"/>
    <p:sldId id="29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CB51D8-C3CD-2BAA-3E0B-C42322954086}" name="Priit Piipuu" initials="PP" userId="S::Priit.Piipuu@kindredgroup.com::70e47792-e804-4218-9f88-2e2089c9764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87432" autoAdjust="0"/>
  </p:normalViewPr>
  <p:slideViewPr>
    <p:cSldViewPr snapToGrid="0">
      <p:cViewPr varScale="1">
        <p:scale>
          <a:sx n="88" d="100"/>
          <a:sy n="88" d="100"/>
        </p:scale>
        <p:origin x="391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4" d="100"/>
          <a:sy n="64" d="100"/>
        </p:scale>
        <p:origin x="3187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comments/modernComment_164_34F677F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DE78019-74AE-4F2A-AFE8-AF448FCE4267}" authorId="{D8CB51D8-C3CD-2BAA-3E0B-C42322954086}" created="2022-05-12T14:35:06.176">
    <pc:sldMkLst xmlns:pc="http://schemas.microsoft.com/office/powerpoint/2013/main/command">
      <pc:docMk/>
      <pc:sldMk cId="888567803" sldId="356"/>
    </pc:sldMkLst>
    <p188:txBody>
      <a:bodyPr/>
      <a:lstStyle/>
      <a:p>
        <a:r>
          <a:rPr lang="sv-SE"/>
          <a:t>Discuss not-null, virt columns</a:t>
        </a:r>
      </a:p>
    </p188:txBody>
  </p188:cm>
</p188:cmLst>
</file>

<file path=ppt/comments/modernComment_16E_8E63B8F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35BAAE1-B109-4168-8FEA-E628BD7E4E37}" authorId="{D8CB51D8-C3CD-2BAA-3E0B-C42322954086}" created="2022-05-12T13:41:00.526">
    <pc:sldMkLst xmlns:pc="http://schemas.microsoft.com/office/powerpoint/2013/main/command">
      <pc:docMk/>
      <pc:sldMk cId="2388900090" sldId="366"/>
    </pc:sldMkLst>
    <p188:txBody>
      <a:bodyPr/>
      <a:lstStyle/>
      <a:p>
        <a:r>
          <a:rPr lang="sv-SE"/>
          <a:t>Expand, example!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149E5F-F978-4D25-BDF1-390ABBAC02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D03D0-735E-4EBB-951F-BA236CD8AD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7EAF8-86A4-473B-9E05-CE6385D0C8F3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B5C75-1E1B-4239-B312-A18C86543B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1F4A4-970A-42D7-BD6B-9DD41C212C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F673B-4362-4ABD-BA77-F493BCDE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89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3:08:49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3:08:52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3:08:59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3:08:49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3:08:52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3:08:59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42CCA-F011-46CA-B4AE-D8CB4AFC968E}" type="datetimeFigureOut">
              <a:rPr lang="en-GB" smtClean="0"/>
              <a:t>15/05/2022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1C740-7330-441A-80F0-A683365F94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71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79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825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94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JSON always uses Unicode, in Oracle needed charset conversation is automatic</a:t>
            </a:r>
          </a:p>
          <a:p>
            <a:r>
              <a:rPr lang="sv-SE" dirty="0"/>
              <a:t>Oracle uses UTF-8 internally, JSON and BLOBs never undergo charset conversion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331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SQL/JSON function or a PL/SQL function returns data in varchar2 or </a:t>
            </a:r>
            <a:r>
              <a:rPr lang="en-US" dirty="0" err="1"/>
              <a:t>clob</a:t>
            </a:r>
            <a:r>
              <a:rPr lang="en-US" dirty="0"/>
              <a:t> and database charset isn’t utf8, charset conversion will happen even if result is stored as JSON or BLOB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565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Appearences can be deceiving, even if number looks like int, in JSON it is float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713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Appearences can be deceiving, even if number looks like int, in JSON it is float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516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Designed for easy, general use. Common use cases do not need SQL/JSON query functions</a:t>
            </a:r>
          </a:p>
          <a:p>
            <a:r>
              <a:rPr lang="sv-SE" dirty="0"/>
              <a:t>Works only with well-formed data, if type is not JSON column must have constraint</a:t>
            </a:r>
          </a:p>
          <a:p>
            <a:r>
              <a:rPr lang="sv-SE" dirty="0"/>
              <a:t>JSON data types are not useful in SQL -&gt; data type conversion</a:t>
            </a:r>
          </a:p>
          <a:p>
            <a:r>
              <a:rPr lang="sv-SE" dirty="0"/>
              <a:t>Date() -&gt; item method</a:t>
            </a:r>
          </a:p>
          <a:p>
            <a:r>
              <a:rPr lang="sv-SE" dirty="0"/>
              <a:t>w/o item method, with JSON data type return type is JSON, with character data return type is varchar2(4000)</a:t>
            </a:r>
          </a:p>
          <a:p>
            <a:r>
              <a:rPr lang="sv-SE" dirty="0"/>
              <a:t>Any error -&gt; null is returned</a:t>
            </a:r>
          </a:p>
          <a:p>
            <a:r>
              <a:rPr lang="sv-SE" dirty="0"/>
              <a:t>Table alias is mandatory?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Path expressions are case sensitive!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96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38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99390"/>
            <a:ext cx="9144000" cy="1254395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45856"/>
            <a:ext cx="9144000" cy="718640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A75C-A2B5-4486-8AC6-1CF18E730EBD}" type="datetime1">
              <a:rPr lang="en-GB" smtClean="0"/>
              <a:t>15/05/2022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861" y="6566144"/>
            <a:ext cx="4680000" cy="216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© Kindred Group plc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image3.png" descr="image3.png">
            <a:extLst>
              <a:ext uri="{FF2B5EF4-FFF2-40B4-BE49-F238E27FC236}">
                <a16:creationId xmlns:a16="http://schemas.microsoft.com/office/drawing/2014/main" id="{1ADD0D5A-790C-48A7-A925-7C47899E6C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527" y="1842801"/>
            <a:ext cx="7036945" cy="151021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7">
            <a:extLst>
              <a:ext uri="{FF2B5EF4-FFF2-40B4-BE49-F238E27FC236}">
                <a16:creationId xmlns:a16="http://schemas.microsoft.com/office/drawing/2014/main" id="{C1845C68-065C-4A17-9562-7AD62CF95EBA}"/>
              </a:ext>
            </a:extLst>
          </p:cNvPr>
          <p:cNvSpPr/>
          <p:nvPr userDrawn="1"/>
        </p:nvSpPr>
        <p:spPr>
          <a:xfrm>
            <a:off x="-3176" y="126999"/>
            <a:ext cx="1111252" cy="1219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844"/>
                </a:moveTo>
                <a:cubicBezTo>
                  <a:pt x="21" y="12562"/>
                  <a:pt x="41" y="6281"/>
                  <a:pt x="62" y="0"/>
                </a:cubicBezTo>
                <a:lnTo>
                  <a:pt x="21600" y="21600"/>
                </a:lnTo>
                <a:lnTo>
                  <a:pt x="3086" y="21600"/>
                </a:lnTo>
                <a:lnTo>
                  <a:pt x="0" y="18844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Roboto Light"/>
              </a:defRPr>
            </a:pPr>
            <a:endParaRPr lang="en-GB" dirty="0"/>
          </a:p>
        </p:txBody>
      </p:sp>
      <p:sp>
        <p:nvSpPr>
          <p:cNvPr id="9" name="Shape 18">
            <a:extLst>
              <a:ext uri="{FF2B5EF4-FFF2-40B4-BE49-F238E27FC236}">
                <a16:creationId xmlns:a16="http://schemas.microsoft.com/office/drawing/2014/main" id="{D86EA269-391F-40D8-95A5-0552B7E7D73E}"/>
              </a:ext>
            </a:extLst>
          </p:cNvPr>
          <p:cNvSpPr/>
          <p:nvPr userDrawn="1"/>
        </p:nvSpPr>
        <p:spPr>
          <a:xfrm flipV="1">
            <a:off x="-316" y="1346199"/>
            <a:ext cx="1111566" cy="1343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extrusionOk="0">
                <a:moveTo>
                  <a:pt x="6" y="18739"/>
                </a:moveTo>
                <a:cubicBezTo>
                  <a:pt x="26" y="12221"/>
                  <a:pt x="-15" y="6519"/>
                  <a:pt x="6" y="0"/>
                </a:cubicBezTo>
                <a:lnTo>
                  <a:pt x="21585" y="21600"/>
                </a:lnTo>
                <a:lnTo>
                  <a:pt x="3088" y="21600"/>
                </a:lnTo>
                <a:lnTo>
                  <a:pt x="6" y="18739"/>
                </a:lnTo>
                <a:close/>
              </a:path>
            </a:pathLst>
          </a:custGeom>
          <a:solidFill>
            <a:srgbClr val="F2900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Roboto Light"/>
              </a:defRPr>
            </a:pPr>
            <a:endParaRPr lang="en-GB" dirty="0"/>
          </a:p>
        </p:txBody>
      </p:sp>
      <p:sp>
        <p:nvSpPr>
          <p:cNvPr id="10" name="Shape 19">
            <a:extLst>
              <a:ext uri="{FF2B5EF4-FFF2-40B4-BE49-F238E27FC236}">
                <a16:creationId xmlns:a16="http://schemas.microsoft.com/office/drawing/2014/main" id="{E3DDDB4D-5B60-4DF8-A091-BCD299B2A608}"/>
              </a:ext>
            </a:extLst>
          </p:cNvPr>
          <p:cNvSpPr/>
          <p:nvPr userDrawn="1"/>
        </p:nvSpPr>
        <p:spPr>
          <a:xfrm>
            <a:off x="10553699" y="4387851"/>
            <a:ext cx="1641477" cy="1803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8976"/>
                </a:lnTo>
                <a:lnTo>
                  <a:pt x="18884" y="21600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48AC3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Roboto Light"/>
              </a:defRPr>
            </a:pPr>
            <a:endParaRPr lang="en-GB" dirty="0"/>
          </a:p>
        </p:txBody>
      </p:sp>
      <p:sp>
        <p:nvSpPr>
          <p:cNvPr id="11" name="Shape 20">
            <a:extLst>
              <a:ext uri="{FF2B5EF4-FFF2-40B4-BE49-F238E27FC236}">
                <a16:creationId xmlns:a16="http://schemas.microsoft.com/office/drawing/2014/main" id="{AAC6C094-72E6-43E7-A235-7F2C5527FCC4}"/>
              </a:ext>
            </a:extLst>
          </p:cNvPr>
          <p:cNvSpPr/>
          <p:nvPr userDrawn="1"/>
        </p:nvSpPr>
        <p:spPr>
          <a:xfrm flipV="1">
            <a:off x="10553700" y="6191248"/>
            <a:ext cx="1641476" cy="679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572" extrusionOk="0">
                <a:moveTo>
                  <a:pt x="7283" y="6"/>
                </a:moveTo>
                <a:cubicBezTo>
                  <a:pt x="7297" y="-28"/>
                  <a:pt x="21600" y="87"/>
                  <a:pt x="21434" y="6"/>
                </a:cubicBezTo>
                <a:cubicBezTo>
                  <a:pt x="21558" y="227"/>
                  <a:pt x="21475" y="14098"/>
                  <a:pt x="21517" y="14031"/>
                </a:cubicBezTo>
                <a:lnTo>
                  <a:pt x="18812" y="21572"/>
                </a:lnTo>
                <a:lnTo>
                  <a:pt x="0" y="21572"/>
                </a:lnTo>
                <a:lnTo>
                  <a:pt x="7283" y="6"/>
                </a:lnTo>
                <a:close/>
              </a:path>
            </a:pathLst>
          </a:custGeom>
          <a:solidFill>
            <a:srgbClr val="8C318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Roboto Light"/>
              </a:defRP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6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0205-EEF5-42E2-8446-25355318B913}" type="datetime1">
              <a:rPr lang="en-GB" smtClean="0"/>
              <a:t>15/05/2022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5861" y="6566144"/>
            <a:ext cx="4680000" cy="216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© Kindred Group plc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71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813F-65BF-431B-A85F-F50C2235B6F5}" type="datetime1">
              <a:rPr lang="en-GB" smtClean="0"/>
              <a:t>15/05/2022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5861" y="6566144"/>
            <a:ext cx="4680000" cy="216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© Kindred Group plc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image3.png" descr="image3.png">
            <a:extLst>
              <a:ext uri="{FF2B5EF4-FFF2-40B4-BE49-F238E27FC236}">
                <a16:creationId xmlns:a16="http://schemas.microsoft.com/office/drawing/2014/main" id="{5578A8A9-8E69-43ED-8E02-86B3532DD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384" y="2670561"/>
            <a:ext cx="4493232" cy="9643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82380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31E0-4484-46FB-942C-7A6F6181AD41}" type="datetime1">
              <a:rPr lang="en-GB" smtClean="0"/>
              <a:t>15/05/2022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5861" y="6566144"/>
            <a:ext cx="4680000" cy="216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© Kindred Group plc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image4.png" descr="image4.png">
            <a:extLst>
              <a:ext uri="{FF2B5EF4-FFF2-40B4-BE49-F238E27FC236}">
                <a16:creationId xmlns:a16="http://schemas.microsoft.com/office/drawing/2014/main" id="{7B22551D-DA12-4B52-9E37-6B2F0CF721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812" y="2969365"/>
            <a:ext cx="836794" cy="77309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35">
            <a:extLst>
              <a:ext uri="{FF2B5EF4-FFF2-40B4-BE49-F238E27FC236}">
                <a16:creationId xmlns:a16="http://schemas.microsoft.com/office/drawing/2014/main" id="{B544A8E4-371E-4E23-A586-1050E5138CBB}"/>
              </a:ext>
            </a:extLst>
          </p:cNvPr>
          <p:cNvSpPr/>
          <p:nvPr userDrawn="1"/>
        </p:nvSpPr>
        <p:spPr>
          <a:xfrm>
            <a:off x="4858098" y="4216905"/>
            <a:ext cx="2475802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3200">
                <a:latin typeface="Factoria Light"/>
                <a:ea typeface="Factoria Light"/>
                <a:cs typeface="Factoria Light"/>
                <a:sym typeface="Factoria Light"/>
              </a:defRPr>
            </a:lvl1pPr>
          </a:lstStyle>
          <a:p>
            <a:r>
              <a:rPr lang="en-GB" sz="3600">
                <a:latin typeface="+mj-lt"/>
              </a:rPr>
              <a:t>Thank You</a:t>
            </a:r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232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404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132D-3F27-48D9-8C85-342867951BD5}" type="datetime1">
              <a:rPr lang="en-GB" smtClean="0"/>
              <a:t>15/05/2022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861" y="6566144"/>
            <a:ext cx="4680000" cy="216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© Kindred Group plc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04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861" y="1658935"/>
            <a:ext cx="5181603" cy="451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9860" y="1658935"/>
            <a:ext cx="5181603" cy="451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E4DF-F11A-4DDA-8394-311770E8C49D}" type="datetime1">
              <a:rPr lang="en-GB" smtClean="0"/>
              <a:t>15/05/2022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861" y="6566144"/>
            <a:ext cx="4680000" cy="216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© Kindred Group plc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33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861" y="259472"/>
            <a:ext cx="5248110" cy="11221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861" y="1658935"/>
            <a:ext cx="5181603" cy="451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0097-908D-4F82-A535-D419953C00C2}" type="datetime1">
              <a:rPr lang="en-GB" smtClean="0"/>
              <a:t>15/05/2022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861" y="6566144"/>
            <a:ext cx="4680000" cy="216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© Kindred Group plc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9B09D4E-87E7-4FDF-859A-6A320E3400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794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107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861" y="259472"/>
            <a:ext cx="8507608" cy="11221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860" y="1658938"/>
            <a:ext cx="8507608" cy="451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E76-4ADC-419F-BFD1-604859A95F12}" type="datetime1">
              <a:rPr lang="en-GB" smtClean="0"/>
              <a:t>15/05/2022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861" y="6566144"/>
            <a:ext cx="4680000" cy="216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© Kindred Group plc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9B09D4E-87E7-4FDF-859A-6A320E3400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2800" y="0"/>
            <a:ext cx="3049200" cy="6794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7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861" y="1658936"/>
            <a:ext cx="5181603" cy="2840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1831-8309-4686-90E7-E067C2A49B16}" type="datetime1">
              <a:rPr lang="en-GB" smtClean="0"/>
              <a:t>15/05/2022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861" y="6566144"/>
            <a:ext cx="4680000" cy="216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© Kindred Group plc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2C56202-87AA-4A8E-BC9E-516F481F3D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661012"/>
            <a:ext cx="12192000" cy="21334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78BC75-C04B-443B-BAAC-C7833F3C0F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9860" y="1658935"/>
            <a:ext cx="5181603" cy="2840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A73731-2577-4D0B-A002-C0F171EC4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432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2229" y="1628775"/>
            <a:ext cx="5470227" cy="3369131"/>
          </a:xfr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8DE-A4F4-471B-B006-4AAAF904E4A1}" type="datetime1">
              <a:rPr lang="en-GB" smtClean="0"/>
              <a:t>15/05/2022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861" y="6566144"/>
            <a:ext cx="4680000" cy="216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© Kindred Group plc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88">
            <a:extLst>
              <a:ext uri="{FF2B5EF4-FFF2-40B4-BE49-F238E27FC236}">
                <a16:creationId xmlns:a16="http://schemas.microsoft.com/office/drawing/2014/main" id="{43619107-70CA-44C5-A438-FF5D58D74F46}"/>
              </a:ext>
            </a:extLst>
          </p:cNvPr>
          <p:cNvGrpSpPr/>
          <p:nvPr userDrawn="1"/>
        </p:nvGrpSpPr>
        <p:grpSpPr>
          <a:xfrm>
            <a:off x="1886929" y="-1"/>
            <a:ext cx="4098550" cy="6867169"/>
            <a:chOff x="0" y="0"/>
            <a:chExt cx="4098548" cy="6867167"/>
          </a:xfrm>
        </p:grpSpPr>
        <p:sp>
          <p:nvSpPr>
            <p:cNvPr id="8" name="Shape 86">
              <a:extLst>
                <a:ext uri="{FF2B5EF4-FFF2-40B4-BE49-F238E27FC236}">
                  <a16:creationId xmlns:a16="http://schemas.microsoft.com/office/drawing/2014/main" id="{F13EFF7F-3BFA-46CE-A505-56C7714F5309}"/>
                </a:ext>
              </a:extLst>
            </p:cNvPr>
            <p:cNvSpPr/>
            <p:nvPr/>
          </p:nvSpPr>
          <p:spPr>
            <a:xfrm>
              <a:off x="0" y="-1"/>
              <a:ext cx="4098549" cy="3438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13" y="4"/>
                  </a:moveTo>
                  <a:lnTo>
                    <a:pt x="0" y="0"/>
                  </a:lnTo>
                  <a:lnTo>
                    <a:pt x="15442" y="21600"/>
                  </a:lnTo>
                  <a:lnTo>
                    <a:pt x="21600" y="21598"/>
                  </a:lnTo>
                  <a:lnTo>
                    <a:pt x="6113" y="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Roboto Light"/>
                </a:defRPr>
              </a:pPr>
              <a:endParaRPr lang="en-GB" dirty="0"/>
            </a:p>
          </p:txBody>
        </p:sp>
        <p:sp>
          <p:nvSpPr>
            <p:cNvPr id="9" name="Shape 87">
              <a:extLst>
                <a:ext uri="{FF2B5EF4-FFF2-40B4-BE49-F238E27FC236}">
                  <a16:creationId xmlns:a16="http://schemas.microsoft.com/office/drawing/2014/main" id="{D432EF9C-433D-476A-938C-B59113197346}"/>
                </a:ext>
              </a:extLst>
            </p:cNvPr>
            <p:cNvSpPr/>
            <p:nvPr/>
          </p:nvSpPr>
          <p:spPr>
            <a:xfrm rot="10800000" flipH="1">
              <a:off x="0" y="3432132"/>
              <a:ext cx="4098549" cy="343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13" y="4"/>
                  </a:moveTo>
                  <a:lnTo>
                    <a:pt x="0" y="0"/>
                  </a:lnTo>
                  <a:lnTo>
                    <a:pt x="15442" y="21600"/>
                  </a:lnTo>
                  <a:lnTo>
                    <a:pt x="21600" y="21598"/>
                  </a:lnTo>
                  <a:lnTo>
                    <a:pt x="6113" y="4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Roboto Light"/>
                </a:defRPr>
              </a:pPr>
              <a:endParaRPr lang="en-GB" dirty="0"/>
            </a:p>
          </p:txBody>
        </p:sp>
      </p:grpSp>
      <p:sp>
        <p:nvSpPr>
          <p:cNvPr id="11" name="Shape 98">
            <a:extLst>
              <a:ext uri="{FF2B5EF4-FFF2-40B4-BE49-F238E27FC236}">
                <a16:creationId xmlns:a16="http://schemas.microsoft.com/office/drawing/2014/main" id="{C13BBC76-1DE6-46E6-9310-7BA3545A7A40}"/>
              </a:ext>
            </a:extLst>
          </p:cNvPr>
          <p:cNvSpPr>
            <a:spLocks noGrp="1"/>
          </p:cNvSpPr>
          <p:nvPr>
            <p:ph type="pic" sz="half" idx="15" hasCustomPrompt="1"/>
          </p:nvPr>
        </p:nvSpPr>
        <p:spPr>
          <a:xfrm flipH="1">
            <a:off x="-33038" y="-10825"/>
            <a:ext cx="4862684" cy="6880676"/>
          </a:xfrm>
          <a:custGeom>
            <a:avLst/>
            <a:gdLst>
              <a:gd name="connsiteX0" fmla="*/ 3 w 2995679"/>
              <a:gd name="connsiteY0" fmla="*/ 2623018 h 6867169"/>
              <a:gd name="connsiteX1" fmla="*/ 1497840 w 2995679"/>
              <a:gd name="connsiteY1" fmla="*/ 0 h 6867169"/>
              <a:gd name="connsiteX2" fmla="*/ 2995676 w 2995679"/>
              <a:gd name="connsiteY2" fmla="*/ 2623018 h 6867169"/>
              <a:gd name="connsiteX3" fmla="*/ 2423553 w 2995679"/>
              <a:gd name="connsiteY3" fmla="*/ 6867152 h 6867169"/>
              <a:gd name="connsiteX4" fmla="*/ 572126 w 2995679"/>
              <a:gd name="connsiteY4" fmla="*/ 6867152 h 6867169"/>
              <a:gd name="connsiteX5" fmla="*/ 3 w 2995679"/>
              <a:gd name="connsiteY5" fmla="*/ 2623018 h 6867169"/>
              <a:gd name="connsiteX0" fmla="*/ 0 w 2995673"/>
              <a:gd name="connsiteY0" fmla="*/ 2625754 h 6869888"/>
              <a:gd name="connsiteX1" fmla="*/ 1497837 w 2995673"/>
              <a:gd name="connsiteY1" fmla="*/ 2736 h 6869888"/>
              <a:gd name="connsiteX2" fmla="*/ 2995673 w 2995673"/>
              <a:gd name="connsiteY2" fmla="*/ 0 h 6869888"/>
              <a:gd name="connsiteX3" fmla="*/ 2423550 w 2995673"/>
              <a:gd name="connsiteY3" fmla="*/ 6869888 h 6869888"/>
              <a:gd name="connsiteX4" fmla="*/ 572123 w 2995673"/>
              <a:gd name="connsiteY4" fmla="*/ 6869888 h 6869888"/>
              <a:gd name="connsiteX5" fmla="*/ 0 w 2995673"/>
              <a:gd name="connsiteY5" fmla="*/ 2625754 h 6869888"/>
              <a:gd name="connsiteX0" fmla="*/ 0 w 2995673"/>
              <a:gd name="connsiteY0" fmla="*/ 2625754 h 6869888"/>
              <a:gd name="connsiteX1" fmla="*/ 1497837 w 2995673"/>
              <a:gd name="connsiteY1" fmla="*/ 2736 h 6869888"/>
              <a:gd name="connsiteX2" fmla="*/ 2995673 w 2995673"/>
              <a:gd name="connsiteY2" fmla="*/ 0 h 6869888"/>
              <a:gd name="connsiteX3" fmla="*/ 2994002 w 2995673"/>
              <a:gd name="connsiteY3" fmla="*/ 6844722 h 6869888"/>
              <a:gd name="connsiteX4" fmla="*/ 572123 w 2995673"/>
              <a:gd name="connsiteY4" fmla="*/ 6869888 h 6869888"/>
              <a:gd name="connsiteX5" fmla="*/ 0 w 2995673"/>
              <a:gd name="connsiteY5" fmla="*/ 2625754 h 6869888"/>
              <a:gd name="connsiteX0" fmla="*/ 0 w 2995673"/>
              <a:gd name="connsiteY0" fmla="*/ 2625754 h 6861499"/>
              <a:gd name="connsiteX1" fmla="*/ 1497837 w 2995673"/>
              <a:gd name="connsiteY1" fmla="*/ 2736 h 6861499"/>
              <a:gd name="connsiteX2" fmla="*/ 2995673 w 2995673"/>
              <a:gd name="connsiteY2" fmla="*/ 0 h 6861499"/>
              <a:gd name="connsiteX3" fmla="*/ 2994002 w 2995673"/>
              <a:gd name="connsiteY3" fmla="*/ 6844722 h 6861499"/>
              <a:gd name="connsiteX4" fmla="*/ 1083852 w 2995673"/>
              <a:gd name="connsiteY4" fmla="*/ 6861499 h 6861499"/>
              <a:gd name="connsiteX5" fmla="*/ 0 w 2995673"/>
              <a:gd name="connsiteY5" fmla="*/ 2625754 h 6861499"/>
              <a:gd name="connsiteX0" fmla="*/ 0 w 3010780"/>
              <a:gd name="connsiteY0" fmla="*/ 2625754 h 6861499"/>
              <a:gd name="connsiteX1" fmla="*/ 1497837 w 3010780"/>
              <a:gd name="connsiteY1" fmla="*/ 2736 h 6861499"/>
              <a:gd name="connsiteX2" fmla="*/ 2995673 w 3010780"/>
              <a:gd name="connsiteY2" fmla="*/ 0 h 6861499"/>
              <a:gd name="connsiteX3" fmla="*/ 3010780 w 3010780"/>
              <a:gd name="connsiteY3" fmla="*/ 6853111 h 6861499"/>
              <a:gd name="connsiteX4" fmla="*/ 1083852 w 3010780"/>
              <a:gd name="connsiteY4" fmla="*/ 6861499 h 6861499"/>
              <a:gd name="connsiteX5" fmla="*/ 0 w 3010780"/>
              <a:gd name="connsiteY5" fmla="*/ 2625754 h 6861499"/>
              <a:gd name="connsiteX0" fmla="*/ 0 w 4831191"/>
              <a:gd name="connsiteY0" fmla="*/ 3439486 h 6861499"/>
              <a:gd name="connsiteX1" fmla="*/ 3318248 w 4831191"/>
              <a:gd name="connsiteY1" fmla="*/ 2736 h 6861499"/>
              <a:gd name="connsiteX2" fmla="*/ 4816084 w 4831191"/>
              <a:gd name="connsiteY2" fmla="*/ 0 h 6861499"/>
              <a:gd name="connsiteX3" fmla="*/ 4831191 w 4831191"/>
              <a:gd name="connsiteY3" fmla="*/ 6853111 h 6861499"/>
              <a:gd name="connsiteX4" fmla="*/ 2904263 w 4831191"/>
              <a:gd name="connsiteY4" fmla="*/ 6861499 h 6861499"/>
              <a:gd name="connsiteX5" fmla="*/ 0 w 4831191"/>
              <a:gd name="connsiteY5" fmla="*/ 3439486 h 6861499"/>
              <a:gd name="connsiteX0" fmla="*/ 0 w 4831191"/>
              <a:gd name="connsiteY0" fmla="*/ 3445139 h 6867152"/>
              <a:gd name="connsiteX1" fmla="*/ 2915577 w 4831191"/>
              <a:gd name="connsiteY1" fmla="*/ 0 h 6867152"/>
              <a:gd name="connsiteX2" fmla="*/ 4816084 w 4831191"/>
              <a:gd name="connsiteY2" fmla="*/ 5653 h 6867152"/>
              <a:gd name="connsiteX3" fmla="*/ 4831191 w 4831191"/>
              <a:gd name="connsiteY3" fmla="*/ 6858764 h 6867152"/>
              <a:gd name="connsiteX4" fmla="*/ 2904263 w 4831191"/>
              <a:gd name="connsiteY4" fmla="*/ 6867152 h 6867152"/>
              <a:gd name="connsiteX5" fmla="*/ 0 w 4831191"/>
              <a:gd name="connsiteY5" fmla="*/ 3445139 h 6867152"/>
              <a:gd name="connsiteX0" fmla="*/ 0 w 4831191"/>
              <a:gd name="connsiteY0" fmla="*/ 3445139 h 6867152"/>
              <a:gd name="connsiteX1" fmla="*/ 2922401 w 4831191"/>
              <a:gd name="connsiteY1" fmla="*/ 0 h 6867152"/>
              <a:gd name="connsiteX2" fmla="*/ 4816084 w 4831191"/>
              <a:gd name="connsiteY2" fmla="*/ 5653 h 6867152"/>
              <a:gd name="connsiteX3" fmla="*/ 4831191 w 4831191"/>
              <a:gd name="connsiteY3" fmla="*/ 6858764 h 6867152"/>
              <a:gd name="connsiteX4" fmla="*/ 2904263 w 4831191"/>
              <a:gd name="connsiteY4" fmla="*/ 6867152 h 6867152"/>
              <a:gd name="connsiteX5" fmla="*/ 0 w 4831191"/>
              <a:gd name="connsiteY5" fmla="*/ 3445139 h 6867152"/>
              <a:gd name="connsiteX0" fmla="*/ 0 w 4844839"/>
              <a:gd name="connsiteY0" fmla="*/ 3445139 h 6867152"/>
              <a:gd name="connsiteX1" fmla="*/ 2936049 w 4844839"/>
              <a:gd name="connsiteY1" fmla="*/ 0 h 6867152"/>
              <a:gd name="connsiteX2" fmla="*/ 4829732 w 4844839"/>
              <a:gd name="connsiteY2" fmla="*/ 5653 h 6867152"/>
              <a:gd name="connsiteX3" fmla="*/ 4844839 w 4844839"/>
              <a:gd name="connsiteY3" fmla="*/ 6858764 h 6867152"/>
              <a:gd name="connsiteX4" fmla="*/ 2917911 w 4844839"/>
              <a:gd name="connsiteY4" fmla="*/ 6867152 h 6867152"/>
              <a:gd name="connsiteX5" fmla="*/ 0 w 4844839"/>
              <a:gd name="connsiteY5" fmla="*/ 3445139 h 6867152"/>
              <a:gd name="connsiteX0" fmla="*/ 0 w 4844839"/>
              <a:gd name="connsiteY0" fmla="*/ 3445139 h 6860328"/>
              <a:gd name="connsiteX1" fmla="*/ 2936049 w 4844839"/>
              <a:gd name="connsiteY1" fmla="*/ 0 h 6860328"/>
              <a:gd name="connsiteX2" fmla="*/ 4829732 w 4844839"/>
              <a:gd name="connsiteY2" fmla="*/ 5653 h 6860328"/>
              <a:gd name="connsiteX3" fmla="*/ 4844839 w 4844839"/>
              <a:gd name="connsiteY3" fmla="*/ 6858764 h 6860328"/>
              <a:gd name="connsiteX4" fmla="*/ 2924735 w 4844839"/>
              <a:gd name="connsiteY4" fmla="*/ 6860328 h 6860328"/>
              <a:gd name="connsiteX5" fmla="*/ 0 w 4844839"/>
              <a:gd name="connsiteY5" fmla="*/ 3445139 h 6860328"/>
              <a:gd name="connsiteX0" fmla="*/ 0 w 4844839"/>
              <a:gd name="connsiteY0" fmla="*/ 3445139 h 6869853"/>
              <a:gd name="connsiteX1" fmla="*/ 2936049 w 4844839"/>
              <a:gd name="connsiteY1" fmla="*/ 0 h 6869853"/>
              <a:gd name="connsiteX2" fmla="*/ 4829732 w 4844839"/>
              <a:gd name="connsiteY2" fmla="*/ 5653 h 6869853"/>
              <a:gd name="connsiteX3" fmla="*/ 4844839 w 4844839"/>
              <a:gd name="connsiteY3" fmla="*/ 6858764 h 6869853"/>
              <a:gd name="connsiteX4" fmla="*/ 2924735 w 4844839"/>
              <a:gd name="connsiteY4" fmla="*/ 6869853 h 6869853"/>
              <a:gd name="connsiteX5" fmla="*/ 0 w 4844839"/>
              <a:gd name="connsiteY5" fmla="*/ 3445139 h 6869853"/>
              <a:gd name="connsiteX0" fmla="*/ 0 w 4854364"/>
              <a:gd name="connsiteY0" fmla="*/ 3445139 h 6869853"/>
              <a:gd name="connsiteX1" fmla="*/ 2936049 w 4854364"/>
              <a:gd name="connsiteY1" fmla="*/ 0 h 6869853"/>
              <a:gd name="connsiteX2" fmla="*/ 4829732 w 4854364"/>
              <a:gd name="connsiteY2" fmla="*/ 5653 h 6869853"/>
              <a:gd name="connsiteX3" fmla="*/ 4854364 w 4854364"/>
              <a:gd name="connsiteY3" fmla="*/ 6868289 h 6869853"/>
              <a:gd name="connsiteX4" fmla="*/ 2924735 w 4854364"/>
              <a:gd name="connsiteY4" fmla="*/ 6869853 h 6869853"/>
              <a:gd name="connsiteX5" fmla="*/ 0 w 4854364"/>
              <a:gd name="connsiteY5" fmla="*/ 3445139 h 6869853"/>
              <a:gd name="connsiteX0" fmla="*/ 0 w 4854364"/>
              <a:gd name="connsiteY0" fmla="*/ 3445139 h 6869853"/>
              <a:gd name="connsiteX1" fmla="*/ 2936049 w 4854364"/>
              <a:gd name="connsiteY1" fmla="*/ 0 h 6869853"/>
              <a:gd name="connsiteX2" fmla="*/ 4829732 w 4854364"/>
              <a:gd name="connsiteY2" fmla="*/ 5653 h 6869853"/>
              <a:gd name="connsiteX3" fmla="*/ 4854364 w 4854364"/>
              <a:gd name="connsiteY3" fmla="*/ 6868289 h 6869853"/>
              <a:gd name="connsiteX4" fmla="*/ 2915210 w 4854364"/>
              <a:gd name="connsiteY4" fmla="*/ 6869853 h 6869853"/>
              <a:gd name="connsiteX5" fmla="*/ 0 w 4854364"/>
              <a:gd name="connsiteY5" fmla="*/ 3445139 h 6869853"/>
              <a:gd name="connsiteX0" fmla="*/ 0 w 4854364"/>
              <a:gd name="connsiteY0" fmla="*/ 3445139 h 6869853"/>
              <a:gd name="connsiteX1" fmla="*/ 2936049 w 4854364"/>
              <a:gd name="connsiteY1" fmla="*/ 0 h 6869853"/>
              <a:gd name="connsiteX2" fmla="*/ 4829732 w 4854364"/>
              <a:gd name="connsiteY2" fmla="*/ 5653 h 6869853"/>
              <a:gd name="connsiteX3" fmla="*/ 4854364 w 4854364"/>
              <a:gd name="connsiteY3" fmla="*/ 6868289 h 6869853"/>
              <a:gd name="connsiteX4" fmla="*/ 2915210 w 4854364"/>
              <a:gd name="connsiteY4" fmla="*/ 6869853 h 6869853"/>
              <a:gd name="connsiteX5" fmla="*/ 0 w 4854364"/>
              <a:gd name="connsiteY5" fmla="*/ 3445139 h 6869853"/>
              <a:gd name="connsiteX0" fmla="*/ 0 w 4846126"/>
              <a:gd name="connsiteY0" fmla="*/ 3436901 h 6869853"/>
              <a:gd name="connsiteX1" fmla="*/ 2927811 w 4846126"/>
              <a:gd name="connsiteY1" fmla="*/ 0 h 6869853"/>
              <a:gd name="connsiteX2" fmla="*/ 4821494 w 4846126"/>
              <a:gd name="connsiteY2" fmla="*/ 5653 h 6869853"/>
              <a:gd name="connsiteX3" fmla="*/ 4846126 w 4846126"/>
              <a:gd name="connsiteY3" fmla="*/ 6868289 h 6869853"/>
              <a:gd name="connsiteX4" fmla="*/ 2906972 w 4846126"/>
              <a:gd name="connsiteY4" fmla="*/ 6869853 h 6869853"/>
              <a:gd name="connsiteX5" fmla="*/ 0 w 4846126"/>
              <a:gd name="connsiteY5" fmla="*/ 3436901 h 6869853"/>
              <a:gd name="connsiteX0" fmla="*/ 0 w 4846126"/>
              <a:gd name="connsiteY0" fmla="*/ 3436901 h 6878091"/>
              <a:gd name="connsiteX1" fmla="*/ 2927811 w 4846126"/>
              <a:gd name="connsiteY1" fmla="*/ 0 h 6878091"/>
              <a:gd name="connsiteX2" fmla="*/ 4821494 w 4846126"/>
              <a:gd name="connsiteY2" fmla="*/ 5653 h 6878091"/>
              <a:gd name="connsiteX3" fmla="*/ 4846126 w 4846126"/>
              <a:gd name="connsiteY3" fmla="*/ 6868289 h 6878091"/>
              <a:gd name="connsiteX4" fmla="*/ 2931685 w 4846126"/>
              <a:gd name="connsiteY4" fmla="*/ 6878091 h 6878091"/>
              <a:gd name="connsiteX5" fmla="*/ 0 w 4846126"/>
              <a:gd name="connsiteY5" fmla="*/ 3436901 h 6878091"/>
              <a:gd name="connsiteX0" fmla="*/ 0 w 4863321"/>
              <a:gd name="connsiteY0" fmla="*/ 3439486 h 6880676"/>
              <a:gd name="connsiteX1" fmla="*/ 2927811 w 4863321"/>
              <a:gd name="connsiteY1" fmla="*/ 2585 h 6880676"/>
              <a:gd name="connsiteX2" fmla="*/ 4862684 w 4863321"/>
              <a:gd name="connsiteY2" fmla="*/ 0 h 6880676"/>
              <a:gd name="connsiteX3" fmla="*/ 4846126 w 4863321"/>
              <a:gd name="connsiteY3" fmla="*/ 6870874 h 6880676"/>
              <a:gd name="connsiteX4" fmla="*/ 2931685 w 4863321"/>
              <a:gd name="connsiteY4" fmla="*/ 6880676 h 6880676"/>
              <a:gd name="connsiteX5" fmla="*/ 0 w 4863321"/>
              <a:gd name="connsiteY5" fmla="*/ 3439486 h 6880676"/>
              <a:gd name="connsiteX0" fmla="*/ 0 w 4862684"/>
              <a:gd name="connsiteY0" fmla="*/ 3439486 h 6880676"/>
              <a:gd name="connsiteX1" fmla="*/ 2927811 w 4862684"/>
              <a:gd name="connsiteY1" fmla="*/ 2585 h 6880676"/>
              <a:gd name="connsiteX2" fmla="*/ 4862684 w 4862684"/>
              <a:gd name="connsiteY2" fmla="*/ 0 h 6880676"/>
              <a:gd name="connsiteX3" fmla="*/ 4846126 w 4862684"/>
              <a:gd name="connsiteY3" fmla="*/ 6870874 h 6880676"/>
              <a:gd name="connsiteX4" fmla="*/ 2931685 w 4862684"/>
              <a:gd name="connsiteY4" fmla="*/ 6880676 h 6880676"/>
              <a:gd name="connsiteX5" fmla="*/ 0 w 4862684"/>
              <a:gd name="connsiteY5" fmla="*/ 3439486 h 6880676"/>
              <a:gd name="connsiteX0" fmla="*/ 0 w 4862684"/>
              <a:gd name="connsiteY0" fmla="*/ 3439486 h 6880676"/>
              <a:gd name="connsiteX1" fmla="*/ 2927811 w 4862684"/>
              <a:gd name="connsiteY1" fmla="*/ 2585 h 6880676"/>
              <a:gd name="connsiteX2" fmla="*/ 4862684 w 4862684"/>
              <a:gd name="connsiteY2" fmla="*/ 0 h 6880676"/>
              <a:gd name="connsiteX3" fmla="*/ 4862601 w 4862684"/>
              <a:gd name="connsiteY3" fmla="*/ 6879112 h 6880676"/>
              <a:gd name="connsiteX4" fmla="*/ 2931685 w 4862684"/>
              <a:gd name="connsiteY4" fmla="*/ 6880676 h 6880676"/>
              <a:gd name="connsiteX5" fmla="*/ 0 w 4862684"/>
              <a:gd name="connsiteY5" fmla="*/ 3439486 h 688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2684" h="6880676">
                <a:moveTo>
                  <a:pt x="0" y="3439486"/>
                </a:moveTo>
                <a:lnTo>
                  <a:pt x="2927811" y="2585"/>
                </a:lnTo>
                <a:lnTo>
                  <a:pt x="4862684" y="0"/>
                </a:lnTo>
                <a:cubicBezTo>
                  <a:pt x="4851244" y="2284370"/>
                  <a:pt x="4857565" y="4594742"/>
                  <a:pt x="4862601" y="6879112"/>
                </a:cubicBezTo>
                <a:lnTo>
                  <a:pt x="2931685" y="6880676"/>
                </a:lnTo>
                <a:lnTo>
                  <a:pt x="0" y="3439486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928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799" y="1628775"/>
            <a:ext cx="5470227" cy="3369131"/>
          </a:xfr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6DC5-DA18-4741-BE98-D53C90397A88}" type="datetime1">
              <a:rPr lang="en-GB" smtClean="0"/>
              <a:t>15/05/2022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861" y="6566144"/>
            <a:ext cx="4680000" cy="216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© Kindred Group plc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0" name="Group 102">
            <a:extLst>
              <a:ext uri="{FF2B5EF4-FFF2-40B4-BE49-F238E27FC236}">
                <a16:creationId xmlns:a16="http://schemas.microsoft.com/office/drawing/2014/main" id="{A407DB42-870D-47BE-91BD-639E793F0E56}"/>
              </a:ext>
            </a:extLst>
          </p:cNvPr>
          <p:cNvGrpSpPr/>
          <p:nvPr userDrawn="1"/>
        </p:nvGrpSpPr>
        <p:grpSpPr>
          <a:xfrm>
            <a:off x="6206518" y="-1"/>
            <a:ext cx="4098551" cy="6867169"/>
            <a:chOff x="-1" y="0"/>
            <a:chExt cx="4098549" cy="6867167"/>
          </a:xfrm>
        </p:grpSpPr>
        <p:sp>
          <p:nvSpPr>
            <p:cNvPr id="12" name="Shape 100">
              <a:extLst>
                <a:ext uri="{FF2B5EF4-FFF2-40B4-BE49-F238E27FC236}">
                  <a16:creationId xmlns:a16="http://schemas.microsoft.com/office/drawing/2014/main" id="{F3B11053-2C04-4959-A093-83A44EE560BC}"/>
                </a:ext>
              </a:extLst>
            </p:cNvPr>
            <p:cNvSpPr/>
            <p:nvPr/>
          </p:nvSpPr>
          <p:spPr>
            <a:xfrm flipH="1">
              <a:off x="-1" y="-1"/>
              <a:ext cx="4098550" cy="342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13" y="4"/>
                  </a:moveTo>
                  <a:lnTo>
                    <a:pt x="0" y="0"/>
                  </a:lnTo>
                  <a:lnTo>
                    <a:pt x="15442" y="21600"/>
                  </a:lnTo>
                  <a:lnTo>
                    <a:pt x="21600" y="21598"/>
                  </a:lnTo>
                  <a:lnTo>
                    <a:pt x="6113" y="4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Roboto Light"/>
                </a:defRPr>
              </a:pPr>
              <a:endParaRPr lang="en-GB" dirty="0"/>
            </a:p>
          </p:txBody>
        </p:sp>
        <p:sp>
          <p:nvSpPr>
            <p:cNvPr id="13" name="Shape 101">
              <a:extLst>
                <a:ext uri="{FF2B5EF4-FFF2-40B4-BE49-F238E27FC236}">
                  <a16:creationId xmlns:a16="http://schemas.microsoft.com/office/drawing/2014/main" id="{D964D69D-221A-4BCF-9858-9BAB8E98BD20}"/>
                </a:ext>
              </a:extLst>
            </p:cNvPr>
            <p:cNvSpPr/>
            <p:nvPr/>
          </p:nvSpPr>
          <p:spPr>
            <a:xfrm rot="10800000">
              <a:off x="-1" y="3429000"/>
              <a:ext cx="4098550" cy="343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13" y="4"/>
                  </a:moveTo>
                  <a:lnTo>
                    <a:pt x="0" y="0"/>
                  </a:lnTo>
                  <a:lnTo>
                    <a:pt x="15442" y="21600"/>
                  </a:lnTo>
                  <a:lnTo>
                    <a:pt x="21600" y="21598"/>
                  </a:lnTo>
                  <a:lnTo>
                    <a:pt x="6113" y="4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Roboto Light"/>
                </a:defRPr>
              </a:pPr>
              <a:endParaRPr lang="en-GB" dirty="0"/>
            </a:p>
          </p:txBody>
        </p:sp>
      </p:grpSp>
      <p:sp>
        <p:nvSpPr>
          <p:cNvPr id="11" name="Shape 98">
            <a:extLst>
              <a:ext uri="{FF2B5EF4-FFF2-40B4-BE49-F238E27FC236}">
                <a16:creationId xmlns:a16="http://schemas.microsoft.com/office/drawing/2014/main" id="{343F116B-C42B-4201-B132-3EF2852D75BF}"/>
              </a:ext>
            </a:extLst>
          </p:cNvPr>
          <p:cNvSpPr>
            <a:spLocks noGrp="1"/>
          </p:cNvSpPr>
          <p:nvPr>
            <p:ph type="pic" sz="half" idx="14" hasCustomPrompt="1"/>
          </p:nvPr>
        </p:nvSpPr>
        <p:spPr>
          <a:xfrm>
            <a:off x="7370504" y="-8392"/>
            <a:ext cx="4847651" cy="6878091"/>
          </a:xfrm>
          <a:custGeom>
            <a:avLst/>
            <a:gdLst>
              <a:gd name="connsiteX0" fmla="*/ 3 w 2995679"/>
              <a:gd name="connsiteY0" fmla="*/ 2623018 h 6867169"/>
              <a:gd name="connsiteX1" fmla="*/ 1497840 w 2995679"/>
              <a:gd name="connsiteY1" fmla="*/ 0 h 6867169"/>
              <a:gd name="connsiteX2" fmla="*/ 2995676 w 2995679"/>
              <a:gd name="connsiteY2" fmla="*/ 2623018 h 6867169"/>
              <a:gd name="connsiteX3" fmla="*/ 2423553 w 2995679"/>
              <a:gd name="connsiteY3" fmla="*/ 6867152 h 6867169"/>
              <a:gd name="connsiteX4" fmla="*/ 572126 w 2995679"/>
              <a:gd name="connsiteY4" fmla="*/ 6867152 h 6867169"/>
              <a:gd name="connsiteX5" fmla="*/ 3 w 2995679"/>
              <a:gd name="connsiteY5" fmla="*/ 2623018 h 6867169"/>
              <a:gd name="connsiteX0" fmla="*/ 0 w 2995673"/>
              <a:gd name="connsiteY0" fmla="*/ 2625754 h 6869888"/>
              <a:gd name="connsiteX1" fmla="*/ 1497837 w 2995673"/>
              <a:gd name="connsiteY1" fmla="*/ 2736 h 6869888"/>
              <a:gd name="connsiteX2" fmla="*/ 2995673 w 2995673"/>
              <a:gd name="connsiteY2" fmla="*/ 0 h 6869888"/>
              <a:gd name="connsiteX3" fmla="*/ 2423550 w 2995673"/>
              <a:gd name="connsiteY3" fmla="*/ 6869888 h 6869888"/>
              <a:gd name="connsiteX4" fmla="*/ 572123 w 2995673"/>
              <a:gd name="connsiteY4" fmla="*/ 6869888 h 6869888"/>
              <a:gd name="connsiteX5" fmla="*/ 0 w 2995673"/>
              <a:gd name="connsiteY5" fmla="*/ 2625754 h 6869888"/>
              <a:gd name="connsiteX0" fmla="*/ 0 w 2995673"/>
              <a:gd name="connsiteY0" fmla="*/ 2625754 h 6869888"/>
              <a:gd name="connsiteX1" fmla="*/ 1497837 w 2995673"/>
              <a:gd name="connsiteY1" fmla="*/ 2736 h 6869888"/>
              <a:gd name="connsiteX2" fmla="*/ 2995673 w 2995673"/>
              <a:gd name="connsiteY2" fmla="*/ 0 h 6869888"/>
              <a:gd name="connsiteX3" fmla="*/ 2994002 w 2995673"/>
              <a:gd name="connsiteY3" fmla="*/ 6844722 h 6869888"/>
              <a:gd name="connsiteX4" fmla="*/ 572123 w 2995673"/>
              <a:gd name="connsiteY4" fmla="*/ 6869888 h 6869888"/>
              <a:gd name="connsiteX5" fmla="*/ 0 w 2995673"/>
              <a:gd name="connsiteY5" fmla="*/ 2625754 h 6869888"/>
              <a:gd name="connsiteX0" fmla="*/ 0 w 2995673"/>
              <a:gd name="connsiteY0" fmla="*/ 2625754 h 6861499"/>
              <a:gd name="connsiteX1" fmla="*/ 1497837 w 2995673"/>
              <a:gd name="connsiteY1" fmla="*/ 2736 h 6861499"/>
              <a:gd name="connsiteX2" fmla="*/ 2995673 w 2995673"/>
              <a:gd name="connsiteY2" fmla="*/ 0 h 6861499"/>
              <a:gd name="connsiteX3" fmla="*/ 2994002 w 2995673"/>
              <a:gd name="connsiteY3" fmla="*/ 6844722 h 6861499"/>
              <a:gd name="connsiteX4" fmla="*/ 1083852 w 2995673"/>
              <a:gd name="connsiteY4" fmla="*/ 6861499 h 6861499"/>
              <a:gd name="connsiteX5" fmla="*/ 0 w 2995673"/>
              <a:gd name="connsiteY5" fmla="*/ 2625754 h 6861499"/>
              <a:gd name="connsiteX0" fmla="*/ 0 w 3010780"/>
              <a:gd name="connsiteY0" fmla="*/ 2625754 h 6861499"/>
              <a:gd name="connsiteX1" fmla="*/ 1497837 w 3010780"/>
              <a:gd name="connsiteY1" fmla="*/ 2736 h 6861499"/>
              <a:gd name="connsiteX2" fmla="*/ 2995673 w 3010780"/>
              <a:gd name="connsiteY2" fmla="*/ 0 h 6861499"/>
              <a:gd name="connsiteX3" fmla="*/ 3010780 w 3010780"/>
              <a:gd name="connsiteY3" fmla="*/ 6853111 h 6861499"/>
              <a:gd name="connsiteX4" fmla="*/ 1083852 w 3010780"/>
              <a:gd name="connsiteY4" fmla="*/ 6861499 h 6861499"/>
              <a:gd name="connsiteX5" fmla="*/ 0 w 3010780"/>
              <a:gd name="connsiteY5" fmla="*/ 2625754 h 6861499"/>
              <a:gd name="connsiteX0" fmla="*/ 0 w 4831191"/>
              <a:gd name="connsiteY0" fmla="*/ 3439486 h 6861499"/>
              <a:gd name="connsiteX1" fmla="*/ 3318248 w 4831191"/>
              <a:gd name="connsiteY1" fmla="*/ 2736 h 6861499"/>
              <a:gd name="connsiteX2" fmla="*/ 4816084 w 4831191"/>
              <a:gd name="connsiteY2" fmla="*/ 0 h 6861499"/>
              <a:gd name="connsiteX3" fmla="*/ 4831191 w 4831191"/>
              <a:gd name="connsiteY3" fmla="*/ 6853111 h 6861499"/>
              <a:gd name="connsiteX4" fmla="*/ 2904263 w 4831191"/>
              <a:gd name="connsiteY4" fmla="*/ 6861499 h 6861499"/>
              <a:gd name="connsiteX5" fmla="*/ 0 w 4831191"/>
              <a:gd name="connsiteY5" fmla="*/ 3439486 h 6861499"/>
              <a:gd name="connsiteX0" fmla="*/ 0 w 4831191"/>
              <a:gd name="connsiteY0" fmla="*/ 3445139 h 6867152"/>
              <a:gd name="connsiteX1" fmla="*/ 2915577 w 4831191"/>
              <a:gd name="connsiteY1" fmla="*/ 0 h 6867152"/>
              <a:gd name="connsiteX2" fmla="*/ 4816084 w 4831191"/>
              <a:gd name="connsiteY2" fmla="*/ 5653 h 6867152"/>
              <a:gd name="connsiteX3" fmla="*/ 4831191 w 4831191"/>
              <a:gd name="connsiteY3" fmla="*/ 6858764 h 6867152"/>
              <a:gd name="connsiteX4" fmla="*/ 2904263 w 4831191"/>
              <a:gd name="connsiteY4" fmla="*/ 6867152 h 6867152"/>
              <a:gd name="connsiteX5" fmla="*/ 0 w 4831191"/>
              <a:gd name="connsiteY5" fmla="*/ 3445139 h 6867152"/>
              <a:gd name="connsiteX0" fmla="*/ 0 w 4831191"/>
              <a:gd name="connsiteY0" fmla="*/ 3445139 h 6867152"/>
              <a:gd name="connsiteX1" fmla="*/ 2922401 w 4831191"/>
              <a:gd name="connsiteY1" fmla="*/ 0 h 6867152"/>
              <a:gd name="connsiteX2" fmla="*/ 4816084 w 4831191"/>
              <a:gd name="connsiteY2" fmla="*/ 5653 h 6867152"/>
              <a:gd name="connsiteX3" fmla="*/ 4831191 w 4831191"/>
              <a:gd name="connsiteY3" fmla="*/ 6858764 h 6867152"/>
              <a:gd name="connsiteX4" fmla="*/ 2904263 w 4831191"/>
              <a:gd name="connsiteY4" fmla="*/ 6867152 h 6867152"/>
              <a:gd name="connsiteX5" fmla="*/ 0 w 4831191"/>
              <a:gd name="connsiteY5" fmla="*/ 3445139 h 6867152"/>
              <a:gd name="connsiteX0" fmla="*/ 0 w 4844839"/>
              <a:gd name="connsiteY0" fmla="*/ 3445139 h 6867152"/>
              <a:gd name="connsiteX1" fmla="*/ 2936049 w 4844839"/>
              <a:gd name="connsiteY1" fmla="*/ 0 h 6867152"/>
              <a:gd name="connsiteX2" fmla="*/ 4829732 w 4844839"/>
              <a:gd name="connsiteY2" fmla="*/ 5653 h 6867152"/>
              <a:gd name="connsiteX3" fmla="*/ 4844839 w 4844839"/>
              <a:gd name="connsiteY3" fmla="*/ 6858764 h 6867152"/>
              <a:gd name="connsiteX4" fmla="*/ 2917911 w 4844839"/>
              <a:gd name="connsiteY4" fmla="*/ 6867152 h 6867152"/>
              <a:gd name="connsiteX5" fmla="*/ 0 w 4844839"/>
              <a:gd name="connsiteY5" fmla="*/ 3445139 h 6867152"/>
              <a:gd name="connsiteX0" fmla="*/ 0 w 4844839"/>
              <a:gd name="connsiteY0" fmla="*/ 3445139 h 6860328"/>
              <a:gd name="connsiteX1" fmla="*/ 2936049 w 4844839"/>
              <a:gd name="connsiteY1" fmla="*/ 0 h 6860328"/>
              <a:gd name="connsiteX2" fmla="*/ 4829732 w 4844839"/>
              <a:gd name="connsiteY2" fmla="*/ 5653 h 6860328"/>
              <a:gd name="connsiteX3" fmla="*/ 4844839 w 4844839"/>
              <a:gd name="connsiteY3" fmla="*/ 6858764 h 6860328"/>
              <a:gd name="connsiteX4" fmla="*/ 2924735 w 4844839"/>
              <a:gd name="connsiteY4" fmla="*/ 6860328 h 6860328"/>
              <a:gd name="connsiteX5" fmla="*/ 0 w 4844839"/>
              <a:gd name="connsiteY5" fmla="*/ 3445139 h 6860328"/>
              <a:gd name="connsiteX0" fmla="*/ 0 w 4844839"/>
              <a:gd name="connsiteY0" fmla="*/ 3445139 h 6869853"/>
              <a:gd name="connsiteX1" fmla="*/ 2936049 w 4844839"/>
              <a:gd name="connsiteY1" fmla="*/ 0 h 6869853"/>
              <a:gd name="connsiteX2" fmla="*/ 4829732 w 4844839"/>
              <a:gd name="connsiteY2" fmla="*/ 5653 h 6869853"/>
              <a:gd name="connsiteX3" fmla="*/ 4844839 w 4844839"/>
              <a:gd name="connsiteY3" fmla="*/ 6858764 h 6869853"/>
              <a:gd name="connsiteX4" fmla="*/ 2924735 w 4844839"/>
              <a:gd name="connsiteY4" fmla="*/ 6869853 h 6869853"/>
              <a:gd name="connsiteX5" fmla="*/ 0 w 4844839"/>
              <a:gd name="connsiteY5" fmla="*/ 3445139 h 6869853"/>
              <a:gd name="connsiteX0" fmla="*/ 0 w 4854364"/>
              <a:gd name="connsiteY0" fmla="*/ 3445139 h 6869853"/>
              <a:gd name="connsiteX1" fmla="*/ 2936049 w 4854364"/>
              <a:gd name="connsiteY1" fmla="*/ 0 h 6869853"/>
              <a:gd name="connsiteX2" fmla="*/ 4829732 w 4854364"/>
              <a:gd name="connsiteY2" fmla="*/ 5653 h 6869853"/>
              <a:gd name="connsiteX3" fmla="*/ 4854364 w 4854364"/>
              <a:gd name="connsiteY3" fmla="*/ 6868289 h 6869853"/>
              <a:gd name="connsiteX4" fmla="*/ 2924735 w 4854364"/>
              <a:gd name="connsiteY4" fmla="*/ 6869853 h 6869853"/>
              <a:gd name="connsiteX5" fmla="*/ 0 w 4854364"/>
              <a:gd name="connsiteY5" fmla="*/ 3445139 h 6869853"/>
              <a:gd name="connsiteX0" fmla="*/ 0 w 4854364"/>
              <a:gd name="connsiteY0" fmla="*/ 3445139 h 6869853"/>
              <a:gd name="connsiteX1" fmla="*/ 2936049 w 4854364"/>
              <a:gd name="connsiteY1" fmla="*/ 0 h 6869853"/>
              <a:gd name="connsiteX2" fmla="*/ 4829732 w 4854364"/>
              <a:gd name="connsiteY2" fmla="*/ 5653 h 6869853"/>
              <a:gd name="connsiteX3" fmla="*/ 4854364 w 4854364"/>
              <a:gd name="connsiteY3" fmla="*/ 6868289 h 6869853"/>
              <a:gd name="connsiteX4" fmla="*/ 2915210 w 4854364"/>
              <a:gd name="connsiteY4" fmla="*/ 6869853 h 6869853"/>
              <a:gd name="connsiteX5" fmla="*/ 0 w 4854364"/>
              <a:gd name="connsiteY5" fmla="*/ 3445139 h 6869853"/>
              <a:gd name="connsiteX0" fmla="*/ 0 w 4854364"/>
              <a:gd name="connsiteY0" fmla="*/ 3445139 h 6869853"/>
              <a:gd name="connsiteX1" fmla="*/ 2936049 w 4854364"/>
              <a:gd name="connsiteY1" fmla="*/ 0 h 6869853"/>
              <a:gd name="connsiteX2" fmla="*/ 4829732 w 4854364"/>
              <a:gd name="connsiteY2" fmla="*/ 5653 h 6869853"/>
              <a:gd name="connsiteX3" fmla="*/ 4854364 w 4854364"/>
              <a:gd name="connsiteY3" fmla="*/ 6868289 h 6869853"/>
              <a:gd name="connsiteX4" fmla="*/ 2915210 w 4854364"/>
              <a:gd name="connsiteY4" fmla="*/ 6869853 h 6869853"/>
              <a:gd name="connsiteX5" fmla="*/ 0 w 4854364"/>
              <a:gd name="connsiteY5" fmla="*/ 3445139 h 6869853"/>
              <a:gd name="connsiteX0" fmla="*/ 0 w 4846126"/>
              <a:gd name="connsiteY0" fmla="*/ 3436901 h 6869853"/>
              <a:gd name="connsiteX1" fmla="*/ 2927811 w 4846126"/>
              <a:gd name="connsiteY1" fmla="*/ 0 h 6869853"/>
              <a:gd name="connsiteX2" fmla="*/ 4821494 w 4846126"/>
              <a:gd name="connsiteY2" fmla="*/ 5653 h 6869853"/>
              <a:gd name="connsiteX3" fmla="*/ 4846126 w 4846126"/>
              <a:gd name="connsiteY3" fmla="*/ 6868289 h 6869853"/>
              <a:gd name="connsiteX4" fmla="*/ 2906972 w 4846126"/>
              <a:gd name="connsiteY4" fmla="*/ 6869853 h 6869853"/>
              <a:gd name="connsiteX5" fmla="*/ 0 w 4846126"/>
              <a:gd name="connsiteY5" fmla="*/ 3436901 h 6869853"/>
              <a:gd name="connsiteX0" fmla="*/ 0 w 4846126"/>
              <a:gd name="connsiteY0" fmla="*/ 3436901 h 6878091"/>
              <a:gd name="connsiteX1" fmla="*/ 2927811 w 4846126"/>
              <a:gd name="connsiteY1" fmla="*/ 0 h 6878091"/>
              <a:gd name="connsiteX2" fmla="*/ 4821494 w 4846126"/>
              <a:gd name="connsiteY2" fmla="*/ 5653 h 6878091"/>
              <a:gd name="connsiteX3" fmla="*/ 4846126 w 4846126"/>
              <a:gd name="connsiteY3" fmla="*/ 6868289 h 6878091"/>
              <a:gd name="connsiteX4" fmla="*/ 2931685 w 4846126"/>
              <a:gd name="connsiteY4" fmla="*/ 6878091 h 6878091"/>
              <a:gd name="connsiteX5" fmla="*/ 0 w 4846126"/>
              <a:gd name="connsiteY5" fmla="*/ 3436901 h 6878091"/>
              <a:gd name="connsiteX0" fmla="*/ 0 w 4847651"/>
              <a:gd name="connsiteY0" fmla="*/ 3436901 h 6878091"/>
              <a:gd name="connsiteX1" fmla="*/ 2927811 w 4847651"/>
              <a:gd name="connsiteY1" fmla="*/ 0 h 6878091"/>
              <a:gd name="connsiteX2" fmla="*/ 4846207 w 4847651"/>
              <a:gd name="connsiteY2" fmla="*/ 5653 h 6878091"/>
              <a:gd name="connsiteX3" fmla="*/ 4846126 w 4847651"/>
              <a:gd name="connsiteY3" fmla="*/ 6868289 h 6878091"/>
              <a:gd name="connsiteX4" fmla="*/ 2931685 w 4847651"/>
              <a:gd name="connsiteY4" fmla="*/ 6878091 h 6878091"/>
              <a:gd name="connsiteX5" fmla="*/ 0 w 4847651"/>
              <a:gd name="connsiteY5" fmla="*/ 3436901 h 687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7651" h="6878091">
                <a:moveTo>
                  <a:pt x="0" y="3436901"/>
                </a:moveTo>
                <a:lnTo>
                  <a:pt x="2927811" y="0"/>
                </a:lnTo>
                <a:lnTo>
                  <a:pt x="4846207" y="5653"/>
                </a:lnTo>
                <a:cubicBezTo>
                  <a:pt x="4851243" y="2290023"/>
                  <a:pt x="4841090" y="4583919"/>
                  <a:pt x="4846126" y="6868289"/>
                </a:cubicBezTo>
                <a:lnTo>
                  <a:pt x="2931685" y="6878091"/>
                </a:lnTo>
                <a:lnTo>
                  <a:pt x="0" y="3436901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965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D062-77BD-4E42-8358-897F6139E043}" type="datetime1">
              <a:rPr lang="en-GB" smtClean="0"/>
              <a:t>15/05/2022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861" y="6566144"/>
            <a:ext cx="4680000" cy="216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© Kindred Group plc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77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861" y="6566144"/>
            <a:ext cx="468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© Kindred Group plc 2021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861" y="259472"/>
            <a:ext cx="10515602" cy="112216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861" y="1658938"/>
            <a:ext cx="10515602" cy="45180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91988" y="6577986"/>
            <a:ext cx="972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06E2373-6E31-4CAC-897F-508A1442BE34}" type="datetime1">
              <a:rPr lang="en-GB" smtClean="0"/>
              <a:t>15/05/2022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3988" y="6566144"/>
            <a:ext cx="21051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image2.jpeg" descr="image2.jpeg">
            <a:extLst>
              <a:ext uri="{FF2B5EF4-FFF2-40B4-BE49-F238E27FC236}">
                <a16:creationId xmlns:a16="http://schemas.microsoft.com/office/drawing/2014/main" id="{607C0F6F-A6A0-465B-8F3A-762CCC0E617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93986"/>
            <a:ext cx="12193200" cy="64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.png" descr="image1.png">
            <a:extLst>
              <a:ext uri="{FF2B5EF4-FFF2-40B4-BE49-F238E27FC236}">
                <a16:creationId xmlns:a16="http://schemas.microsoft.com/office/drawing/2014/main" id="{5C84A5C7-728D-4D7F-B145-D7A01920960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0729" y="533696"/>
            <a:ext cx="445940" cy="41171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MSIPCMContentMarking" descr="{&quot;HashCode&quot;:-1202857210,&quot;Placement&quot;:&quot;Footer&quot;,&quot;Top&quot;:519.343,&quot;Left&quot;:426.774323,&quot;SlideWidth&quot;:960,&quot;SlideHeight&quot;:540}">
            <a:extLst>
              <a:ext uri="{FF2B5EF4-FFF2-40B4-BE49-F238E27FC236}">
                <a16:creationId xmlns:a16="http://schemas.microsoft.com/office/drawing/2014/main" id="{42AC8F4A-9985-4979-9147-68A2E9CDD0DC}"/>
              </a:ext>
            </a:extLst>
          </p:cNvPr>
          <p:cNvSpPr txBox="1"/>
          <p:nvPr userDrawn="1"/>
        </p:nvSpPr>
        <p:spPr>
          <a:xfrm>
            <a:off x="5420034" y="6595656"/>
            <a:ext cx="135193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sv-SE" sz="1000">
                <a:solidFill>
                  <a:srgbClr val="000000"/>
                </a:solidFill>
                <a:latin typeface="Calibri" panose="020F0502020204030204" pitchFamily="34" charset="0"/>
              </a:rPr>
              <a:t>Classified as General</a:t>
            </a:r>
          </a:p>
        </p:txBody>
      </p:sp>
    </p:spTree>
    <p:extLst>
      <p:ext uri="{BB962C8B-B14F-4D97-AF65-F5344CB8AC3E}">
        <p14:creationId xmlns:p14="http://schemas.microsoft.com/office/powerpoint/2010/main" val="284732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8" r:id="rId6"/>
    <p:sldLayoutId id="2147483651" r:id="rId7"/>
    <p:sldLayoutId id="2147483660" r:id="rId8"/>
    <p:sldLayoutId id="2147483654" r:id="rId9"/>
    <p:sldLayoutId id="2147483655" r:id="rId10"/>
    <p:sldLayoutId id="2147483661" r:id="rId11"/>
    <p:sldLayoutId id="214748366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400" indent="-1944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86000" indent="-2700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700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000" indent="-2700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000" indent="-2700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  <p15:guide id="5" orient="horz" pos="4133" userDrawn="1">
          <p15:clr>
            <a:srgbClr val="F26B43"/>
          </p15:clr>
        </p15:guide>
        <p15:guide id="6" orient="horz" pos="4247" userDrawn="1">
          <p15:clr>
            <a:srgbClr val="F26B43"/>
          </p15:clr>
        </p15:guide>
        <p15:guide id="7" pos="257" userDrawn="1">
          <p15:clr>
            <a:srgbClr val="F26B43"/>
          </p15:clr>
        </p15:guide>
        <p15:guide id="8" pos="6902" userDrawn="1">
          <p15:clr>
            <a:srgbClr val="F26B43"/>
          </p15:clr>
        </p15:guide>
        <p15:guide id="9" orient="horz" pos="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microsoft.com/office/2018/10/relationships/comments" Target="../comments/modernComment_164_34F677FB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microsoft.com/office/2018/10/relationships/comments" Target="../comments/modernComment_16E_8E63B8FA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customXml" Target="../ink/ink5.xml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Jason, meet Oracle database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Priit Piipuu</a:t>
            </a:r>
          </a:p>
        </p:txBody>
      </p:sp>
    </p:spTree>
    <p:extLst>
      <p:ext uri="{BB962C8B-B14F-4D97-AF65-F5344CB8AC3E}">
        <p14:creationId xmlns:p14="http://schemas.microsoft.com/office/powerpoint/2010/main" val="25953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77B0-CB65-46D1-A0E0-A221FFB67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JSON data types (III)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DA847C5B-8F11-4FC1-8A1F-01ABE81F8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718" y="1341456"/>
            <a:ext cx="7447215" cy="535292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7D0A2B-A05C-4BF6-94AD-592DA32E7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A32D6-E097-4E9B-921E-D79A6A5A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32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01655-60A6-47C1-A9A0-25E397B1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Dot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B75D3-8343-497F-9C96-4C79C37F5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SELECT</a:t>
            </a:r>
          </a:p>
          <a:p>
            <a:pPr marL="0" indent="0">
              <a:buNone/>
            </a:pPr>
            <a:r>
              <a:rPr lang="en-US" dirty="0"/>
              <a:t>    c.customer.id,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c.customer.birthday.date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FROM</a:t>
            </a:r>
          </a:p>
          <a:p>
            <a:pPr marL="0" indent="0">
              <a:buNone/>
            </a:pPr>
            <a:r>
              <a:rPr lang="en-US" dirty="0"/>
              <a:t>    customers c</a:t>
            </a:r>
          </a:p>
          <a:p>
            <a:pPr marL="0" indent="0">
              <a:buNone/>
            </a:pPr>
            <a:r>
              <a:rPr lang="en-US" dirty="0"/>
              <a:t>WHERE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c.customer.first_name</a:t>
            </a:r>
            <a:r>
              <a:rPr lang="en-US" dirty="0"/>
              <a:t> = 'Jason’;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77EDC-4521-4741-B1E4-F3CA4737E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65412-7735-42EE-9454-69ECCA78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507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01655-60A6-47C1-A9A0-25E397B1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Dot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B75D3-8343-497F-9C96-4C79C37F5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SELECT</a:t>
            </a:r>
          </a:p>
          <a:p>
            <a:pPr marL="0" indent="0">
              <a:buNone/>
            </a:pPr>
            <a:r>
              <a:rPr lang="en-US" dirty="0"/>
              <a:t>    c.customer.id,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c.customer.birthday.date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FROM</a:t>
            </a:r>
          </a:p>
          <a:p>
            <a:pPr marL="0" indent="0">
              <a:buNone/>
            </a:pPr>
            <a:r>
              <a:rPr lang="en-US" dirty="0"/>
              <a:t>    customers c</a:t>
            </a:r>
          </a:p>
          <a:p>
            <a:pPr marL="0" indent="0">
              <a:buNone/>
            </a:pPr>
            <a:r>
              <a:rPr lang="en-US" dirty="0"/>
              <a:t>WHERE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c.customer.first_name</a:t>
            </a:r>
            <a:r>
              <a:rPr lang="en-US" dirty="0"/>
              <a:t> = 'Jason’;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77EDC-4521-4741-B1E4-F3CA4737E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65412-7735-42EE-9454-69ECCA78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12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A24D97-194D-4B93-9369-38B960CFD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1" y="4398751"/>
            <a:ext cx="12192000" cy="26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27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6CC5-F699-4000-8A8E-BE4D4ACF2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SQL/JSON path expressions (I)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01019-CF93-4356-949B-54940237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BD6B6-27F8-42E4-8FE8-72A03948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13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C55AE91-81D1-406B-B3CA-6644B0BB2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JSON_EXISTS checks if a particular value is present or not</a:t>
            </a:r>
          </a:p>
          <a:p>
            <a:r>
              <a:rPr lang="sv-SE" dirty="0"/>
              <a:t>Supports error handlers (ERROR ON ERROR, FALSE ON ERROR, TRUE ON ERROR)</a:t>
            </a:r>
          </a:p>
          <a:p>
            <a:r>
              <a:rPr lang="sv-SE" dirty="0"/>
              <a:t>Can handle empty values</a:t>
            </a:r>
          </a:p>
          <a:p>
            <a:pPr lvl="1"/>
            <a:r>
              <a:rPr lang="sv-SE" dirty="0"/>
              <a:t>ERROR ON EMPTY, TRUE ON EMPTY, FALSE ON EMPTY</a:t>
            </a:r>
          </a:p>
          <a:p>
            <a:pPr lvl="1"/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8DEC16-DF03-4B3A-9E9E-E82965F35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002" y="1556051"/>
            <a:ext cx="8364643" cy="271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11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C3616-E526-4AB5-B59B-C7AF64E8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SQL/JSON path expressions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93C27-3E33-48F4-BFDF-26DDF4887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Path expression can be either absolute or relative</a:t>
            </a:r>
          </a:p>
          <a:p>
            <a:r>
              <a:rPr lang="sv-SE" dirty="0"/>
              <a:t>Absolute path expression starts with $</a:t>
            </a:r>
          </a:p>
          <a:p>
            <a:r>
              <a:rPr lang="sv-SE" dirty="0"/>
              <a:t>This matches the context item for the expression</a:t>
            </a:r>
          </a:p>
          <a:p>
            <a:r>
              <a:rPr lang="sv-SE" dirty="0"/>
              <a:t>Expression is evaluated for each SQL expression passed to the function or condition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5206-ADB1-4017-9165-62C265A3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5342F-C039-43B9-9743-CCC44C2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14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FD7725-BF2C-4C97-AFE0-A6064A72D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861" y="1770817"/>
            <a:ext cx="113728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3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C3616-E526-4AB5-B59B-C7AF64E8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SQL/JSON path expressions (III)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93C27-3E33-48F4-BFDF-26DDF4887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Array elements can be specified either by *, array indexes, or ranges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5206-ADB1-4017-9165-62C265A3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5342F-C039-43B9-9743-CCC44C2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15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D278A0-8BCC-44B8-831D-6D1CC848F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395" y="1381639"/>
            <a:ext cx="113728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23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C3616-E526-4AB5-B59B-C7AF64E8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SQL/JSON path expressions (IV)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93C27-3E33-48F4-BFDF-26DDF4887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Filter expression applies predicates to its arguments</a:t>
            </a:r>
          </a:p>
          <a:p>
            <a:r>
              <a:rPr lang="sv-SE" dirty="0"/>
              <a:t>Possible predicates</a:t>
            </a:r>
          </a:p>
          <a:p>
            <a:pPr lvl="1"/>
            <a:r>
              <a:rPr lang="sv-SE" dirty="0"/>
              <a:t>Logical conditions and EXISTS</a:t>
            </a:r>
          </a:p>
          <a:p>
            <a:pPr lvl="1"/>
            <a:r>
              <a:rPr lang="sv-SE" dirty="0"/>
              <a:t>Comparisions: HAS SUBSTRING, STARTS WITH, LIKE, LIKE_REGEX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5206-ADB1-4017-9165-62C265A3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5342F-C039-43B9-9743-CCC44C2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16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F2978E-25D3-4C39-9ADA-EEA1C3A11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814" y="1595890"/>
            <a:ext cx="113728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07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C3616-E526-4AB5-B59B-C7AF64E8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SQL/JSON path expressions (V)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93C27-3E33-48F4-BFDF-26DDF4887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Relative path expressions are used inside filter expressions</a:t>
            </a:r>
          </a:p>
          <a:p>
            <a:r>
              <a:rPr lang="sv-SE" dirty="0"/>
              <a:t>Represents current filter item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5206-ADB1-4017-9165-62C265A3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5342F-C039-43B9-9743-CCC44C2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17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E9438-41B4-4D26-8517-36FE3E549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653" y="1570045"/>
            <a:ext cx="113728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20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C3616-E526-4AB5-B59B-C7AF64E8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SQL/JSON path expressions (VI)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93C27-3E33-48F4-BFDF-26DDF4887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Type conversion functions</a:t>
            </a:r>
          </a:p>
          <a:p>
            <a:pPr lvl="1"/>
            <a:r>
              <a:rPr lang="sv-SE" dirty="0"/>
              <a:t>string, stringOnly(), number, numberOnly(), date(), timestamp(), boolean(), booleanOnly()</a:t>
            </a:r>
          </a:p>
          <a:p>
            <a:pPr lvl="1"/>
            <a:r>
              <a:rPr lang="sv-SE" dirty="0"/>
              <a:t>RETURNING clause in the SQL/JSON functions allows for length and precision</a:t>
            </a:r>
          </a:p>
          <a:p>
            <a:r>
              <a:rPr lang="sv-SE" dirty="0"/>
              <a:t>Other functions</a:t>
            </a:r>
          </a:p>
          <a:p>
            <a:pPr lvl="1"/>
            <a:r>
              <a:rPr lang="sv-SE" dirty="0"/>
              <a:t>ceiling(), floor(), length(), size(), type(), etc.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5206-ADB1-4017-9165-62C265A3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5342F-C039-43B9-9743-CCC44C2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18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E1E3A3-46E9-44EF-99B6-8317FA59D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912" y="1625953"/>
            <a:ext cx="113728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71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C3616-E526-4AB5-B59B-C7AF64E8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SQL/JSON path expressions (VII)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93C27-3E33-48F4-BFDF-26DDF4887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5206-ADB1-4017-9165-62C265A3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5342F-C039-43B9-9743-CCC44C2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19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A5E4F8-AEE7-4183-B8EB-B9B18A3EC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86" y="1828732"/>
            <a:ext cx="113728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3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E0BB72-ADED-FF4E-95BD-989D53EA1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4B6765-BE8C-484E-991D-F2B73DD5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2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483D3-88DE-CB4D-A038-A6541C2718F5}"/>
              </a:ext>
            </a:extLst>
          </p:cNvPr>
          <p:cNvSpPr txBox="1">
            <a:spLocks/>
          </p:cNvSpPr>
          <p:nvPr/>
        </p:nvSpPr>
        <p:spPr>
          <a:xfrm>
            <a:off x="425862" y="1658938"/>
            <a:ext cx="6813138" cy="4518026"/>
          </a:xfrm>
          <a:prstGeom prst="rect">
            <a:avLst/>
          </a:prstGeom>
        </p:spPr>
        <p:txBody>
          <a:bodyPr anchor="t"/>
          <a:lstStyle>
            <a:lvl1pPr marL="194400" indent="-1944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6000" indent="-2700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700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700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8000" indent="-2700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/>
          </a:p>
          <a:p>
            <a:pPr marL="194310" indent="-194310"/>
            <a:r>
              <a:rPr lang="en-GB" sz="2000" dirty="0"/>
              <a:t>Started as a DBA twenty years ago, moved to the development side a few years ago</a:t>
            </a:r>
          </a:p>
          <a:p>
            <a:pPr marL="194310" indent="-194310"/>
            <a:endParaRPr lang="en-GB" sz="2000" dirty="0"/>
          </a:p>
          <a:p>
            <a:pPr marL="194310" indent="-194310"/>
            <a:r>
              <a:rPr lang="en-GB" sz="2000" dirty="0"/>
              <a:t>Currently database performance engineer at Kindred Group</a:t>
            </a:r>
          </a:p>
          <a:p>
            <a:pPr marL="194310" indent="-194310"/>
            <a:endParaRPr lang="en-GB" sz="2000" dirty="0"/>
          </a:p>
          <a:p>
            <a:pPr marL="194310" indent="-194310"/>
            <a:r>
              <a:rPr lang="en-GB" sz="2000" dirty="0"/>
              <a:t>Main job is to help developers use Oracle technologies in the best way possible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986B9F38-52AC-8140-8E94-899A9FBF9E3E}"/>
              </a:ext>
            </a:extLst>
          </p:cNvPr>
          <p:cNvSpPr txBox="1">
            <a:spLocks/>
          </p:cNvSpPr>
          <p:nvPr/>
        </p:nvSpPr>
        <p:spPr>
          <a:xfrm>
            <a:off x="406198" y="6534363"/>
            <a:ext cx="3230366" cy="26930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© Kindred Group plc 2017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97902A5-8889-AB46-956A-41DABD5DF682}"/>
              </a:ext>
            </a:extLst>
          </p:cNvPr>
          <p:cNvSpPr txBox="1">
            <a:spLocks/>
          </p:cNvSpPr>
          <p:nvPr/>
        </p:nvSpPr>
        <p:spPr>
          <a:xfrm>
            <a:off x="9940414" y="6534363"/>
            <a:ext cx="1834086" cy="26930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CBA1C7-08AF-409B-8523-A29212EE9F7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3FABDFE-582A-5A4B-8EBB-EE8C4DA71800}"/>
              </a:ext>
            </a:extLst>
          </p:cNvPr>
          <p:cNvSpPr txBox="1">
            <a:spLocks/>
          </p:cNvSpPr>
          <p:nvPr/>
        </p:nvSpPr>
        <p:spPr>
          <a:xfrm>
            <a:off x="425862" y="259472"/>
            <a:ext cx="10515600" cy="11221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WHOAMI: </a:t>
            </a:r>
            <a:r>
              <a:rPr lang="en-GB" err="1"/>
              <a:t>Priit</a:t>
            </a:r>
            <a:r>
              <a:rPr lang="en-GB"/>
              <a:t> </a:t>
            </a:r>
            <a:r>
              <a:rPr lang="en-GB" err="1"/>
              <a:t>Piipuu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64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5FCAD-C0E0-4141-96A1-197F2081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JSON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46732-5CB0-4DC2-9F34-4CC67FAFD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IS JSON</a:t>
            </a:r>
          </a:p>
          <a:p>
            <a:pPr lvl="1"/>
            <a:r>
              <a:rPr lang="sv-SE" dirty="0"/>
              <a:t>Checks if the expression is/is not a well-formed JSON snippet</a:t>
            </a:r>
          </a:p>
          <a:p>
            <a:r>
              <a:rPr lang="sv-SE" dirty="0"/>
              <a:t>JSON_EQUAL</a:t>
            </a:r>
          </a:p>
          <a:p>
            <a:pPr lvl="1"/>
            <a:r>
              <a:rPr lang="sv-SE" dirty="0"/>
              <a:t>Compares two JSON values, returns TRUE is equal</a:t>
            </a:r>
          </a:p>
          <a:p>
            <a:pPr lvl="1"/>
            <a:r>
              <a:rPr lang="sv-SE" dirty="0"/>
              <a:t>Ignores whitespace and object member order</a:t>
            </a:r>
          </a:p>
          <a:p>
            <a:pPr lvl="1"/>
            <a:r>
              <a:rPr lang="sv-SE" dirty="0"/>
              <a:t>Supports ERROR ON ERROR, FALSE | TRUE ON ERROR clauses. Default is FALSE on ERROR</a:t>
            </a:r>
          </a:p>
          <a:p>
            <a:r>
              <a:rPr lang="sv-SE" dirty="0"/>
              <a:t>JSON_EXISTS</a:t>
            </a:r>
          </a:p>
          <a:p>
            <a:pPr lvl="1"/>
            <a:r>
              <a:rPr lang="sv-SE" dirty="0"/>
              <a:t>Can return the default value, or NULL, or ERROR if no match is found</a:t>
            </a:r>
          </a:p>
          <a:p>
            <a:r>
              <a:rPr lang="sv-SE" dirty="0"/>
              <a:t>JSON_TEXTCONTAINS</a:t>
            </a:r>
          </a:p>
          <a:p>
            <a:pPr lvl="1"/>
            <a:r>
              <a:rPr lang="sv-SE" dirty="0"/>
              <a:t>Can be used if Oracle Text JSON index is defined on the column</a:t>
            </a:r>
          </a:p>
          <a:p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10739-DF70-471B-BA9F-AAD22F7BF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8ED9C-5124-431E-86EE-B559DC56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902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A35C9-67DA-4CAB-9DF9-00ECC5265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SQL/JSON functions: JSON_VALUE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43644-E0FD-4308-8BE5-40FE0AFD9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Can return either scalar, SQL collection type, or SQL object type</a:t>
            </a:r>
          </a:p>
          <a:p>
            <a:pPr lvl="1"/>
            <a:r>
              <a:rPr lang="sv-SE" dirty="0"/>
              <a:t>Expects exact match between JSON fields and SQL object attributes</a:t>
            </a:r>
          </a:p>
          <a:p>
            <a:pPr lvl="1"/>
            <a:endParaRPr lang="sv-SE" dirty="0"/>
          </a:p>
          <a:p>
            <a:r>
              <a:rPr lang="sv-SE" dirty="0"/>
              <a:t>JSON booleans</a:t>
            </a:r>
          </a:p>
          <a:p>
            <a:pPr lvl="1"/>
            <a:r>
              <a:rPr lang="sv-SE" dirty="0"/>
              <a:t>Can return PL/SQL boolean type</a:t>
            </a:r>
          </a:p>
          <a:p>
            <a:pPr lvl="1"/>
            <a:r>
              <a:rPr lang="sv-SE" dirty="0"/>
              <a:t>In SQL returns either VARCHAR2 or NUMBER</a:t>
            </a:r>
          </a:p>
          <a:p>
            <a:endParaRPr lang="sv-SE" dirty="0"/>
          </a:p>
          <a:p>
            <a:r>
              <a:rPr lang="sv-SE" dirty="0"/>
              <a:t>JSON null type: returns NULL</a:t>
            </a:r>
          </a:p>
          <a:p>
            <a:pPr lvl="1"/>
            <a:r>
              <a:rPr lang="sv-SE" dirty="0"/>
              <a:t>No way to tell if the value is null or missing</a:t>
            </a:r>
          </a:p>
          <a:p>
            <a:pPr lvl="1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AD09A-C79F-4493-B328-FE4DD563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13124-1566-4066-91C9-BD50B0989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344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A35C9-67DA-4CAB-9DF9-00ECC5265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SQL/JSON functions: JSON_VALUE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43644-E0FD-4308-8BE5-40FE0AFD9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AD09A-C79F-4493-B328-FE4DD563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13124-1566-4066-91C9-BD50B0989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22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CAFA6C-A1E2-4631-AD31-925B4DA81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861" y="1421283"/>
            <a:ext cx="10584216" cy="50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04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66C7-6EDE-4A49-B43F-413FD5915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SQL/JSON functions JSON_QUERY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E98DD-E978-4659-8C5B-1439D3F9E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Retrieves fragments from JSON documents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21E0-1C40-4BD8-866F-DCA356F1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344DE-0D03-47A0-A970-3D93487D9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23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1EA4BC-01FD-4F7D-BCCE-67F24F368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197" y="1543050"/>
            <a:ext cx="106680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19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C2DD-9DBC-4D7A-A213-B6B8B6EB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SQL/JSON functions: JSON_TABLE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70B05-D4C2-40A8-935F-276E1659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Projects JSON data into SQL columns and data types</a:t>
            </a:r>
          </a:p>
          <a:p>
            <a:endParaRPr lang="sv-SE" dirty="0"/>
          </a:p>
          <a:p>
            <a:r>
              <a:rPr lang="sv-SE" dirty="0"/>
              <a:t>Acts as a row source</a:t>
            </a:r>
          </a:p>
          <a:p>
            <a:endParaRPr lang="sv-SE" dirty="0"/>
          </a:p>
          <a:p>
            <a:r>
              <a:rPr lang="sv-SE" dirty="0"/>
              <a:t>Maps schema into JSON data, exposes data that conforms to the specific schema</a:t>
            </a:r>
          </a:p>
          <a:p>
            <a:endParaRPr lang="sv-SE" dirty="0"/>
          </a:p>
          <a:p>
            <a:r>
              <a:rPr lang="sv-SE" dirty="0"/>
              <a:t>Mostly used with lateral join or left outer join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69A0E-7458-4BE5-8558-12117D41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724D1-7B9D-4FB3-9BD0-4F1C3AC0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390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C2DD-9DBC-4D7A-A213-B6B8B6EB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SQL/JSON functions: JSON_TABLE (II)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69A0E-7458-4BE5-8558-12117D41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724D1-7B9D-4FB3-9BD0-4F1C3AC0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25</a:t>
            </a:fld>
            <a:endParaRPr lang="en-GB" dirty="0"/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B11E6855-01BD-4804-BB3C-833779787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450" y="1702946"/>
            <a:ext cx="10515600" cy="4430008"/>
          </a:xfrm>
        </p:spPr>
      </p:pic>
    </p:spTree>
    <p:extLst>
      <p:ext uri="{BB962C8B-B14F-4D97-AF65-F5344CB8AC3E}">
        <p14:creationId xmlns:p14="http://schemas.microsoft.com/office/powerpoint/2010/main" val="2738133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C2DD-9DBC-4D7A-A213-B6B8B6EB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SQL/JSON functions: JSON_TABLE (III)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69A0E-7458-4BE5-8558-12117D41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724D1-7B9D-4FB3-9BD0-4F1C3AC0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26</a:t>
            </a:fld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D7B7C8C-F61A-4F06-9A19-3F7E37C2F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537" y="1784350"/>
            <a:ext cx="9877425" cy="4267200"/>
          </a:xfrm>
        </p:spPr>
      </p:pic>
    </p:spTree>
    <p:extLst>
      <p:ext uri="{BB962C8B-B14F-4D97-AF65-F5344CB8AC3E}">
        <p14:creationId xmlns:p14="http://schemas.microsoft.com/office/powerpoint/2010/main" val="3925795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C2DD-9DBC-4D7A-A213-B6B8B6EB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SQL/JSON functions: JSON_TABLE (IV)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69A0E-7458-4BE5-8558-12117D41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724D1-7B9D-4FB3-9BD0-4F1C3AC0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27</a:t>
            </a:fld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E0182A-EC4A-4ED1-843F-9B50CA9DC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925" y="1803400"/>
            <a:ext cx="9772650" cy="4229100"/>
          </a:xfrm>
        </p:spPr>
      </p:pic>
    </p:spTree>
    <p:extLst>
      <p:ext uri="{BB962C8B-B14F-4D97-AF65-F5344CB8AC3E}">
        <p14:creationId xmlns:p14="http://schemas.microsoft.com/office/powerpoint/2010/main" val="3372428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C2DD-9DBC-4D7A-A213-B6B8B6EB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SQL/JSON functions: JSON_TABLE (V)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69A0E-7458-4BE5-8558-12117D41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724D1-7B9D-4FB3-9BD0-4F1C3AC0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28</a:t>
            </a:fld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ACFBBF9-95DA-41CB-908C-0C53357B7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450" y="2193749"/>
            <a:ext cx="10515600" cy="3448402"/>
          </a:xfrm>
        </p:spPr>
      </p:pic>
    </p:spTree>
    <p:extLst>
      <p:ext uri="{BB962C8B-B14F-4D97-AF65-F5344CB8AC3E}">
        <p14:creationId xmlns:p14="http://schemas.microsoft.com/office/powerpoint/2010/main" val="1940732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C2DD-9DBC-4D7A-A213-B6B8B6EB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SQL/JSON functions: JSON_TABLE (VI)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69A0E-7458-4BE5-8558-12117D41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724D1-7B9D-4FB3-9BD0-4F1C3AC0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29</a:t>
            </a:fld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78800FD-AF51-47DF-A684-7829F375C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450" y="1998373"/>
            <a:ext cx="10515600" cy="3839155"/>
          </a:xfrm>
        </p:spPr>
      </p:pic>
    </p:spTree>
    <p:extLst>
      <p:ext uri="{BB962C8B-B14F-4D97-AF65-F5344CB8AC3E}">
        <p14:creationId xmlns:p14="http://schemas.microsoft.com/office/powerpoint/2010/main" val="392339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this presentation…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is JSON and where you can find it</a:t>
            </a:r>
          </a:p>
          <a:p>
            <a:r>
              <a:rPr lang="en-GB" dirty="0"/>
              <a:t>Dot notation and SQL/JSON path expressions</a:t>
            </a:r>
          </a:p>
          <a:p>
            <a:r>
              <a:rPr lang="en-GB" dirty="0"/>
              <a:t>Functions for accessing JSON</a:t>
            </a:r>
          </a:p>
          <a:p>
            <a:r>
              <a:rPr lang="en-GB" dirty="0"/>
              <a:t>How to turn JSON into relational data</a:t>
            </a:r>
          </a:p>
          <a:p>
            <a:r>
              <a:rPr lang="en-GB" dirty="0"/>
              <a:t>Indexes and JSON</a:t>
            </a:r>
          </a:p>
          <a:p>
            <a:r>
              <a:rPr lang="en-GB" dirty="0"/>
              <a:t>JSON data guide</a:t>
            </a:r>
          </a:p>
          <a:p>
            <a:r>
              <a:rPr lang="en-GB" dirty="0"/>
              <a:t>PL/SQL object types for JSON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FA70C-EEDF-459C-9C3A-23F19966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Kindred Group plc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8B49D-9819-48D6-99E0-126CE2E2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978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B5C39-E9A5-4AF9-9ED3-5B343186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Other SQL/JSON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269F4-ABB5-450F-9B21-292C3A2A7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JSON_SERIALIZE</a:t>
            </a:r>
          </a:p>
          <a:p>
            <a:pPr lvl="1"/>
            <a:r>
              <a:rPr lang="sv-SE" dirty="0"/>
              <a:t>Turns JSON data into textual representation (VARCHAR2)</a:t>
            </a:r>
          </a:p>
          <a:p>
            <a:r>
              <a:rPr lang="sv-SE" dirty="0"/>
              <a:t>JSON_OBJECT and JSON_ARRAY</a:t>
            </a:r>
          </a:p>
          <a:p>
            <a:pPr lvl="1"/>
            <a:r>
              <a:rPr lang="sv-SE" dirty="0"/>
              <a:t>Construct objects and arrays from input expressions</a:t>
            </a:r>
          </a:p>
          <a:p>
            <a:r>
              <a:rPr lang="sv-SE" dirty="0"/>
              <a:t>JSON_OBJECTAGG and JSON_ARRAYAGG</a:t>
            </a:r>
          </a:p>
          <a:p>
            <a:pPr lvl="1"/>
            <a:r>
              <a:rPr lang="sv-SE" dirty="0"/>
              <a:t>Aggregate multiple rows into a single object or array</a:t>
            </a:r>
          </a:p>
          <a:p>
            <a:r>
              <a:rPr lang="sv-SE" dirty="0"/>
              <a:t>JSON_MERGEPATCH</a:t>
            </a:r>
          </a:p>
          <a:p>
            <a:pPr lvl="1"/>
            <a:r>
              <a:rPr lang="sv-SE" dirty="0"/>
              <a:t>Transforms specific part of the JSON document</a:t>
            </a:r>
          </a:p>
          <a:p>
            <a:r>
              <a:rPr lang="sv-SE" dirty="0"/>
              <a:t>JSON_TRANSFORM</a:t>
            </a:r>
          </a:p>
          <a:p>
            <a:pPr lvl="1"/>
            <a:r>
              <a:rPr lang="sv-SE" dirty="0"/>
              <a:t>Updates data in JSON document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73206D-9C26-4549-98F3-41BEB66E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D3623-F068-4D72-B611-7EFFD0AD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232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82FF-DDAB-49EC-A560-5C08A90FD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JSON and indexes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8A2ED-0153-4031-B058-CAD1376FE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Function based indexes for scalars</a:t>
            </a:r>
          </a:p>
          <a:p>
            <a:pPr lvl="1"/>
            <a:r>
              <a:rPr lang="sv-SE" dirty="0"/>
              <a:t>JSON_VALUE can be used with b-tree and bitmap indexes</a:t>
            </a:r>
          </a:p>
          <a:p>
            <a:pPr lvl="1"/>
            <a:r>
              <a:rPr lang="sv-SE" dirty="0"/>
              <a:t>With JSON data type JSON_EXSIST can be used</a:t>
            </a:r>
          </a:p>
          <a:p>
            <a:endParaRPr lang="sv-SE" dirty="0"/>
          </a:p>
          <a:p>
            <a:r>
              <a:rPr lang="sv-SE" dirty="0"/>
              <a:t>JSON search index for ad-hoc queries</a:t>
            </a:r>
          </a:p>
          <a:p>
            <a:pPr lvl="1"/>
            <a:r>
              <a:rPr lang="sv-SE" dirty="0"/>
              <a:t>Oracle Text index</a:t>
            </a:r>
          </a:p>
          <a:p>
            <a:pPr lvl="1"/>
            <a:r>
              <a:rPr lang="sv-SE" dirty="0"/>
              <a:t>Useful for both queries looking for a particular value, and conditions with JSON_EXISTS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4C6CE-A185-4825-91EE-A6261E506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00153-24F3-4B62-AE3D-922E45CC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455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EC334-10B7-410A-B433-EDDBDAFA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Indexes with dot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8C30C-862B-46A1-8BB7-4DFEE37C6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Equivalent to </a:t>
            </a:r>
          </a:p>
          <a:p>
            <a:pPr lvl="1"/>
            <a:r>
              <a:rPr lang="en-US" dirty="0"/>
              <a:t>JSON_VALUE("CUSTOMER" FORMAT JSON , '$.</a:t>
            </a:r>
            <a:r>
              <a:rPr lang="en-US" dirty="0" err="1"/>
              <a:t>id.number</a:t>
            </a:r>
            <a:r>
              <a:rPr lang="en-US" dirty="0"/>
              <a:t>()' RETURNING NUMBER NULL ON ERROR)</a:t>
            </a:r>
          </a:p>
          <a:p>
            <a:r>
              <a:rPr lang="en-US" dirty="0"/>
              <a:t>In this example</a:t>
            </a:r>
          </a:p>
          <a:p>
            <a:pPr lvl="1"/>
            <a:r>
              <a:rPr lang="en-US" dirty="0"/>
              <a:t>Missing values are fine</a:t>
            </a:r>
          </a:p>
          <a:p>
            <a:pPr lvl="1"/>
            <a:r>
              <a:rPr lang="en-US" dirty="0"/>
              <a:t>Non-numeric data is fine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31B6F-CD93-4033-89BF-CE3A70CE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8C871-B702-4ED5-A945-CE76A2CA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32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6FEEB-130E-463C-BC75-847FD9C32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61" y="1866336"/>
            <a:ext cx="77343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678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1D53-52FC-4373-82BA-642B2177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Indexes with JSON_VALUE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3E1BC-11EE-4DD7-B821-6881BE02A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In this example</a:t>
            </a:r>
          </a:p>
          <a:p>
            <a:pPr lvl="1"/>
            <a:r>
              <a:rPr lang="sv-SE" dirty="0"/>
              <a:t>Non-numeric data creates an error</a:t>
            </a:r>
          </a:p>
          <a:p>
            <a:pPr lvl="1"/>
            <a:r>
              <a:rPr lang="sv-SE" dirty="0"/>
              <a:t>Missing data is still fine</a:t>
            </a:r>
          </a:p>
          <a:p>
            <a:r>
              <a:rPr lang="sv-SE" dirty="0"/>
              <a:t>This index is usable with dot-notation queries that access that particular scalar value</a:t>
            </a:r>
          </a:p>
          <a:p>
            <a:r>
              <a:rPr lang="sv-SE" dirty="0"/>
              <a:t>Indexes with ERROR ON ERROR clause are useful for JSON_TABLE as well</a:t>
            </a:r>
          </a:p>
          <a:p>
            <a:pPr lvl="1"/>
            <a:r>
              <a:rPr lang="sv-SE" dirty="0"/>
              <a:t>For the predicates in WHERE clause</a:t>
            </a:r>
          </a:p>
          <a:p>
            <a:pPr marL="216000" lvl="1" indent="0">
              <a:buNone/>
            </a:pP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7566F-93E8-47D8-A702-08F88594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0628E-1724-4EFC-BD83-7D429F16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33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3AAEC8-C2D7-4A43-A9AE-4B8441F58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158" y="1770817"/>
            <a:ext cx="1084897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88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D7EEF-3207-4843-A7FE-8A045163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JSON search indexes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9AF4C-A154-4EE9-9EA1-9643D500A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Defaults</a:t>
            </a:r>
          </a:p>
          <a:p>
            <a:pPr lvl="1"/>
            <a:r>
              <a:rPr lang="sv-SE" dirty="0"/>
              <a:t>Synchronize on commit</a:t>
            </a:r>
          </a:p>
          <a:p>
            <a:pPr lvl="1"/>
            <a:r>
              <a:rPr lang="sv-SE" dirty="0"/>
              <a:t>DATAGUIDE is ON</a:t>
            </a:r>
          </a:p>
          <a:p>
            <a:pPr lvl="1"/>
            <a:r>
              <a:rPr lang="sv-SE" dirty="0"/>
              <a:t>SEARCH_ON is set to TEXT_VALUE</a:t>
            </a:r>
          </a:p>
          <a:p>
            <a:pPr lvl="1"/>
            <a:r>
              <a:rPr lang="sv-SE" dirty="0"/>
              <a:t>Can be changed through PARAMETERS section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20D579-4245-4878-AA94-FF9468808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5BD34A-2332-4EB4-A991-2D841FA4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34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499847-4D9E-472F-ACCA-C1A1A1AF7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445" y="1754566"/>
            <a:ext cx="113538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84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D509C-EAC3-40F0-B9FD-FC89966E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JSON data guide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51636-48BE-409C-B0C9-C343085D1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Contains metadata about the structure and content of JSON objects</a:t>
            </a:r>
          </a:p>
          <a:p>
            <a:r>
              <a:rPr lang="sv-SE" dirty="0"/>
              <a:t>Can be used to generate views or virtual columns on JSON data</a:t>
            </a:r>
          </a:p>
          <a:p>
            <a:r>
              <a:rPr lang="sv-SE" dirty="0"/>
              <a:t>Dataguide can be flat or hierarchical</a:t>
            </a:r>
          </a:p>
          <a:p>
            <a:pPr lvl="1"/>
            <a:r>
              <a:rPr lang="sv-SE" dirty="0"/>
              <a:t>Flat data guide is an array of JSON objects, good for querying</a:t>
            </a:r>
          </a:p>
          <a:p>
            <a:pPr lvl="1"/>
            <a:r>
              <a:rPr lang="sv-SE" dirty="0"/>
              <a:t>Hierarchical data guide is an object with nested JSON data</a:t>
            </a:r>
          </a:p>
          <a:p>
            <a:r>
              <a:rPr lang="sv-SE" dirty="0"/>
              <a:t>For a single document, function JSON_DATAGUIDE produces data guide for its argument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8D3F6-4362-4A24-BD21-038ADE4F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6C1F9-E47A-42FE-8D47-831655CE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144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874E-C197-4177-9E87-6ADE7ADA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61" y="259472"/>
            <a:ext cx="5248110" cy="1122167"/>
          </a:xfrm>
        </p:spPr>
        <p:txBody>
          <a:bodyPr anchor="b">
            <a:normAutofit/>
          </a:bodyPr>
          <a:lstStyle/>
          <a:p>
            <a:r>
              <a:rPr lang="sv-SE" dirty="0"/>
              <a:t>JSON data guide (II)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087BCB-B220-3BD8-17AC-CAD0138A3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861" y="1658935"/>
            <a:ext cx="5181603" cy="4518028"/>
          </a:xfrm>
        </p:spPr>
        <p:txBody>
          <a:bodyPr/>
          <a:lstStyle/>
          <a:p>
            <a:r>
              <a:rPr lang="sv-SE" dirty="0"/>
              <a:t>Ways to access:</a:t>
            </a:r>
          </a:p>
          <a:p>
            <a:pPr lvl="1"/>
            <a:r>
              <a:rPr lang="sv-SE" dirty="0"/>
              <a:t>{USER|ALL|DBA}_JSON_DATAGUIDES</a:t>
            </a:r>
          </a:p>
          <a:p>
            <a:pPr lvl="2"/>
            <a:r>
              <a:rPr lang="sv-SE" dirty="0"/>
              <a:t>One data guide per column with JSON data</a:t>
            </a:r>
          </a:p>
          <a:p>
            <a:pPr lvl="1"/>
            <a:r>
              <a:rPr lang="sv-SE" dirty="0"/>
              <a:t>{USER|ALL|DBA}_DATAGUIDE_FIELDS</a:t>
            </a:r>
          </a:p>
          <a:p>
            <a:pPr lvl="2"/>
            <a:r>
              <a:rPr lang="sv-SE" dirty="0"/>
              <a:t>One row per item from JSON document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91593A-A3C9-453F-9DDC-3989DA7F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861" y="6566144"/>
            <a:ext cx="468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© Kindred Group plc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67A64-74D4-4D7C-AC8F-6A529BF3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988" y="6566144"/>
            <a:ext cx="210515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B1617BE-BA58-4B59-88D5-A8C7B239E913}" type="slidenum">
              <a:rPr lang="en-GB" smtClean="0"/>
              <a:pPr>
                <a:spcAft>
                  <a:spcPts val="600"/>
                </a:spcAft>
              </a:pPr>
              <a:t>36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ACB940-9291-4E0C-BFA9-4A7816C5B1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5487951" y="30082"/>
            <a:ext cx="6723402" cy="6656166"/>
          </a:xfrm>
          <a:noFill/>
        </p:spPr>
      </p:pic>
    </p:spTree>
    <p:extLst>
      <p:ext uri="{BB962C8B-B14F-4D97-AF65-F5344CB8AC3E}">
        <p14:creationId xmlns:p14="http://schemas.microsoft.com/office/powerpoint/2010/main" val="1715802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595B-F7B6-49F5-BC60-FFB781613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JSON data guide (II)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5F363C3-3B21-48BA-806D-7E26117D95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1588" y="1658938"/>
            <a:ext cx="5089324" cy="4518025"/>
          </a:xfr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D1E98F2-E2B2-48A2-B194-407F9141BB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Beginning of the flat data guide</a:t>
            </a:r>
          </a:p>
          <a:p>
            <a:endParaRPr lang="sv-SE" dirty="0"/>
          </a:p>
          <a:p>
            <a:r>
              <a:rPr lang="sv-SE" dirty="0"/>
              <a:t>From USER_JSON_DATAGUIDES view</a:t>
            </a:r>
          </a:p>
          <a:p>
            <a:endParaRPr lang="sv-SE" dirty="0"/>
          </a:p>
          <a:p>
            <a:r>
              <a:rPr lang="sv-SE" dirty="0"/>
              <a:t>Contains preferred column name</a:t>
            </a:r>
          </a:p>
          <a:p>
            <a:pPr lvl="1"/>
            <a:r>
              <a:rPr lang="sv-SE" dirty="0"/>
              <a:t>Important when generating views and virtual columns with DBMS_JSON</a:t>
            </a:r>
          </a:p>
          <a:p>
            <a:endParaRPr lang="sv-SE" dirty="0"/>
          </a:p>
          <a:p>
            <a:r>
              <a:rPr lang="sv-SE" dirty="0"/>
              <a:t>Data types and lengths are derived from the actual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7C483-559A-4322-9CF0-70A41A26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B9F35-F773-4DCA-9218-854CCA3F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638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579F1A-5A3E-4334-A5C6-0BF06100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Package DBMS_JSON (I)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13042A-FC69-4681-8BFA-B542FDE2B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Gives another way to retrieve data guide as a CLOB</a:t>
            </a:r>
          </a:p>
          <a:p>
            <a:r>
              <a:rPr lang="sv-SE" dirty="0"/>
              <a:t>Can create views and virtual columns</a:t>
            </a:r>
          </a:p>
          <a:p>
            <a:pPr lvl="1"/>
            <a:r>
              <a:rPr lang="sv-SE" dirty="0"/>
              <a:t>Either for the whole document or for specific JSON path expression</a:t>
            </a:r>
          </a:p>
          <a:p>
            <a:pPr lvl="1"/>
            <a:r>
              <a:rPr lang="sv-SE" dirty="0"/>
              <a:t>Data types will come from the data guide</a:t>
            </a:r>
          </a:p>
          <a:p>
            <a:pPr lvl="1"/>
            <a:r>
              <a:rPr lang="sv-SE" dirty="0"/>
              <a:t>If data types change, views and columns might need updating</a:t>
            </a:r>
          </a:p>
          <a:p>
            <a:r>
              <a:rPr lang="sv-SE" dirty="0"/>
              <a:t>Can create materialized views as well</a:t>
            </a:r>
          </a:p>
          <a:p>
            <a:r>
              <a:rPr lang="sv-SE" dirty="0"/>
              <a:t>If data types or column names need to be adjusted, this has to be done manually</a:t>
            </a:r>
          </a:p>
          <a:p>
            <a:pPr marL="216000" lvl="1" indent="0">
              <a:buNone/>
            </a:pPr>
            <a:endParaRPr lang="sv-SE" dirty="0"/>
          </a:p>
          <a:p>
            <a:pPr marL="216000" lvl="1" indent="0">
              <a:buNone/>
            </a:pP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86FEF-C88F-40EC-A782-DE97D9FE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6B474-7483-4A9F-BF97-33521E7F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585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579F1A-5A3E-4334-A5C6-0BF06100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Package DBMS_JSON (II)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13042A-FC69-4681-8BFA-B542FDE2B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6000" lvl="1" indent="0">
              <a:buNone/>
            </a:pP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86FEF-C88F-40EC-A782-DE97D9FE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6B474-7483-4A9F-BF97-33521E7F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39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9E1A82-C998-426A-AA04-FF79EE9A7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861" y="1568779"/>
            <a:ext cx="11436544" cy="471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3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CB0C-E128-4C35-AC64-EF95FA239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Content Placeholder 6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9568DB71-D922-44C9-BD6C-FFF19F8A1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8317" y="309731"/>
            <a:ext cx="4060349" cy="625641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A854B-FEB9-4299-8520-08620008C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AB008-2F7B-4534-81FE-86498EC2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993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579F1A-5A3E-4334-A5C6-0BF06100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Package DBMS_JSON (III)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F66FE5B-1DD7-43DF-91D5-C35A53FB0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085" y="1323070"/>
            <a:ext cx="4547808" cy="5301644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86FEF-C88F-40EC-A782-DE97D9FE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6B474-7483-4A9F-BF97-33521E7F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9192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D022C-AE09-4502-A41A-A7E631C02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JSON and PL/SQL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0F8E2-6824-4BA0-955A-58B9173C0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SQL functions and conditionsavailable in PL/SQL</a:t>
            </a:r>
          </a:p>
          <a:p>
            <a:pPr lvl="1"/>
            <a:r>
              <a:rPr lang="sv-SE" dirty="0"/>
              <a:t>JSON_VALUE</a:t>
            </a:r>
          </a:p>
          <a:p>
            <a:pPr lvl="1"/>
            <a:r>
              <a:rPr lang="sv-SE" dirty="0"/>
              <a:t>JSON_QUERY</a:t>
            </a:r>
          </a:p>
          <a:p>
            <a:pPr lvl="1"/>
            <a:r>
              <a:rPr lang="sv-SE" dirty="0"/>
              <a:t>JSON_EXISTS</a:t>
            </a:r>
          </a:p>
          <a:p>
            <a:pPr lvl="1"/>
            <a:endParaRPr lang="sv-SE" dirty="0"/>
          </a:p>
          <a:p>
            <a:r>
              <a:rPr lang="sv-SE" dirty="0"/>
              <a:t>SQL functions and conditions NOT available in PL/SQL</a:t>
            </a:r>
          </a:p>
          <a:p>
            <a:pPr lvl="1"/>
            <a:r>
              <a:rPr lang="sv-SE" dirty="0"/>
              <a:t>JSON_ARRAYAGG</a:t>
            </a:r>
          </a:p>
          <a:p>
            <a:pPr lvl="1"/>
            <a:r>
              <a:rPr lang="sv-SE" dirty="0"/>
              <a:t>JSON_DATAGUIDE</a:t>
            </a:r>
          </a:p>
          <a:p>
            <a:pPr lvl="1"/>
            <a:r>
              <a:rPr lang="sv-SE" dirty="0"/>
              <a:t>JSON_MERGEPATCH</a:t>
            </a:r>
          </a:p>
          <a:p>
            <a:pPr lvl="1"/>
            <a:r>
              <a:rPr lang="sv-SE" dirty="0"/>
              <a:t>JSON_EQUAL</a:t>
            </a:r>
          </a:p>
          <a:p>
            <a:pPr lvl="1"/>
            <a:r>
              <a:rPr lang="sv-SE" dirty="0"/>
              <a:t>JSON_OBJECTAGG</a:t>
            </a:r>
          </a:p>
          <a:p>
            <a:pPr lvl="1"/>
            <a:r>
              <a:rPr lang="sv-SE" dirty="0"/>
              <a:t>JSON_TABLE</a:t>
            </a:r>
          </a:p>
          <a:p>
            <a:pPr lvl="1"/>
            <a:r>
              <a:rPr lang="sv-SE" dirty="0"/>
              <a:t>JSON_TEXTCONTAINS</a:t>
            </a:r>
          </a:p>
          <a:p>
            <a:pPr lvl="1"/>
            <a:r>
              <a:rPr lang="sv-SE" dirty="0"/>
              <a:t>JSON_TRANSFORM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BD1EE-5CBB-4642-9339-0606B89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E68EE-36AD-40C1-8ABC-84B2F4B4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232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38A78-392B-4532-9230-51E882BB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PL/SQL types for JSON (I)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9105D37A-A4D6-4DDD-85C0-6200B9E2A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987" y="1798638"/>
            <a:ext cx="9534525" cy="42386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1C170-E4A9-4F6E-9B04-98624C78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0D2A5-2723-4294-B067-0ECD7795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2645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A3A2-F82F-4FDF-BDFD-2F50BA4F0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JSON_ELEMENT_T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BC442-4935-4FF0-A6CB-C24E9ECB7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Created from the existing JSON document</a:t>
            </a:r>
          </a:p>
          <a:p>
            <a:pPr lvl="1"/>
            <a:r>
              <a:rPr lang="sv-SE" dirty="0"/>
              <a:t>With member function PARSE from character data</a:t>
            </a:r>
          </a:p>
          <a:p>
            <a:pPr lvl="1"/>
            <a:r>
              <a:rPr lang="sv-SE" dirty="0"/>
              <a:t>Using member function LOAD with JSON data type</a:t>
            </a:r>
          </a:p>
          <a:p>
            <a:r>
              <a:rPr lang="sv-SE" dirty="0"/>
              <a:t>Has introspection methods </a:t>
            </a:r>
          </a:p>
          <a:p>
            <a:pPr lvl="1"/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82B54-8A24-4FD7-B5AC-23AF6983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BAE1A-C2D3-4DE9-95DB-D197E479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43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7A27EE-0810-40F0-8C76-A6D11BBCD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182922"/>
            <a:ext cx="5614911" cy="338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86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5046F-5D61-4046-BEBF-DC874381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JSON_ARRAY_T and JSON_OBJECT_T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A3155-E153-4959-B31C-CF32EF02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Can be constructed directly, or through PARSE and LOAD functions</a:t>
            </a:r>
          </a:p>
          <a:p>
            <a:r>
              <a:rPr lang="sv-SE" dirty="0"/>
              <a:t>Both have getters (GET_*) and setters (PUT*)</a:t>
            </a:r>
          </a:p>
          <a:p>
            <a:endParaRPr lang="sv-SE" dirty="0"/>
          </a:p>
          <a:p>
            <a:r>
              <a:rPr lang="sv-SE" dirty="0"/>
              <a:t>Introspection for JSON_OBJECT_T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Elements can be removed, and elements in objects can be renamed</a:t>
            </a:r>
          </a:p>
          <a:p>
            <a:r>
              <a:rPr lang="sv-SE" dirty="0"/>
              <a:t>Both types can be cloned</a:t>
            </a:r>
          </a:p>
          <a:p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D8B96-E2C3-4B98-9F5D-E7D9DF52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19FFA-6154-4553-875C-1F3E77F1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44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20A12-6EA8-4F12-BF6B-035AEB24D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79" y="3295648"/>
            <a:ext cx="9221410" cy="124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0009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48BD-6278-49DD-927B-C2FF0A88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PL/SQL types for JSON (II)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57753-E93A-4E8F-9D71-14D5D913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9B337-8CA7-416B-BD65-71600490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45</a:t>
            </a:fld>
            <a:endParaRPr lang="en-GB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4D94790-140C-4B16-A29B-EBEDB83C1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6115" y="1340070"/>
            <a:ext cx="6976778" cy="5438334"/>
          </a:xfrm>
        </p:spPr>
      </p:pic>
    </p:spTree>
    <p:extLst>
      <p:ext uri="{BB962C8B-B14F-4D97-AF65-F5344CB8AC3E}">
        <p14:creationId xmlns:p14="http://schemas.microsoft.com/office/powerpoint/2010/main" val="33587008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48BD-6278-49DD-927B-C2FF0A88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PL/SQL types for JSON (III)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57753-E93A-4E8F-9D71-14D5D913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9B337-8CA7-416B-BD65-71600490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46</a:t>
            </a:fld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0226F44-20BF-4686-BEF2-A88C57135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1114" y="1381350"/>
            <a:ext cx="7215974" cy="5271698"/>
          </a:xfrm>
        </p:spPr>
      </p:pic>
    </p:spTree>
    <p:extLst>
      <p:ext uri="{BB962C8B-B14F-4D97-AF65-F5344CB8AC3E}">
        <p14:creationId xmlns:p14="http://schemas.microsoft.com/office/powerpoint/2010/main" val="38005959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48BD-6278-49DD-927B-C2FF0A88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PL/SQL types for JSON (IV)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57753-E93A-4E8F-9D71-14D5D913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9B337-8CA7-416B-BD65-71600490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47</a:t>
            </a:fld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ADA2596-BE97-45B4-A79F-4D1FCE1D6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450" y="2658940"/>
            <a:ext cx="10515600" cy="2518021"/>
          </a:xfrm>
        </p:spPr>
      </p:pic>
    </p:spTree>
    <p:extLst>
      <p:ext uri="{BB962C8B-B14F-4D97-AF65-F5344CB8AC3E}">
        <p14:creationId xmlns:p14="http://schemas.microsoft.com/office/powerpoint/2010/main" val="24060697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48BD-6278-49DD-927B-C2FF0A88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PL/SQL types for JSON (V)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57753-E93A-4E8F-9D71-14D5D913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9B337-8CA7-416B-BD65-71600490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48</a:t>
            </a:fld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CC7C37-BA26-4122-AD48-B8AADECB4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450" y="3253849"/>
            <a:ext cx="10515600" cy="1328203"/>
          </a:xfrm>
        </p:spPr>
      </p:pic>
    </p:spTree>
    <p:extLst>
      <p:ext uri="{BB962C8B-B14F-4D97-AF65-F5344CB8AC3E}">
        <p14:creationId xmlns:p14="http://schemas.microsoft.com/office/powerpoint/2010/main" val="4259576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48BD-6278-49DD-927B-C2FF0A88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PL/SQL types for JSON (VI)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57753-E93A-4E8F-9D71-14D5D913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9B337-8CA7-416B-BD65-71600490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49</a:t>
            </a:fld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CC8CBA-DDBF-43D2-AE72-0045FD4EB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450" y="1998221"/>
            <a:ext cx="10515600" cy="3839458"/>
          </a:xfrm>
        </p:spPr>
      </p:pic>
    </p:spTree>
    <p:extLst>
      <p:ext uri="{BB962C8B-B14F-4D97-AF65-F5344CB8AC3E}">
        <p14:creationId xmlns:p14="http://schemas.microsoft.com/office/powerpoint/2010/main" val="4026307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86F1-C47C-4AF3-BA32-DAEAAA9B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Storing JSON in the database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61075-C52C-4CA5-AEAA-D33CFE825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JSON can be stored either as VARCHAR2, CLOB, BLOB</a:t>
            </a:r>
          </a:p>
          <a:p>
            <a:pPr lvl="1"/>
            <a:r>
              <a:rPr lang="en-US" dirty="0"/>
              <a:t>JSON datatype in 21c</a:t>
            </a:r>
          </a:p>
          <a:p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5979A-84B6-45E0-89E9-0F0BE1320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64ECB-80B6-49E2-A3E6-4DF3C85EC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5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03C285-C729-6968-8C0C-A5CF1F5ED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135" y="1463848"/>
            <a:ext cx="11262579" cy="261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025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48BD-6278-49DD-927B-C2FF0A88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PL/SQL types for JSON (VII)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57753-E93A-4E8F-9D71-14D5D913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9B337-8CA7-416B-BD65-71600490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50</a:t>
            </a:fld>
            <a:endParaRPr lang="en-GB" dirty="0"/>
          </a:p>
        </p:txBody>
      </p:sp>
      <p:pic>
        <p:nvPicPr>
          <p:cNvPr id="13" name="Content Placeholder 12" descr="Graphical user interface&#10;&#10;Description automatically generated">
            <a:extLst>
              <a:ext uri="{FF2B5EF4-FFF2-40B4-BE49-F238E27FC236}">
                <a16:creationId xmlns:a16="http://schemas.microsoft.com/office/drawing/2014/main" id="{79F0B2B6-95DB-4554-861E-1537A0472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4438" y="1244633"/>
            <a:ext cx="5171924" cy="5467463"/>
          </a:xfrm>
        </p:spPr>
      </p:pic>
    </p:spTree>
    <p:extLst>
      <p:ext uri="{BB962C8B-B14F-4D97-AF65-F5344CB8AC3E}">
        <p14:creationId xmlns:p14="http://schemas.microsoft.com/office/powerpoint/2010/main" val="12938872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48BD-6278-49DD-927B-C2FF0A88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PL/SQL types for JSON (IX)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57753-E93A-4E8F-9D71-14D5D913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9B337-8CA7-416B-BD65-71600490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51</a:t>
            </a:fld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05FAB7E-207A-4E41-9213-1E400D70B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5803" y="1340253"/>
            <a:ext cx="7615056" cy="5182729"/>
          </a:xfrm>
        </p:spPr>
      </p:pic>
    </p:spTree>
    <p:extLst>
      <p:ext uri="{BB962C8B-B14F-4D97-AF65-F5344CB8AC3E}">
        <p14:creationId xmlns:p14="http://schemas.microsoft.com/office/powerpoint/2010/main" val="15909099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B5D9AF-3239-497E-AF70-94AC2878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Kindred Group plc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08AB2F-4690-4D37-954F-BCFF8F69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91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86F1-C47C-4AF3-BA32-DAEAAA9B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Storing JSON in the database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61075-C52C-4CA5-AEAA-D33CFE825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JSON data is always in Unicode</a:t>
            </a:r>
          </a:p>
          <a:p>
            <a:endParaRPr lang="en-US" dirty="0"/>
          </a:p>
          <a:p>
            <a:r>
              <a:rPr lang="en-US" dirty="0"/>
              <a:t>Oracle uses UTF-8 internally while processing JSON</a:t>
            </a:r>
          </a:p>
          <a:p>
            <a:endParaRPr lang="en-US" dirty="0"/>
          </a:p>
          <a:p>
            <a:r>
              <a:rPr lang="en-US" dirty="0"/>
              <a:t>Character set conversion isn’t needed when</a:t>
            </a:r>
          </a:p>
          <a:p>
            <a:pPr lvl="1"/>
            <a:r>
              <a:rPr lang="en-US" dirty="0"/>
              <a:t>JSON data is stored as a BLOB or JSON data type</a:t>
            </a:r>
          </a:p>
          <a:p>
            <a:pPr lvl="1"/>
            <a:r>
              <a:rPr lang="en-US" dirty="0"/>
              <a:t>Database charset is AL32UTF8</a:t>
            </a:r>
          </a:p>
          <a:p>
            <a:pPr lvl="1"/>
            <a:r>
              <a:rPr lang="en-US" dirty="0"/>
              <a:t>JSON data is stored as a CLOB with AL16UTF16 charset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5979A-84B6-45E0-89E9-0F0BE1320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64ECB-80B6-49E2-A3E6-4DF3C85EC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39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27DB5-48BA-4AD7-A9D7-CB538301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What our document looks like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A2B129-07D2-4435-852B-DC0D7F7DC6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Generated with JSON_QUERY function</a:t>
            </a:r>
          </a:p>
          <a:p>
            <a:pPr lvl="1"/>
            <a:r>
              <a:rPr lang="sv-SE" dirty="0"/>
              <a:t>Has pretty printing option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EC1DF-8803-4A00-9D86-7CA646F5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03AD8-CE58-46ED-8051-BA6FFFBA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7</a:t>
            </a:fld>
            <a:endParaRPr lang="en-GB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B41A30C-41F3-4995-B790-433392039E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03196" y="1312574"/>
            <a:ext cx="2743200" cy="5443088"/>
          </a:xfrm>
        </p:spPr>
      </p:pic>
    </p:spTree>
    <p:extLst>
      <p:ext uri="{BB962C8B-B14F-4D97-AF65-F5344CB8AC3E}">
        <p14:creationId xmlns:p14="http://schemas.microsoft.com/office/powerpoint/2010/main" val="2425746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3C28-B080-46CA-9F4E-6DF06E53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JSON data types (I)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0CF44-39B2-46E2-B972-0860C6627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ABDD1-35CC-4809-878C-6120865E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8</a:t>
            </a:fld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E4480D7-5685-46D6-BC51-D6BEDD88ACE2}"/>
                  </a:ext>
                </a:extLst>
              </p14:cNvPr>
              <p14:cNvContentPartPr/>
              <p14:nvPr/>
            </p14:nvContentPartPr>
            <p14:xfrm>
              <a:off x="5245628" y="360199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E4480D7-5685-46D6-BC51-D6BEDD88AC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6628" y="359335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7A18354-54EC-4FF7-9D68-19B21E5D09EE}"/>
                  </a:ext>
                </a:extLst>
              </p14:cNvPr>
              <p14:cNvContentPartPr/>
              <p14:nvPr/>
            </p14:nvContentPartPr>
            <p14:xfrm>
              <a:off x="6321308" y="3475992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7A18354-54EC-4FF7-9D68-19B21E5D09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2668" y="346735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33E3360-509C-42CB-A33C-2FDB315D7330}"/>
                  </a:ext>
                </a:extLst>
              </p14:cNvPr>
              <p14:cNvContentPartPr/>
              <p14:nvPr/>
            </p14:nvContentPartPr>
            <p14:xfrm>
              <a:off x="5379548" y="346807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33E3360-509C-42CB-A33C-2FDB315D73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0908" y="345907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Content Placeholder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9E89DA1-C78E-4376-9F98-95631AEE3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873829" y="1384104"/>
            <a:ext cx="5829904" cy="5258054"/>
          </a:xfrm>
        </p:spPr>
      </p:pic>
    </p:spTree>
    <p:extLst>
      <p:ext uri="{BB962C8B-B14F-4D97-AF65-F5344CB8AC3E}">
        <p14:creationId xmlns:p14="http://schemas.microsoft.com/office/powerpoint/2010/main" val="2954331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3C28-B080-46CA-9F4E-6DF06E53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JSON data types: (II)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0CF44-39B2-46E2-B972-0860C6627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Kindred Group plc 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ABDD1-35CC-4809-878C-6120865E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GB" smtClean="0"/>
              <a:t>9</a:t>
            </a:fld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E4480D7-5685-46D6-BC51-D6BEDD88ACE2}"/>
                  </a:ext>
                </a:extLst>
              </p14:cNvPr>
              <p14:cNvContentPartPr/>
              <p14:nvPr/>
            </p14:nvContentPartPr>
            <p14:xfrm>
              <a:off x="5245628" y="360199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E4480D7-5685-46D6-BC51-D6BEDD88AC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6628" y="359335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7A18354-54EC-4FF7-9D68-19B21E5D09EE}"/>
                  </a:ext>
                </a:extLst>
              </p14:cNvPr>
              <p14:cNvContentPartPr/>
              <p14:nvPr/>
            </p14:nvContentPartPr>
            <p14:xfrm>
              <a:off x="6321308" y="3475992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7A18354-54EC-4FF7-9D68-19B21E5D09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2668" y="346735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33E3360-509C-42CB-A33C-2FDB315D7330}"/>
                  </a:ext>
                </a:extLst>
              </p14:cNvPr>
              <p14:cNvContentPartPr/>
              <p14:nvPr/>
            </p14:nvContentPartPr>
            <p14:xfrm>
              <a:off x="5379548" y="346807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33E3360-509C-42CB-A33C-2FDB315D73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0908" y="345907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Content Placeholder 1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E19128A-3337-4235-B180-FB337C3F5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646438" y="1336842"/>
            <a:ext cx="6304038" cy="5358055"/>
          </a:xfrm>
        </p:spPr>
      </p:pic>
    </p:spTree>
    <p:extLst>
      <p:ext uri="{BB962C8B-B14F-4D97-AF65-F5344CB8AC3E}">
        <p14:creationId xmlns:p14="http://schemas.microsoft.com/office/powerpoint/2010/main" val="716089609"/>
      </p:ext>
    </p:extLst>
  </p:cSld>
  <p:clrMapOvr>
    <a:masterClrMapping/>
  </p:clrMapOvr>
</p:sld>
</file>

<file path=ppt/theme/theme1.xml><?xml version="1.0" encoding="utf-8"?>
<a:theme xmlns:a="http://schemas.openxmlformats.org/drawingml/2006/main" name="Kindred">
  <a:themeElements>
    <a:clrScheme name="Kindred">
      <a:dk1>
        <a:sysClr val="windowText" lastClr="000000"/>
      </a:dk1>
      <a:lt1>
        <a:sysClr val="window" lastClr="FFFFFF"/>
      </a:lt1>
      <a:dk2>
        <a:srgbClr val="535353"/>
      </a:dk2>
      <a:lt2>
        <a:srgbClr val="FFFFFF"/>
      </a:lt2>
      <a:accent1>
        <a:srgbClr val="00A5DE"/>
      </a:accent1>
      <a:accent2>
        <a:srgbClr val="E72A78"/>
      </a:accent2>
      <a:accent3>
        <a:srgbClr val="2EA836"/>
      </a:accent3>
      <a:accent4>
        <a:srgbClr val="F39000"/>
      </a:accent4>
      <a:accent5>
        <a:srgbClr val="992785"/>
      </a:accent5>
      <a:accent6>
        <a:srgbClr val="707070"/>
      </a:accent6>
      <a:hlink>
        <a:srgbClr val="0000FF"/>
      </a:hlink>
      <a:folHlink>
        <a:srgbClr val="FF00FF"/>
      </a:folHlink>
    </a:clrScheme>
    <a:fontScheme name="Kindred">
      <a:majorFont>
        <a:latin typeface="Factoria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boto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ue">
      <a:srgbClr val="00A5DE"/>
    </a:custClr>
    <a:custClr name="Pink">
      <a:srgbClr val="E72B78"/>
    </a:custClr>
    <a:custClr name="Green">
      <a:srgbClr val="2EA836"/>
    </a:custClr>
    <a:custClr name="Orange">
      <a:srgbClr val="F39000"/>
    </a:custClr>
    <a:custClr name="Purple">
      <a:srgbClr val="992785"/>
    </a:custClr>
    <a:custClr name="Black">
      <a:srgbClr val="0000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lue 70%">
      <a:srgbClr val="80BFEA"/>
    </a:custClr>
    <a:custClr name="Pink 70%">
      <a:srgbClr val="EF7DA2"/>
    </a:custClr>
    <a:custClr name="Green 70%">
      <a:srgbClr val="86C16E"/>
    </a:custClr>
    <a:custClr name="Orange 70%">
      <a:srgbClr val="F9B360"/>
    </a:custClr>
    <a:custClr name="Purple 70%">
      <a:srgbClr val="B46BA8"/>
    </a:custClr>
    <a:custClr name="Grey 70%">
      <a:srgbClr val="706F6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PShort.pptx" id="{43A71700-6581-4CB6-9033-530D78CE7961}" vid="{92A40BDA-6AA9-41B4-9BFD-502C26950A2A}"/>
    </a:ext>
  </a:extLst>
</a:theme>
</file>

<file path=ppt/theme/theme2.xml><?xml version="1.0" encoding="utf-8"?>
<a:theme xmlns:a="http://schemas.openxmlformats.org/drawingml/2006/main" name="Default">
  <a:themeElements>
    <a:clrScheme name="Kindred">
      <a:dk1>
        <a:sysClr val="windowText" lastClr="000000"/>
      </a:dk1>
      <a:lt1>
        <a:sysClr val="window" lastClr="FFFFFF"/>
      </a:lt1>
      <a:dk2>
        <a:srgbClr val="535353"/>
      </a:dk2>
      <a:lt2>
        <a:srgbClr val="FFFFFF"/>
      </a:lt2>
      <a:accent1>
        <a:srgbClr val="00A5DE"/>
      </a:accent1>
      <a:accent2>
        <a:srgbClr val="E72A78"/>
      </a:accent2>
      <a:accent3>
        <a:srgbClr val="2EA836"/>
      </a:accent3>
      <a:accent4>
        <a:srgbClr val="F39000"/>
      </a:accent4>
      <a:accent5>
        <a:srgbClr val="992785"/>
      </a:accent5>
      <a:accent6>
        <a:srgbClr val="707070"/>
      </a:accent6>
      <a:hlink>
        <a:srgbClr val="0000FF"/>
      </a:hlink>
      <a:folHlink>
        <a:srgbClr val="FF00FF"/>
      </a:folHlink>
    </a:clrScheme>
    <a:fontScheme name="Kindred">
      <a:majorFont>
        <a:latin typeface="Factoria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boto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ue">
      <a:srgbClr val="00A5DE"/>
    </a:custClr>
    <a:custClr name="Pink">
      <a:srgbClr val="E72B78"/>
    </a:custClr>
    <a:custClr name="Green">
      <a:srgbClr val="2EA836"/>
    </a:custClr>
    <a:custClr name="Orange">
      <a:srgbClr val="F39000"/>
    </a:custClr>
    <a:custClr name="Purple">
      <a:srgbClr val="992785"/>
    </a:custClr>
    <a:custClr name="Black">
      <a:srgbClr val="0000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lue 70%">
      <a:srgbClr val="80BFEA"/>
    </a:custClr>
    <a:custClr name="Pink 70%">
      <a:srgbClr val="EF7DA2"/>
    </a:custClr>
    <a:custClr name="Green 70%">
      <a:srgbClr val="86C16E"/>
    </a:custClr>
    <a:custClr name="Orange 70%">
      <a:srgbClr val="F9B360"/>
    </a:custClr>
    <a:custClr name="Purple 70%">
      <a:srgbClr val="B46BA8"/>
    </a:custClr>
    <a:custClr name="Grey 70%">
      <a:srgbClr val="706F6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efault" id="{C87DB9DA-02A5-4140-BC65-5F528FB97C53}" vid="{F1766795-0814-4FFD-B318-26DA62B63690}"/>
    </a:ext>
  </a:extLst>
</a:theme>
</file>

<file path=ppt/theme/theme3.xml><?xml version="1.0" encoding="utf-8"?>
<a:theme xmlns:a="http://schemas.openxmlformats.org/drawingml/2006/main" name="Default">
  <a:themeElements>
    <a:clrScheme name="Kindred">
      <a:dk1>
        <a:sysClr val="windowText" lastClr="000000"/>
      </a:dk1>
      <a:lt1>
        <a:sysClr val="window" lastClr="FFFFFF"/>
      </a:lt1>
      <a:dk2>
        <a:srgbClr val="535353"/>
      </a:dk2>
      <a:lt2>
        <a:srgbClr val="FFFFFF"/>
      </a:lt2>
      <a:accent1>
        <a:srgbClr val="00A5DE"/>
      </a:accent1>
      <a:accent2>
        <a:srgbClr val="E72A78"/>
      </a:accent2>
      <a:accent3>
        <a:srgbClr val="2EA836"/>
      </a:accent3>
      <a:accent4>
        <a:srgbClr val="F39000"/>
      </a:accent4>
      <a:accent5>
        <a:srgbClr val="992785"/>
      </a:accent5>
      <a:accent6>
        <a:srgbClr val="707070"/>
      </a:accent6>
      <a:hlink>
        <a:srgbClr val="0000FF"/>
      </a:hlink>
      <a:folHlink>
        <a:srgbClr val="FF00FF"/>
      </a:folHlink>
    </a:clrScheme>
    <a:fontScheme name="Kindred">
      <a:majorFont>
        <a:latin typeface="Factoria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boto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ue">
      <a:srgbClr val="00A5DE"/>
    </a:custClr>
    <a:custClr name="Pink">
      <a:srgbClr val="E72B78"/>
    </a:custClr>
    <a:custClr name="Green">
      <a:srgbClr val="2EA836"/>
    </a:custClr>
    <a:custClr name="Orange">
      <a:srgbClr val="F39000"/>
    </a:custClr>
    <a:custClr name="Purple">
      <a:srgbClr val="992785"/>
    </a:custClr>
    <a:custClr name="Black">
      <a:srgbClr val="0000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lue 70%">
      <a:srgbClr val="80BFEA"/>
    </a:custClr>
    <a:custClr name="Pink 70%">
      <a:srgbClr val="EF7DA2"/>
    </a:custClr>
    <a:custClr name="Green 70%">
      <a:srgbClr val="86C16E"/>
    </a:custClr>
    <a:custClr name="Orange 70%">
      <a:srgbClr val="F9B360"/>
    </a:custClr>
    <a:custClr name="Purple 70%">
      <a:srgbClr val="B46BA8"/>
    </a:custClr>
    <a:custClr name="Grey 70%">
      <a:srgbClr val="706F6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efault" id="{C87DB9DA-02A5-4140-BC65-5F528FB97C53}" vid="{F1766795-0814-4FFD-B318-26DA62B636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84638652925A44B6EC9801EF58DD2B" ma:contentTypeVersion="9" ma:contentTypeDescription="Create a new document." ma:contentTypeScope="" ma:versionID="e7257a482c3ea3952f2c4e56d76e6611">
  <xsd:schema xmlns:xsd="http://www.w3.org/2001/XMLSchema" xmlns:xs="http://www.w3.org/2001/XMLSchema" xmlns:p="http://schemas.microsoft.com/office/2006/metadata/properties" xmlns:ns3="f683abff-382d-4da8-82f2-5240c516dab5" xmlns:ns4="98058a33-e6c8-4ec1-88b3-0556d29c194f" targetNamespace="http://schemas.microsoft.com/office/2006/metadata/properties" ma:root="true" ma:fieldsID="0463c68da2887e04f1a97a460fea8c20" ns3:_="" ns4:_="">
    <xsd:import namespace="f683abff-382d-4da8-82f2-5240c516dab5"/>
    <xsd:import namespace="98058a33-e6c8-4ec1-88b3-0556d29c19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3abff-382d-4da8-82f2-5240c516dab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58a33-e6c8-4ec1-88b3-0556d29c19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C52D64-19B4-4BDE-AD57-E574F571D387}">
  <ds:schemaRefs>
    <ds:schemaRef ds:uri="http://schemas.microsoft.com/office/2006/metadata/properties"/>
    <ds:schemaRef ds:uri="f683abff-382d-4da8-82f2-5240c516dab5"/>
    <ds:schemaRef ds:uri="http://purl.org/dc/terms/"/>
    <ds:schemaRef ds:uri="http://schemas.openxmlformats.org/package/2006/metadata/core-properties"/>
    <ds:schemaRef ds:uri="98058a33-e6c8-4ec1-88b3-0556d29c194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298C770-0C41-4066-8CFA-335864515F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83abff-382d-4da8-82f2-5240c516dab5"/>
    <ds:schemaRef ds:uri="98058a33-e6c8-4ec1-88b3-0556d29c19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4C1EEE-AB44-493A-B029-8AA9D8379F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39111</TotalTime>
  <Words>1985</Words>
  <Application>Microsoft Office PowerPoint</Application>
  <PresentationFormat>Widescreen</PresentationFormat>
  <Paragraphs>460</Paragraphs>
  <Slides>52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Factoria Light</vt:lpstr>
      <vt:lpstr>Roboto Light</vt:lpstr>
      <vt:lpstr>Kindred</vt:lpstr>
      <vt:lpstr>Jason, meet Oracle database</vt:lpstr>
      <vt:lpstr>PowerPoint Presentation</vt:lpstr>
      <vt:lpstr>In this presentation…</vt:lpstr>
      <vt:lpstr>PowerPoint Presentation</vt:lpstr>
      <vt:lpstr>Storing JSON in the database (I)</vt:lpstr>
      <vt:lpstr>Storing JSON in the database (II)</vt:lpstr>
      <vt:lpstr>What our document looks like</vt:lpstr>
      <vt:lpstr>JSON data types (I)</vt:lpstr>
      <vt:lpstr>JSON data types: (II)</vt:lpstr>
      <vt:lpstr>JSON data types (III)</vt:lpstr>
      <vt:lpstr>Dot notation</vt:lpstr>
      <vt:lpstr>Dot notation</vt:lpstr>
      <vt:lpstr>SQL/JSON path expressions (I)</vt:lpstr>
      <vt:lpstr>SQL/JSON path expressions (II)</vt:lpstr>
      <vt:lpstr>SQL/JSON path expressions (III)</vt:lpstr>
      <vt:lpstr>SQL/JSON path expressions (IV)</vt:lpstr>
      <vt:lpstr>SQL/JSON path expressions (V)</vt:lpstr>
      <vt:lpstr>SQL/JSON path expressions (VI)</vt:lpstr>
      <vt:lpstr>SQL/JSON path expressions (VII)</vt:lpstr>
      <vt:lpstr>JSON conditions</vt:lpstr>
      <vt:lpstr>SQL/JSON functions: JSON_VALUE (I)</vt:lpstr>
      <vt:lpstr>SQL/JSON functions: JSON_VALUE (II)</vt:lpstr>
      <vt:lpstr>SQL/JSON functions JSON_QUERY</vt:lpstr>
      <vt:lpstr>SQL/JSON functions: JSON_TABLE (I)</vt:lpstr>
      <vt:lpstr>SQL/JSON functions: JSON_TABLE (II)</vt:lpstr>
      <vt:lpstr>SQL/JSON functions: JSON_TABLE (III)</vt:lpstr>
      <vt:lpstr>SQL/JSON functions: JSON_TABLE (IV)</vt:lpstr>
      <vt:lpstr>SQL/JSON functions: JSON_TABLE (V)</vt:lpstr>
      <vt:lpstr>SQL/JSON functions: JSON_TABLE (VI)</vt:lpstr>
      <vt:lpstr>Other SQL/JSON functions</vt:lpstr>
      <vt:lpstr>JSON and indexes</vt:lpstr>
      <vt:lpstr>Indexes with dot notation</vt:lpstr>
      <vt:lpstr>Indexes with JSON_VALUE</vt:lpstr>
      <vt:lpstr>JSON search indexes</vt:lpstr>
      <vt:lpstr>JSON data guide (I)</vt:lpstr>
      <vt:lpstr>JSON data guide (II)</vt:lpstr>
      <vt:lpstr>JSON data guide (II)</vt:lpstr>
      <vt:lpstr>Package DBMS_JSON (I)</vt:lpstr>
      <vt:lpstr>Package DBMS_JSON (II)</vt:lpstr>
      <vt:lpstr>Package DBMS_JSON (III)</vt:lpstr>
      <vt:lpstr>JSON and PL/SQL</vt:lpstr>
      <vt:lpstr>PL/SQL types for JSON (I)</vt:lpstr>
      <vt:lpstr>JSON_ELEMENT_T</vt:lpstr>
      <vt:lpstr>JSON_ARRAY_T and JSON_OBJECT_T</vt:lpstr>
      <vt:lpstr>PL/SQL types for JSON (II)</vt:lpstr>
      <vt:lpstr>PL/SQL types for JSON (III)</vt:lpstr>
      <vt:lpstr>PL/SQL types for JSON (IV)</vt:lpstr>
      <vt:lpstr>PL/SQL types for JSON (V)</vt:lpstr>
      <vt:lpstr>PL/SQL types for JSON (VI)</vt:lpstr>
      <vt:lpstr>PL/SQL types for JSON (VII)</vt:lpstr>
      <vt:lpstr>PL/SQL types for JSON (IX)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Priit Piipuu</cp:lastModifiedBy>
  <cp:revision>11</cp:revision>
  <cp:lastPrinted>2017-05-08T11:48:36Z</cp:lastPrinted>
  <dcterms:created xsi:type="dcterms:W3CDTF">2022-04-15T10:40:49Z</dcterms:created>
  <dcterms:modified xsi:type="dcterms:W3CDTF">2022-05-16T16:42:58Z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0x0101001584638652925A44B6EC9801EF58DD2B</vt:lpwstr>
  </property>
  <property fmtid="{D5CDD505-2E9C-101B-9397-08002B2CF9AE}" pid="3" name="MSIP_Label_8a08e6e4-19b6-4e86-aec1-4f646e9af3c7_Enabled">
    <vt:lpwstr>true</vt:lpwstr>
  </property>
  <property fmtid="{D5CDD505-2E9C-101B-9397-08002B2CF9AE}" pid="4" name="MSIP_Label_8a08e6e4-19b6-4e86-aec1-4f646e9af3c7_SetDate">
    <vt:lpwstr>2022-05-16T16:42:58Z</vt:lpwstr>
  </property>
  <property fmtid="{D5CDD505-2E9C-101B-9397-08002B2CF9AE}" pid="5" name="MSIP_Label_8a08e6e4-19b6-4e86-aec1-4f646e9af3c7_Method">
    <vt:lpwstr>Standard</vt:lpwstr>
  </property>
  <property fmtid="{D5CDD505-2E9C-101B-9397-08002B2CF9AE}" pid="6" name="MSIP_Label_8a08e6e4-19b6-4e86-aec1-4f646e9af3c7_Name">
    <vt:lpwstr>General</vt:lpwstr>
  </property>
  <property fmtid="{D5CDD505-2E9C-101B-9397-08002B2CF9AE}" pid="7" name="MSIP_Label_8a08e6e4-19b6-4e86-aec1-4f646e9af3c7_SiteId">
    <vt:lpwstr>82ff090d-4ac0-439f-834a-0c3f3d5f33ce</vt:lpwstr>
  </property>
  <property fmtid="{D5CDD505-2E9C-101B-9397-08002B2CF9AE}" pid="8" name="MSIP_Label_8a08e6e4-19b6-4e86-aec1-4f646e9af3c7_ActionId">
    <vt:lpwstr>1f54e9a5-9cf7-440e-a4a5-b8e064b1676f</vt:lpwstr>
  </property>
  <property fmtid="{D5CDD505-2E9C-101B-9397-08002B2CF9AE}" pid="9" name="MSIP_Label_8a08e6e4-19b6-4e86-aec1-4f646e9af3c7_ContentBits">
    <vt:lpwstr>2</vt:lpwstr>
  </property>
</Properties>
</file>