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  <p:sldMasterId id="2147483833" r:id="rId2"/>
  </p:sldMasterIdLst>
  <p:notesMasterIdLst>
    <p:notesMasterId r:id="rId24"/>
  </p:notesMasterIdLst>
  <p:sldIdLst>
    <p:sldId id="515" r:id="rId3"/>
    <p:sldId id="256" r:id="rId4"/>
    <p:sldId id="2144212325" r:id="rId5"/>
    <p:sldId id="2144212329" r:id="rId6"/>
    <p:sldId id="2144212331" r:id="rId7"/>
    <p:sldId id="263" r:id="rId8"/>
    <p:sldId id="265" r:id="rId9"/>
    <p:sldId id="267" r:id="rId10"/>
    <p:sldId id="268" r:id="rId11"/>
    <p:sldId id="2144212332" r:id="rId12"/>
    <p:sldId id="2144212322" r:id="rId13"/>
    <p:sldId id="274" r:id="rId14"/>
    <p:sldId id="2144212321" r:id="rId15"/>
    <p:sldId id="2144212323" r:id="rId16"/>
    <p:sldId id="2144212333" r:id="rId17"/>
    <p:sldId id="275" r:id="rId18"/>
    <p:sldId id="272" r:id="rId19"/>
    <p:sldId id="270" r:id="rId20"/>
    <p:sldId id="271" r:id="rId21"/>
    <p:sldId id="2144212328" r:id="rId22"/>
    <p:sldId id="139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DA"/>
    <a:srgbClr val="C9EDD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1" autoAdjust="0"/>
    <p:restoredTop sz="75729" autoAdjust="0"/>
  </p:normalViewPr>
  <p:slideViewPr>
    <p:cSldViewPr>
      <p:cViewPr varScale="1">
        <p:scale>
          <a:sx n="127" d="100"/>
          <a:sy n="127" d="100"/>
        </p:scale>
        <p:origin x="1568" y="176"/>
      </p:cViewPr>
      <p:guideLst>
        <p:guide orient="horz" pos="1344"/>
        <p:guide pos="384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BC8BCC-C656-434D-B872-56F50AC2601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00AA4F7-1267-43C2-9E3B-4FDF291C0C05}">
      <dgm:prSet/>
      <dgm:spPr/>
      <dgm:t>
        <a:bodyPr/>
        <a:lstStyle/>
        <a:p>
          <a:r>
            <a:rPr lang="en-GB"/>
            <a:t>BPMN 2 compliant workflow engine</a:t>
          </a:r>
          <a:endParaRPr lang="en-US"/>
        </a:p>
      </dgm:t>
    </dgm:pt>
    <dgm:pt modelId="{352D3B24-5E76-4E86-A861-5AB7FB09FF01}" type="parTrans" cxnId="{76896C22-6933-4151-83FC-5507A3AF373B}">
      <dgm:prSet/>
      <dgm:spPr/>
      <dgm:t>
        <a:bodyPr/>
        <a:lstStyle/>
        <a:p>
          <a:endParaRPr lang="en-US"/>
        </a:p>
      </dgm:t>
    </dgm:pt>
    <dgm:pt modelId="{27DF9D40-0726-4235-A9BE-296FA7D8CC5E}" type="sibTrans" cxnId="{76896C22-6933-4151-83FC-5507A3AF373B}">
      <dgm:prSet/>
      <dgm:spPr/>
      <dgm:t>
        <a:bodyPr/>
        <a:lstStyle/>
        <a:p>
          <a:endParaRPr lang="en-US"/>
        </a:p>
      </dgm:t>
    </dgm:pt>
    <dgm:pt modelId="{015A470C-299A-447E-A1C4-6D0CF153839C}">
      <dgm:prSet/>
      <dgm:spPr/>
      <dgm:t>
        <a:bodyPr/>
        <a:lstStyle/>
        <a:p>
          <a:r>
            <a:rPr lang="en-GB"/>
            <a:t>Oracle Database 12.2+</a:t>
          </a:r>
          <a:endParaRPr lang="en-US"/>
        </a:p>
      </dgm:t>
    </dgm:pt>
    <dgm:pt modelId="{50869A5B-40C9-418C-BE4F-531CB569BC1A}" type="parTrans" cxnId="{8EA46DC5-CD20-4795-B3EB-8034EFA59DE3}">
      <dgm:prSet/>
      <dgm:spPr/>
      <dgm:t>
        <a:bodyPr/>
        <a:lstStyle/>
        <a:p>
          <a:endParaRPr lang="en-US"/>
        </a:p>
      </dgm:t>
    </dgm:pt>
    <dgm:pt modelId="{15AEC5D1-0E2F-489F-AB8F-2CD3F3FCBDD1}" type="sibTrans" cxnId="{8EA46DC5-CD20-4795-B3EB-8034EFA59DE3}">
      <dgm:prSet/>
      <dgm:spPr/>
      <dgm:t>
        <a:bodyPr/>
        <a:lstStyle/>
        <a:p>
          <a:endParaRPr lang="en-US"/>
        </a:p>
      </dgm:t>
    </dgm:pt>
    <dgm:pt modelId="{ACE30883-B3C7-4C60-BEDB-575479247BC3}">
      <dgm:prSet/>
      <dgm:spPr/>
      <dgm:t>
        <a:bodyPr/>
        <a:lstStyle/>
        <a:p>
          <a:r>
            <a:rPr lang="en-GB"/>
            <a:t>APEX 20.1+</a:t>
          </a:r>
          <a:endParaRPr lang="en-US"/>
        </a:p>
      </dgm:t>
    </dgm:pt>
    <dgm:pt modelId="{E35C1E07-379F-4BA2-8884-FCC234742A45}" type="parTrans" cxnId="{2FAEB0CF-1EF2-46E7-A1D4-A6EDA12EC8DB}">
      <dgm:prSet/>
      <dgm:spPr/>
      <dgm:t>
        <a:bodyPr/>
        <a:lstStyle/>
        <a:p>
          <a:endParaRPr lang="en-US"/>
        </a:p>
      </dgm:t>
    </dgm:pt>
    <dgm:pt modelId="{F140E9E7-B268-42A6-A147-FD0F1EF6DBAD}" type="sibTrans" cxnId="{2FAEB0CF-1EF2-46E7-A1D4-A6EDA12EC8DB}">
      <dgm:prSet/>
      <dgm:spPr/>
      <dgm:t>
        <a:bodyPr/>
        <a:lstStyle/>
        <a:p>
          <a:endParaRPr lang="en-US"/>
        </a:p>
      </dgm:t>
    </dgm:pt>
    <dgm:pt modelId="{AA9A9048-28E7-48C8-AE0D-05A05DCE32C0}">
      <dgm:prSet/>
      <dgm:spPr/>
      <dgm:t>
        <a:bodyPr/>
        <a:lstStyle/>
        <a:p>
          <a:r>
            <a:rPr lang="en-GB"/>
            <a:t>Flows Engine App</a:t>
          </a:r>
          <a:endParaRPr lang="en-US"/>
        </a:p>
      </dgm:t>
    </dgm:pt>
    <dgm:pt modelId="{570A1F95-D689-45DF-AF4F-6E8083D4DD85}" type="parTrans" cxnId="{774D3865-A569-4202-92E3-54501A26408A}">
      <dgm:prSet/>
      <dgm:spPr/>
      <dgm:t>
        <a:bodyPr/>
        <a:lstStyle/>
        <a:p>
          <a:endParaRPr lang="en-US"/>
        </a:p>
      </dgm:t>
    </dgm:pt>
    <dgm:pt modelId="{B10F21E7-6AB4-480A-9475-CED3DBCC0244}" type="sibTrans" cxnId="{774D3865-A569-4202-92E3-54501A26408A}">
      <dgm:prSet/>
      <dgm:spPr/>
      <dgm:t>
        <a:bodyPr/>
        <a:lstStyle/>
        <a:p>
          <a:endParaRPr lang="en-US"/>
        </a:p>
      </dgm:t>
    </dgm:pt>
    <dgm:pt modelId="{B9AC46E7-6AF5-4D5C-89FE-15DCC4E7BD81}">
      <dgm:prSet/>
      <dgm:spPr/>
      <dgm:t>
        <a:bodyPr/>
        <a:lstStyle/>
        <a:p>
          <a:r>
            <a:rPr lang="en-GB"/>
            <a:t>Model</a:t>
          </a:r>
          <a:endParaRPr lang="en-US"/>
        </a:p>
      </dgm:t>
    </dgm:pt>
    <dgm:pt modelId="{939A8053-88C4-413D-92F4-D4711E2E7B1C}" type="parTrans" cxnId="{5112D576-E813-4E29-A54B-BBF6BB268CFD}">
      <dgm:prSet/>
      <dgm:spPr/>
      <dgm:t>
        <a:bodyPr/>
        <a:lstStyle/>
        <a:p>
          <a:endParaRPr lang="en-US"/>
        </a:p>
      </dgm:t>
    </dgm:pt>
    <dgm:pt modelId="{852A288A-BE61-44FB-8F9A-06676FCF3801}" type="sibTrans" cxnId="{5112D576-E813-4E29-A54B-BBF6BB268CFD}">
      <dgm:prSet/>
      <dgm:spPr/>
      <dgm:t>
        <a:bodyPr/>
        <a:lstStyle/>
        <a:p>
          <a:endParaRPr lang="en-US"/>
        </a:p>
      </dgm:t>
    </dgm:pt>
    <dgm:pt modelId="{C8D3C892-36F5-4870-9FAD-5F8BB99A53E2}">
      <dgm:prSet/>
      <dgm:spPr/>
      <dgm:t>
        <a:bodyPr/>
        <a:lstStyle/>
        <a:p>
          <a:r>
            <a:rPr lang="en-GB"/>
            <a:t>Manage</a:t>
          </a:r>
          <a:endParaRPr lang="en-US"/>
        </a:p>
      </dgm:t>
    </dgm:pt>
    <dgm:pt modelId="{BA1D6879-B08A-4A79-9C6B-085C28A8F1B0}" type="parTrans" cxnId="{E79AE6F9-8400-4FCE-9286-26A9D9A24592}">
      <dgm:prSet/>
      <dgm:spPr/>
      <dgm:t>
        <a:bodyPr/>
        <a:lstStyle/>
        <a:p>
          <a:endParaRPr lang="en-US"/>
        </a:p>
      </dgm:t>
    </dgm:pt>
    <dgm:pt modelId="{9DC8E77C-2E57-44CC-9F68-F0EC02B0C44F}" type="sibTrans" cxnId="{E79AE6F9-8400-4FCE-9286-26A9D9A24592}">
      <dgm:prSet/>
      <dgm:spPr/>
      <dgm:t>
        <a:bodyPr/>
        <a:lstStyle/>
        <a:p>
          <a:endParaRPr lang="en-US"/>
        </a:p>
      </dgm:t>
    </dgm:pt>
    <dgm:pt modelId="{AD16483C-D421-48C3-AA63-BE236C816913}">
      <dgm:prSet/>
      <dgm:spPr/>
      <dgm:t>
        <a:bodyPr/>
        <a:lstStyle/>
        <a:p>
          <a:r>
            <a:rPr lang="en-GB"/>
            <a:t>Monitor</a:t>
          </a:r>
          <a:endParaRPr lang="en-US"/>
        </a:p>
      </dgm:t>
    </dgm:pt>
    <dgm:pt modelId="{5AEA1D89-017D-4005-B8A8-CDB85D5E0CE2}" type="parTrans" cxnId="{90987C0F-FDE5-439F-8ECB-537B77FD34EB}">
      <dgm:prSet/>
      <dgm:spPr/>
      <dgm:t>
        <a:bodyPr/>
        <a:lstStyle/>
        <a:p>
          <a:endParaRPr lang="en-US"/>
        </a:p>
      </dgm:t>
    </dgm:pt>
    <dgm:pt modelId="{0B54435E-0431-4468-87A5-3BAAE4E81FCA}" type="sibTrans" cxnId="{90987C0F-FDE5-439F-8ECB-537B77FD34EB}">
      <dgm:prSet/>
      <dgm:spPr/>
      <dgm:t>
        <a:bodyPr/>
        <a:lstStyle/>
        <a:p>
          <a:endParaRPr lang="en-US"/>
        </a:p>
      </dgm:t>
    </dgm:pt>
    <dgm:pt modelId="{1D543894-27E1-45BF-B61B-ED9F5306A0F8}">
      <dgm:prSet/>
      <dgm:spPr/>
      <dgm:t>
        <a:bodyPr/>
        <a:lstStyle/>
        <a:p>
          <a:r>
            <a:rPr lang="en-GB"/>
            <a:t>APEX Plugins</a:t>
          </a:r>
          <a:endParaRPr lang="en-US"/>
        </a:p>
      </dgm:t>
    </dgm:pt>
    <dgm:pt modelId="{692B9796-4A86-4184-AFCE-5DC7F7F6D608}" type="parTrans" cxnId="{5E69E9AA-903C-4B57-AF48-7E73D0C039CC}">
      <dgm:prSet/>
      <dgm:spPr/>
      <dgm:t>
        <a:bodyPr/>
        <a:lstStyle/>
        <a:p>
          <a:endParaRPr lang="en-US"/>
        </a:p>
      </dgm:t>
    </dgm:pt>
    <dgm:pt modelId="{FF34A433-5B3E-486B-B4CD-2851EA5389B2}" type="sibTrans" cxnId="{5E69E9AA-903C-4B57-AF48-7E73D0C039CC}">
      <dgm:prSet/>
      <dgm:spPr/>
      <dgm:t>
        <a:bodyPr/>
        <a:lstStyle/>
        <a:p>
          <a:endParaRPr lang="en-US"/>
        </a:p>
      </dgm:t>
    </dgm:pt>
    <dgm:pt modelId="{A6770CE7-37F9-D242-953F-DDF8514A2AD6}" type="pres">
      <dgm:prSet presAssocID="{96BC8BCC-C656-434D-B872-56F50AC26019}" presName="linear" presStyleCnt="0">
        <dgm:presLayoutVars>
          <dgm:animLvl val="lvl"/>
          <dgm:resizeHandles val="exact"/>
        </dgm:presLayoutVars>
      </dgm:prSet>
      <dgm:spPr/>
    </dgm:pt>
    <dgm:pt modelId="{C9D2C327-5100-894A-9E13-46C2FDB2BBEF}" type="pres">
      <dgm:prSet presAssocID="{600AA4F7-1267-43C2-9E3B-4FDF291C0C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95A379E-0F7C-6541-AB73-72C00EC4DCFF}" type="pres">
      <dgm:prSet presAssocID="{27DF9D40-0726-4235-A9BE-296FA7D8CC5E}" presName="spacer" presStyleCnt="0"/>
      <dgm:spPr/>
    </dgm:pt>
    <dgm:pt modelId="{1140B8D6-48F5-0147-9C42-372B78FF82DA}" type="pres">
      <dgm:prSet presAssocID="{015A470C-299A-447E-A1C4-6D0CF153839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312A0DC-025A-F447-95C2-9BF80FE9553C}" type="pres">
      <dgm:prSet presAssocID="{15AEC5D1-0E2F-489F-AB8F-2CD3F3FCBDD1}" presName="spacer" presStyleCnt="0"/>
      <dgm:spPr/>
    </dgm:pt>
    <dgm:pt modelId="{27308744-6735-EA4C-A0E7-6E043926D4DC}" type="pres">
      <dgm:prSet presAssocID="{ACE30883-B3C7-4C60-BEDB-575479247BC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2FB4712-C74E-6045-8CC3-A7C0349DD4A2}" type="pres">
      <dgm:prSet presAssocID="{F140E9E7-B268-42A6-A147-FD0F1EF6DBAD}" presName="spacer" presStyleCnt="0"/>
      <dgm:spPr/>
    </dgm:pt>
    <dgm:pt modelId="{E33A9678-A040-AE4E-894A-F10205B899B2}" type="pres">
      <dgm:prSet presAssocID="{AA9A9048-28E7-48C8-AE0D-05A05DCE32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602C833-D62B-244C-AEBB-6AAC99D51881}" type="pres">
      <dgm:prSet presAssocID="{AA9A9048-28E7-48C8-AE0D-05A05DCE32C0}" presName="childText" presStyleLbl="revTx" presStyleIdx="0" presStyleCnt="1">
        <dgm:presLayoutVars>
          <dgm:bulletEnabled val="1"/>
        </dgm:presLayoutVars>
      </dgm:prSet>
      <dgm:spPr/>
    </dgm:pt>
    <dgm:pt modelId="{78265DF7-2FF8-D343-B117-8921FC08E4F9}" type="pres">
      <dgm:prSet presAssocID="{1D543894-27E1-45BF-B61B-ED9F5306A0F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0987C0F-FDE5-439F-8ECB-537B77FD34EB}" srcId="{AA9A9048-28E7-48C8-AE0D-05A05DCE32C0}" destId="{AD16483C-D421-48C3-AA63-BE236C816913}" srcOrd="2" destOrd="0" parTransId="{5AEA1D89-017D-4005-B8A8-CDB85D5E0CE2}" sibTransId="{0B54435E-0431-4468-87A5-3BAAE4E81FCA}"/>
    <dgm:cxn modelId="{E65E301A-3757-A047-9A4C-4145112DDCA9}" type="presOf" srcId="{ACE30883-B3C7-4C60-BEDB-575479247BC3}" destId="{27308744-6735-EA4C-A0E7-6E043926D4DC}" srcOrd="0" destOrd="0" presId="urn:microsoft.com/office/officeart/2005/8/layout/vList2"/>
    <dgm:cxn modelId="{76896C22-6933-4151-83FC-5507A3AF373B}" srcId="{96BC8BCC-C656-434D-B872-56F50AC26019}" destId="{600AA4F7-1267-43C2-9E3B-4FDF291C0C05}" srcOrd="0" destOrd="0" parTransId="{352D3B24-5E76-4E86-A861-5AB7FB09FF01}" sibTransId="{27DF9D40-0726-4235-A9BE-296FA7D8CC5E}"/>
    <dgm:cxn modelId="{3A944535-8D8A-E04D-BC9A-87D8138E2BCD}" type="presOf" srcId="{600AA4F7-1267-43C2-9E3B-4FDF291C0C05}" destId="{C9D2C327-5100-894A-9E13-46C2FDB2BBEF}" srcOrd="0" destOrd="0" presId="urn:microsoft.com/office/officeart/2005/8/layout/vList2"/>
    <dgm:cxn modelId="{7C57985B-9828-394B-9FCB-B72E7B2BB26A}" type="presOf" srcId="{C8D3C892-36F5-4870-9FAD-5F8BB99A53E2}" destId="{A602C833-D62B-244C-AEBB-6AAC99D51881}" srcOrd="0" destOrd="1" presId="urn:microsoft.com/office/officeart/2005/8/layout/vList2"/>
    <dgm:cxn modelId="{774D3865-A569-4202-92E3-54501A26408A}" srcId="{96BC8BCC-C656-434D-B872-56F50AC26019}" destId="{AA9A9048-28E7-48C8-AE0D-05A05DCE32C0}" srcOrd="3" destOrd="0" parTransId="{570A1F95-D689-45DF-AF4F-6E8083D4DD85}" sibTransId="{B10F21E7-6AB4-480A-9475-CED3DBCC0244}"/>
    <dgm:cxn modelId="{5112D576-E813-4E29-A54B-BBF6BB268CFD}" srcId="{AA9A9048-28E7-48C8-AE0D-05A05DCE32C0}" destId="{B9AC46E7-6AF5-4D5C-89FE-15DCC4E7BD81}" srcOrd="0" destOrd="0" parTransId="{939A8053-88C4-413D-92F4-D4711E2E7B1C}" sibTransId="{852A288A-BE61-44FB-8F9A-06676FCF3801}"/>
    <dgm:cxn modelId="{F7BD638F-6B59-D94B-936D-3AE2C43E5E68}" type="presOf" srcId="{AD16483C-D421-48C3-AA63-BE236C816913}" destId="{A602C833-D62B-244C-AEBB-6AAC99D51881}" srcOrd="0" destOrd="2" presId="urn:microsoft.com/office/officeart/2005/8/layout/vList2"/>
    <dgm:cxn modelId="{3B148C90-C692-4F4F-9709-A884F761BAD5}" type="presOf" srcId="{AA9A9048-28E7-48C8-AE0D-05A05DCE32C0}" destId="{E33A9678-A040-AE4E-894A-F10205B899B2}" srcOrd="0" destOrd="0" presId="urn:microsoft.com/office/officeart/2005/8/layout/vList2"/>
    <dgm:cxn modelId="{EF4FFEA0-4F37-644E-8BE3-ECA614221F5D}" type="presOf" srcId="{96BC8BCC-C656-434D-B872-56F50AC26019}" destId="{A6770CE7-37F9-D242-953F-DDF8514A2AD6}" srcOrd="0" destOrd="0" presId="urn:microsoft.com/office/officeart/2005/8/layout/vList2"/>
    <dgm:cxn modelId="{F6052DA2-55A3-DB46-A9FB-BF237E290600}" type="presOf" srcId="{B9AC46E7-6AF5-4D5C-89FE-15DCC4E7BD81}" destId="{A602C833-D62B-244C-AEBB-6AAC99D51881}" srcOrd="0" destOrd="0" presId="urn:microsoft.com/office/officeart/2005/8/layout/vList2"/>
    <dgm:cxn modelId="{5E69E9AA-903C-4B57-AF48-7E73D0C039CC}" srcId="{96BC8BCC-C656-434D-B872-56F50AC26019}" destId="{1D543894-27E1-45BF-B61B-ED9F5306A0F8}" srcOrd="4" destOrd="0" parTransId="{692B9796-4A86-4184-AFCE-5DC7F7F6D608}" sibTransId="{FF34A433-5B3E-486B-B4CD-2851EA5389B2}"/>
    <dgm:cxn modelId="{8EA46DC5-CD20-4795-B3EB-8034EFA59DE3}" srcId="{96BC8BCC-C656-434D-B872-56F50AC26019}" destId="{015A470C-299A-447E-A1C4-6D0CF153839C}" srcOrd="1" destOrd="0" parTransId="{50869A5B-40C9-418C-BE4F-531CB569BC1A}" sibTransId="{15AEC5D1-0E2F-489F-AB8F-2CD3F3FCBDD1}"/>
    <dgm:cxn modelId="{2FAEB0CF-1EF2-46E7-A1D4-A6EDA12EC8DB}" srcId="{96BC8BCC-C656-434D-B872-56F50AC26019}" destId="{ACE30883-B3C7-4C60-BEDB-575479247BC3}" srcOrd="2" destOrd="0" parTransId="{E35C1E07-379F-4BA2-8884-FCC234742A45}" sibTransId="{F140E9E7-B268-42A6-A147-FD0F1EF6DBAD}"/>
    <dgm:cxn modelId="{B3319CD7-E455-1F40-A265-4DBCE7CF4AF3}" type="presOf" srcId="{015A470C-299A-447E-A1C4-6D0CF153839C}" destId="{1140B8D6-48F5-0147-9C42-372B78FF82DA}" srcOrd="0" destOrd="0" presId="urn:microsoft.com/office/officeart/2005/8/layout/vList2"/>
    <dgm:cxn modelId="{51E8A6F2-5F4B-EE43-9597-DBC07A7992C8}" type="presOf" srcId="{1D543894-27E1-45BF-B61B-ED9F5306A0F8}" destId="{78265DF7-2FF8-D343-B117-8921FC08E4F9}" srcOrd="0" destOrd="0" presId="urn:microsoft.com/office/officeart/2005/8/layout/vList2"/>
    <dgm:cxn modelId="{E79AE6F9-8400-4FCE-9286-26A9D9A24592}" srcId="{AA9A9048-28E7-48C8-AE0D-05A05DCE32C0}" destId="{C8D3C892-36F5-4870-9FAD-5F8BB99A53E2}" srcOrd="1" destOrd="0" parTransId="{BA1D6879-B08A-4A79-9C6B-085C28A8F1B0}" sibTransId="{9DC8E77C-2E57-44CC-9F68-F0EC02B0C44F}"/>
    <dgm:cxn modelId="{AD953A77-2FA3-E04B-BEE2-322E9CA7036E}" type="presParOf" srcId="{A6770CE7-37F9-D242-953F-DDF8514A2AD6}" destId="{C9D2C327-5100-894A-9E13-46C2FDB2BBEF}" srcOrd="0" destOrd="0" presId="urn:microsoft.com/office/officeart/2005/8/layout/vList2"/>
    <dgm:cxn modelId="{0B051D0A-E2F1-424B-BD1C-F4CCADA06FCB}" type="presParOf" srcId="{A6770CE7-37F9-D242-953F-DDF8514A2AD6}" destId="{A95A379E-0F7C-6541-AB73-72C00EC4DCFF}" srcOrd="1" destOrd="0" presId="urn:microsoft.com/office/officeart/2005/8/layout/vList2"/>
    <dgm:cxn modelId="{4471AD33-2901-F74E-8E45-D573BD3E08A5}" type="presParOf" srcId="{A6770CE7-37F9-D242-953F-DDF8514A2AD6}" destId="{1140B8D6-48F5-0147-9C42-372B78FF82DA}" srcOrd="2" destOrd="0" presId="urn:microsoft.com/office/officeart/2005/8/layout/vList2"/>
    <dgm:cxn modelId="{CE611959-AAD1-BF46-A6A6-38820B0DE1FC}" type="presParOf" srcId="{A6770CE7-37F9-D242-953F-DDF8514A2AD6}" destId="{0312A0DC-025A-F447-95C2-9BF80FE9553C}" srcOrd="3" destOrd="0" presId="urn:microsoft.com/office/officeart/2005/8/layout/vList2"/>
    <dgm:cxn modelId="{ADED50A9-B292-BF4C-9566-EE58520DF49A}" type="presParOf" srcId="{A6770CE7-37F9-D242-953F-DDF8514A2AD6}" destId="{27308744-6735-EA4C-A0E7-6E043926D4DC}" srcOrd="4" destOrd="0" presId="urn:microsoft.com/office/officeart/2005/8/layout/vList2"/>
    <dgm:cxn modelId="{F48B1DA2-BE9A-EC4B-A05D-947A42034874}" type="presParOf" srcId="{A6770CE7-37F9-D242-953F-DDF8514A2AD6}" destId="{62FB4712-C74E-6045-8CC3-A7C0349DD4A2}" srcOrd="5" destOrd="0" presId="urn:microsoft.com/office/officeart/2005/8/layout/vList2"/>
    <dgm:cxn modelId="{370FFE9A-9937-014B-A3A9-406FD22719A5}" type="presParOf" srcId="{A6770CE7-37F9-D242-953F-DDF8514A2AD6}" destId="{E33A9678-A040-AE4E-894A-F10205B899B2}" srcOrd="6" destOrd="0" presId="urn:microsoft.com/office/officeart/2005/8/layout/vList2"/>
    <dgm:cxn modelId="{80BCCE72-1755-AA41-B86D-9D624306091C}" type="presParOf" srcId="{A6770CE7-37F9-D242-953F-DDF8514A2AD6}" destId="{A602C833-D62B-244C-AEBB-6AAC99D51881}" srcOrd="7" destOrd="0" presId="urn:microsoft.com/office/officeart/2005/8/layout/vList2"/>
    <dgm:cxn modelId="{E3BADEC2-DE3D-DC48-B480-74DBA4251E5E}" type="presParOf" srcId="{A6770CE7-37F9-D242-953F-DDF8514A2AD6}" destId="{78265DF7-2FF8-D343-B117-8921FC08E4F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621DC1-6C26-D648-8E15-8C7A2738AF5E}" type="doc">
      <dgm:prSet loTypeId="urn:microsoft.com/office/officeart/2008/layout/AlternatingPictureBlocks" loCatId="" qsTypeId="urn:microsoft.com/office/officeart/2005/8/quickstyle/simple1" qsCatId="simple" csTypeId="urn:microsoft.com/office/officeart/2005/8/colors/accent1_2" csCatId="accent1" phldr="1"/>
      <dgm:spPr/>
    </dgm:pt>
    <dgm:pt modelId="{0AE1899F-C96C-A948-9D6E-CC20C2D3FBFD}">
      <dgm:prSet phldrT="[Text]"/>
      <dgm:spPr/>
      <dgm:t>
        <a:bodyPr/>
        <a:lstStyle/>
        <a:p>
          <a:r>
            <a:rPr lang="en-GB" dirty="0"/>
            <a:t>Design &amp; Document</a:t>
          </a:r>
        </a:p>
      </dgm:t>
    </dgm:pt>
    <dgm:pt modelId="{15C6CEFA-9A87-0347-8397-1DCDE77AE9FD}" type="parTrans" cxnId="{C530AF77-86C9-C94D-9314-369B4D217DD7}">
      <dgm:prSet/>
      <dgm:spPr/>
      <dgm:t>
        <a:bodyPr/>
        <a:lstStyle/>
        <a:p>
          <a:endParaRPr lang="en-GB"/>
        </a:p>
      </dgm:t>
    </dgm:pt>
    <dgm:pt modelId="{17860C50-3255-FC44-846A-0FD2EFAFDA2D}" type="sibTrans" cxnId="{C530AF77-86C9-C94D-9314-369B4D217DD7}">
      <dgm:prSet/>
      <dgm:spPr/>
      <dgm:t>
        <a:bodyPr/>
        <a:lstStyle/>
        <a:p>
          <a:endParaRPr lang="en-GB"/>
        </a:p>
      </dgm:t>
    </dgm:pt>
    <dgm:pt modelId="{880F6164-515B-B843-AC26-D78E22543B59}">
      <dgm:prSet phldrT="[Text]"/>
      <dgm:spPr/>
      <dgm:t>
        <a:bodyPr/>
        <a:lstStyle/>
        <a:p>
          <a:r>
            <a:rPr lang="en-GB" dirty="0"/>
            <a:t>Monitor</a:t>
          </a:r>
        </a:p>
      </dgm:t>
    </dgm:pt>
    <dgm:pt modelId="{C68ACCEF-F92F-7D4E-AB27-69E34183C32A}" type="parTrans" cxnId="{0877725A-720E-1242-B3FB-BF368088ACDA}">
      <dgm:prSet/>
      <dgm:spPr/>
      <dgm:t>
        <a:bodyPr/>
        <a:lstStyle/>
        <a:p>
          <a:endParaRPr lang="en-GB"/>
        </a:p>
      </dgm:t>
    </dgm:pt>
    <dgm:pt modelId="{282EB704-6674-EC46-A1AB-E3B2A2EB3154}" type="sibTrans" cxnId="{0877725A-720E-1242-B3FB-BF368088ACDA}">
      <dgm:prSet/>
      <dgm:spPr/>
      <dgm:t>
        <a:bodyPr/>
        <a:lstStyle/>
        <a:p>
          <a:endParaRPr lang="en-GB"/>
        </a:p>
      </dgm:t>
    </dgm:pt>
    <dgm:pt modelId="{F5B47099-BA56-8242-8F4D-8412F408A00E}">
      <dgm:prSet phldrT="[Text]"/>
      <dgm:spPr/>
      <dgm:t>
        <a:bodyPr/>
        <a:lstStyle/>
        <a:p>
          <a:r>
            <a:rPr lang="en-GB" dirty="0"/>
            <a:t>Separate App- &amp; Process Logic</a:t>
          </a:r>
        </a:p>
      </dgm:t>
    </dgm:pt>
    <dgm:pt modelId="{D0E23C4A-9F96-5A4E-9868-7F617FE1D15E}" type="parTrans" cxnId="{EB1DFFD3-8A03-A14C-A734-EEE7B5B96502}">
      <dgm:prSet/>
      <dgm:spPr/>
      <dgm:t>
        <a:bodyPr/>
        <a:lstStyle/>
        <a:p>
          <a:endParaRPr lang="en-GB"/>
        </a:p>
      </dgm:t>
    </dgm:pt>
    <dgm:pt modelId="{A3EF44F4-F385-894E-BE08-97F4B0F4629F}" type="sibTrans" cxnId="{EB1DFFD3-8A03-A14C-A734-EEE7B5B96502}">
      <dgm:prSet/>
      <dgm:spPr/>
      <dgm:t>
        <a:bodyPr/>
        <a:lstStyle/>
        <a:p>
          <a:endParaRPr lang="en-GB"/>
        </a:p>
      </dgm:t>
    </dgm:pt>
    <dgm:pt modelId="{2E93DA85-94C5-3B4A-9624-28CEDB872D75}" type="pres">
      <dgm:prSet presAssocID="{D0621DC1-6C26-D648-8E15-8C7A2738AF5E}" presName="linearFlow" presStyleCnt="0">
        <dgm:presLayoutVars>
          <dgm:dir/>
          <dgm:resizeHandles val="exact"/>
        </dgm:presLayoutVars>
      </dgm:prSet>
      <dgm:spPr/>
    </dgm:pt>
    <dgm:pt modelId="{C754B2A1-B1AE-004F-BF0F-0430F85DD545}" type="pres">
      <dgm:prSet presAssocID="{0AE1899F-C96C-A948-9D6E-CC20C2D3FBFD}" presName="comp" presStyleCnt="0"/>
      <dgm:spPr/>
    </dgm:pt>
    <dgm:pt modelId="{F64EC456-302C-9E48-9F8F-E8FFA74C0437}" type="pres">
      <dgm:prSet presAssocID="{0AE1899F-C96C-A948-9D6E-CC20C2D3FBFD}" presName="rect2" presStyleLbl="node1" presStyleIdx="0" presStyleCnt="3">
        <dgm:presLayoutVars>
          <dgm:bulletEnabled val="1"/>
        </dgm:presLayoutVars>
      </dgm:prSet>
      <dgm:spPr/>
    </dgm:pt>
    <dgm:pt modelId="{56E87A10-D0D4-DD49-8190-CEBE09E22B0C}" type="pres">
      <dgm:prSet presAssocID="{0AE1899F-C96C-A948-9D6E-CC20C2D3FBFD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8E6A939-8E79-0140-AEDA-9D1DE04677B8}" type="pres">
      <dgm:prSet presAssocID="{17860C50-3255-FC44-846A-0FD2EFAFDA2D}" presName="sibTrans" presStyleCnt="0"/>
      <dgm:spPr/>
    </dgm:pt>
    <dgm:pt modelId="{33C7F18C-4F9B-B74B-BBD2-4AEAC1F671E6}" type="pres">
      <dgm:prSet presAssocID="{880F6164-515B-B843-AC26-D78E22543B59}" presName="comp" presStyleCnt="0"/>
      <dgm:spPr/>
    </dgm:pt>
    <dgm:pt modelId="{2AAE1DC5-4237-374B-9B3E-6429217C3FF7}" type="pres">
      <dgm:prSet presAssocID="{880F6164-515B-B843-AC26-D78E22543B59}" presName="rect2" presStyleLbl="node1" presStyleIdx="1" presStyleCnt="3">
        <dgm:presLayoutVars>
          <dgm:bulletEnabled val="1"/>
        </dgm:presLayoutVars>
      </dgm:prSet>
      <dgm:spPr/>
    </dgm:pt>
    <dgm:pt modelId="{3FB5A736-7FBB-7947-8962-70596BD6B662}" type="pres">
      <dgm:prSet presAssocID="{880F6164-515B-B843-AC26-D78E22543B59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8C1A6E0-22F9-354B-AD7A-8360B2E034CF}" type="pres">
      <dgm:prSet presAssocID="{282EB704-6674-EC46-A1AB-E3B2A2EB3154}" presName="sibTrans" presStyleCnt="0"/>
      <dgm:spPr/>
    </dgm:pt>
    <dgm:pt modelId="{6271C9F4-711A-C74D-BD8F-F7734EDEF7C3}" type="pres">
      <dgm:prSet presAssocID="{F5B47099-BA56-8242-8F4D-8412F408A00E}" presName="comp" presStyleCnt="0"/>
      <dgm:spPr/>
    </dgm:pt>
    <dgm:pt modelId="{28167B67-9F0A-0540-A937-05A82498ECAC}" type="pres">
      <dgm:prSet presAssocID="{F5B47099-BA56-8242-8F4D-8412F408A00E}" presName="rect2" presStyleLbl="node1" presStyleIdx="2" presStyleCnt="3">
        <dgm:presLayoutVars>
          <dgm:bulletEnabled val="1"/>
        </dgm:presLayoutVars>
      </dgm:prSet>
      <dgm:spPr/>
    </dgm:pt>
    <dgm:pt modelId="{CA54CB23-C3C9-F141-A730-57DD4645CFF4}" type="pres">
      <dgm:prSet presAssocID="{F5B47099-BA56-8242-8F4D-8412F408A00E}" presName="rect1" presStyleLbl="l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1B14800B-5F87-4F43-8061-EE12F0E15806}" type="presOf" srcId="{F5B47099-BA56-8242-8F4D-8412F408A00E}" destId="{28167B67-9F0A-0540-A937-05A82498ECAC}" srcOrd="0" destOrd="0" presId="urn:microsoft.com/office/officeart/2008/layout/AlternatingPictureBlocks"/>
    <dgm:cxn modelId="{0877725A-720E-1242-B3FB-BF368088ACDA}" srcId="{D0621DC1-6C26-D648-8E15-8C7A2738AF5E}" destId="{880F6164-515B-B843-AC26-D78E22543B59}" srcOrd="1" destOrd="0" parTransId="{C68ACCEF-F92F-7D4E-AB27-69E34183C32A}" sibTransId="{282EB704-6674-EC46-A1AB-E3B2A2EB3154}"/>
    <dgm:cxn modelId="{16802C5E-B1F3-BE4D-9B95-6F044B763026}" type="presOf" srcId="{880F6164-515B-B843-AC26-D78E22543B59}" destId="{2AAE1DC5-4237-374B-9B3E-6429217C3FF7}" srcOrd="0" destOrd="0" presId="urn:microsoft.com/office/officeart/2008/layout/AlternatingPictureBlocks"/>
    <dgm:cxn modelId="{C530AF77-86C9-C94D-9314-369B4D217DD7}" srcId="{D0621DC1-6C26-D648-8E15-8C7A2738AF5E}" destId="{0AE1899F-C96C-A948-9D6E-CC20C2D3FBFD}" srcOrd="0" destOrd="0" parTransId="{15C6CEFA-9A87-0347-8397-1DCDE77AE9FD}" sibTransId="{17860C50-3255-FC44-846A-0FD2EFAFDA2D}"/>
    <dgm:cxn modelId="{8867E681-4401-B847-BB53-8E0537BD7406}" type="presOf" srcId="{D0621DC1-6C26-D648-8E15-8C7A2738AF5E}" destId="{2E93DA85-94C5-3B4A-9624-28CEDB872D75}" srcOrd="0" destOrd="0" presId="urn:microsoft.com/office/officeart/2008/layout/AlternatingPictureBlocks"/>
    <dgm:cxn modelId="{01FA29B4-6979-D545-A967-FAEDC62DDFC2}" type="presOf" srcId="{0AE1899F-C96C-A948-9D6E-CC20C2D3FBFD}" destId="{F64EC456-302C-9E48-9F8F-E8FFA74C0437}" srcOrd="0" destOrd="0" presId="urn:microsoft.com/office/officeart/2008/layout/AlternatingPictureBlocks"/>
    <dgm:cxn modelId="{EB1DFFD3-8A03-A14C-A734-EEE7B5B96502}" srcId="{D0621DC1-6C26-D648-8E15-8C7A2738AF5E}" destId="{F5B47099-BA56-8242-8F4D-8412F408A00E}" srcOrd="2" destOrd="0" parTransId="{D0E23C4A-9F96-5A4E-9868-7F617FE1D15E}" sibTransId="{A3EF44F4-F385-894E-BE08-97F4B0F4629F}"/>
    <dgm:cxn modelId="{FACA3769-202B-2F45-BD4E-883A9C87934E}" type="presParOf" srcId="{2E93DA85-94C5-3B4A-9624-28CEDB872D75}" destId="{C754B2A1-B1AE-004F-BF0F-0430F85DD545}" srcOrd="0" destOrd="0" presId="urn:microsoft.com/office/officeart/2008/layout/AlternatingPictureBlocks"/>
    <dgm:cxn modelId="{2B814C8F-09AC-3F43-A210-70A057C8C0E9}" type="presParOf" srcId="{C754B2A1-B1AE-004F-BF0F-0430F85DD545}" destId="{F64EC456-302C-9E48-9F8F-E8FFA74C0437}" srcOrd="0" destOrd="0" presId="urn:microsoft.com/office/officeart/2008/layout/AlternatingPictureBlocks"/>
    <dgm:cxn modelId="{D8FBB574-1A04-A947-9D4E-169930835DDD}" type="presParOf" srcId="{C754B2A1-B1AE-004F-BF0F-0430F85DD545}" destId="{56E87A10-D0D4-DD49-8190-CEBE09E22B0C}" srcOrd="1" destOrd="0" presId="urn:microsoft.com/office/officeart/2008/layout/AlternatingPictureBlocks"/>
    <dgm:cxn modelId="{8726382A-607B-3C44-96BF-3EA72A8CBD78}" type="presParOf" srcId="{2E93DA85-94C5-3B4A-9624-28CEDB872D75}" destId="{98E6A939-8E79-0140-AEDA-9D1DE04677B8}" srcOrd="1" destOrd="0" presId="urn:microsoft.com/office/officeart/2008/layout/AlternatingPictureBlocks"/>
    <dgm:cxn modelId="{BD076B47-3ADE-0146-A695-EA05269D259C}" type="presParOf" srcId="{2E93DA85-94C5-3B4A-9624-28CEDB872D75}" destId="{33C7F18C-4F9B-B74B-BBD2-4AEAC1F671E6}" srcOrd="2" destOrd="0" presId="urn:microsoft.com/office/officeart/2008/layout/AlternatingPictureBlocks"/>
    <dgm:cxn modelId="{3619E675-D67E-7447-A6B3-119D6A90D769}" type="presParOf" srcId="{33C7F18C-4F9B-B74B-BBD2-4AEAC1F671E6}" destId="{2AAE1DC5-4237-374B-9B3E-6429217C3FF7}" srcOrd="0" destOrd="0" presId="urn:microsoft.com/office/officeart/2008/layout/AlternatingPictureBlocks"/>
    <dgm:cxn modelId="{A811D281-AB14-4842-91D6-231A86732F27}" type="presParOf" srcId="{33C7F18C-4F9B-B74B-BBD2-4AEAC1F671E6}" destId="{3FB5A736-7FBB-7947-8962-70596BD6B662}" srcOrd="1" destOrd="0" presId="urn:microsoft.com/office/officeart/2008/layout/AlternatingPictureBlocks"/>
    <dgm:cxn modelId="{44E72BA9-73C9-B843-9872-52709E6BED76}" type="presParOf" srcId="{2E93DA85-94C5-3B4A-9624-28CEDB872D75}" destId="{58C1A6E0-22F9-354B-AD7A-8360B2E034CF}" srcOrd="3" destOrd="0" presId="urn:microsoft.com/office/officeart/2008/layout/AlternatingPictureBlocks"/>
    <dgm:cxn modelId="{579B6C24-8AC8-9041-90E8-95D43D5BC2C2}" type="presParOf" srcId="{2E93DA85-94C5-3B4A-9624-28CEDB872D75}" destId="{6271C9F4-711A-C74D-BD8F-F7734EDEF7C3}" srcOrd="4" destOrd="0" presId="urn:microsoft.com/office/officeart/2008/layout/AlternatingPictureBlocks"/>
    <dgm:cxn modelId="{79BC71D7-AFE0-3C49-B842-AF4E2CB5EE18}" type="presParOf" srcId="{6271C9F4-711A-C74D-BD8F-F7734EDEF7C3}" destId="{28167B67-9F0A-0540-A937-05A82498ECAC}" srcOrd="0" destOrd="0" presId="urn:microsoft.com/office/officeart/2008/layout/AlternatingPictureBlocks"/>
    <dgm:cxn modelId="{510F9050-9E3F-904B-A493-1ABE21D4531C}" type="presParOf" srcId="{6271C9F4-711A-C74D-BD8F-F7734EDEF7C3}" destId="{CA54CB23-C3C9-F141-A730-57DD4645CFF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15BC68-06A6-A54D-AC8D-3DEB43AF20BA}" type="doc">
      <dgm:prSet loTypeId="urn:microsoft.com/office/officeart/2008/layout/AlternatingPictureBlocks" loCatId="" qsTypeId="urn:microsoft.com/office/officeart/2005/8/quickstyle/simple1" qsCatId="simple" csTypeId="urn:microsoft.com/office/officeart/2005/8/colors/accent1_2" csCatId="accent1" phldr="1"/>
      <dgm:spPr/>
    </dgm:pt>
    <dgm:pt modelId="{38C663F7-25A6-CD49-9B82-07D998A69B87}">
      <dgm:prSet phldrT="[Text]"/>
      <dgm:spPr/>
      <dgm:t>
        <a:bodyPr/>
        <a:lstStyle/>
        <a:p>
          <a:r>
            <a:rPr lang="en-GB" dirty="0"/>
            <a:t>No Extra Cost</a:t>
          </a:r>
        </a:p>
      </dgm:t>
    </dgm:pt>
    <dgm:pt modelId="{FCB7ECFC-C479-FB4F-AC58-AC84B37B63F9}" type="parTrans" cxnId="{0F32155F-1273-E14B-A4C0-F67095BBF611}">
      <dgm:prSet/>
      <dgm:spPr/>
      <dgm:t>
        <a:bodyPr/>
        <a:lstStyle/>
        <a:p>
          <a:endParaRPr lang="en-GB"/>
        </a:p>
      </dgm:t>
    </dgm:pt>
    <dgm:pt modelId="{A5A8FED9-633C-6A47-A17F-43B901E748D2}" type="sibTrans" cxnId="{0F32155F-1273-E14B-A4C0-F67095BBF611}">
      <dgm:prSet/>
      <dgm:spPr/>
      <dgm:t>
        <a:bodyPr/>
        <a:lstStyle/>
        <a:p>
          <a:endParaRPr lang="en-GB"/>
        </a:p>
      </dgm:t>
    </dgm:pt>
    <dgm:pt modelId="{99F1C3DB-C223-184A-A353-EBE2F150A7D2}">
      <dgm:prSet phldrT="[Text]"/>
      <dgm:spPr/>
      <dgm:t>
        <a:bodyPr/>
        <a:lstStyle/>
        <a:p>
          <a:r>
            <a:rPr lang="en-GB" dirty="0"/>
            <a:t>Lifecycle Management</a:t>
          </a:r>
        </a:p>
      </dgm:t>
    </dgm:pt>
    <dgm:pt modelId="{B472EFC0-296E-FF43-B9F1-72E912CA28D0}" type="parTrans" cxnId="{750610EA-9FA7-1647-AFB4-6EBCC5F2960F}">
      <dgm:prSet/>
      <dgm:spPr/>
      <dgm:t>
        <a:bodyPr/>
        <a:lstStyle/>
        <a:p>
          <a:endParaRPr lang="en-GB"/>
        </a:p>
      </dgm:t>
    </dgm:pt>
    <dgm:pt modelId="{08A1A8FF-F1AA-1C4E-9D12-28E5B153BE47}" type="sibTrans" cxnId="{750610EA-9FA7-1647-AFB4-6EBCC5F2960F}">
      <dgm:prSet/>
      <dgm:spPr/>
      <dgm:t>
        <a:bodyPr/>
        <a:lstStyle/>
        <a:p>
          <a:endParaRPr lang="en-GB"/>
        </a:p>
      </dgm:t>
    </dgm:pt>
    <dgm:pt modelId="{7F9EC161-F2E6-2441-968A-F9E715327009}">
      <dgm:prSet phldrT="[Text]"/>
      <dgm:spPr/>
      <dgm:t>
        <a:bodyPr/>
        <a:lstStyle/>
        <a:p>
          <a:r>
            <a:rPr lang="en-GB" dirty="0"/>
            <a:t>Professional Support available</a:t>
          </a:r>
        </a:p>
      </dgm:t>
    </dgm:pt>
    <dgm:pt modelId="{EE9CFFE7-195B-2143-A0E1-AE51D28C46D6}" type="parTrans" cxnId="{A7920E3E-F2AD-6D47-B1AA-C1DD0B5E64DF}">
      <dgm:prSet/>
      <dgm:spPr/>
      <dgm:t>
        <a:bodyPr/>
        <a:lstStyle/>
        <a:p>
          <a:endParaRPr lang="en-GB"/>
        </a:p>
      </dgm:t>
    </dgm:pt>
    <dgm:pt modelId="{F0D74A38-C8A6-FC4C-80D5-64188B9C8478}" type="sibTrans" cxnId="{A7920E3E-F2AD-6D47-B1AA-C1DD0B5E64DF}">
      <dgm:prSet/>
      <dgm:spPr/>
      <dgm:t>
        <a:bodyPr/>
        <a:lstStyle/>
        <a:p>
          <a:endParaRPr lang="en-GB"/>
        </a:p>
      </dgm:t>
    </dgm:pt>
    <dgm:pt modelId="{3D9B0AE9-F8D1-E249-8DEF-40DE21051EB3}" type="pres">
      <dgm:prSet presAssocID="{0115BC68-06A6-A54D-AC8D-3DEB43AF20BA}" presName="linearFlow" presStyleCnt="0">
        <dgm:presLayoutVars>
          <dgm:dir/>
          <dgm:resizeHandles val="exact"/>
        </dgm:presLayoutVars>
      </dgm:prSet>
      <dgm:spPr/>
    </dgm:pt>
    <dgm:pt modelId="{D811E8C0-5226-C444-97BA-752969F9D30B}" type="pres">
      <dgm:prSet presAssocID="{38C663F7-25A6-CD49-9B82-07D998A69B87}" presName="comp" presStyleCnt="0"/>
      <dgm:spPr/>
    </dgm:pt>
    <dgm:pt modelId="{92626774-DBA5-D64F-85CF-4CE5FF0A132B}" type="pres">
      <dgm:prSet presAssocID="{38C663F7-25A6-CD49-9B82-07D998A69B87}" presName="rect2" presStyleLbl="node1" presStyleIdx="0" presStyleCnt="3">
        <dgm:presLayoutVars>
          <dgm:bulletEnabled val="1"/>
        </dgm:presLayoutVars>
      </dgm:prSet>
      <dgm:spPr/>
    </dgm:pt>
    <dgm:pt modelId="{3E2906E3-155B-0944-8288-D2668FA15B12}" type="pres">
      <dgm:prSet presAssocID="{38C663F7-25A6-CD49-9B82-07D998A69B87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7A85AA5-D0DE-AC44-9BD3-D4D66E4530C9}" type="pres">
      <dgm:prSet presAssocID="{A5A8FED9-633C-6A47-A17F-43B901E748D2}" presName="sibTrans" presStyleCnt="0"/>
      <dgm:spPr/>
    </dgm:pt>
    <dgm:pt modelId="{749B8DE1-8D89-0740-8741-34389481879B}" type="pres">
      <dgm:prSet presAssocID="{99F1C3DB-C223-184A-A353-EBE2F150A7D2}" presName="comp" presStyleCnt="0"/>
      <dgm:spPr/>
    </dgm:pt>
    <dgm:pt modelId="{B3730989-2342-3343-92E8-C6B7C744F5EC}" type="pres">
      <dgm:prSet presAssocID="{99F1C3DB-C223-184A-A353-EBE2F150A7D2}" presName="rect2" presStyleLbl="node1" presStyleIdx="1" presStyleCnt="3">
        <dgm:presLayoutVars>
          <dgm:bulletEnabled val="1"/>
        </dgm:presLayoutVars>
      </dgm:prSet>
      <dgm:spPr/>
    </dgm:pt>
    <dgm:pt modelId="{93DB8B86-BDF0-6848-A126-E90573E0AEBF}" type="pres">
      <dgm:prSet presAssocID="{99F1C3DB-C223-184A-A353-EBE2F150A7D2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B1669E8-681B-EF48-938F-02DE6EF49A34}" type="pres">
      <dgm:prSet presAssocID="{08A1A8FF-F1AA-1C4E-9D12-28E5B153BE47}" presName="sibTrans" presStyleCnt="0"/>
      <dgm:spPr/>
    </dgm:pt>
    <dgm:pt modelId="{50E139E8-EE39-F342-AE2B-CFF360C9D43B}" type="pres">
      <dgm:prSet presAssocID="{7F9EC161-F2E6-2441-968A-F9E715327009}" presName="comp" presStyleCnt="0"/>
      <dgm:spPr/>
    </dgm:pt>
    <dgm:pt modelId="{6F215E2E-6B09-EE42-9FE1-BAE26893F554}" type="pres">
      <dgm:prSet presAssocID="{7F9EC161-F2E6-2441-968A-F9E715327009}" presName="rect2" presStyleLbl="node1" presStyleIdx="2" presStyleCnt="3">
        <dgm:presLayoutVars>
          <dgm:bulletEnabled val="1"/>
        </dgm:presLayoutVars>
      </dgm:prSet>
      <dgm:spPr/>
    </dgm:pt>
    <dgm:pt modelId="{934E891A-4A63-0746-A45D-2A6C1313767D}" type="pres">
      <dgm:prSet presAssocID="{7F9EC161-F2E6-2441-968A-F9E715327009}" presName="rect1" presStyleLbl="l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70C34F09-6510-B54E-99D5-50B166A41946}" type="presOf" srcId="{0115BC68-06A6-A54D-AC8D-3DEB43AF20BA}" destId="{3D9B0AE9-F8D1-E249-8DEF-40DE21051EB3}" srcOrd="0" destOrd="0" presId="urn:microsoft.com/office/officeart/2008/layout/AlternatingPictureBlocks"/>
    <dgm:cxn modelId="{207ECB24-93D9-E648-9229-8697EB33122E}" type="presOf" srcId="{7F9EC161-F2E6-2441-968A-F9E715327009}" destId="{6F215E2E-6B09-EE42-9FE1-BAE26893F554}" srcOrd="0" destOrd="0" presId="urn:microsoft.com/office/officeart/2008/layout/AlternatingPictureBlocks"/>
    <dgm:cxn modelId="{A7920E3E-F2AD-6D47-B1AA-C1DD0B5E64DF}" srcId="{0115BC68-06A6-A54D-AC8D-3DEB43AF20BA}" destId="{7F9EC161-F2E6-2441-968A-F9E715327009}" srcOrd="2" destOrd="0" parTransId="{EE9CFFE7-195B-2143-A0E1-AE51D28C46D6}" sibTransId="{F0D74A38-C8A6-FC4C-80D5-64188B9C8478}"/>
    <dgm:cxn modelId="{0F32155F-1273-E14B-A4C0-F67095BBF611}" srcId="{0115BC68-06A6-A54D-AC8D-3DEB43AF20BA}" destId="{38C663F7-25A6-CD49-9B82-07D998A69B87}" srcOrd="0" destOrd="0" parTransId="{FCB7ECFC-C479-FB4F-AC58-AC84B37B63F9}" sibTransId="{A5A8FED9-633C-6A47-A17F-43B901E748D2}"/>
    <dgm:cxn modelId="{5DF2D57D-645F-3B40-A43C-EEB7153090D6}" type="presOf" srcId="{99F1C3DB-C223-184A-A353-EBE2F150A7D2}" destId="{B3730989-2342-3343-92E8-C6B7C744F5EC}" srcOrd="0" destOrd="0" presId="urn:microsoft.com/office/officeart/2008/layout/AlternatingPictureBlocks"/>
    <dgm:cxn modelId="{725E5EDF-98C4-6B49-8964-D02968080BBB}" type="presOf" srcId="{38C663F7-25A6-CD49-9B82-07D998A69B87}" destId="{92626774-DBA5-D64F-85CF-4CE5FF0A132B}" srcOrd="0" destOrd="0" presId="urn:microsoft.com/office/officeart/2008/layout/AlternatingPictureBlocks"/>
    <dgm:cxn modelId="{750610EA-9FA7-1647-AFB4-6EBCC5F2960F}" srcId="{0115BC68-06A6-A54D-AC8D-3DEB43AF20BA}" destId="{99F1C3DB-C223-184A-A353-EBE2F150A7D2}" srcOrd="1" destOrd="0" parTransId="{B472EFC0-296E-FF43-B9F1-72E912CA28D0}" sibTransId="{08A1A8FF-F1AA-1C4E-9D12-28E5B153BE47}"/>
    <dgm:cxn modelId="{8B79D61D-6CC7-4942-AFD1-8016BAF5C160}" type="presParOf" srcId="{3D9B0AE9-F8D1-E249-8DEF-40DE21051EB3}" destId="{D811E8C0-5226-C444-97BA-752969F9D30B}" srcOrd="0" destOrd="0" presId="urn:microsoft.com/office/officeart/2008/layout/AlternatingPictureBlocks"/>
    <dgm:cxn modelId="{5AE77F65-A641-1144-9F09-4D79846F7DA5}" type="presParOf" srcId="{D811E8C0-5226-C444-97BA-752969F9D30B}" destId="{92626774-DBA5-D64F-85CF-4CE5FF0A132B}" srcOrd="0" destOrd="0" presId="urn:microsoft.com/office/officeart/2008/layout/AlternatingPictureBlocks"/>
    <dgm:cxn modelId="{AFDFA9FA-6B88-EC4E-A5D3-02675DC1E0F5}" type="presParOf" srcId="{D811E8C0-5226-C444-97BA-752969F9D30B}" destId="{3E2906E3-155B-0944-8288-D2668FA15B12}" srcOrd="1" destOrd="0" presId="urn:microsoft.com/office/officeart/2008/layout/AlternatingPictureBlocks"/>
    <dgm:cxn modelId="{D8243B77-B281-B745-81CD-0B6CFACBA41F}" type="presParOf" srcId="{3D9B0AE9-F8D1-E249-8DEF-40DE21051EB3}" destId="{D7A85AA5-D0DE-AC44-9BD3-D4D66E4530C9}" srcOrd="1" destOrd="0" presId="urn:microsoft.com/office/officeart/2008/layout/AlternatingPictureBlocks"/>
    <dgm:cxn modelId="{BC446C67-6E07-2B47-BBE5-1F280C7C1250}" type="presParOf" srcId="{3D9B0AE9-F8D1-E249-8DEF-40DE21051EB3}" destId="{749B8DE1-8D89-0740-8741-34389481879B}" srcOrd="2" destOrd="0" presId="urn:microsoft.com/office/officeart/2008/layout/AlternatingPictureBlocks"/>
    <dgm:cxn modelId="{5A7DB344-01C1-1C43-8ABA-EE1D43F65CD2}" type="presParOf" srcId="{749B8DE1-8D89-0740-8741-34389481879B}" destId="{B3730989-2342-3343-92E8-C6B7C744F5EC}" srcOrd="0" destOrd="0" presId="urn:microsoft.com/office/officeart/2008/layout/AlternatingPictureBlocks"/>
    <dgm:cxn modelId="{FDA51112-0FED-404E-A966-74576F5A44A5}" type="presParOf" srcId="{749B8DE1-8D89-0740-8741-34389481879B}" destId="{93DB8B86-BDF0-6848-A126-E90573E0AEBF}" srcOrd="1" destOrd="0" presId="urn:microsoft.com/office/officeart/2008/layout/AlternatingPictureBlocks"/>
    <dgm:cxn modelId="{95B6A31A-D715-5042-A8B8-2A9C264BFDE1}" type="presParOf" srcId="{3D9B0AE9-F8D1-E249-8DEF-40DE21051EB3}" destId="{DB1669E8-681B-EF48-938F-02DE6EF49A34}" srcOrd="3" destOrd="0" presId="urn:microsoft.com/office/officeart/2008/layout/AlternatingPictureBlocks"/>
    <dgm:cxn modelId="{67C571B0-3521-1943-BD87-99A40B9A15F5}" type="presParOf" srcId="{3D9B0AE9-F8D1-E249-8DEF-40DE21051EB3}" destId="{50E139E8-EE39-F342-AE2B-CFF360C9D43B}" srcOrd="4" destOrd="0" presId="urn:microsoft.com/office/officeart/2008/layout/AlternatingPictureBlocks"/>
    <dgm:cxn modelId="{88245B54-B14C-9B42-A38E-721C71C3C5FE}" type="presParOf" srcId="{50E139E8-EE39-F342-AE2B-CFF360C9D43B}" destId="{6F215E2E-6B09-EE42-9FE1-BAE26893F554}" srcOrd="0" destOrd="0" presId="urn:microsoft.com/office/officeart/2008/layout/AlternatingPictureBlocks"/>
    <dgm:cxn modelId="{4BDEEE0D-27CE-0645-B220-BBEDA276C5BC}" type="presParOf" srcId="{50E139E8-EE39-F342-AE2B-CFF360C9D43B}" destId="{934E891A-4A63-0746-A45D-2A6C1313767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2C327-5100-894A-9E13-46C2FDB2BBEF}">
      <dsp:nvSpPr>
        <dsp:cNvPr id="0" name=""/>
        <dsp:cNvSpPr/>
      </dsp:nvSpPr>
      <dsp:spPr>
        <a:xfrm>
          <a:off x="0" y="133928"/>
          <a:ext cx="6263640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BPMN 2 compliant workflow engine</a:t>
          </a:r>
          <a:endParaRPr lang="en-US" sz="3100" kern="1200"/>
        </a:p>
      </dsp:txBody>
      <dsp:txXfrm>
        <a:off x="36296" y="170224"/>
        <a:ext cx="6191048" cy="670943"/>
      </dsp:txXfrm>
    </dsp:sp>
    <dsp:sp modelId="{1140B8D6-48F5-0147-9C42-372B78FF82DA}">
      <dsp:nvSpPr>
        <dsp:cNvPr id="0" name=""/>
        <dsp:cNvSpPr/>
      </dsp:nvSpPr>
      <dsp:spPr>
        <a:xfrm>
          <a:off x="0" y="966743"/>
          <a:ext cx="6263640" cy="743535"/>
        </a:xfrm>
        <a:prstGeom prst="roundRect">
          <a:avLst/>
        </a:prstGeom>
        <a:solidFill>
          <a:schemeClr val="accent5">
            <a:hueOff val="196862"/>
            <a:satOff val="10572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Oracle Database 12.2+</a:t>
          </a:r>
          <a:endParaRPr lang="en-US" sz="3100" kern="1200"/>
        </a:p>
      </dsp:txBody>
      <dsp:txXfrm>
        <a:off x="36296" y="1003039"/>
        <a:ext cx="6191048" cy="670943"/>
      </dsp:txXfrm>
    </dsp:sp>
    <dsp:sp modelId="{27308744-6735-EA4C-A0E7-6E043926D4DC}">
      <dsp:nvSpPr>
        <dsp:cNvPr id="0" name=""/>
        <dsp:cNvSpPr/>
      </dsp:nvSpPr>
      <dsp:spPr>
        <a:xfrm>
          <a:off x="0" y="1799558"/>
          <a:ext cx="6263640" cy="743535"/>
        </a:xfrm>
        <a:prstGeom prst="roundRect">
          <a:avLst/>
        </a:prstGeom>
        <a:solidFill>
          <a:schemeClr val="accent5">
            <a:hueOff val="393725"/>
            <a:satOff val="21144"/>
            <a:lumOff val="-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APEX 20.1+</a:t>
          </a:r>
          <a:endParaRPr lang="en-US" sz="3100" kern="1200"/>
        </a:p>
      </dsp:txBody>
      <dsp:txXfrm>
        <a:off x="36296" y="1835854"/>
        <a:ext cx="6191048" cy="670943"/>
      </dsp:txXfrm>
    </dsp:sp>
    <dsp:sp modelId="{E33A9678-A040-AE4E-894A-F10205B899B2}">
      <dsp:nvSpPr>
        <dsp:cNvPr id="0" name=""/>
        <dsp:cNvSpPr/>
      </dsp:nvSpPr>
      <dsp:spPr>
        <a:xfrm>
          <a:off x="0" y="2632374"/>
          <a:ext cx="6263640" cy="743535"/>
        </a:xfrm>
        <a:prstGeom prst="roundRect">
          <a:avLst/>
        </a:prstGeom>
        <a:solidFill>
          <a:schemeClr val="accent5">
            <a:hueOff val="590587"/>
            <a:satOff val="31716"/>
            <a:lumOff val="-11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Flows Engine App</a:t>
          </a:r>
          <a:endParaRPr lang="en-US" sz="3100" kern="1200"/>
        </a:p>
      </dsp:txBody>
      <dsp:txXfrm>
        <a:off x="36296" y="2668670"/>
        <a:ext cx="6191048" cy="670943"/>
      </dsp:txXfrm>
    </dsp:sp>
    <dsp:sp modelId="{A602C833-D62B-244C-AEBB-6AAC99D51881}">
      <dsp:nvSpPr>
        <dsp:cNvPr id="0" name=""/>
        <dsp:cNvSpPr/>
      </dsp:nvSpPr>
      <dsp:spPr>
        <a:xfrm>
          <a:off x="0" y="3375909"/>
          <a:ext cx="6263640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/>
            <a:t>Model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/>
            <a:t>Manage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/>
            <a:t>Monitor</a:t>
          </a:r>
          <a:endParaRPr lang="en-US" sz="2400" kern="1200"/>
        </a:p>
      </dsp:txBody>
      <dsp:txXfrm>
        <a:off x="0" y="3375909"/>
        <a:ext cx="6263640" cy="1251315"/>
      </dsp:txXfrm>
    </dsp:sp>
    <dsp:sp modelId="{78265DF7-2FF8-D343-B117-8921FC08E4F9}">
      <dsp:nvSpPr>
        <dsp:cNvPr id="0" name=""/>
        <dsp:cNvSpPr/>
      </dsp:nvSpPr>
      <dsp:spPr>
        <a:xfrm>
          <a:off x="0" y="4627224"/>
          <a:ext cx="6263640" cy="743535"/>
        </a:xfrm>
        <a:prstGeom prst="roundRect">
          <a:avLst/>
        </a:prstGeom>
        <a:solidFill>
          <a:schemeClr val="accent5">
            <a:hueOff val="787450"/>
            <a:satOff val="42288"/>
            <a:lumOff val="-1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APEX Plugins</a:t>
          </a:r>
          <a:endParaRPr lang="en-US" sz="3100" kern="1200"/>
        </a:p>
      </dsp:txBody>
      <dsp:txXfrm>
        <a:off x="36296" y="4663520"/>
        <a:ext cx="6191048" cy="670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EC456-302C-9E48-9F8F-E8FFA74C0437}">
      <dsp:nvSpPr>
        <dsp:cNvPr id="0" name=""/>
        <dsp:cNvSpPr/>
      </dsp:nvSpPr>
      <dsp:spPr>
        <a:xfrm>
          <a:off x="2147751" y="1467"/>
          <a:ext cx="2887183" cy="1305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Design &amp; Document</a:t>
          </a:r>
        </a:p>
      </dsp:txBody>
      <dsp:txXfrm>
        <a:off x="2147751" y="1467"/>
        <a:ext cx="2887183" cy="1305826"/>
      </dsp:txXfrm>
    </dsp:sp>
    <dsp:sp modelId="{56E87A10-D0D4-DD49-8190-CEBE09E22B0C}">
      <dsp:nvSpPr>
        <dsp:cNvPr id="0" name=""/>
        <dsp:cNvSpPr/>
      </dsp:nvSpPr>
      <dsp:spPr>
        <a:xfrm>
          <a:off x="725705" y="1467"/>
          <a:ext cx="1292768" cy="13058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E1DC5-4237-374B-9B3E-6429217C3FF7}">
      <dsp:nvSpPr>
        <dsp:cNvPr id="0" name=""/>
        <dsp:cNvSpPr/>
      </dsp:nvSpPr>
      <dsp:spPr>
        <a:xfrm>
          <a:off x="725705" y="1522755"/>
          <a:ext cx="2887183" cy="1305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Monitor</a:t>
          </a:r>
        </a:p>
      </dsp:txBody>
      <dsp:txXfrm>
        <a:off x="725705" y="1522755"/>
        <a:ext cx="2887183" cy="1305826"/>
      </dsp:txXfrm>
    </dsp:sp>
    <dsp:sp modelId="{3FB5A736-7FBB-7947-8962-70596BD6B662}">
      <dsp:nvSpPr>
        <dsp:cNvPr id="0" name=""/>
        <dsp:cNvSpPr/>
      </dsp:nvSpPr>
      <dsp:spPr>
        <a:xfrm>
          <a:off x="3742165" y="1522755"/>
          <a:ext cx="1292768" cy="130582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67B67-9F0A-0540-A937-05A82498ECAC}">
      <dsp:nvSpPr>
        <dsp:cNvPr id="0" name=""/>
        <dsp:cNvSpPr/>
      </dsp:nvSpPr>
      <dsp:spPr>
        <a:xfrm>
          <a:off x="2147751" y="3044043"/>
          <a:ext cx="2887183" cy="13058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Separate App- &amp; Process Logic</a:t>
          </a:r>
        </a:p>
      </dsp:txBody>
      <dsp:txXfrm>
        <a:off x="2147751" y="3044043"/>
        <a:ext cx="2887183" cy="1305826"/>
      </dsp:txXfrm>
    </dsp:sp>
    <dsp:sp modelId="{CA54CB23-C3C9-F141-A730-57DD4645CFF4}">
      <dsp:nvSpPr>
        <dsp:cNvPr id="0" name=""/>
        <dsp:cNvSpPr/>
      </dsp:nvSpPr>
      <dsp:spPr>
        <a:xfrm>
          <a:off x="725705" y="3044043"/>
          <a:ext cx="1292768" cy="13058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26774-DBA5-D64F-85CF-4CE5FF0A132B}">
      <dsp:nvSpPr>
        <dsp:cNvPr id="0" name=""/>
        <dsp:cNvSpPr/>
      </dsp:nvSpPr>
      <dsp:spPr>
        <a:xfrm>
          <a:off x="2220069" y="2389"/>
          <a:ext cx="2885958" cy="13052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No Extra Cost</a:t>
          </a:r>
        </a:p>
      </dsp:txBody>
      <dsp:txXfrm>
        <a:off x="2220069" y="2389"/>
        <a:ext cx="2885958" cy="1305272"/>
      </dsp:txXfrm>
    </dsp:sp>
    <dsp:sp modelId="{3E2906E3-155B-0944-8288-D2668FA15B12}">
      <dsp:nvSpPr>
        <dsp:cNvPr id="0" name=""/>
        <dsp:cNvSpPr/>
      </dsp:nvSpPr>
      <dsp:spPr>
        <a:xfrm>
          <a:off x="798627" y="2389"/>
          <a:ext cx="1292220" cy="13052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30989-2342-3343-92E8-C6B7C744F5EC}">
      <dsp:nvSpPr>
        <dsp:cNvPr id="0" name=""/>
        <dsp:cNvSpPr/>
      </dsp:nvSpPr>
      <dsp:spPr>
        <a:xfrm>
          <a:off x="798627" y="1523032"/>
          <a:ext cx="2885958" cy="13052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Lifecycle Management</a:t>
          </a:r>
        </a:p>
      </dsp:txBody>
      <dsp:txXfrm>
        <a:off x="798627" y="1523032"/>
        <a:ext cx="2885958" cy="1305272"/>
      </dsp:txXfrm>
    </dsp:sp>
    <dsp:sp modelId="{93DB8B86-BDF0-6848-A126-E90573E0AEBF}">
      <dsp:nvSpPr>
        <dsp:cNvPr id="0" name=""/>
        <dsp:cNvSpPr/>
      </dsp:nvSpPr>
      <dsp:spPr>
        <a:xfrm>
          <a:off x="3813808" y="1523032"/>
          <a:ext cx="1292220" cy="130527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15E2E-6B09-EE42-9FE1-BAE26893F554}">
      <dsp:nvSpPr>
        <dsp:cNvPr id="0" name=""/>
        <dsp:cNvSpPr/>
      </dsp:nvSpPr>
      <dsp:spPr>
        <a:xfrm>
          <a:off x="2220069" y="3043674"/>
          <a:ext cx="2885958" cy="13052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Professional Support available</a:t>
          </a:r>
        </a:p>
      </dsp:txBody>
      <dsp:txXfrm>
        <a:off x="2220069" y="3043674"/>
        <a:ext cx="2885958" cy="1305272"/>
      </dsp:txXfrm>
    </dsp:sp>
    <dsp:sp modelId="{934E891A-4A63-0746-A45D-2A6C1313767D}">
      <dsp:nvSpPr>
        <dsp:cNvPr id="0" name=""/>
        <dsp:cNvSpPr/>
      </dsp:nvSpPr>
      <dsp:spPr>
        <a:xfrm>
          <a:off x="798627" y="3043674"/>
          <a:ext cx="1292220" cy="13052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6F2CC-CA82-2045-96E4-62C1867C6E67}" type="datetimeFigureOut">
              <a:t>29.05.22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6DB1C-6B3D-5542-8550-FB601D76BD0D}" type="slidenum"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612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6DB1C-6B3D-5542-8550-FB601D76BD0D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202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6DB1C-6B3D-5542-8550-FB601D76BD0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49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Florian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Mehringer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Zweig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Ablehnung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Arbeitsunfähigkeitsbescheinigung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muss man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natürlich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anmerken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wirklich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solche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Bescheinigungen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ablehnen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sondern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Zweig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gegangen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Benutzer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z.B.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Beleg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doppelt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reicht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falschen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Beleg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o.ä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6DB1C-6B3D-5542-8550-FB601D76BD0D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75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Kai </a:t>
            </a:r>
            <a:r>
              <a:rPr lang="en-GB" dirty="0" err="1"/>
              <a:t>Hübner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/>
              <a:t>Der </a:t>
            </a:r>
            <a:r>
              <a:rPr lang="en-GB" dirty="0" err="1"/>
              <a:t>Usecase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der </a:t>
            </a:r>
            <a:r>
              <a:rPr lang="en-GB" dirty="0" err="1"/>
              <a:t>Antrag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einer</a:t>
            </a:r>
            <a:r>
              <a:rPr lang="en-GB" dirty="0"/>
              <a:t> </a:t>
            </a:r>
            <a:r>
              <a:rPr lang="en-GB" dirty="0" err="1"/>
              <a:t>Ratenzahlung</a:t>
            </a:r>
            <a:r>
              <a:rPr lang="en-GB" dirty="0"/>
              <a:t>. Je </a:t>
            </a:r>
            <a:r>
              <a:rPr lang="en-GB" dirty="0" err="1"/>
              <a:t>nach</a:t>
            </a:r>
            <a:r>
              <a:rPr lang="en-GB" dirty="0"/>
              <a:t> </a:t>
            </a:r>
            <a:r>
              <a:rPr lang="en-GB" dirty="0" err="1"/>
              <a:t>Höhe</a:t>
            </a:r>
            <a:r>
              <a:rPr lang="en-GB" dirty="0"/>
              <a:t> der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begleichenden</a:t>
            </a:r>
            <a:r>
              <a:rPr lang="en-GB" dirty="0"/>
              <a:t> </a:t>
            </a:r>
            <a:r>
              <a:rPr lang="en-GB" dirty="0" err="1"/>
              <a:t>Rechnung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manchen</a:t>
            </a:r>
            <a:r>
              <a:rPr lang="en-GB" dirty="0"/>
              <a:t> </a:t>
            </a:r>
            <a:r>
              <a:rPr lang="en-GB" dirty="0" err="1"/>
              <a:t>Anträgen</a:t>
            </a:r>
            <a:r>
              <a:rPr lang="en-GB" dirty="0"/>
              <a:t> </a:t>
            </a:r>
            <a:r>
              <a:rPr lang="en-GB" dirty="0" err="1"/>
              <a:t>automatisch</a:t>
            </a:r>
            <a:r>
              <a:rPr lang="en-GB" dirty="0"/>
              <a:t> </a:t>
            </a:r>
            <a:r>
              <a:rPr lang="en-GB" dirty="0" err="1"/>
              <a:t>zugestimmt</a:t>
            </a:r>
            <a:r>
              <a:rPr lang="en-GB" dirty="0"/>
              <a:t>. Bei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müssen</a:t>
            </a:r>
            <a:r>
              <a:rPr lang="en-GB" dirty="0"/>
              <a:t> die </a:t>
            </a:r>
            <a:r>
              <a:rPr lang="en-GB" dirty="0" err="1"/>
              <a:t>Forderungsinhaber</a:t>
            </a:r>
            <a:r>
              <a:rPr lang="en-GB" dirty="0"/>
              <a:t> der </a:t>
            </a:r>
            <a:r>
              <a:rPr lang="en-GB" dirty="0" err="1"/>
              <a:t>Ratenzahlung</a:t>
            </a:r>
            <a:r>
              <a:rPr lang="en-GB" dirty="0"/>
              <a:t> </a:t>
            </a:r>
            <a:r>
              <a:rPr lang="en-GB" dirty="0" err="1"/>
              <a:t>zustimmen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zumindest</a:t>
            </a:r>
            <a:r>
              <a:rPr lang="en-GB" dirty="0"/>
              <a:t> </a:t>
            </a:r>
            <a:r>
              <a:rPr lang="en-GB" dirty="0" err="1"/>
              <a:t>informiert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 Und je </a:t>
            </a:r>
            <a:r>
              <a:rPr lang="en-GB" dirty="0" err="1"/>
              <a:t>nach</a:t>
            </a:r>
            <a:r>
              <a:rPr lang="en-GB" dirty="0"/>
              <a:t> </a:t>
            </a:r>
            <a:r>
              <a:rPr lang="en-GB" dirty="0" err="1"/>
              <a:t>Höhe</a:t>
            </a:r>
            <a:r>
              <a:rPr lang="en-GB" dirty="0"/>
              <a:t> der </a:t>
            </a:r>
            <a:r>
              <a:rPr lang="en-GB" dirty="0" err="1"/>
              <a:t>Zinsen</a:t>
            </a:r>
            <a:r>
              <a:rPr lang="en-GB" dirty="0"/>
              <a:t> </a:t>
            </a:r>
            <a:r>
              <a:rPr lang="en-GB" dirty="0" err="1"/>
              <a:t>müssen</a:t>
            </a:r>
            <a:r>
              <a:rPr lang="en-GB" dirty="0"/>
              <a:t> </a:t>
            </a:r>
            <a:r>
              <a:rPr lang="en-GB" dirty="0" err="1"/>
              <a:t>Anträge</a:t>
            </a:r>
            <a:r>
              <a:rPr lang="en-GB" dirty="0"/>
              <a:t> per Post </a:t>
            </a:r>
            <a:r>
              <a:rPr lang="en-GB" dirty="0" err="1"/>
              <a:t>verschickt</a:t>
            </a:r>
            <a:r>
              <a:rPr lang="en-GB" dirty="0"/>
              <a:t> und </a:t>
            </a:r>
            <a:r>
              <a:rPr lang="en-GB" dirty="0" err="1"/>
              <a:t>unterschrieben</a:t>
            </a:r>
            <a:r>
              <a:rPr lang="en-GB" dirty="0"/>
              <a:t> </a:t>
            </a:r>
            <a:r>
              <a:rPr lang="en-GB" dirty="0" err="1"/>
              <a:t>wieder</a:t>
            </a:r>
            <a:r>
              <a:rPr lang="en-GB" dirty="0"/>
              <a:t> </a:t>
            </a:r>
            <a:r>
              <a:rPr lang="en-GB" dirty="0" err="1"/>
              <a:t>zurück</a:t>
            </a:r>
            <a:r>
              <a:rPr lang="en-GB" dirty="0"/>
              <a:t> </a:t>
            </a:r>
            <a:r>
              <a:rPr lang="en-GB" dirty="0" err="1"/>
              <a:t>kommen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per Mail </a:t>
            </a:r>
            <a:r>
              <a:rPr lang="en-GB" dirty="0" err="1"/>
              <a:t>informativ</a:t>
            </a:r>
            <a:r>
              <a:rPr lang="en-GB" dirty="0"/>
              <a:t> </a:t>
            </a:r>
            <a:r>
              <a:rPr lang="en-GB" dirty="0" err="1"/>
              <a:t>verschickt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 Falls die </a:t>
            </a:r>
            <a:r>
              <a:rPr lang="en-GB" dirty="0" err="1"/>
              <a:t>Rückfragen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Anträge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in </a:t>
            </a:r>
            <a:r>
              <a:rPr lang="en-GB" dirty="0" err="1"/>
              <a:t>einer</a:t>
            </a:r>
            <a:r>
              <a:rPr lang="en-GB" dirty="0"/>
              <a:t> </a:t>
            </a:r>
            <a:r>
              <a:rPr lang="en-GB" dirty="0" err="1"/>
              <a:t>bestimmten</a:t>
            </a:r>
            <a:r>
              <a:rPr lang="en-GB" dirty="0"/>
              <a:t> Zeit </a:t>
            </a:r>
            <a:r>
              <a:rPr lang="en-GB" dirty="0" err="1"/>
              <a:t>beantwortet</a:t>
            </a:r>
            <a:r>
              <a:rPr lang="en-GB" dirty="0"/>
              <a:t> </a:t>
            </a:r>
            <a:r>
              <a:rPr lang="en-GB" dirty="0" err="1"/>
              <a:t>wurden</a:t>
            </a:r>
            <a:r>
              <a:rPr lang="en-GB" dirty="0"/>
              <a:t>, </a:t>
            </a:r>
            <a:r>
              <a:rPr lang="en-GB" dirty="0" err="1"/>
              <a:t>werden</a:t>
            </a:r>
            <a:r>
              <a:rPr lang="en-GB" dirty="0"/>
              <a:t> per Timer </a:t>
            </a:r>
            <a:r>
              <a:rPr lang="en-GB" dirty="0" err="1"/>
              <a:t>Erinnerungen</a:t>
            </a:r>
            <a:r>
              <a:rPr lang="en-GB" dirty="0"/>
              <a:t> </a:t>
            </a:r>
            <a:r>
              <a:rPr lang="en-GB" dirty="0" err="1"/>
              <a:t>verschickt</a:t>
            </a:r>
            <a:r>
              <a:rPr lang="en-GB" dirty="0"/>
              <a:t>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6DB1C-6B3D-5542-8550-FB601D76BD0D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9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Internal:</a:t>
            </a:r>
          </a:p>
          <a:p>
            <a:endParaRPr lang="en-DE" dirty="0"/>
          </a:p>
          <a:p>
            <a:r>
              <a:rPr lang="en-DE" dirty="0"/>
              <a:t>JSON storage for attributes</a:t>
            </a:r>
          </a:p>
          <a:p>
            <a:r>
              <a:rPr lang="en-DE"/>
              <a:t>Regrassion testing using utplsql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6DB1C-6B3D-5542-8550-FB601D76BD0D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95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6DB1C-6B3D-5542-8550-FB601D76BD0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37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6DB1C-6B3D-5542-8550-FB601D76BD0D}" type="slidenum"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8257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54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29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64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4FD7DEA-1E37-094B-8E37-04C353BDA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272" t="36651" r="22821" b="38560"/>
          <a:stretch/>
        </p:blipFill>
        <p:spPr>
          <a:xfrm>
            <a:off x="3385867" y="1955674"/>
            <a:ext cx="5097535" cy="16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5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es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F2776204-56F1-AD4F-B264-44D506718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" y="-1829"/>
            <a:ext cx="12252960" cy="6861657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80358106-0113-7642-A3E7-8D85BE4A6176}"/>
              </a:ext>
            </a:extLst>
          </p:cNvPr>
          <p:cNvSpPr/>
          <p:nvPr userDrawn="1"/>
        </p:nvSpPr>
        <p:spPr>
          <a:xfrm>
            <a:off x="0" y="416560"/>
            <a:ext cx="12222480" cy="135128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186E7077-95E5-9A44-A434-6914C2E0A793}"/>
              </a:ext>
            </a:extLst>
          </p:cNvPr>
          <p:cNvSpPr/>
          <p:nvPr userDrawn="1"/>
        </p:nvSpPr>
        <p:spPr>
          <a:xfrm>
            <a:off x="6827203" y="0"/>
            <a:ext cx="5425757" cy="687527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5FE0FE3-6482-4741-96BD-76CFC898C78D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7203" y="929288"/>
            <a:ext cx="5364480" cy="1028192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885EF2E9-83E0-A844-8557-DDBF27ABC6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7429" y="4421085"/>
            <a:ext cx="4484687" cy="687121"/>
          </a:xfrm>
          <a:prstGeom prst="rect">
            <a:avLst/>
          </a:prstGeom>
        </p:spPr>
        <p:txBody>
          <a:bodyPr lIns="0" tIns="0" bIns="0" anchor="b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durch Klicken bearbeiten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260258B-8A35-C148-AD34-53D4FAD116B3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272" t="36651" r="22821" b="38560"/>
          <a:stretch/>
        </p:blipFill>
        <p:spPr>
          <a:xfrm>
            <a:off x="432145" y="576006"/>
            <a:ext cx="2937563" cy="95478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357F0DD-7388-414D-B707-DD8F638F1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7429" y="3065977"/>
            <a:ext cx="4484686" cy="1028191"/>
          </a:xfrm>
        </p:spPr>
        <p:txBody>
          <a:bodyPr lIns="0" tIns="0" bIns="0" anchor="b" anchorCtr="0">
            <a:noAutofit/>
          </a:bodyPr>
          <a:lstStyle>
            <a:lvl1pPr algn="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38649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ile Breakfast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F2776204-56F1-AD4F-B264-44D506718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848" r="-3080"/>
          <a:stretch/>
        </p:blipFill>
        <p:spPr>
          <a:xfrm>
            <a:off x="-180000" y="-16042"/>
            <a:ext cx="12821179" cy="6926580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80358106-0113-7642-A3E7-8D85BE4A6176}"/>
              </a:ext>
            </a:extLst>
          </p:cNvPr>
          <p:cNvSpPr/>
          <p:nvPr userDrawn="1"/>
        </p:nvSpPr>
        <p:spPr>
          <a:xfrm>
            <a:off x="-180000" y="416560"/>
            <a:ext cx="12432960" cy="135128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186E7077-95E5-9A44-A434-6914C2E0A793}"/>
              </a:ext>
            </a:extLst>
          </p:cNvPr>
          <p:cNvSpPr/>
          <p:nvPr userDrawn="1"/>
        </p:nvSpPr>
        <p:spPr>
          <a:xfrm>
            <a:off x="6827203" y="0"/>
            <a:ext cx="5425757" cy="687527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5FE0FE3-6482-4741-96BD-76CFC898C78D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7203" y="929288"/>
            <a:ext cx="5364480" cy="1028192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885EF2E9-83E0-A844-8557-DDBF27ABC6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7429" y="4421085"/>
            <a:ext cx="4484687" cy="687121"/>
          </a:xfrm>
          <a:prstGeom prst="rect">
            <a:avLst/>
          </a:prstGeom>
        </p:spPr>
        <p:txBody>
          <a:bodyPr lIns="0" tIns="0" bIns="0" anchor="b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durch Klicken bearbeiten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260258B-8A35-C148-AD34-53D4FAD116B3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272" t="36651" r="22821" b="38560"/>
          <a:stretch/>
        </p:blipFill>
        <p:spPr>
          <a:xfrm>
            <a:off x="432145" y="576006"/>
            <a:ext cx="2937563" cy="95478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357F0DD-7388-414D-B707-DD8F638F1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7429" y="3065977"/>
            <a:ext cx="4484686" cy="1028191"/>
          </a:xfrm>
        </p:spPr>
        <p:txBody>
          <a:bodyPr lIns="0" tIns="0" bIns="0" anchor="b" anchorCtr="0">
            <a:noAutofit/>
          </a:bodyPr>
          <a:lstStyle>
            <a:lvl1pPr algn="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111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ile Breakfast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F2776204-56F1-AD4F-B264-44D506718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848" r="-3080"/>
          <a:stretch/>
        </p:blipFill>
        <p:spPr>
          <a:xfrm>
            <a:off x="-180000" y="-16042"/>
            <a:ext cx="12821179" cy="6926580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80358106-0113-7642-A3E7-8D85BE4A6176}"/>
              </a:ext>
            </a:extLst>
          </p:cNvPr>
          <p:cNvSpPr/>
          <p:nvPr userDrawn="1"/>
        </p:nvSpPr>
        <p:spPr>
          <a:xfrm>
            <a:off x="-180000" y="416560"/>
            <a:ext cx="12432960" cy="135128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186E7077-95E5-9A44-A434-6914C2E0A793}"/>
              </a:ext>
            </a:extLst>
          </p:cNvPr>
          <p:cNvSpPr/>
          <p:nvPr userDrawn="1"/>
        </p:nvSpPr>
        <p:spPr>
          <a:xfrm>
            <a:off x="6827203" y="0"/>
            <a:ext cx="5425757" cy="687527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5FE0FE3-6482-4741-96BD-76CFC898C78D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7203" y="929288"/>
            <a:ext cx="5364480" cy="102819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260258B-8A35-C148-AD34-53D4FAD116B3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272" t="36651" r="22821" b="38560"/>
          <a:stretch/>
        </p:blipFill>
        <p:spPr>
          <a:xfrm>
            <a:off x="432145" y="576006"/>
            <a:ext cx="2937563" cy="9547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72D2F6F-E33B-9440-AA7D-2A3838C31A9F}"/>
              </a:ext>
            </a:extLst>
          </p:cNvPr>
          <p:cNvSpPr txBox="1">
            <a:spLocks/>
          </p:cNvSpPr>
          <p:nvPr userDrawn="1"/>
        </p:nvSpPr>
        <p:spPr>
          <a:xfrm>
            <a:off x="7329453" y="2184399"/>
            <a:ext cx="4720551" cy="4938295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800"/>
              </a:spcBef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Begrüßung</a:t>
            </a:r>
          </a:p>
          <a:p>
            <a:pPr algn="l">
              <a:spcAft>
                <a:spcPts val="24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Siegfried Lassak, Vorstand, MT AG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2400"/>
              </a:spcAft>
            </a:pPr>
            <a:r>
              <a:rPr lang="de-DE" sz="1400" b="1" dirty="0" err="1"/>
              <a:t>Replatforming</a:t>
            </a:r>
            <a:r>
              <a:rPr lang="de-DE" sz="1400" b="1" dirty="0"/>
              <a:t>: Legacy Systeme sind kein Ballast</a:t>
            </a:r>
            <a:br>
              <a:rPr lang="de-DE" sz="1400" b="1" dirty="0">
                <a:solidFill>
                  <a:srgbClr val="246D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246DA0"/>
                </a:solidFill>
                <a:latin typeface="Arial" panose="020B0604020202020204" pitchFamily="34" charset="0"/>
              </a:rPr>
              <a:t>Peter </a:t>
            </a:r>
            <a:r>
              <a:rPr lang="de-DE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Heintzen</a:t>
            </a:r>
            <a:r>
              <a:rPr lang="de-DE" sz="1400" dirty="0">
                <a:solidFill>
                  <a:srgbClr val="246DA0"/>
                </a:solidFill>
                <a:latin typeface="Arial" panose="020B0604020202020204" pitchFamily="34" charset="0"/>
              </a:rPr>
              <a:t>, Bereichsleiter IT </a:t>
            </a:r>
            <a:r>
              <a:rPr lang="de-DE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Architecture</a:t>
            </a:r>
            <a:endParaRPr lang="de-DE" sz="1400" dirty="0">
              <a:solidFill>
                <a:srgbClr val="246DA0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2400"/>
              </a:spcAft>
            </a:pPr>
            <a:r>
              <a:rPr lang="de-DE" sz="1400" b="1" dirty="0"/>
              <a:t>Digitalisierung: Ein sicheres Gerüst</a:t>
            </a:r>
            <a:br>
              <a:rPr lang="de-DE" sz="1400" b="1" dirty="0"/>
            </a:br>
            <a:r>
              <a:rPr lang="de-DE" sz="1400" b="1" dirty="0"/>
              <a:t>für innovatives Handeln</a:t>
            </a:r>
            <a:br>
              <a:rPr lang="de-DE" sz="1400" b="1" dirty="0"/>
            </a:br>
            <a:r>
              <a:rPr lang="en" sz="1400" dirty="0">
                <a:solidFill>
                  <a:srgbClr val="246DA0"/>
                </a:solidFill>
                <a:latin typeface="Arial" panose="020B0604020202020204" pitchFamily="34" charset="0"/>
              </a:rPr>
              <a:t>Johannes </a:t>
            </a:r>
            <a:r>
              <a:rPr lang="en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Höhne</a:t>
            </a:r>
            <a:r>
              <a:rPr lang="en" sz="1400" dirty="0">
                <a:solidFill>
                  <a:srgbClr val="246DA0"/>
                </a:solidFill>
                <a:latin typeface="Arial" panose="020B0604020202020204" pitchFamily="34" charset="0"/>
              </a:rPr>
              <a:t>, Senior Principal </a:t>
            </a:r>
            <a:r>
              <a:rPr lang="en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Architekt</a:t>
            </a:r>
            <a:endParaRPr lang="en" sz="1400" dirty="0">
              <a:solidFill>
                <a:srgbClr val="246DA0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2400"/>
              </a:spcAft>
            </a:pPr>
            <a:r>
              <a:rPr lang="de-DE" sz="1400" b="1" dirty="0"/>
              <a:t>Templates: Ein </a:t>
            </a:r>
            <a:r>
              <a:rPr lang="de-DE" sz="1400" b="1" dirty="0" err="1"/>
              <a:t>Jumpstart</a:t>
            </a:r>
            <a:r>
              <a:rPr lang="de-DE" sz="1400" b="1" dirty="0"/>
              <a:t> in die Microservice Entwicklung</a:t>
            </a:r>
            <a:br>
              <a:rPr lang="de-DE" sz="1400" b="1" dirty="0"/>
            </a:br>
            <a:r>
              <a:rPr lang="en" sz="1400" dirty="0">
                <a:solidFill>
                  <a:srgbClr val="246DA0"/>
                </a:solidFill>
                <a:latin typeface="Arial" panose="020B0604020202020204" pitchFamily="34" charset="0"/>
              </a:rPr>
              <a:t>Johannes </a:t>
            </a:r>
            <a:r>
              <a:rPr lang="en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Höhne</a:t>
            </a:r>
            <a:r>
              <a:rPr lang="en" sz="1400" dirty="0">
                <a:solidFill>
                  <a:srgbClr val="246DA0"/>
                </a:solidFill>
                <a:latin typeface="Arial" panose="020B0604020202020204" pitchFamily="34" charset="0"/>
              </a:rPr>
              <a:t>, Senior Principal </a:t>
            </a:r>
            <a:r>
              <a:rPr lang="en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Architekt</a:t>
            </a:r>
            <a:endParaRPr lang="de-DE" sz="1400" b="1" dirty="0"/>
          </a:p>
          <a:p>
            <a:pPr algn="l">
              <a:spcAft>
                <a:spcPts val="2400"/>
              </a:spcAft>
            </a:pPr>
            <a:r>
              <a:rPr lang="de-DE" sz="1400" b="1" dirty="0"/>
              <a:t>Killer Bots: Wie stabil ist Ihr System wirklich?</a:t>
            </a:r>
            <a:br>
              <a:rPr lang="de-DE" sz="1400" b="1" dirty="0">
                <a:solidFill>
                  <a:srgbClr val="246DA0"/>
                </a:solidFill>
                <a:latin typeface="Arial" panose="020B0604020202020204" pitchFamily="34" charset="0"/>
              </a:rPr>
            </a:br>
            <a:r>
              <a:rPr lang="en" sz="1400" dirty="0">
                <a:solidFill>
                  <a:srgbClr val="246DA0"/>
                </a:solidFill>
                <a:latin typeface="Arial" panose="020B0604020202020204" pitchFamily="34" charset="0"/>
              </a:rPr>
              <a:t>Johannes </a:t>
            </a:r>
            <a:r>
              <a:rPr lang="en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Höhne</a:t>
            </a:r>
            <a:r>
              <a:rPr lang="en" sz="1400" dirty="0">
                <a:solidFill>
                  <a:srgbClr val="246DA0"/>
                </a:solidFill>
                <a:latin typeface="Arial" panose="020B0604020202020204" pitchFamily="34" charset="0"/>
              </a:rPr>
              <a:t>, Senior Principal </a:t>
            </a:r>
            <a:r>
              <a:rPr lang="en" sz="1400" dirty="0" err="1">
                <a:solidFill>
                  <a:srgbClr val="246DA0"/>
                </a:solidFill>
                <a:latin typeface="Arial" panose="020B0604020202020204" pitchFamily="34" charset="0"/>
              </a:rPr>
              <a:t>Architekt</a:t>
            </a:r>
            <a:endParaRPr lang="de-DE" sz="1400" b="1" dirty="0">
              <a:solidFill>
                <a:srgbClr val="246D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2400"/>
              </a:spcAft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Mittagssnack &amp; Networking	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>
              <a:spcAft>
                <a:spcPts val="1200"/>
              </a:spcAft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57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gemeine Inhalt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C515658B-0712-7E4F-90A6-2153F449C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40B6EC-862E-FA47-B38F-1FB7E28C8D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475297"/>
            <a:ext cx="10515600" cy="45108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80674E0-56C2-664D-AA77-4000866E629D}"/>
              </a:ext>
            </a:extLst>
          </p:cNvPr>
          <p:cNvSpPr txBox="1">
            <a:spLocks/>
          </p:cNvSpPr>
          <p:nvPr userDrawn="1"/>
        </p:nvSpPr>
        <p:spPr>
          <a:xfrm>
            <a:off x="838200" y="946758"/>
            <a:ext cx="10793184" cy="309656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DED2522-A60E-0246-BB0C-FDF2E32EB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946758"/>
            <a:ext cx="10082213" cy="30956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070BD3-4A78-FD49-9A95-5C81794C77E9}"/>
              </a:ext>
            </a:extLst>
          </p:cNvPr>
          <p:cNvSpPr txBox="1"/>
          <p:nvPr userDrawn="1"/>
        </p:nvSpPr>
        <p:spPr>
          <a:xfrm>
            <a:off x="5124893" y="1063256"/>
            <a:ext cx="0" cy="0"/>
          </a:xfrm>
          <a:prstGeom prst="rect">
            <a:avLst/>
          </a:prstGeom>
        </p:spPr>
        <p:txBody>
          <a:bodyPr vert="horz" wrap="none" lIns="91440" tIns="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68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gemeine Inhaltsfolie 2 Spal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C515658B-0712-7E4F-90A6-2153F449C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40B6EC-862E-FA47-B38F-1FB7E28C8D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475297"/>
            <a:ext cx="5125720" cy="45108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3B57519-9DC1-3543-8C39-C1F8905F3E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53480" y="1475297"/>
            <a:ext cx="5125720" cy="45108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BA54717-2B22-EC46-8E54-C4BA66265F3F}"/>
              </a:ext>
            </a:extLst>
          </p:cNvPr>
          <p:cNvSpPr txBox="1">
            <a:spLocks/>
          </p:cNvSpPr>
          <p:nvPr userDrawn="1"/>
        </p:nvSpPr>
        <p:spPr>
          <a:xfrm>
            <a:off x="838200" y="946758"/>
            <a:ext cx="10793184" cy="309656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AC2CB093-C689-6F44-A5F7-00825983D9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946758"/>
            <a:ext cx="10082213" cy="30956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850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B97413FF-D638-054A-BEA1-865A3E565441}"/>
              </a:ext>
            </a:extLst>
          </p:cNvPr>
          <p:cNvSpPr txBox="1">
            <a:spLocks/>
          </p:cNvSpPr>
          <p:nvPr userDrawn="1"/>
        </p:nvSpPr>
        <p:spPr>
          <a:xfrm>
            <a:off x="838199" y="1169178"/>
            <a:ext cx="10515601" cy="4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F839B5C-A445-334E-BD0E-8BA0102B5D34}"/>
              </a:ext>
            </a:extLst>
          </p:cNvPr>
          <p:cNvGrpSpPr/>
          <p:nvPr userDrawn="1"/>
        </p:nvGrpSpPr>
        <p:grpSpPr>
          <a:xfrm>
            <a:off x="6627542" y="1621482"/>
            <a:ext cx="4626047" cy="5236518"/>
            <a:chOff x="6627542" y="1621482"/>
            <a:chExt cx="4626047" cy="5236518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D93B8B1-7EEF-3F4D-A934-3CE6A5AD69D5}"/>
                </a:ext>
              </a:extLst>
            </p:cNvPr>
            <p:cNvSpPr txBox="1"/>
            <p:nvPr userDrawn="1"/>
          </p:nvSpPr>
          <p:spPr>
            <a:xfrm>
              <a:off x="8578993" y="3380125"/>
              <a:ext cx="2423346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42C5299-C48E-484F-B37B-B3BB63D920FD}"/>
                </a:ext>
              </a:extLst>
            </p:cNvPr>
            <p:cNvSpPr txBox="1"/>
            <p:nvPr userDrawn="1"/>
          </p:nvSpPr>
          <p:spPr>
            <a:xfrm>
              <a:off x="6627542" y="1621482"/>
              <a:ext cx="2423346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5CCEC3D-438A-CD4C-BBE3-82742C28631C}"/>
                </a:ext>
              </a:extLst>
            </p:cNvPr>
            <p:cNvSpPr txBox="1"/>
            <p:nvPr userDrawn="1"/>
          </p:nvSpPr>
          <p:spPr>
            <a:xfrm>
              <a:off x="8830243" y="1836363"/>
              <a:ext cx="242334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8691E60-3E03-074E-BB18-2C38F210F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Fragen</a:t>
            </a:r>
          </a:p>
        </p:txBody>
      </p:sp>
    </p:spTree>
    <p:extLst>
      <p:ext uri="{BB962C8B-B14F-4D97-AF65-F5344CB8AC3E}">
        <p14:creationId xmlns:p14="http://schemas.microsoft.com/office/powerpoint/2010/main" val="1590280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stungspackete der 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C515658B-0712-7E4F-90A6-2153F449C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 dirty="0"/>
              <a:t>Leistungspakete der MT AG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280674E0-56C2-664D-AA77-4000866E629D}"/>
              </a:ext>
            </a:extLst>
          </p:cNvPr>
          <p:cNvSpPr txBox="1">
            <a:spLocks/>
          </p:cNvSpPr>
          <p:nvPr userDrawn="1"/>
        </p:nvSpPr>
        <p:spPr>
          <a:xfrm>
            <a:off x="838200" y="946758"/>
            <a:ext cx="10793184" cy="309656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070BD3-4A78-FD49-9A95-5C81794C77E9}"/>
              </a:ext>
            </a:extLst>
          </p:cNvPr>
          <p:cNvSpPr txBox="1"/>
          <p:nvPr userDrawn="1"/>
        </p:nvSpPr>
        <p:spPr>
          <a:xfrm>
            <a:off x="5124893" y="1063256"/>
            <a:ext cx="0" cy="0"/>
          </a:xfrm>
          <a:prstGeom prst="rect">
            <a:avLst/>
          </a:prstGeom>
        </p:spPr>
        <p:txBody>
          <a:bodyPr vert="horz" wrap="none" lIns="91440" tIns="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4A00ECB-0F60-BB41-8E1A-A3ACFF5FF8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200" y="1616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42D5F965-4A9E-8E41-8228-0CD98829FCF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13686120"/>
              </p:ext>
            </p:extLst>
          </p:nvPr>
        </p:nvGraphicFramePr>
        <p:xfrm>
          <a:off x="838200" y="1616075"/>
          <a:ext cx="10880834" cy="3808576"/>
        </p:xfrm>
        <a:graphic>
          <a:graphicData uri="http://schemas.openxmlformats.org/drawingml/2006/table">
            <a:tbl>
              <a:tblPr/>
              <a:tblGrid>
                <a:gridCol w="1739542">
                  <a:extLst>
                    <a:ext uri="{9D8B030D-6E8A-4147-A177-3AD203B41FA5}">
                      <a16:colId xmlns:a16="http://schemas.microsoft.com/office/drawing/2014/main" val="3194014714"/>
                    </a:ext>
                  </a:extLst>
                </a:gridCol>
                <a:gridCol w="2626708">
                  <a:extLst>
                    <a:ext uri="{9D8B030D-6E8A-4147-A177-3AD203B41FA5}">
                      <a16:colId xmlns:a16="http://schemas.microsoft.com/office/drawing/2014/main" val="1199592384"/>
                    </a:ext>
                  </a:extLst>
                </a:gridCol>
                <a:gridCol w="2844151">
                  <a:extLst>
                    <a:ext uri="{9D8B030D-6E8A-4147-A177-3AD203B41FA5}">
                      <a16:colId xmlns:a16="http://schemas.microsoft.com/office/drawing/2014/main" val="424658930"/>
                    </a:ext>
                  </a:extLst>
                </a:gridCol>
                <a:gridCol w="1677517">
                  <a:extLst>
                    <a:ext uri="{9D8B030D-6E8A-4147-A177-3AD203B41FA5}">
                      <a16:colId xmlns:a16="http://schemas.microsoft.com/office/drawing/2014/main" val="3099711611"/>
                    </a:ext>
                  </a:extLst>
                </a:gridCol>
                <a:gridCol w="1105750">
                  <a:extLst>
                    <a:ext uri="{9D8B030D-6E8A-4147-A177-3AD203B41FA5}">
                      <a16:colId xmlns:a16="http://schemas.microsoft.com/office/drawing/2014/main" val="2138497820"/>
                    </a:ext>
                  </a:extLst>
                </a:gridCol>
                <a:gridCol w="887166">
                  <a:extLst>
                    <a:ext uri="{9D8B030D-6E8A-4147-A177-3AD203B41FA5}">
                      <a16:colId xmlns:a16="http://schemas.microsoft.com/office/drawing/2014/main" val="357995183"/>
                    </a:ext>
                  </a:extLst>
                </a:gridCol>
              </a:tblGrid>
              <a:tr h="697678">
                <a:tc>
                  <a:txBody>
                    <a:bodyPr/>
                    <a:lstStyle/>
                    <a:p>
                      <a:pPr algn="l" fontAlgn="base"/>
                      <a:r>
                        <a:rPr lang="de-DE" sz="1600" b="1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Leistungspaket</a:t>
                      </a:r>
                      <a:r>
                        <a:rPr lang="de-DE" sz="1600" b="1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80695" marR="80695" marT="40348" marB="40348" anchor="ctr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DE" sz="1600" b="1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Nutzen​</a:t>
                      </a:r>
                    </a:p>
                  </a:txBody>
                  <a:tcPr marL="80695" marR="80695" marT="40348" marB="40348" anchor="ctr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DE" sz="1600" b="1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Ergebnis​</a:t>
                      </a:r>
                      <a:endParaRPr lang="de-DE" sz="1600" b="1" i="0" dirty="0">
                        <a:solidFill>
                          <a:srgbClr val="246DA0"/>
                        </a:solidFill>
                        <a:effectLst/>
                      </a:endParaRPr>
                    </a:p>
                  </a:txBody>
                  <a:tcPr marL="80695" marR="80695" marT="40348" marB="40348" anchor="ctr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de-DE" sz="1600" b="1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Benötigte Experten​</a:t>
                      </a:r>
                      <a:endParaRPr lang="de-DE" sz="1600" b="1" i="0" dirty="0">
                        <a:solidFill>
                          <a:srgbClr val="246DA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de-DE" sz="1200" b="1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MT AG                              </a:t>
                      </a:r>
                      <a:r>
                        <a:rPr lang="de-DE" sz="1400" b="1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Kunde​</a:t>
                      </a:r>
                      <a:endParaRPr lang="de-DE" sz="1600" b="1" i="0" dirty="0">
                        <a:solidFill>
                          <a:srgbClr val="246DA0"/>
                        </a:solidFill>
                        <a:effectLst/>
                      </a:endParaRPr>
                    </a:p>
                  </a:txBody>
                  <a:tcPr marL="80695" marR="80695" marT="40348" marB="40348" anchor="ctr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e-DE" sz="1600" b="1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Kosten​</a:t>
                      </a:r>
                      <a:endParaRPr lang="de-DE" sz="1600" b="1" i="0" dirty="0">
                        <a:solidFill>
                          <a:srgbClr val="246DA0"/>
                        </a:solidFill>
                        <a:effectLst/>
                      </a:endParaRPr>
                    </a:p>
                  </a:txBody>
                  <a:tcPr marL="80695" marR="80695" marT="40348" marB="40348" anchor="ctr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160880"/>
                  </a:ext>
                </a:extLst>
              </a:tr>
              <a:tr h="1521442">
                <a:tc>
                  <a:txBody>
                    <a:bodyPr/>
                    <a:lstStyle/>
                    <a:p>
                      <a:pPr algn="l" fontAlgn="base"/>
                      <a: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Belastungstests </a:t>
                      </a:r>
                      <a:b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Aktivieren</a:t>
                      </a:r>
                      <a:r>
                        <a:rPr lang="de-DE" sz="12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de-DE" sz="1600" b="0" i="0" dirty="0">
                        <a:solidFill>
                          <a:srgbClr val="246DA0"/>
                        </a:solidFill>
                        <a:effectLst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Die Erwartungshaltung an die auszuhaltende Last ist definiert​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Es ist immer bekannt, ob das System die erwartete Last  trägt​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Die derzeitige Situation des Systems wird quantitativ über eine Note ausgedrückt​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Es gibt eine Liste von Service - Tests, die das System unter einen definierten Druck setzten.​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Die Tests beachten ihre maximale Laufzeit und Fehlertoleranz​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Das Verhalten der Tests wird kontinuierlich </a:t>
                      </a:r>
                      <a:r>
                        <a:rPr lang="de-DE" sz="1100" b="0" i="0" dirty="0" err="1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gemonitort</a:t>
                      </a: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 und visualisiert​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en-US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2 Senior Consultant​</a:t>
                      </a:r>
                      <a:endParaRPr lang="en-US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246DA0"/>
                        </a:solidFill>
                        <a:effectLst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Lead Architekt​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Lead Developer​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558770"/>
                  </a:ext>
                </a:extLst>
              </a:tr>
              <a:tr h="1580282">
                <a:tc>
                  <a:txBody>
                    <a:bodyPr/>
                    <a:lstStyle/>
                    <a:p>
                      <a:pPr algn="l" fontAlgn="base"/>
                      <a: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Minimal  - </a:t>
                      </a:r>
                      <a:b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Konfigurationen </a:t>
                      </a:r>
                      <a:b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200" b="0" i="0" u="none" strike="noStrike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Bestimmen</a:t>
                      </a:r>
                      <a:r>
                        <a:rPr lang="de-DE" sz="12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de-DE" sz="1600" b="0" i="0" dirty="0">
                        <a:solidFill>
                          <a:srgbClr val="246DA0"/>
                        </a:solidFill>
                        <a:effectLst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Der Komfortbereich des System ist bekannt.​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Die Kosten der Ressourcen sind kalkulierbar​​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Für jeden Microservice ist bekannt, welche Ressourcen er minimal braucht, um die Normlastauszuhalten.​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Für das Gesamtsystem ist bekannt, welche Ressourcen es minimal braucht, um die Normlastauszuhalten​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Es gibt einen Maßnahmenkatalog, der nötige Verbesserungen auflistet​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en-US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2 Senior Consultant​</a:t>
                      </a:r>
                      <a:endParaRPr lang="en-US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Wingdings" pitchFamily="2" charset="2"/>
                        <a:buChar char="§"/>
                      </a:pPr>
                      <a:r>
                        <a:rPr lang="de-DE" sz="1100" b="0" i="0" dirty="0">
                          <a:solidFill>
                            <a:srgbClr val="246DA0"/>
                          </a:solidFill>
                          <a:effectLst/>
                          <a:latin typeface="Arial" panose="020B0604020202020204" pitchFamily="34" charset="0"/>
                        </a:rPr>
                        <a:t>Lead Developer​</a:t>
                      </a:r>
                      <a:endParaRPr lang="de-DE" sz="800" b="0" i="0" dirty="0">
                        <a:solidFill>
                          <a:srgbClr val="246D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de-DE" sz="1100" b="0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</a:p>
                  </a:txBody>
                  <a:tcPr marL="80695" marR="80695" marT="40348" marB="40348">
                    <a:lnL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246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369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1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22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B97413FF-D638-054A-BEA1-865A3E565441}"/>
              </a:ext>
            </a:extLst>
          </p:cNvPr>
          <p:cNvSpPr txBox="1">
            <a:spLocks/>
          </p:cNvSpPr>
          <p:nvPr userDrawn="1"/>
        </p:nvSpPr>
        <p:spPr>
          <a:xfrm>
            <a:off x="838199" y="779488"/>
            <a:ext cx="10515601" cy="52615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0C62D9B-DDF3-4040-8180-DE9A6A582BF1}"/>
              </a:ext>
            </a:extLst>
          </p:cNvPr>
          <p:cNvSpPr txBox="1"/>
          <p:nvPr userDrawn="1"/>
        </p:nvSpPr>
        <p:spPr>
          <a:xfrm>
            <a:off x="3510195" y="3846741"/>
            <a:ext cx="51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Vielen Dank für Ihre Aufmerksamkeit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6E3E47-1B0A-014F-B3CC-3D046FA7A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272" t="36651" r="22821" b="38560"/>
          <a:stretch/>
        </p:blipFill>
        <p:spPr>
          <a:xfrm>
            <a:off x="3385867" y="1955674"/>
            <a:ext cx="5097535" cy="16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0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Kontaktdaten einz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5E4821BA-CFB9-4050-8144-400DFCD5D682}"/>
              </a:ext>
            </a:extLst>
          </p:cNvPr>
          <p:cNvSpPr txBox="1">
            <a:spLocks/>
          </p:cNvSpPr>
          <p:nvPr userDrawn="1"/>
        </p:nvSpPr>
        <p:spPr>
          <a:xfrm>
            <a:off x="838199" y="900495"/>
            <a:ext cx="10515601" cy="52615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ED88C74-79F1-4593-9440-93B3C34BE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9084" y="2504099"/>
            <a:ext cx="1571728" cy="15903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A6D71C-D9D4-4AE4-8EB5-5BF43D282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54140" y="2782302"/>
            <a:ext cx="2622550" cy="12933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Titel, Bereich, E-Mail-Adresse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FA03AF3-02F3-4ED4-87A9-A92F7726A5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4474" y="2487612"/>
            <a:ext cx="2622550" cy="2825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C5565F1-7507-45B5-A510-02F800DD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4BCA5E0-664A-4338-80A4-F61AD485DBD7}"/>
              </a:ext>
            </a:extLst>
          </p:cNvPr>
          <p:cNvSpPr txBox="1"/>
          <p:nvPr userDrawn="1"/>
        </p:nvSpPr>
        <p:spPr>
          <a:xfrm>
            <a:off x="962528" y="3832835"/>
            <a:ext cx="51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Vielen Dank für Ihre Aufmerksamkeit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AA13499-73ED-4FB0-9FDC-446DBFE9E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272" t="36651" r="22821" b="38560"/>
          <a:stretch/>
        </p:blipFill>
        <p:spPr>
          <a:xfrm>
            <a:off x="838200" y="1941768"/>
            <a:ext cx="5097535" cy="16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5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Kontaktdaten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4E57493D-CC1D-4EEE-B2BE-6E91FB289DA3}"/>
              </a:ext>
            </a:extLst>
          </p:cNvPr>
          <p:cNvSpPr txBox="1">
            <a:spLocks/>
          </p:cNvSpPr>
          <p:nvPr userDrawn="1"/>
        </p:nvSpPr>
        <p:spPr>
          <a:xfrm>
            <a:off x="838199" y="900495"/>
            <a:ext cx="10515601" cy="526154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ED88C74-79F1-4593-9440-93B3C34BE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2404153"/>
            <a:ext cx="1571728" cy="15903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A6D71C-D9D4-4AE4-8EB5-5BF43D282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3257" y="2701094"/>
            <a:ext cx="2622550" cy="12933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Titel, Bereich, E-Mail-Adresse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FA03AF3-02F3-4ED4-87A9-A92F7726A5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3591" y="2406404"/>
            <a:ext cx="2622550" cy="2825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C5565F1-7507-45B5-A510-02F800DD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0A8AFA85-E99B-40A3-B50F-534B58B18C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6193" y="2404153"/>
            <a:ext cx="1571728" cy="159033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99D16B99-B8F2-4FA7-8FAE-D4D51E468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31250" y="2701094"/>
            <a:ext cx="2622550" cy="12933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Titel, Bereich, E-Mail-Adresse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E706BCD9-B6E6-454B-BC78-BF0F33DBB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584" y="2406404"/>
            <a:ext cx="2622550" cy="2825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DCE423C-6BF8-4441-B77F-B1CD16D79A79}"/>
              </a:ext>
            </a:extLst>
          </p:cNvPr>
          <p:cNvSpPr txBox="1"/>
          <p:nvPr userDrawn="1"/>
        </p:nvSpPr>
        <p:spPr>
          <a:xfrm>
            <a:off x="3578368" y="4847429"/>
            <a:ext cx="51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42019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Single Sign-On for your APEX apps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83E811-87E2-49EA-810A-E6DA77937926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884237"/>
            <a:ext cx="10801348" cy="309656"/>
          </a:xfrm>
        </p:spPr>
        <p:txBody>
          <a:bodyPr tIns="0">
            <a:noAutofit/>
          </a:bodyPr>
          <a:lstStyle>
            <a:lvl1pPr marL="0" indent="0">
              <a:buNone/>
              <a:defRPr sz="2000" baseline="0">
                <a:latin typeface="+mj-lt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525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865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06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93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65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90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949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12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58F9A-4236-4F9A-AF59-3BA898843142}" type="datetimeFigureOut">
              <a:rPr lang="fr-FR" smtClean="0"/>
              <a:t>29/05/2022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24A63-8E09-4072-8F03-2D690D2440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26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55965A-DA8E-8646-9994-3289F8BA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7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B61943-9AA2-E248-B7B9-E8715FC89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41095"/>
            <a:ext cx="10515600" cy="4959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054D9D-6139-A844-9E74-14D0BF77C3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3272" t="36651" r="22821" b="38560"/>
          <a:stretch/>
        </p:blipFill>
        <p:spPr>
          <a:xfrm>
            <a:off x="891800" y="6167949"/>
            <a:ext cx="1428081" cy="464165"/>
          </a:xfrm>
          <a:prstGeom prst="rect">
            <a:avLst/>
          </a:prstGeom>
        </p:spPr>
      </p:pic>
      <p:cxnSp>
        <p:nvCxnSpPr>
          <p:cNvPr id="10" name="Gerader Verbinder 7">
            <a:extLst>
              <a:ext uri="{FF2B5EF4-FFF2-40B4-BE49-F238E27FC236}">
                <a16:creationId xmlns:a16="http://schemas.microsoft.com/office/drawing/2014/main" id="{EB939E11-EF4E-1840-A6F2-A40B8B0031DF}"/>
              </a:ext>
            </a:extLst>
          </p:cNvPr>
          <p:cNvCxnSpPr/>
          <p:nvPr userDrawn="1"/>
        </p:nvCxnSpPr>
        <p:spPr>
          <a:xfrm>
            <a:off x="0" y="857454"/>
            <a:ext cx="11415346" cy="0"/>
          </a:xfrm>
          <a:prstGeom prst="line">
            <a:avLst/>
          </a:prstGeom>
          <a:ln w="19050">
            <a:gradFill flip="none" rotWithShape="1">
              <a:gsLst>
                <a:gs pos="61000">
                  <a:srgbClr val="85AFCE">
                    <a:alpha val="79000"/>
                  </a:srgbClr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tx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8470B024-AA99-DF4F-8F5D-0ABE5EC5939C}"/>
              </a:ext>
            </a:extLst>
          </p:cNvPr>
          <p:cNvSpPr txBox="1"/>
          <p:nvPr userDrawn="1"/>
        </p:nvSpPr>
        <p:spPr>
          <a:xfrm>
            <a:off x="9641840" y="6402943"/>
            <a:ext cx="1813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03FE67-31C1-DA41-8071-A46C8535D91D}" type="slidenum">
              <a:rPr lang="de-DE" sz="1400" smtClean="0"/>
              <a:pPr algn="r"/>
              <a:t>‹#›</a:t>
            </a:fld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2C5A47B-4EF2-934A-9335-6DD13494EE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1038" y="6468853"/>
            <a:ext cx="2354723" cy="18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4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flowsforapex" TargetMode="External"/><Relationship Id="rId2" Type="http://schemas.openxmlformats.org/officeDocument/2006/relationships/hyperlink" Target="https://flowsforapex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ponsors/flowsforape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picture containing qr code&#10;&#10;Description automatically generated">
            <a:extLst>
              <a:ext uri="{FF2B5EF4-FFF2-40B4-BE49-F238E27FC236}">
                <a16:creationId xmlns:a16="http://schemas.microsoft.com/office/drawing/2014/main" id="{6005B1BB-378C-2229-7B4D-9BE9AC52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95517"/>
            <a:ext cx="11658600" cy="2419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D9434-C1AD-BB58-70DC-B920C95FC99F}"/>
              </a:ext>
            </a:extLst>
          </p:cNvPr>
          <p:cNvSpPr txBox="1"/>
          <p:nvPr/>
        </p:nvSpPr>
        <p:spPr>
          <a:xfrm>
            <a:off x="5005953" y="3169403"/>
            <a:ext cx="0" cy="0"/>
          </a:xfrm>
          <a:prstGeom prst="rect">
            <a:avLst/>
          </a:prstGeom>
        </p:spPr>
        <p:txBody>
          <a:bodyPr vert="horz" wrap="none" lIns="91440" tIns="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AF5C2-192F-04A7-6244-79A7B889B236}"/>
              </a:ext>
            </a:extLst>
          </p:cNvPr>
          <p:cNvSpPr txBox="1"/>
          <p:nvPr/>
        </p:nvSpPr>
        <p:spPr>
          <a:xfrm>
            <a:off x="2105832" y="4361456"/>
            <a:ext cx="7904135" cy="1574395"/>
          </a:xfrm>
          <a:prstGeom prst="rect">
            <a:avLst/>
          </a:prstGeom>
        </p:spPr>
        <p:txBody>
          <a:bodyPr vert="horz" wrap="square" lIns="91440" tIns="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246D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Dobrodošli</a:t>
            </a:r>
            <a:endParaRPr kumimoji="0" lang="de-DE" sz="115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99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AFBB7C-BA65-4034-8F52-32E6C514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155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D56ACA-1E9F-4685-8853-D3A4777A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55"/>
            <a:ext cx="12192000" cy="6858000"/>
          </a:xfrm>
          <a:custGeom>
            <a:avLst/>
            <a:gdLst>
              <a:gd name="connsiteX0" fmla="*/ 3847754 w 12192000"/>
              <a:gd name="connsiteY0" fmla="*/ 5 h 6858000"/>
              <a:gd name="connsiteX1" fmla="*/ 3847754 w 12192000"/>
              <a:gd name="connsiteY1" fmla="*/ 4197373 h 6858000"/>
              <a:gd name="connsiteX2" fmla="*/ 4423416 w 12192000"/>
              <a:gd name="connsiteY2" fmla="*/ 4197373 h 6858000"/>
              <a:gd name="connsiteX3" fmla="*/ 4430942 w 12192000"/>
              <a:gd name="connsiteY3" fmla="*/ 4172627 h 6858000"/>
              <a:gd name="connsiteX4" fmla="*/ 4570893 w 12192000"/>
              <a:gd name="connsiteY4" fmla="*/ 4067350 h 6858000"/>
              <a:gd name="connsiteX5" fmla="*/ 5082240 w 12192000"/>
              <a:gd name="connsiteY5" fmla="*/ 4000508 h 6858000"/>
              <a:gd name="connsiteX6" fmla="*/ 5767374 w 12192000"/>
              <a:gd name="connsiteY6" fmla="*/ 3903586 h 6858000"/>
              <a:gd name="connsiteX7" fmla="*/ 6455849 w 12192000"/>
              <a:gd name="connsiteY7" fmla="*/ 3820032 h 6858000"/>
              <a:gd name="connsiteX8" fmla="*/ 7144325 w 12192000"/>
              <a:gd name="connsiteY8" fmla="*/ 3820032 h 6858000"/>
              <a:gd name="connsiteX9" fmla="*/ 7341512 w 12192000"/>
              <a:gd name="connsiteY9" fmla="*/ 3826717 h 6858000"/>
              <a:gd name="connsiteX10" fmla="*/ 7344854 w 12192000"/>
              <a:gd name="connsiteY10" fmla="*/ 3826717 h 6858000"/>
              <a:gd name="connsiteX11" fmla="*/ 7534641 w 12192000"/>
              <a:gd name="connsiteY11" fmla="*/ 3832816 h 6858000"/>
              <a:gd name="connsiteX12" fmla="*/ 7534641 w 12192000"/>
              <a:gd name="connsiteY12" fmla="*/ 5 h 6858000"/>
              <a:gd name="connsiteX13" fmla="*/ 3728859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1 h 6858000"/>
              <a:gd name="connsiteX16" fmla="*/ 7653538 w 12192000"/>
              <a:gd name="connsiteY16" fmla="*/ 1 h 6858000"/>
              <a:gd name="connsiteX17" fmla="*/ 7653538 w 12192000"/>
              <a:gd name="connsiteY17" fmla="*/ 3836633 h 6858000"/>
              <a:gd name="connsiteX18" fmla="*/ 7773901 w 12192000"/>
              <a:gd name="connsiteY18" fmla="*/ 3840500 h 6858000"/>
              <a:gd name="connsiteX19" fmla="*/ 8200440 w 12192000"/>
              <a:gd name="connsiteY19" fmla="*/ 3856793 h 6858000"/>
              <a:gd name="connsiteX20" fmla="*/ 8517940 w 12192000"/>
              <a:gd name="connsiteY20" fmla="*/ 3860135 h 6858000"/>
              <a:gd name="connsiteX21" fmla="*/ 9206418 w 12192000"/>
              <a:gd name="connsiteY21" fmla="*/ 3863477 h 6858000"/>
              <a:gd name="connsiteX22" fmla="*/ 9891553 w 12192000"/>
              <a:gd name="connsiteY22" fmla="*/ 3850108 h 6858000"/>
              <a:gd name="connsiteX23" fmla="*/ 10586714 w 12192000"/>
              <a:gd name="connsiteY23" fmla="*/ 3810003 h 6858000"/>
              <a:gd name="connsiteX24" fmla="*/ 11271848 w 12192000"/>
              <a:gd name="connsiteY24" fmla="*/ 3756529 h 6858000"/>
              <a:gd name="connsiteX25" fmla="*/ 11709667 w 12192000"/>
              <a:gd name="connsiteY25" fmla="*/ 3636212 h 6858000"/>
              <a:gd name="connsiteX26" fmla="*/ 12184248 w 12192000"/>
              <a:gd name="connsiteY26" fmla="*/ 3429001 h 6858000"/>
              <a:gd name="connsiteX27" fmla="*/ 12192000 w 12192000"/>
              <a:gd name="connsiteY27" fmla="*/ 3437173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6857989 h 6858000"/>
              <a:gd name="connsiteX31" fmla="*/ 6542821 w 12192000"/>
              <a:gd name="connsiteY31" fmla="*/ 6857989 h 6858000"/>
              <a:gd name="connsiteX32" fmla="*/ 6553813 w 12192000"/>
              <a:gd name="connsiteY32" fmla="*/ 6856417 h 6858000"/>
              <a:gd name="connsiteX33" fmla="*/ 6836849 w 12192000"/>
              <a:gd name="connsiteY33" fmla="*/ 6797865 h 6858000"/>
              <a:gd name="connsiteX34" fmla="*/ 5951187 w 12192000"/>
              <a:gd name="connsiteY34" fmla="*/ 6644126 h 6858000"/>
              <a:gd name="connsiteX35" fmla="*/ 6001320 w 12192000"/>
              <a:gd name="connsiteY35" fmla="*/ 6624073 h 6858000"/>
              <a:gd name="connsiteX36" fmla="*/ 5904397 w 12192000"/>
              <a:gd name="connsiteY36" fmla="*/ 6543863 h 6858000"/>
              <a:gd name="connsiteX37" fmla="*/ 5506684 w 12192000"/>
              <a:gd name="connsiteY37" fmla="*/ 6416862 h 6858000"/>
              <a:gd name="connsiteX38" fmla="*/ 6001320 w 12192000"/>
              <a:gd name="connsiteY38" fmla="*/ 6202967 h 6858000"/>
              <a:gd name="connsiteX39" fmla="*/ 5443186 w 12192000"/>
              <a:gd name="connsiteY39" fmla="*/ 5912202 h 6858000"/>
              <a:gd name="connsiteX40" fmla="*/ 5159104 w 12192000"/>
              <a:gd name="connsiteY40" fmla="*/ 5842017 h 6858000"/>
              <a:gd name="connsiteX41" fmla="*/ 6094899 w 12192000"/>
              <a:gd name="connsiteY41" fmla="*/ 5477726 h 6858000"/>
              <a:gd name="connsiteX42" fmla="*/ 4577576 w 12192000"/>
              <a:gd name="connsiteY42" fmla="*/ 5297251 h 6858000"/>
              <a:gd name="connsiteX43" fmla="*/ 4701234 w 12192000"/>
              <a:gd name="connsiteY43" fmla="*/ 5223724 h 6858000"/>
              <a:gd name="connsiteX44" fmla="*/ 5643712 w 12192000"/>
              <a:gd name="connsiteY44" fmla="*/ 5243777 h 6858000"/>
              <a:gd name="connsiteX45" fmla="*/ 5800793 w 12192000"/>
              <a:gd name="connsiteY45" fmla="*/ 5186961 h 6858000"/>
              <a:gd name="connsiteX46" fmla="*/ 5643712 w 12192000"/>
              <a:gd name="connsiteY46" fmla="*/ 5096724 h 6858000"/>
              <a:gd name="connsiteX47" fmla="*/ 5032104 w 12192000"/>
              <a:gd name="connsiteY47" fmla="*/ 5029881 h 6858000"/>
              <a:gd name="connsiteX48" fmla="*/ 4871682 w 12192000"/>
              <a:gd name="connsiteY48" fmla="*/ 4879485 h 6858000"/>
              <a:gd name="connsiteX49" fmla="*/ 4600971 w 12192000"/>
              <a:gd name="connsiteY49" fmla="*/ 4705695 h 6858000"/>
              <a:gd name="connsiteX50" fmla="*/ 4788128 w 12192000"/>
              <a:gd name="connsiteY50" fmla="*/ 4561984 h 6858000"/>
              <a:gd name="connsiteX51" fmla="*/ 4483995 w 12192000"/>
              <a:gd name="connsiteY51" fmla="*/ 4348088 h 6858000"/>
              <a:gd name="connsiteX52" fmla="*/ 4460097 w 12192000"/>
              <a:gd name="connsiteY52" fmla="*/ 4316252 h 6858000"/>
              <a:gd name="connsiteX53" fmla="*/ 0 w 12192000"/>
              <a:gd name="connsiteY53" fmla="*/ 4316252 h 6858000"/>
              <a:gd name="connsiteX54" fmla="*/ 0 w 12192000"/>
              <a:gd name="connsiteY54" fmla="*/ 4197368 h 6858000"/>
              <a:gd name="connsiteX55" fmla="*/ 3728859 w 12192000"/>
              <a:gd name="connsiteY55" fmla="*/ 4197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685800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BB971-CC61-B3B0-8AAA-E496515D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Some Customers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421B3-AF63-CF00-CDD4-399791EA3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7" y="889873"/>
            <a:ext cx="2793747" cy="253976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DDA80E8-5F56-E284-B946-97BC50C74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7631" y="1618157"/>
            <a:ext cx="2897872" cy="863195"/>
          </a:xfrm>
          <a:prstGeom prst="rect">
            <a:avLst/>
          </a:prstGeom>
        </p:spPr>
      </p:pic>
      <p:pic>
        <p:nvPicPr>
          <p:cNvPr id="7" name="Picture 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87EF5AAC-1378-72D9-2DA8-8DB5215DD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85" y="1622276"/>
            <a:ext cx="3504569" cy="744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82E58-A7EE-1349-7020-B7A2B6B5D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104931"/>
            <a:ext cx="5319292" cy="7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92C988-2DB5-4DCE-877B-CCC1EC3B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Universal Investment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A85A62-0753-874A-AEB8-568958E31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09" y="1457471"/>
            <a:ext cx="9696400" cy="481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9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92C988-2DB5-4DCE-877B-CCC1EC3B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GB" sz="3600" b="1" dirty="0"/>
              <a:t>Christian Karl </a:t>
            </a:r>
            <a:r>
              <a:rPr lang="en-GB" sz="3600" b="1" dirty="0" err="1"/>
              <a:t>Siebenwurst</a:t>
            </a:r>
            <a:endParaRPr lang="fr-FR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2776F-8BEB-FA4A-8264-2537F5FA0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4" y="4058350"/>
            <a:ext cx="35941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0D1AE-1332-294E-865C-39B44B38D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16" y="3875753"/>
            <a:ext cx="79502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A16AD-7311-844F-B0F0-6AC701A22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4" y="1610647"/>
            <a:ext cx="84328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2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92C988-2DB5-4DCE-877B-CCC1EC3B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GB" sz="3600" b="1" dirty="0" err="1"/>
              <a:t>Ärztliche</a:t>
            </a:r>
            <a:r>
              <a:rPr lang="en-GB" sz="3600" b="1" dirty="0"/>
              <a:t> </a:t>
            </a:r>
            <a:r>
              <a:rPr lang="en-GB" sz="3600" b="1" dirty="0" err="1"/>
              <a:t>Verrechnungsstelle</a:t>
            </a:r>
            <a:r>
              <a:rPr lang="en-GB" sz="3600" b="1" dirty="0"/>
              <a:t> </a:t>
            </a:r>
            <a:r>
              <a:rPr lang="en-GB" sz="3600" b="1" dirty="0" err="1"/>
              <a:t>Büdingen</a:t>
            </a:r>
            <a:endParaRPr lang="fr-FR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28AC42-04EB-A045-9D39-3701B601A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63" y="5659853"/>
            <a:ext cx="10033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48C49-9F94-AB4A-A37C-DCFF0DA73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700808"/>
            <a:ext cx="11089232" cy="34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5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92C988-2DB5-4DCE-877B-CCC1EC3B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MT AG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FBD6C9-54FF-9B42-BE7F-6DC71C4E8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2" y="1483664"/>
            <a:ext cx="7843036" cy="50526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8338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9E6CB-0517-091C-66BC-35C303EC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GB" sz="5000"/>
              <a:t>Flows 22.2 – Planned Features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2FE3A-870A-2FB3-670C-15C8850D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en-GB" sz="2200"/>
              <a:t>BPMN Call Activities</a:t>
            </a:r>
          </a:p>
          <a:p>
            <a:r>
              <a:rPr lang="en-GB" sz="2200"/>
              <a:t>APEX 22.1 Approval Component</a:t>
            </a:r>
          </a:p>
          <a:p>
            <a:r>
              <a:rPr lang="en-GB" sz="2200"/>
              <a:t>Task Assignment</a:t>
            </a:r>
          </a:p>
          <a:p>
            <a:r>
              <a:rPr lang="en-GB" sz="2200"/>
              <a:t>Portuguese</a:t>
            </a:r>
          </a:p>
          <a:p>
            <a:r>
              <a:rPr lang="en-GB" sz="2200"/>
              <a:t>Enhanced Sample App</a:t>
            </a:r>
          </a:p>
          <a:p>
            <a:pPr lvl="1"/>
            <a:endParaRPr lang="en-GB" sz="2200"/>
          </a:p>
        </p:txBody>
      </p:sp>
      <p:grpSp>
        <p:nvGrpSpPr>
          <p:cNvPr id="4" name="Group 3" descr="This diagram shows an Order Processing process, which includes calls to a Financial Processing process and an Article Procurement process.  The Article Procurement process is also called by the Stock Maintenance process.  The Financial Processing process is also called by a Repair Process.    This allows Processes to build on reusable sub-process components.&#10;">
            <a:extLst>
              <a:ext uri="{FF2B5EF4-FFF2-40B4-BE49-F238E27FC236}">
                <a16:creationId xmlns:a16="http://schemas.microsoft.com/office/drawing/2014/main" id="{12290957-9B58-B975-986D-820D0AB88423}"/>
              </a:ext>
            </a:extLst>
          </p:cNvPr>
          <p:cNvGrpSpPr/>
          <p:nvPr/>
        </p:nvGrpSpPr>
        <p:grpSpPr>
          <a:xfrm>
            <a:off x="630938" y="788186"/>
            <a:ext cx="5458969" cy="5281620"/>
            <a:chOff x="7197326" y="1560571"/>
            <a:chExt cx="4293028" cy="4153562"/>
          </a:xfrm>
        </p:grpSpPr>
        <p:sp>
          <p:nvSpPr>
            <p:cNvPr id="5" name="Espace réservé du contenu 2">
              <a:extLst>
                <a:ext uri="{FF2B5EF4-FFF2-40B4-BE49-F238E27FC236}">
                  <a16:creationId xmlns:a16="http://schemas.microsoft.com/office/drawing/2014/main" id="{08A293E7-C513-5C32-02EC-4C40B65FAE35}"/>
                </a:ext>
              </a:extLst>
            </p:cNvPr>
            <p:cNvSpPr txBox="1">
              <a:spLocks/>
            </p:cNvSpPr>
            <p:nvPr/>
          </p:nvSpPr>
          <p:spPr>
            <a:xfrm>
              <a:off x="7197326" y="1835845"/>
              <a:ext cx="1874915" cy="4251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flow diagram A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</p:txBody>
        </p:sp>
        <p:sp>
          <p:nvSpPr>
            <p:cNvPr id="6" name="Espace réservé du contenu 2">
              <a:extLst>
                <a:ext uri="{FF2B5EF4-FFF2-40B4-BE49-F238E27FC236}">
                  <a16:creationId xmlns:a16="http://schemas.microsoft.com/office/drawing/2014/main" id="{5BA0921D-1987-CB81-7F2F-9695DF3449D7}"/>
                </a:ext>
              </a:extLst>
            </p:cNvPr>
            <p:cNvSpPr txBox="1">
              <a:spLocks/>
            </p:cNvSpPr>
            <p:nvPr/>
          </p:nvSpPr>
          <p:spPr>
            <a:xfrm>
              <a:off x="7924659" y="3029152"/>
              <a:ext cx="1915757" cy="4251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flow diagram B</a:t>
              </a:r>
              <a:endParaRPr lang="en-US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</p:txBody>
        </p:sp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1AEEFEDD-AE16-C265-9658-E1D82FF58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1177" y="1560571"/>
              <a:ext cx="4229177" cy="415356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37DAB3A-09EB-6EF0-923F-5243D6E582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6386" y="3909998"/>
              <a:ext cx="1061364" cy="8775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07A4A5B-9653-47AC-70CF-35520F4134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1414" y="2155334"/>
              <a:ext cx="3293138" cy="26752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50605DF-0809-4ECA-E084-3FE128FB5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0176" y="3861048"/>
              <a:ext cx="531210" cy="9265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58A1309-9761-803E-F037-168F04327EA4}"/>
                </a:ext>
              </a:extLst>
            </p:cNvPr>
            <p:cNvCxnSpPr>
              <a:cxnSpLocks/>
            </p:cNvCxnSpPr>
            <p:nvPr/>
          </p:nvCxnSpPr>
          <p:spPr>
            <a:xfrm>
              <a:off x="9566554" y="2773197"/>
              <a:ext cx="273862" cy="20574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724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A7B082-3533-44F0-A06C-9BCD4C0F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fr-FR" sz="3400" b="1"/>
              <a:t>Flows for APEX and the Approval Component in APEX 22.1</a:t>
            </a:r>
          </a:p>
        </p:txBody>
      </p:sp>
      <p:sp>
        <p:nvSpPr>
          <p:cNvPr id="70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601B11-995C-284F-97B0-A2E2325B7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+mj-lt"/>
              </a:rPr>
              <a:t>APEX 22.1 includes Approval Task Capabilities</a:t>
            </a:r>
          </a:p>
          <a:p>
            <a:r>
              <a:rPr lang="en-US" sz="2200" dirty="0">
                <a:latin typeface="+mj-lt"/>
              </a:rPr>
              <a:t>Flows for APEX v22.2 will integrate with the APEX Approvals Component (APEX 22.1)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pPr marL="0" indent="0">
              <a:buNone/>
            </a:pPr>
            <a:endParaRPr lang="en-US" sz="2200" dirty="0">
              <a:latin typeface="+mj-lt"/>
            </a:endParaRP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ED00642-1EEE-9E09-F9CD-010C81CD6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2857356"/>
            <a:ext cx="5468112" cy="310315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3CEF3D-79BA-5ED2-2C74-654C0A2B5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t="74747" r="39369" b="8508"/>
          <a:stretch/>
        </p:blipFill>
        <p:spPr>
          <a:xfrm>
            <a:off x="6254496" y="3797612"/>
            <a:ext cx="5468112" cy="12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92C988-2DB5-4DCE-877B-CCC1EC3B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Statement of Direction for Flows for APEX 22.2+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7793CE-AAC9-4956-9912-7416B07C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r-FR" b="1" dirty="0" err="1">
                <a:latin typeface="+mj-lt"/>
              </a:rPr>
              <a:t>Approval</a:t>
            </a:r>
            <a:r>
              <a:rPr lang="fr-FR" b="1" dirty="0">
                <a:latin typeface="+mj-lt"/>
              </a:rPr>
              <a:t> Component </a:t>
            </a:r>
            <a:r>
              <a:rPr lang="fr-FR" b="1" dirty="0" err="1">
                <a:latin typeface="+mj-lt"/>
              </a:rPr>
              <a:t>Enhancements</a:t>
            </a:r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BPMN Event </a:t>
            </a:r>
            <a:r>
              <a:rPr lang="fr-FR" b="1" dirty="0" err="1">
                <a:latin typeface="+mj-lt"/>
              </a:rPr>
              <a:t>Sub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Processes</a:t>
            </a:r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Message Flows</a:t>
            </a:r>
            <a:endParaRPr lang="en-US" b="1" dirty="0">
              <a:latin typeface="+mj-lt"/>
            </a:endParaRPr>
          </a:p>
          <a:p>
            <a:r>
              <a:rPr lang="fr-FR" b="1" i="0" u="none" strike="noStrike" baseline="0" dirty="0">
                <a:latin typeface="+mj-lt"/>
              </a:rPr>
              <a:t>REST-API</a:t>
            </a:r>
          </a:p>
          <a:p>
            <a:r>
              <a:rPr lang="fr-FR" b="1" i="0" u="none" strike="noStrike" baseline="0" dirty="0">
                <a:latin typeface="+mj-lt"/>
              </a:rPr>
              <a:t>Pre-</a:t>
            </a:r>
            <a:r>
              <a:rPr lang="fr-FR" b="1" dirty="0" err="1">
                <a:latin typeface="+mj-lt"/>
              </a:rPr>
              <a:t>B</a:t>
            </a:r>
            <a:r>
              <a:rPr lang="fr-FR" b="1" i="0" u="none" strike="noStrike" baseline="0" dirty="0" err="1">
                <a:latin typeface="+mj-lt"/>
              </a:rPr>
              <a:t>uilt</a:t>
            </a:r>
            <a:r>
              <a:rPr lang="fr-FR" b="1" i="0" u="none" strike="noStrike" baseline="0" dirty="0">
                <a:latin typeface="+mj-lt"/>
              </a:rPr>
              <a:t> </a:t>
            </a:r>
            <a:r>
              <a:rPr lang="fr-FR" b="1" i="0" u="none" strike="noStrike" baseline="0" dirty="0" err="1">
                <a:latin typeface="+mj-lt"/>
              </a:rPr>
              <a:t>Connectors</a:t>
            </a:r>
            <a:endParaRPr lang="fr-FR" b="1" i="0" u="none" strike="noStrike" baseline="0" dirty="0">
              <a:latin typeface="+mj-lt"/>
            </a:endParaRPr>
          </a:p>
          <a:p>
            <a:r>
              <a:rPr lang="fr-FR" b="1" i="0" u="none" strike="noStrike" baseline="0" dirty="0">
                <a:latin typeface="+mj-lt"/>
              </a:rPr>
              <a:t>Process Performance </a:t>
            </a:r>
            <a:r>
              <a:rPr lang="fr-FR" b="1" dirty="0">
                <a:latin typeface="+mj-lt"/>
              </a:rPr>
              <a:t>M</a:t>
            </a:r>
            <a:r>
              <a:rPr lang="fr-FR" b="1" i="0" u="none" strike="noStrike" baseline="0" dirty="0">
                <a:latin typeface="+mj-lt"/>
              </a:rPr>
              <a:t>anagement</a:t>
            </a:r>
          </a:p>
          <a:p>
            <a:r>
              <a:rPr lang="en-US" b="1" dirty="0">
                <a:latin typeface="+mj-lt"/>
              </a:rPr>
              <a:t>Centralized Installation (based on AQ)</a:t>
            </a:r>
          </a:p>
          <a:p>
            <a:r>
              <a:rPr lang="en-US" b="1" dirty="0">
                <a:latin typeface="+mj-lt"/>
              </a:rPr>
              <a:t>Additional Translations</a:t>
            </a:r>
          </a:p>
          <a:p>
            <a:r>
              <a:rPr lang="en-US" b="1" dirty="0">
                <a:latin typeface="+mj-lt"/>
              </a:rPr>
              <a:t>BPMN Iterations</a:t>
            </a:r>
          </a:p>
          <a:p>
            <a:r>
              <a:rPr lang="en-US" b="1" dirty="0">
                <a:latin typeface="+mj-lt"/>
              </a:rPr>
              <a:t>Offline Capability for the BPMN Modeler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06241A-AB92-FDCC-DA23-9030813EB75E}"/>
              </a:ext>
            </a:extLst>
          </p:cNvPr>
          <p:cNvSpPr/>
          <p:nvPr/>
        </p:nvSpPr>
        <p:spPr>
          <a:xfrm rot="19836081">
            <a:off x="-62948" y="1308800"/>
            <a:ext cx="5605602" cy="110799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Safe </a:t>
            </a:r>
            <a:r>
              <a:rPr lang="en-GB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Harbor</a:t>
            </a:r>
            <a:endParaRPr lang="en-GB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09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F4ED7F-5A40-47A3-A0A9-70781530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 b="1" dirty="0" err="1">
                <a:solidFill>
                  <a:schemeClr val="bg2">
                    <a:lumMod val="25000"/>
                  </a:schemeClr>
                </a:solidFill>
              </a:rPr>
              <a:t>Meet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 the </a:t>
            </a:r>
            <a:r>
              <a:rPr lang="fr-FR" sz="3600" b="1" dirty="0" err="1">
                <a:solidFill>
                  <a:schemeClr val="bg2">
                    <a:lumMod val="25000"/>
                  </a:schemeClr>
                </a:solidFill>
              </a:rPr>
              <a:t>core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 team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FA2FA0-8279-4F98-B18E-971AB6361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" t="1181" r="958" b="695"/>
          <a:stretch/>
        </p:blipFill>
        <p:spPr>
          <a:xfrm>
            <a:off x="711219" y="2503082"/>
            <a:ext cx="1888029" cy="19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AE99D1-0C97-43F7-9401-7ED5D41B2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" t="553" r="746" b="478"/>
          <a:stretch/>
        </p:blipFill>
        <p:spPr>
          <a:xfrm>
            <a:off x="2891920" y="2503920"/>
            <a:ext cx="1895968" cy="19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E9FEF9-8479-407B-8010-5C874189D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561" y="2499189"/>
            <a:ext cx="1905508" cy="19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773D16E-CC35-4299-A7D6-47C422BE9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809" y="2499189"/>
            <a:ext cx="1900827" cy="19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0449A9B-44EC-48BD-8BD8-539A4F417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376" y="2499189"/>
            <a:ext cx="1872895" cy="19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412D152-78A8-44DF-8C97-7825B908AD81}"/>
              </a:ext>
            </a:extLst>
          </p:cNvPr>
          <p:cNvSpPr txBox="1"/>
          <p:nvPr/>
        </p:nvSpPr>
        <p:spPr>
          <a:xfrm>
            <a:off x="926555" y="4427820"/>
            <a:ext cx="14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Richard Allen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34CA81C-9E94-4A1D-9075-182C86632505}"/>
              </a:ext>
            </a:extLst>
          </p:cNvPr>
          <p:cNvSpPr txBox="1"/>
          <p:nvPr/>
        </p:nvSpPr>
        <p:spPr>
          <a:xfrm>
            <a:off x="3172809" y="442782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Moritz Klein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EC61AD4-9D75-408E-9201-1D39E5E33BDE}"/>
              </a:ext>
            </a:extLst>
          </p:cNvPr>
          <p:cNvSpPr txBox="1"/>
          <p:nvPr/>
        </p:nvSpPr>
        <p:spPr>
          <a:xfrm>
            <a:off x="5239466" y="4407189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Dennis </a:t>
            </a:r>
            <a:r>
              <a:rPr lang="fr-FR" dirty="0" err="1"/>
              <a:t>Amthor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8A33468-99E7-46AB-8F6A-CB2C6996999E}"/>
              </a:ext>
            </a:extLst>
          </p:cNvPr>
          <p:cNvSpPr txBox="1"/>
          <p:nvPr/>
        </p:nvSpPr>
        <p:spPr>
          <a:xfrm>
            <a:off x="7450700" y="4427820"/>
            <a:ext cx="156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Louis Moreaux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58593DC-D0EB-4AD9-B919-4A4D938D18B4}"/>
              </a:ext>
            </a:extLst>
          </p:cNvPr>
          <p:cNvSpPr txBox="1"/>
          <p:nvPr/>
        </p:nvSpPr>
        <p:spPr>
          <a:xfrm>
            <a:off x="9644817" y="4427820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Niels de </a:t>
            </a:r>
            <a:r>
              <a:rPr lang="fr-FR" dirty="0" err="1"/>
              <a:t>Bruijn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9959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F00647-4778-4915-A294-A8F6B22A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How to </a:t>
            </a:r>
            <a:r>
              <a:rPr lang="fr-FR" sz="3600" b="1" dirty="0" err="1">
                <a:solidFill>
                  <a:schemeClr val="bg2">
                    <a:lumMod val="25000"/>
                  </a:schemeClr>
                </a:solidFill>
              </a:rPr>
              <a:t>get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3600" b="1" dirty="0" err="1">
                <a:solidFill>
                  <a:schemeClr val="bg2">
                    <a:lumMod val="25000"/>
                  </a:schemeClr>
                </a:solidFill>
              </a:rPr>
              <a:t>started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216B83-D941-4468-8EF0-2A4A9631D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83" y="2142284"/>
            <a:ext cx="5020485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Visit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our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website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hlinkClick r:id="rId2"/>
              </a:rPr>
              <a:t>flowsforapex.org</a:t>
            </a:r>
            <a:endParaRPr lang="fr-FR" sz="20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Newsletter</a:t>
            </a:r>
          </a:p>
          <a:p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Software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download</a:t>
            </a:r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Getting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started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tutorials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See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also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hlinkClick r:id="rId3"/>
              </a:rPr>
              <a:t>youtube.com/flowsforapex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Documentation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incl. PL/SQL API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specification</a:t>
            </a:r>
            <a:br>
              <a:rPr lang="fr-FR" sz="2000" dirty="0">
                <a:solidFill>
                  <a:schemeClr val="bg2">
                    <a:lumMod val="25000"/>
                  </a:schemeClr>
                </a:solidFill>
              </a:rPr>
            </a:br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3E622C-7862-46B8-B560-49E1FF19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42" y="2286600"/>
            <a:ext cx="6244216" cy="3215919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32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val 111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69A228-F998-461F-9D6E-2C8C4C242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47593"/>
            <a:ext cx="4467792" cy="3060541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Let Your Application Flow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CA6485-3DAA-4F5F-A5BA-849E428B6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00209"/>
            <a:ext cx="4467792" cy="24101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Flows for APEX – An open-source community project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B744D007-699E-4F96-8403-96BF5FDDD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3623" y="1374798"/>
            <a:ext cx="4108404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DF531388-4B79-EC4F-A173-1594C35D7D4C}"/>
              </a:ext>
            </a:extLst>
          </p:cNvPr>
          <p:cNvSpPr txBox="1">
            <a:spLocks/>
          </p:cNvSpPr>
          <p:nvPr/>
        </p:nvSpPr>
        <p:spPr>
          <a:xfrm>
            <a:off x="7733491" y="6073306"/>
            <a:ext cx="3996451" cy="313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400" b="1" dirty="0">
                <a:solidFill>
                  <a:schemeClr val="bg2">
                    <a:lumMod val="25000"/>
                  </a:schemeClr>
                </a:solidFill>
              </a:rPr>
              <a:t>19-MAY-2022</a:t>
            </a:r>
          </a:p>
        </p:txBody>
      </p:sp>
    </p:spTree>
    <p:extLst>
      <p:ext uri="{BB962C8B-B14F-4D97-AF65-F5344CB8AC3E}">
        <p14:creationId xmlns:p14="http://schemas.microsoft.com/office/powerpoint/2010/main" val="8576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F00647-4778-4915-A294-A8F6B22A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This </a:t>
            </a:r>
            <a:r>
              <a:rPr lang="fr-FR" sz="3600" b="1" dirty="0" err="1">
                <a:solidFill>
                  <a:schemeClr val="bg2">
                    <a:lumMod val="25000"/>
                  </a:schemeClr>
                </a:solidFill>
              </a:rPr>
              <a:t>is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3600" b="1" dirty="0" err="1">
                <a:solidFill>
                  <a:schemeClr val="bg2">
                    <a:lumMod val="25000"/>
                  </a:schemeClr>
                </a:solidFill>
              </a:rPr>
              <a:t>great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</a:rPr>
              <a:t>! How can I support?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216B83-D941-4468-8EF0-2A4A9631D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83" y="1700808"/>
            <a:ext cx="9413757" cy="43939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Help us to </a:t>
            </a: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get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 the </a:t>
            </a: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word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 out</a:t>
            </a:r>
          </a:p>
          <a:p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Become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a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partner</a:t>
            </a:r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Spend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 time 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to help us out on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this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project</a:t>
            </a:r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We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need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ie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testers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&amp; translators</a:t>
            </a:r>
          </a:p>
          <a:p>
            <a:pPr marL="0" indent="0">
              <a:buNone/>
            </a:pPr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Pay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us a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monthly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fee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to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get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your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bugs </a:t>
            </a: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prioritized</a:t>
            </a:r>
            <a:endParaRPr lang="fr-FR" sz="20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Available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through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GitHub Sponsors: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hlinkClick r:id="rId2"/>
              </a:rPr>
              <a:t>github.com/sponsors/flowsforapex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Companies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will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receive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an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invoice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from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MT AG as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legal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entity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Looking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for </a:t>
            </a: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specific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features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or an </a:t>
            </a: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individual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 maintenance </a:t>
            </a:r>
            <a:r>
              <a:rPr lang="fr-FR" sz="2000" b="1" dirty="0" err="1">
                <a:solidFill>
                  <a:schemeClr val="bg2">
                    <a:lumMod val="25000"/>
                  </a:schemeClr>
                </a:solidFill>
              </a:rPr>
              <a:t>contract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Contact Flows for APEX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partners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</a:rPr>
              <a:t> like MT AG &amp; </a:t>
            </a:r>
            <a:r>
              <a:rPr lang="fr-FR" sz="2000" dirty="0" err="1">
                <a:solidFill>
                  <a:schemeClr val="bg2">
                    <a:lumMod val="25000"/>
                  </a:schemeClr>
                </a:solidFill>
              </a:rPr>
              <a:t>Insum</a:t>
            </a:r>
            <a:endParaRPr lang="fr-FR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br>
              <a:rPr lang="fr-FR" sz="2000" dirty="0">
                <a:solidFill>
                  <a:schemeClr val="bg2">
                    <a:lumMod val="25000"/>
                  </a:schemeClr>
                </a:solidFill>
              </a:rPr>
            </a:br>
            <a:endParaRPr lang="fr-F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1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picture containing qr code&#10;&#10;Description automatically generated">
            <a:extLst>
              <a:ext uri="{FF2B5EF4-FFF2-40B4-BE49-F238E27FC236}">
                <a16:creationId xmlns:a16="http://schemas.microsoft.com/office/drawing/2014/main" id="{6005B1BB-378C-2229-7B4D-9BE9AC52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95517"/>
            <a:ext cx="11658600" cy="2419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D9434-C1AD-BB58-70DC-B920C95FC99F}"/>
              </a:ext>
            </a:extLst>
          </p:cNvPr>
          <p:cNvSpPr txBox="1"/>
          <p:nvPr/>
        </p:nvSpPr>
        <p:spPr>
          <a:xfrm>
            <a:off x="5005953" y="3169403"/>
            <a:ext cx="0" cy="0"/>
          </a:xfrm>
          <a:prstGeom prst="rect">
            <a:avLst/>
          </a:prstGeom>
        </p:spPr>
        <p:txBody>
          <a:bodyPr vert="horz" wrap="none" lIns="91440" tIns="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AF5C2-192F-04A7-6244-79A7B889B236}"/>
              </a:ext>
            </a:extLst>
          </p:cNvPr>
          <p:cNvSpPr txBox="1"/>
          <p:nvPr/>
        </p:nvSpPr>
        <p:spPr>
          <a:xfrm>
            <a:off x="2105832" y="4361456"/>
            <a:ext cx="7904135" cy="1574395"/>
          </a:xfrm>
          <a:prstGeom prst="rect">
            <a:avLst/>
          </a:prstGeom>
        </p:spPr>
        <p:txBody>
          <a:bodyPr vert="horz" wrap="square" lIns="91440" tIns="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6DA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246D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Puno</a:t>
            </a:r>
            <a:r>
              <a:rPr kumimoji="0" lang="de-DE" sz="11500" b="0" i="0" u="none" strike="noStrike" kern="1200" cap="none" spc="0" normalizeH="0" baseline="0" noProof="0" dirty="0">
                <a:ln>
                  <a:noFill/>
                </a:ln>
                <a:solidFill>
                  <a:srgbClr val="246D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246D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hvala</a:t>
            </a:r>
            <a:endParaRPr kumimoji="0" lang="de-DE" sz="11500" b="0" i="0" u="none" strike="noStrike" kern="1200" cap="none" spc="0" normalizeH="0" baseline="0" noProof="0" dirty="0">
              <a:ln>
                <a:noFill/>
              </a:ln>
              <a:solidFill>
                <a:srgbClr val="246D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2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A7B082-3533-44F0-A06C-9BCD4C0F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fr-FR" sz="4000" b="1" dirty="0"/>
              <a:t>About me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4C8733C-D68F-2926-9FA0-E3C589E2C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Moritz Klein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Twitter: @commi235</a:t>
            </a:r>
          </a:p>
          <a:p>
            <a:r>
              <a:rPr lang="en-US" sz="2400" dirty="0">
                <a:latin typeface="+mj-lt"/>
              </a:rPr>
              <a:t>Core Member of Flows for APEX</a:t>
            </a:r>
          </a:p>
          <a:p>
            <a:r>
              <a:rPr lang="en-US" sz="2400" dirty="0">
                <a:latin typeface="+mj-lt"/>
              </a:rPr>
              <a:t>APEX &amp; Oracle Database Enthusiast</a:t>
            </a:r>
          </a:p>
          <a:p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>
                <a:latin typeface="+mj-lt"/>
              </a:rPr>
              <a:t>Principal Consultant APEX @ MT AG</a:t>
            </a:r>
          </a:p>
          <a:p>
            <a:r>
              <a:rPr lang="en-US" sz="2400" dirty="0">
                <a:latin typeface="+mj-lt"/>
              </a:rPr>
              <a:t>Working with a group of APEX experts</a:t>
            </a:r>
          </a:p>
          <a:p>
            <a:r>
              <a:rPr lang="en-US" sz="2400" dirty="0">
                <a:latin typeface="+mj-lt"/>
              </a:rPr>
              <a:t>We share our passion for Oracle APEX through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https://</a:t>
            </a:r>
            <a:r>
              <a:rPr lang="en-US" sz="2400" dirty="0" err="1">
                <a:latin typeface="+mj-lt"/>
              </a:rPr>
              <a:t>apex.mt-ag.com</a:t>
            </a: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B6FE35-C3D7-56BA-40E3-C703D63BC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829551" y="686905"/>
            <a:ext cx="4042409" cy="1526008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AEAFB97-26B3-E55B-7ADE-AB53DED1E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427379" y="2828925"/>
            <a:ext cx="2846754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9EC36-8D6B-8E41-86DC-695ED4FA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Technical Perspective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D10655-0635-F29F-8908-760E189C4F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8190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22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791B-F510-B7EF-2C57-5D7DC77C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use Flows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F6534C-D751-C761-5609-C9C380D71C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6509927"/>
              </p:ext>
            </p:extLst>
          </p:nvPr>
        </p:nvGraphicFramePr>
        <p:xfrm>
          <a:off x="335360" y="1825625"/>
          <a:ext cx="576064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BA0850D-DBBA-736F-D0F3-3A84B99D1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6683991"/>
              </p:ext>
            </p:extLst>
          </p:nvPr>
        </p:nvGraphicFramePr>
        <p:xfrm>
          <a:off x="6096000" y="1825626"/>
          <a:ext cx="5904656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9916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E76DA3C9-C15D-44FE-BD79-6CBB82389B97}"/>
              </a:ext>
            </a:extLst>
          </p:cNvPr>
          <p:cNvSpPr/>
          <p:nvPr/>
        </p:nvSpPr>
        <p:spPr>
          <a:xfrm>
            <a:off x="221847" y="379824"/>
            <a:ext cx="5112154" cy="283003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b="1" dirty="0">
                <a:latin typeface="+mj-lt"/>
              </a:rPr>
              <a:t>Flows for APEX Engine Application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BF392B6E-1BE1-4059-904A-69167C1A881A}"/>
              </a:ext>
            </a:extLst>
          </p:cNvPr>
          <p:cNvSpPr/>
          <p:nvPr/>
        </p:nvSpPr>
        <p:spPr>
          <a:xfrm>
            <a:off x="5708789" y="379824"/>
            <a:ext cx="5886180" cy="614551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74744F-D9F8-4309-8C66-F0CF9837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01" y="938556"/>
            <a:ext cx="4043330" cy="1989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 : carré corné 5">
            <a:extLst>
              <a:ext uri="{FF2B5EF4-FFF2-40B4-BE49-F238E27FC236}">
                <a16:creationId xmlns:a16="http://schemas.microsoft.com/office/drawing/2014/main" id="{B02F3123-74BE-43BE-BCDA-77E5E689F120}"/>
              </a:ext>
            </a:extLst>
          </p:cNvPr>
          <p:cNvSpPr/>
          <p:nvPr/>
        </p:nvSpPr>
        <p:spPr>
          <a:xfrm>
            <a:off x="894620" y="3009670"/>
            <a:ext cx="808892" cy="1048680"/>
          </a:xfrm>
          <a:prstGeom prst="foldedCorne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BPMN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+mj-lt"/>
              </a:rPr>
              <a:t>(XML)</a:t>
            </a:r>
          </a:p>
        </p:txBody>
      </p:sp>
      <p:sp>
        <p:nvSpPr>
          <p:cNvPr id="15" name="Cylindre 14">
            <a:extLst>
              <a:ext uri="{FF2B5EF4-FFF2-40B4-BE49-F238E27FC236}">
                <a16:creationId xmlns:a16="http://schemas.microsoft.com/office/drawing/2014/main" id="{D657470E-9634-43C4-A64A-1C44A86A942A}"/>
              </a:ext>
            </a:extLst>
          </p:cNvPr>
          <p:cNvSpPr/>
          <p:nvPr/>
        </p:nvSpPr>
        <p:spPr>
          <a:xfrm>
            <a:off x="1918880" y="3839322"/>
            <a:ext cx="2808968" cy="2830038"/>
          </a:xfrm>
          <a:prstGeom prst="can">
            <a:avLst>
              <a:gd name="adj" fmla="val 1781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err="1">
                <a:latin typeface="+mj-lt"/>
              </a:rPr>
              <a:t>Parsing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Schema</a:t>
            </a:r>
            <a:endParaRPr lang="fr-FR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38CD33-8E76-A94D-901A-4470277369BC}"/>
              </a:ext>
            </a:extLst>
          </p:cNvPr>
          <p:cNvGrpSpPr/>
          <p:nvPr/>
        </p:nvGrpSpPr>
        <p:grpSpPr>
          <a:xfrm>
            <a:off x="2032393" y="5465145"/>
            <a:ext cx="2565210" cy="988191"/>
            <a:chOff x="2053695" y="5085184"/>
            <a:chExt cx="2479431" cy="988191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C0A6F1D4-A147-483B-81EB-CD455DB12E27}"/>
                </a:ext>
              </a:extLst>
            </p:cNvPr>
            <p:cNvSpPr/>
            <p:nvPr/>
          </p:nvSpPr>
          <p:spPr>
            <a:xfrm>
              <a:off x="2053695" y="5085184"/>
              <a:ext cx="2479431" cy="9881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6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Flows for APEX </a:t>
              </a:r>
              <a:r>
                <a:rPr lang="fr-FR" sz="1600" dirty="0" err="1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Metadata</a:t>
              </a:r>
              <a:endParaRPr lang="fr-FR" sz="1600" dirty="0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CD4C994-63A3-42D9-8376-E3C9CA11B548}"/>
                </a:ext>
              </a:extLst>
            </p:cNvPr>
            <p:cNvSpPr/>
            <p:nvPr/>
          </p:nvSpPr>
          <p:spPr>
            <a:xfrm>
              <a:off x="2147142" y="5520371"/>
              <a:ext cx="686510" cy="46512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fr-FR" sz="1000" dirty="0" err="1">
                  <a:latin typeface="+mj-lt"/>
                </a:rPr>
                <a:t>parsed</a:t>
              </a:r>
              <a:r>
                <a:rPr lang="fr-FR" sz="1000" dirty="0">
                  <a:latin typeface="+mj-lt"/>
                </a:rPr>
                <a:t> BPMN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88F1D13-F64D-4DF2-97CC-765CBB9DBEFD}"/>
                </a:ext>
              </a:extLst>
            </p:cNvPr>
            <p:cNvSpPr/>
            <p:nvPr/>
          </p:nvSpPr>
          <p:spPr>
            <a:xfrm>
              <a:off x="2884402" y="5519402"/>
              <a:ext cx="686510" cy="46512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fr-FR" sz="1000" dirty="0">
                  <a:latin typeface="+mj-lt"/>
                </a:rPr>
                <a:t>flow instances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ED04B2A-C741-4199-B082-1B94532F991C}"/>
                </a:ext>
              </a:extLst>
            </p:cNvPr>
            <p:cNvSpPr/>
            <p:nvPr/>
          </p:nvSpPr>
          <p:spPr>
            <a:xfrm>
              <a:off x="3621663" y="5519402"/>
              <a:ext cx="837644" cy="46512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fr-FR" sz="1000" dirty="0">
                  <a:latin typeface="+mj-lt"/>
                </a:rPr>
                <a:t>process variables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43FA15A9-B61E-4166-84F2-CD0F717DA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8" b="30760"/>
          <a:stretch/>
        </p:blipFill>
        <p:spPr>
          <a:xfrm>
            <a:off x="6121984" y="3903202"/>
            <a:ext cx="2398570" cy="185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7F8FAF7-8B84-4251-B578-405E1877A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838" y="1047544"/>
            <a:ext cx="4094081" cy="2019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D7D24C3-8C5C-4182-9578-9C7621B60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0" t="1699" r="35647" b="3677"/>
          <a:stretch/>
        </p:blipFill>
        <p:spPr>
          <a:xfrm>
            <a:off x="8950491" y="3934476"/>
            <a:ext cx="2165652" cy="1854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EC3C3876-7CF4-494E-8E6B-027F7D5AE9E6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600183" y="4757232"/>
            <a:ext cx="2017579" cy="619813"/>
          </a:xfrm>
          <a:prstGeom prst="bentConnector3">
            <a:avLst>
              <a:gd name="adj1" fmla="val 100248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24AA90A-E85C-48CA-8A33-0F8287022A1C}"/>
              </a:ext>
            </a:extLst>
          </p:cNvPr>
          <p:cNvCxnSpPr>
            <a:cxnSpLocks/>
          </p:cNvCxnSpPr>
          <p:nvPr/>
        </p:nvCxnSpPr>
        <p:spPr>
          <a:xfrm flipH="1">
            <a:off x="4727849" y="5449931"/>
            <a:ext cx="98094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 : coins arrondis 16">
            <a:extLst>
              <a:ext uri="{FF2B5EF4-FFF2-40B4-BE49-F238E27FC236}">
                <a16:creationId xmlns:a16="http://schemas.microsoft.com/office/drawing/2014/main" id="{361F6510-772D-414B-B25E-3380487C26D1}"/>
              </a:ext>
            </a:extLst>
          </p:cNvPr>
          <p:cNvSpPr/>
          <p:nvPr/>
        </p:nvSpPr>
        <p:spPr>
          <a:xfrm>
            <a:off x="2016511" y="4797152"/>
            <a:ext cx="2581092" cy="597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Application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D6422D-E34B-8544-989A-D3ED3ABA04DF}"/>
              </a:ext>
            </a:extLst>
          </p:cNvPr>
          <p:cNvSpPr txBox="1"/>
          <p:nvPr/>
        </p:nvSpPr>
        <p:spPr>
          <a:xfrm>
            <a:off x="6646728" y="356514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  <a:latin typeface="+mj-lt"/>
              </a:rPr>
              <a:t>Plug-Ins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BEEF4A-068B-2A44-B2E7-3B4489E709C0}"/>
              </a:ext>
            </a:extLst>
          </p:cNvPr>
          <p:cNvSpPr txBox="1"/>
          <p:nvPr/>
        </p:nvSpPr>
        <p:spPr>
          <a:xfrm>
            <a:off x="9264352" y="359455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  <a:latin typeface="+mj-lt"/>
              </a:rPr>
              <a:t>PL/SQL API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E32289-A43F-3049-9B9E-00D5AD5A5312}"/>
              </a:ext>
            </a:extLst>
          </p:cNvPr>
          <p:cNvSpPr txBox="1"/>
          <p:nvPr/>
        </p:nvSpPr>
        <p:spPr>
          <a:xfrm>
            <a:off x="5708789" y="540548"/>
            <a:ext cx="588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>
                <a:solidFill>
                  <a:schemeClr val="bg1"/>
                </a:solidFill>
                <a:latin typeface="+mj-lt"/>
              </a:rPr>
              <a:t>My APEX Application</a:t>
            </a:r>
          </a:p>
        </p:txBody>
      </p:sp>
    </p:spTree>
    <p:extLst>
      <p:ext uri="{BB962C8B-B14F-4D97-AF65-F5344CB8AC3E}">
        <p14:creationId xmlns:p14="http://schemas.microsoft.com/office/powerpoint/2010/main" val="76741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 104">
            <a:extLst>
              <a:ext uri="{FF2B5EF4-FFF2-40B4-BE49-F238E27FC236}">
                <a16:creationId xmlns:a16="http://schemas.microsoft.com/office/drawing/2014/main" id="{E236D7CE-8765-4294-8D1E-127901404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3" r="5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E96251C-F0B5-403B-86B9-03C98C20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/>
              <a:t>And Action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24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73C7B7-DD5D-4F6F-AF14-985672C6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About BPMN 2.0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Espace réservé du contenu 14">
            <a:extLst>
              <a:ext uri="{FF2B5EF4-FFF2-40B4-BE49-F238E27FC236}">
                <a16:creationId xmlns:a16="http://schemas.microsoft.com/office/drawing/2014/main" id="{A67CB8F6-8912-F04F-8ACD-ABC217E99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0040" y="2651009"/>
            <a:ext cx="11548872" cy="35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0F483D-77C3-4425-8D5E-BE472372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BPMN 2.0 Support</a:t>
            </a:r>
            <a:b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(Flows 22.1)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DC58D-3A5E-364B-9069-240584802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98389"/>
            <a:ext cx="7214616" cy="48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51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MTAG">
      <a:dk1>
        <a:srgbClr val="0073AA"/>
      </a:dk1>
      <a:lt1>
        <a:srgbClr val="FFFFFF"/>
      </a:lt1>
      <a:dk2>
        <a:srgbClr val="0073AA"/>
      </a:dk2>
      <a:lt2>
        <a:srgbClr val="E7E6E6"/>
      </a:lt2>
      <a:accent1>
        <a:srgbClr val="0073AA"/>
      </a:accent1>
      <a:accent2>
        <a:srgbClr val="BEBE00"/>
      </a:accent2>
      <a:accent3>
        <a:srgbClr val="E3E3E3"/>
      </a:accent3>
      <a:accent4>
        <a:srgbClr val="AAAAAA"/>
      </a:accent4>
      <a:accent5>
        <a:srgbClr val="F59B0F"/>
      </a:accent5>
      <a:accent6>
        <a:srgbClr val="FFC800"/>
      </a:accent6>
      <a:hlink>
        <a:srgbClr val="005091"/>
      </a:hlink>
      <a:folHlink>
        <a:srgbClr val="0050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45720" rtlCol="0">
        <a:no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ts val="1000"/>
          </a:spcBef>
          <a:spcAft>
            <a:spcPts val="0"/>
          </a:spcAft>
          <a:buClr>
            <a:srgbClr val="246DA0"/>
          </a:buClr>
          <a:buSzTx/>
          <a:buFont typeface="Wingdings" panose="05000000000000000000" pitchFamily="2" charset="2"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rgbClr val="246DA0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vorlage_master_190509_024_.pptx" id="{49AAA13C-74EC-41A7-BFA1-9E39EE8EF09D}" vid="{2E78FF53-EB48-4E6E-9014-EB5ED87751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3035</TotalTime>
  <Words>548</Words>
  <Application>Microsoft Macintosh PowerPoint</Application>
  <PresentationFormat>Widescreen</PresentationFormat>
  <Paragraphs>120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-webkit-standard</vt:lpstr>
      <vt:lpstr>Arial</vt:lpstr>
      <vt:lpstr>Calibri</vt:lpstr>
      <vt:lpstr>Calibri Light</vt:lpstr>
      <vt:lpstr>Wingdings</vt:lpstr>
      <vt:lpstr>Office Theme</vt:lpstr>
      <vt:lpstr>Office</vt:lpstr>
      <vt:lpstr>PowerPoint Presentation</vt:lpstr>
      <vt:lpstr>Let Your Application Flow</vt:lpstr>
      <vt:lpstr>About me</vt:lpstr>
      <vt:lpstr>Technical Perspective</vt:lpstr>
      <vt:lpstr>Why use Flows</vt:lpstr>
      <vt:lpstr>PowerPoint Presentation</vt:lpstr>
      <vt:lpstr>And Action</vt:lpstr>
      <vt:lpstr>About BPMN 2.0</vt:lpstr>
      <vt:lpstr>Current BPMN 2.0 Support (Flows 22.1)</vt:lpstr>
      <vt:lpstr>Some Customers</vt:lpstr>
      <vt:lpstr>Universal Investment</vt:lpstr>
      <vt:lpstr>Christian Karl Siebenwurst</vt:lpstr>
      <vt:lpstr>Ärztliche Verrechnungsstelle Büdingen</vt:lpstr>
      <vt:lpstr>MT AG</vt:lpstr>
      <vt:lpstr>Flows 22.2 – Planned Features</vt:lpstr>
      <vt:lpstr>Flows for APEX and the Approval Component in APEX 22.1</vt:lpstr>
      <vt:lpstr>Statement of Direction for Flows for APEX 22.2+</vt:lpstr>
      <vt:lpstr>Meet the core team</vt:lpstr>
      <vt:lpstr>How to get started?</vt:lpstr>
      <vt:lpstr>This is great! How can I support?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Flows for APEX</dc:title>
  <dc:creator>Louis  Moreaux</dc:creator>
  <cp:lastModifiedBy>Klein, Moritz</cp:lastModifiedBy>
  <cp:revision>190</cp:revision>
  <dcterms:created xsi:type="dcterms:W3CDTF">2021-10-05T07:12:52Z</dcterms:created>
  <dcterms:modified xsi:type="dcterms:W3CDTF">2022-05-29T08:57:15Z</dcterms:modified>
</cp:coreProperties>
</file>