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30"/>
  </p:notesMasterIdLst>
  <p:sldIdLst>
    <p:sldId id="333" r:id="rId5"/>
    <p:sldId id="338" r:id="rId6"/>
    <p:sldId id="339" r:id="rId7"/>
    <p:sldId id="340" r:id="rId8"/>
    <p:sldId id="341" r:id="rId9"/>
    <p:sldId id="354" r:id="rId10"/>
    <p:sldId id="363" r:id="rId11"/>
    <p:sldId id="355" r:id="rId12"/>
    <p:sldId id="356" r:id="rId13"/>
    <p:sldId id="357" r:id="rId14"/>
    <p:sldId id="361" r:id="rId15"/>
    <p:sldId id="362" r:id="rId16"/>
    <p:sldId id="359" r:id="rId17"/>
    <p:sldId id="358" r:id="rId18"/>
    <p:sldId id="360" r:id="rId19"/>
    <p:sldId id="352" r:id="rId20"/>
    <p:sldId id="347" r:id="rId21"/>
    <p:sldId id="348" r:id="rId22"/>
    <p:sldId id="349" r:id="rId23"/>
    <p:sldId id="350" r:id="rId24"/>
    <p:sldId id="346" r:id="rId25"/>
    <p:sldId id="345" r:id="rId26"/>
    <p:sldId id="342" r:id="rId27"/>
    <p:sldId id="344" r:id="rId28"/>
    <p:sldId id="34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na Šiber Makar" initials="KŠM" lastIdx="2" clrIdx="0">
    <p:extLst>
      <p:ext uri="{19B8F6BF-5375-455C-9EA6-DF929625EA0E}">
        <p15:presenceInfo xmlns:p15="http://schemas.microsoft.com/office/powerpoint/2012/main" userId="S-1-5-21-1741043371-983700271-495535119-3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8B7"/>
    <a:srgbClr val="31526E"/>
    <a:srgbClr val="585951"/>
    <a:srgbClr val="0B5965"/>
    <a:srgbClr val="0F768A"/>
    <a:srgbClr val="53BC9C"/>
    <a:srgbClr val="D9D9D9"/>
    <a:srgbClr val="8DD3BD"/>
    <a:srgbClr val="86D0B9"/>
    <a:srgbClr val="AAD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4" autoAdjust="0"/>
    <p:restoredTop sz="86926" autoAdjust="0"/>
  </p:normalViewPr>
  <p:slideViewPr>
    <p:cSldViewPr snapToGrid="0">
      <p:cViewPr varScale="1">
        <p:scale>
          <a:sx n="76" d="100"/>
          <a:sy n="76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F215-0D4A-4F56-88F4-06F00F3F091E}" type="datetimeFigureOut">
              <a:rPr lang="hr-HR" smtClean="0"/>
              <a:t>01/10/2018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BD03-524E-42E9-AE52-9101139E4D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2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Što zapravo</a:t>
            </a:r>
            <a:r>
              <a:rPr lang="hr-HR" baseline="0" dirty="0"/>
              <a:t> znači taj termin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911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Excel i mail je prvo</a:t>
            </a:r>
            <a:r>
              <a:rPr lang="hr-HR" baseline="0" dirty="0"/>
              <a:t> kako se rješava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86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Malo detaljnije proces:</a:t>
            </a:r>
            <a:r>
              <a:rPr lang="hr-HR" baseline="0" dirty="0"/>
              <a:t> puno brand manager, svaki svoj </a:t>
            </a:r>
            <a:r>
              <a:rPr lang="hr-HR" baseline="0" dirty="0" err="1"/>
              <a:t>excel</a:t>
            </a:r>
            <a:r>
              <a:rPr lang="hr-HR" baseline="0" dirty="0"/>
              <a:t>, koji se spaja u jedan, a taj jedan napada puno </a:t>
            </a:r>
            <a:r>
              <a:rPr lang="hr-HR" baseline="0" dirty="0" err="1"/>
              <a:t>key</a:t>
            </a:r>
            <a:r>
              <a:rPr lang="hr-HR" baseline="0" dirty="0"/>
              <a:t> </a:t>
            </a:r>
            <a:r>
              <a:rPr lang="hr-HR" baseline="0" dirty="0" err="1"/>
              <a:t>account</a:t>
            </a:r>
            <a:r>
              <a:rPr lang="hr-HR" baseline="0" dirty="0"/>
              <a:t> managera.</a:t>
            </a:r>
          </a:p>
          <a:p>
            <a:r>
              <a:rPr lang="hr-HR" baseline="0" dirty="0"/>
              <a:t>Jasno da to nije održivo na duge staze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456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r-H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pravljanje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nadzor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provođenje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marketinških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voditelja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(Brand Manager)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voditelja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kupaca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(Key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Accont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Manager)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krajnjih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kupca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strane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r-H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hr-HR" sz="1200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aseline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r-H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hr-HR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hr-HR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flexibilnost</a:t>
            </a:r>
            <a:r>
              <a:rPr lang="hr-HR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200" baseline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mailing</a:t>
            </a:r>
            <a:r>
              <a:rPr lang="hr-HR" sz="1200" baseline="0" dirty="0">
                <a:latin typeface="Calibri" panose="020F0502020204030204" pitchFamily="34" charset="0"/>
                <a:cs typeface="Times New Roman" panose="02020603050405020304" pitchFamily="18" charset="0"/>
              </a:rPr>
              <a:t> i dalje</a:t>
            </a: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62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Znači, ovako sad izgleda proces nakon što smo uveli TMA aplikaciju.</a:t>
            </a:r>
          </a:p>
          <a:p>
            <a:r>
              <a:rPr lang="hr-HR" baseline="0" dirty="0"/>
              <a:t>Zadržali Excel i mail, a pritom </a:t>
            </a:r>
            <a:r>
              <a:rPr lang="hr-HR" baseline="0" dirty="0" err="1"/>
              <a:t>informatizirali</a:t>
            </a:r>
            <a:r>
              <a:rPr lang="hr-HR" baseline="0" dirty="0"/>
              <a:t> proces (</a:t>
            </a:r>
            <a:r>
              <a:rPr lang="hr-HR" baseline="0" dirty="0" err="1"/>
              <a:t>work</a:t>
            </a:r>
            <a:r>
              <a:rPr lang="hr-HR" baseline="0" dirty="0"/>
              <a:t> </a:t>
            </a:r>
            <a:r>
              <a:rPr lang="hr-HR" baseline="0" dirty="0" err="1"/>
              <a:t>flow</a:t>
            </a:r>
            <a:r>
              <a:rPr lang="hr-HR" baseline="0" dirty="0"/>
              <a:t>, pravila, svako vidi svoje, povezali sa ERP-om – knjiženje rezervacije troškova i najave prihoda, ispis narudžbenice…)</a:t>
            </a:r>
          </a:p>
          <a:p>
            <a:r>
              <a:rPr lang="hr-HR" dirty="0"/>
              <a:t>Nakon uspješno</a:t>
            </a:r>
            <a:r>
              <a:rPr lang="hr-HR" baseline="0" dirty="0"/>
              <a:t> provedene informatizacije troškova, povezali sve skupa sa najavama prihoda (</a:t>
            </a:r>
            <a:r>
              <a:rPr lang="hr-HR" baseline="0" dirty="0" err="1"/>
              <a:t>supporti</a:t>
            </a:r>
            <a:r>
              <a:rPr lang="hr-HR" baseline="0" dirty="0"/>
              <a:t> principala)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54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Ovo je</a:t>
            </a:r>
            <a:r>
              <a:rPr lang="hr-HR" baseline="0" dirty="0"/>
              <a:t> nastavak priče.</a:t>
            </a:r>
          </a:p>
          <a:p>
            <a:r>
              <a:rPr lang="hr-HR" baseline="0" dirty="0"/>
              <a:t>Nakon MA slijede prodajne, konkretni zadaci za prodajnu silu na terenu (punjenje artikala, provjera cijene, zaliha, izloženosti, dostava POS materijala, </a:t>
            </a:r>
            <a:r>
              <a:rPr lang="hr-HR" baseline="0" dirty="0" err="1"/>
              <a:t>promo</a:t>
            </a:r>
            <a:r>
              <a:rPr lang="hr-HR" baseline="0" dirty="0"/>
              <a:t> materijal i </a:t>
            </a:r>
            <a:r>
              <a:rPr lang="hr-HR" baseline="0" dirty="0" err="1"/>
              <a:t>sl</a:t>
            </a:r>
            <a:r>
              <a:rPr lang="hr-HR" baseline="0" dirty="0"/>
              <a:t>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68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TMA u</a:t>
            </a:r>
            <a:r>
              <a:rPr lang="hr-HR" baseline="0" dirty="0"/>
              <a:t> brojkama u Atlantic-u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059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Prikaz ekranskih obrazaca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687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Responzivnost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89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Oracle baze, </a:t>
            </a:r>
            <a:r>
              <a:rPr lang="hr-HR" dirty="0" err="1"/>
              <a:t>Apex</a:t>
            </a:r>
            <a:r>
              <a:rPr lang="hr-HR" dirty="0"/>
              <a:t> i web servisi sa komunikaciju sa ERP-om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23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Next</a:t>
            </a:r>
            <a:r>
              <a:rPr lang="hr-HR" baseline="0" dirty="0"/>
              <a:t> </a:t>
            </a:r>
            <a:r>
              <a:rPr lang="hr-HR" baseline="0" dirty="0" err="1"/>
              <a:t>step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Jedna od definicija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54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Još</a:t>
            </a:r>
            <a:r>
              <a:rPr lang="hr-HR" baseline="0" dirty="0"/>
              <a:t> jedna na engleskom sa </a:t>
            </a:r>
            <a:r>
              <a:rPr lang="hr-HR" baseline="0" dirty="0" err="1"/>
              <a:t>wikipedije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8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Ovo je zapravo bit koja se može sažeti…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48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Ovdje bi opisao o kojem</a:t>
            </a:r>
            <a:r>
              <a:rPr lang="hr-HR" baseline="0" dirty="0"/>
              <a:t> poslovnom procesu ćemo pričati.</a:t>
            </a:r>
          </a:p>
          <a:p>
            <a:r>
              <a:rPr lang="hr-HR" baseline="0" dirty="0"/>
              <a:t>Problem distribucije je bilo prvo što smo svladali. Doveli smo robu od proizvođača do kupca</a:t>
            </a:r>
          </a:p>
          <a:p>
            <a:r>
              <a:rPr lang="hr-HR" baseline="0" dirty="0"/>
              <a:t>Nakon toga je slijedio proces jačanja i upravljanja brandovima na tržištima i to je zapravo srž ove prezentacije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11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Tipovi marketinških</a:t>
            </a:r>
            <a:r>
              <a:rPr lang="hr-HR" baseline="0" dirty="0"/>
              <a:t> aktivnosti</a:t>
            </a:r>
            <a:endParaRPr lang="hr-HR" dirty="0"/>
          </a:p>
          <a:p>
            <a:r>
              <a:rPr lang="hr-HR" dirty="0" err="1"/>
              <a:t>Above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line</a:t>
            </a:r>
          </a:p>
          <a:p>
            <a:r>
              <a:rPr lang="hr-HR" dirty="0"/>
              <a:t>Bellow </a:t>
            </a:r>
            <a:r>
              <a:rPr lang="hr-HR" dirty="0" err="1"/>
              <a:t>the</a:t>
            </a:r>
            <a:r>
              <a:rPr lang="hr-HR" dirty="0"/>
              <a:t> line</a:t>
            </a:r>
            <a:r>
              <a:rPr lang="hr-HR" baseline="0" dirty="0"/>
              <a:t> – prodajne akcije, objave u katalogu, brošure, specijalni eventi, direktni marketing, </a:t>
            </a:r>
            <a:r>
              <a:rPr lang="hr-HR" baseline="0" dirty="0" err="1"/>
              <a:t>br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94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Proizvođači</a:t>
            </a:r>
            <a:r>
              <a:rPr lang="hr-HR" baseline="0" dirty="0"/>
              <a:t> lako (i najbitnije), kontroliranim kanalima prenose svoje poruke.</a:t>
            </a:r>
          </a:p>
          <a:p>
            <a:r>
              <a:rPr lang="hr-HR" baseline="0" dirty="0"/>
              <a:t>Nema interneta i informacije nisu dostupne kao danas.</a:t>
            </a:r>
            <a:endParaRPr lang="hr-HR" dirty="0"/>
          </a:p>
          <a:p>
            <a:r>
              <a:rPr lang="hr-HR" dirty="0"/>
              <a:t>Prvi lanci pojavili su se 50-tih</a:t>
            </a:r>
            <a:r>
              <a:rPr lang="hr-HR" baseline="0" dirty="0"/>
              <a:t> godina prošlog stoljeća i polako kroz vrijeme je sve manje malih lokalnih trgovine, no i dalje proizvođači diktiraju pravila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17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90-tih slijedi uzlet tehnologije i trgovački lanci sve više jačaju. </a:t>
            </a:r>
          </a:p>
          <a:p>
            <a:r>
              <a:rPr lang="hr-HR" baseline="0" dirty="0"/>
              <a:t>Bitna značajka se dogodila u poslovnom modelu: </a:t>
            </a:r>
            <a:r>
              <a:rPr lang="hr-H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</a:t>
            </a:r>
            <a:r>
              <a:rPr lang="hr-H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(grupiranje</a:t>
            </a:r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više proizvoda u logičke grupe, čime se gubi fokus samo na neki određeni artikl). To je dovelo do dvije promjene: 1. Trgovački lanci više ne pregovaraju o pojedinačnom proizvodu već gledaju kako da maksimiziraju profit cijele kategorije, što vodi do toga da su proizvođači sad u poziciji da „obećavaju” trgovcima inovacije, bolje proizvode, pogodnosti i sl.</a:t>
            </a:r>
          </a:p>
          <a:p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Jačanje branda je postalo još bitnije iz razloga što je konkurencija postajala jača</a:t>
            </a:r>
          </a:p>
          <a:p>
            <a:endParaRPr lang="hr-H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Daljnje jačanje tehnologija, sve veće brzine interneta, društvene mreže dovele su do toga da kupac sad puno češće „sumnja” u poruke proizvođača. </a:t>
            </a:r>
          </a:p>
          <a:p>
            <a:r>
              <a:rPr lang="hr-H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dovodi do toga da ako želiš biti konkurentnije, znači biti u trendu. Ulagati u nove marketing kanale. Dopirati direktno do kupca…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79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Trgovac</a:t>
            </a:r>
            <a:r>
              <a:rPr lang="hr-HR" baseline="0" dirty="0"/>
              <a:t> </a:t>
            </a:r>
            <a:r>
              <a:rPr lang="hr-HR" dirty="0"/>
              <a:t>dogovori vikend</a:t>
            </a:r>
            <a:r>
              <a:rPr lang="hr-HR" baseline="0" dirty="0"/>
              <a:t> akciju u nekom trgovačkom centru:</a:t>
            </a:r>
          </a:p>
          <a:p>
            <a:r>
              <a:rPr lang="hr-HR" baseline="0" dirty="0"/>
              <a:t>Prvo se proizvođač i distributer trebaju dogovoriti oko planova i budžeta</a:t>
            </a:r>
          </a:p>
          <a:p>
            <a:r>
              <a:rPr lang="hr-HR" baseline="0" dirty="0"/>
              <a:t>Zatim, dogovor distributera i kupca oko financija (cijena najma lokacije za event), davanje dodatnih rabata na odabrane proizvode</a:t>
            </a:r>
          </a:p>
          <a:p>
            <a:r>
              <a:rPr lang="hr-HR" baseline="0" dirty="0"/>
              <a:t>Logistika: organizacija prodajnog osoblja, nabavka </a:t>
            </a:r>
            <a:r>
              <a:rPr lang="hr-HR" baseline="0" dirty="0" err="1"/>
              <a:t>promo</a:t>
            </a:r>
            <a:r>
              <a:rPr lang="hr-HR" baseline="0" dirty="0"/>
              <a:t> materijala i sl.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BD03-524E-42E9-AE52-9101139E4DD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400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N2_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427703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91" y="4833609"/>
            <a:ext cx="1956619" cy="121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92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IN2_Stabilan rast i razvo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63560" y="816079"/>
            <a:ext cx="3844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Stabilan</a:t>
            </a:r>
            <a:r>
              <a:rPr lang="hr-HR" sz="6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rast i razvoj</a:t>
            </a:r>
            <a:endParaRPr lang="hr-HR" sz="6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63560" y="2990532"/>
            <a:ext cx="47588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Mogućnost sudjelovanja u izazovnim i naprednim projektima te rad u ugodnom i prijateljskom okruženju čini prepoznatljivu korporativnu kulturu do koje tvrtka iznimno drži i koja je temelj stabilnog razvoja.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r="1928" b="2459"/>
          <a:stretch/>
        </p:blipFill>
        <p:spPr>
          <a:xfrm>
            <a:off x="6655625" y="2625969"/>
            <a:ext cx="5536375" cy="34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2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ziv prezent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5680" y="1095286"/>
            <a:ext cx="4431893" cy="46674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hr-HR" dirty="0"/>
              <a:t>Naziv prezentacije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576FC-1266-478B-A761-B222B387CE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6172568"/>
            <a:ext cx="1808914" cy="345339"/>
          </a:xfrm>
          <a:prstGeom prst="rect">
            <a:avLst/>
          </a:prstGeom>
        </p:spPr>
      </p:pic>
      <p:pic>
        <p:nvPicPr>
          <p:cNvPr id="8" name="Picture 2" descr="https://www.atlantic.hr/media/images/imageitem/empty/atlantic_logo_RGB-01.png">
            <a:extLst>
              <a:ext uri="{FF2B5EF4-FFF2-40B4-BE49-F238E27FC236}">
                <a16:creationId xmlns:a16="http://schemas.microsoft.com/office/drawing/2014/main" id="{E6CF6FB5-9A33-44FD-95F1-8FCE062C91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37" y="5624190"/>
            <a:ext cx="1584368" cy="15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5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držaj prezent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 i="0" baseline="0">
                <a:solidFill>
                  <a:srgbClr val="EE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dirty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040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držaj_2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dirty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951"/>
                </a:solidFill>
                <a:latin typeface="+mj-lt"/>
              </a:defRPr>
            </a:lvl1pPr>
            <a:lvl2pPr>
              <a:defRPr>
                <a:solidFill>
                  <a:srgbClr val="585951"/>
                </a:solidFill>
                <a:latin typeface="+mj-lt"/>
              </a:defRPr>
            </a:lvl2pPr>
            <a:lvl3pPr>
              <a:defRPr>
                <a:solidFill>
                  <a:srgbClr val="585951"/>
                </a:solidFill>
                <a:latin typeface="+mj-lt"/>
              </a:defRPr>
            </a:lvl3pPr>
            <a:lvl4pPr>
              <a:defRPr>
                <a:solidFill>
                  <a:srgbClr val="58595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951"/>
                </a:solidFill>
                <a:latin typeface="+mj-lt"/>
              </a:defRPr>
            </a:lvl1pPr>
            <a:lvl2pPr>
              <a:defRPr>
                <a:solidFill>
                  <a:srgbClr val="585951"/>
                </a:solidFill>
                <a:latin typeface="+mj-lt"/>
              </a:defRPr>
            </a:lvl2pPr>
            <a:lvl3pPr>
              <a:defRPr>
                <a:solidFill>
                  <a:srgbClr val="585951"/>
                </a:solidFill>
                <a:latin typeface="+mj-lt"/>
              </a:defRPr>
            </a:lvl3pPr>
            <a:lvl4pPr>
              <a:defRPr>
                <a:solidFill>
                  <a:srgbClr val="58595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23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držaj_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dirty="0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9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951"/>
                </a:solidFill>
                <a:latin typeface="+mj-lt"/>
              </a:defRPr>
            </a:lvl1pPr>
            <a:lvl2pPr>
              <a:defRPr>
                <a:solidFill>
                  <a:srgbClr val="585951"/>
                </a:solidFill>
                <a:latin typeface="+mj-lt"/>
              </a:defRPr>
            </a:lvl2pPr>
            <a:lvl3pPr>
              <a:defRPr>
                <a:solidFill>
                  <a:srgbClr val="585951"/>
                </a:solidFill>
                <a:latin typeface="+mj-lt"/>
              </a:defRPr>
            </a:lvl3pPr>
            <a:lvl4pPr>
              <a:defRPr>
                <a:solidFill>
                  <a:srgbClr val="585951"/>
                </a:solidFill>
                <a:latin typeface="+mj-lt"/>
              </a:defRPr>
            </a:lvl4pPr>
            <a:lvl5pPr>
              <a:defRPr>
                <a:solidFill>
                  <a:srgbClr val="58595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859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951"/>
                </a:solidFill>
                <a:latin typeface="+mj-lt"/>
              </a:defRPr>
            </a:lvl1pPr>
            <a:lvl2pPr>
              <a:defRPr>
                <a:solidFill>
                  <a:srgbClr val="585951"/>
                </a:solidFill>
                <a:latin typeface="+mj-lt"/>
              </a:defRPr>
            </a:lvl2pPr>
            <a:lvl3pPr>
              <a:defRPr>
                <a:solidFill>
                  <a:srgbClr val="585951"/>
                </a:solidFill>
                <a:latin typeface="+mj-lt"/>
              </a:defRPr>
            </a:lvl3pPr>
            <a:lvl4pPr>
              <a:defRPr>
                <a:solidFill>
                  <a:srgbClr val="585951"/>
                </a:solidFill>
                <a:latin typeface="+mj-lt"/>
              </a:defRPr>
            </a:lvl4pPr>
            <a:lvl5pPr>
              <a:defRPr>
                <a:solidFill>
                  <a:srgbClr val="58595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589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+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181600" cy="13483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E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hr-HR" dirty="0"/>
              <a:t>Naslov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5951"/>
                </a:solidFill>
                <a:latin typeface="+mj-lt"/>
              </a:defRPr>
            </a:lvl1pPr>
            <a:lvl2pPr>
              <a:defRPr>
                <a:solidFill>
                  <a:srgbClr val="585951"/>
                </a:solidFill>
                <a:latin typeface="+mj-lt"/>
              </a:defRPr>
            </a:lvl2pPr>
            <a:lvl3pPr>
              <a:defRPr>
                <a:solidFill>
                  <a:srgbClr val="585951"/>
                </a:solidFill>
                <a:latin typeface="+mj-lt"/>
              </a:defRPr>
            </a:lvl3pPr>
            <a:lvl4pPr>
              <a:defRPr>
                <a:solidFill>
                  <a:srgbClr val="58595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78550" y="1825625"/>
            <a:ext cx="6013450" cy="414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85951"/>
                </a:solidFill>
                <a:latin typeface="+mj-lt"/>
              </a:defRPr>
            </a:lvl1pPr>
          </a:lstStyle>
          <a:p>
            <a:r>
              <a:rPr lang="hr-HR" dirty="0"/>
              <a:t>Ubaci sliku</a:t>
            </a:r>
          </a:p>
        </p:txBody>
      </p:sp>
    </p:spTree>
    <p:extLst>
      <p:ext uri="{BB962C8B-B14F-4D97-AF65-F5344CB8AC3E}">
        <p14:creationId xmlns:p14="http://schemas.microsoft.com/office/powerpoint/2010/main" val="209389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N2_Tko sm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484671" y="1036927"/>
            <a:ext cx="2930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Tko</a:t>
            </a:r>
          </a:p>
          <a:p>
            <a:r>
              <a:rPr lang="hr-H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smo?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84671" y="3016372"/>
            <a:ext cx="3433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Vodeći isporučitelj</a:t>
            </a:r>
          </a:p>
          <a:p>
            <a:r>
              <a:rPr lang="hr-HR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IT usluga za javni i</a:t>
            </a:r>
          </a:p>
          <a:p>
            <a:r>
              <a:rPr lang="hr-HR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privatni sektor</a:t>
            </a:r>
          </a:p>
          <a:p>
            <a:r>
              <a:rPr lang="hr-HR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 Hrvatskoj. Dio smo Constellation Software Incorporated grupe.</a:t>
            </a:r>
          </a:p>
        </p:txBody>
      </p:sp>
    </p:spTree>
    <p:extLst>
      <p:ext uri="{BB962C8B-B14F-4D97-AF65-F5344CB8AC3E}">
        <p14:creationId xmlns:p14="http://schemas.microsoft.com/office/powerpoint/2010/main" val="216113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N2_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" y="283"/>
            <a:ext cx="12186254" cy="6857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7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N2_Kompeten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16" y="6176986"/>
            <a:ext cx="772584" cy="47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" y="0"/>
            <a:ext cx="121764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43897" y="1219201"/>
            <a:ext cx="637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Kompetencije</a:t>
            </a:r>
          </a:p>
        </p:txBody>
      </p:sp>
    </p:spTree>
    <p:extLst>
      <p:ext uri="{BB962C8B-B14F-4D97-AF65-F5344CB8AC3E}">
        <p14:creationId xmlns:p14="http://schemas.microsoft.com/office/powerpoint/2010/main" val="6392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IN2_Što radim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7262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943897" y="1219201"/>
            <a:ext cx="2930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Što</a:t>
            </a:r>
          </a:p>
          <a:p>
            <a:pPr>
              <a:lnSpc>
                <a:spcPct val="100000"/>
              </a:lnSpc>
            </a:pPr>
            <a:r>
              <a:rPr lang="hr-HR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radimo?</a:t>
            </a:r>
          </a:p>
        </p:txBody>
      </p:sp>
    </p:spTree>
    <p:extLst>
      <p:ext uri="{BB962C8B-B14F-4D97-AF65-F5344CB8AC3E}">
        <p14:creationId xmlns:p14="http://schemas.microsoft.com/office/powerpoint/2010/main" val="185485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IN2 _Što radim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01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IN2_Što radim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9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IN2_Partn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8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IN2_Temeljna vrijed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71071" y="2090171"/>
            <a:ext cx="4296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Temeljna vrijednost IN2 su</a:t>
            </a:r>
          </a:p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iskusni, visokoobrazovani, kreativni i zadovoljni stručnjaci stoga kontinuirano ulažemo u znanje i motiviranost zaposlenika.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" y="1268210"/>
            <a:ext cx="6475918" cy="43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0" y="6176963"/>
            <a:ext cx="772630" cy="47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63569-9F72-4A2B-98C8-C8E15EB2B0A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6172568"/>
            <a:ext cx="1808914" cy="345339"/>
          </a:xfrm>
          <a:prstGeom prst="rect">
            <a:avLst/>
          </a:prstGeom>
        </p:spPr>
      </p:pic>
      <p:pic>
        <p:nvPicPr>
          <p:cNvPr id="4" name="Picture 2" descr="https://www.atlantic.hr/media/images/imageitem/empty/atlantic_logo_RGB-01.png">
            <a:extLst>
              <a:ext uri="{FF2B5EF4-FFF2-40B4-BE49-F238E27FC236}">
                <a16:creationId xmlns:a16="http://schemas.microsoft.com/office/drawing/2014/main" id="{ABF46256-A7C3-4359-B8CD-7681EB69EA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37" y="5624190"/>
            <a:ext cx="1584368" cy="15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5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6" r:id="rId3"/>
    <p:sldLayoutId id="2147483695" r:id="rId4"/>
    <p:sldLayoutId id="2147483685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73" r:id="rId12"/>
    <p:sldLayoutId id="2147483675" r:id="rId13"/>
    <p:sldLayoutId id="2147483676" r:id="rId14"/>
    <p:sldLayoutId id="214748369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46.svg"/><Relationship Id="rId5" Type="http://schemas.openxmlformats.org/officeDocument/2006/relationships/image" Target="../media/image31.png"/><Relationship Id="rId15" Type="http://schemas.openxmlformats.org/officeDocument/2006/relationships/image" Target="../media/image50.svg"/><Relationship Id="rId10" Type="http://schemas.openxmlformats.org/officeDocument/2006/relationships/image" Target="../media/image35.png"/><Relationship Id="rId4" Type="http://schemas.openxmlformats.org/officeDocument/2006/relationships/image" Target="../media/image39.sv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svg"/><Relationship Id="rId5" Type="http://schemas.openxmlformats.org/officeDocument/2006/relationships/image" Target="../media/image40.png"/><Relationship Id="rId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56.sv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54.sv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58.svg"/><Relationship Id="rId14" Type="http://schemas.openxmlformats.org/officeDocument/2006/relationships/image" Target="../media/image7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4.svg"/><Relationship Id="rId3" Type="http://schemas.openxmlformats.org/officeDocument/2006/relationships/image" Target="../media/image47.png"/><Relationship Id="rId7" Type="http://schemas.openxmlformats.org/officeDocument/2006/relationships/image" Target="../media/image56.sv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72.svg"/><Relationship Id="rId5" Type="http://schemas.openxmlformats.org/officeDocument/2006/relationships/image" Target="../media/image54.sv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7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sv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5680" y="1342614"/>
            <a:ext cx="7870320" cy="2872199"/>
          </a:xfrm>
        </p:spPr>
        <p:txBody>
          <a:bodyPr>
            <a:normAutofit/>
          </a:bodyPr>
          <a:lstStyle/>
          <a:p>
            <a:r>
              <a:rPr lang="hr-HR" dirty="0"/>
              <a:t>Implementacija IN2 TMA aplikacije u Atlantic Grupi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AB2F16-8B64-4F15-8CCB-9953C4D0E8AA}"/>
              </a:ext>
            </a:extLst>
          </p:cNvPr>
          <p:cNvSpPr/>
          <p:nvPr/>
        </p:nvSpPr>
        <p:spPr>
          <a:xfrm>
            <a:off x="985680" y="4214813"/>
            <a:ext cx="7020720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dirty="0">
                <a:solidFill>
                  <a:srgbClr val="585951"/>
                </a:solidFill>
                <a:latin typeface="+mj-lt"/>
              </a:rPr>
              <a:t>Petra </a:t>
            </a:r>
            <a:r>
              <a:rPr lang="hr-HR" sz="2400" dirty="0" err="1">
                <a:solidFill>
                  <a:srgbClr val="585951"/>
                </a:solidFill>
                <a:latin typeface="+mj-lt"/>
              </a:rPr>
              <a:t>Matečić</a:t>
            </a:r>
            <a:r>
              <a:rPr lang="hr-HR" sz="2400" dirty="0">
                <a:solidFill>
                  <a:srgbClr val="585951"/>
                </a:solidFill>
                <a:latin typeface="+mj-lt"/>
              </a:rPr>
              <a:t> (Atlantic Grupa) &amp; Vjekoslav Matoić (IN2)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dirty="0">
                <a:solidFill>
                  <a:srgbClr val="585951"/>
                </a:solidFill>
                <a:latin typeface="+mj-lt"/>
              </a:rPr>
              <a:t>18.10.2018., Rovinj</a:t>
            </a:r>
          </a:p>
        </p:txBody>
      </p:sp>
    </p:spTree>
    <p:extLst>
      <p:ext uri="{BB962C8B-B14F-4D97-AF65-F5344CB8AC3E}">
        <p14:creationId xmlns:p14="http://schemas.microsoft.com/office/powerpoint/2010/main" val="420793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1EE1F2-0790-4E27-9382-B52B7AA436AA}"/>
              </a:ext>
            </a:extLst>
          </p:cNvPr>
          <p:cNvCxnSpPr>
            <a:cxnSpLocks/>
          </p:cNvCxnSpPr>
          <p:nvPr/>
        </p:nvCxnSpPr>
        <p:spPr>
          <a:xfrm>
            <a:off x="5558319" y="1187233"/>
            <a:ext cx="12110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50FA0C-6221-4236-B5E9-101DFE134F1C}"/>
              </a:ext>
            </a:extLst>
          </p:cNvPr>
          <p:cNvCxnSpPr>
            <a:cxnSpLocks/>
          </p:cNvCxnSpPr>
          <p:nvPr/>
        </p:nvCxnSpPr>
        <p:spPr>
          <a:xfrm>
            <a:off x="2979134" y="4886264"/>
            <a:ext cx="3709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F83D52-B038-446B-98C1-3F42DC10BF9B}"/>
              </a:ext>
            </a:extLst>
          </p:cNvPr>
          <p:cNvCxnSpPr>
            <a:cxnSpLocks/>
          </p:cNvCxnSpPr>
          <p:nvPr/>
        </p:nvCxnSpPr>
        <p:spPr>
          <a:xfrm>
            <a:off x="8320387" y="4886264"/>
            <a:ext cx="180610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63D23B-2AAD-4DB5-A4C6-67020BC160AC}"/>
              </a:ext>
            </a:extLst>
          </p:cNvPr>
          <p:cNvCxnSpPr>
            <a:cxnSpLocks/>
          </p:cNvCxnSpPr>
          <p:nvPr/>
        </p:nvCxnSpPr>
        <p:spPr>
          <a:xfrm>
            <a:off x="8045570" y="1187233"/>
            <a:ext cx="20809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95649086-EC1D-4F4C-B9A4-82475AEEE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21033" y="2162911"/>
            <a:ext cx="1801306" cy="1833536"/>
          </a:xfrm>
          <a:prstGeom prst="rect">
            <a:avLst/>
          </a:prstGeom>
        </p:spPr>
      </p:pic>
      <p:pic>
        <p:nvPicPr>
          <p:cNvPr id="7" name="Picture 2" descr="Slikovni rezultat za cedevita png">
            <a:extLst>
              <a:ext uri="{FF2B5EF4-FFF2-40B4-BE49-F238E27FC236}">
                <a16:creationId xmlns:a16="http://schemas.microsoft.com/office/drawing/2014/main" id="{EF646FCB-26A2-4CCB-A277-EF45DDEB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7" y="772132"/>
            <a:ext cx="2110597" cy="14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likovni rezultat za atlantic png">
            <a:extLst>
              <a:ext uri="{FF2B5EF4-FFF2-40B4-BE49-F238E27FC236}">
                <a16:creationId xmlns:a16="http://schemas.microsoft.com/office/drawing/2014/main" id="{F2EC3D33-3D9E-4846-87CF-C9F906ED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5" y="3881168"/>
            <a:ext cx="2141963" cy="21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06CF23E-98F9-4E1F-BCD9-24415812A7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87182" y="4334111"/>
            <a:ext cx="1433205" cy="972532"/>
          </a:xfrm>
          <a:prstGeom prst="rect">
            <a:avLst/>
          </a:prstGeom>
        </p:spPr>
      </p:pic>
      <p:pic>
        <p:nvPicPr>
          <p:cNvPr id="9" name="Picture 4" descr="Slikovni rezultat za financial png">
            <a:extLst>
              <a:ext uri="{FF2B5EF4-FFF2-40B4-BE49-F238E27FC236}">
                <a16:creationId xmlns:a16="http://schemas.microsoft.com/office/drawing/2014/main" id="{A38CA76D-4752-4D16-8B1F-A45CFED2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49" y="677610"/>
            <a:ext cx="1604408" cy="14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0AAEC5-BD8E-4CA8-B94E-37DD9F6E151A}"/>
              </a:ext>
            </a:extLst>
          </p:cNvPr>
          <p:cNvCxnSpPr>
            <a:cxnSpLocks/>
          </p:cNvCxnSpPr>
          <p:nvPr/>
        </p:nvCxnSpPr>
        <p:spPr>
          <a:xfrm>
            <a:off x="10120743" y="1187233"/>
            <a:ext cx="0" cy="6618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9968112-C1D4-4C32-81BE-97F1B4E5ECF3}"/>
              </a:ext>
            </a:extLst>
          </p:cNvPr>
          <p:cNvSpPr/>
          <p:nvPr/>
        </p:nvSpPr>
        <p:spPr>
          <a:xfrm rot="10800000">
            <a:off x="10055799" y="1827717"/>
            <a:ext cx="131773" cy="113437"/>
          </a:xfrm>
          <a:prstGeom prst="triangle">
            <a:avLst/>
          </a:prstGeom>
          <a:solidFill>
            <a:srgbClr val="31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6D1C94-36DA-4C26-ADC8-AFC1633AAA21}"/>
              </a:ext>
            </a:extLst>
          </p:cNvPr>
          <p:cNvCxnSpPr>
            <a:cxnSpLocks/>
          </p:cNvCxnSpPr>
          <p:nvPr/>
        </p:nvCxnSpPr>
        <p:spPr>
          <a:xfrm>
            <a:off x="10120743" y="4224367"/>
            <a:ext cx="0" cy="6618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7E5B8E0-9602-477F-8B12-C05ADCD65068}"/>
              </a:ext>
            </a:extLst>
          </p:cNvPr>
          <p:cNvSpPr/>
          <p:nvPr/>
        </p:nvSpPr>
        <p:spPr>
          <a:xfrm>
            <a:off x="10056497" y="4202986"/>
            <a:ext cx="131773" cy="113437"/>
          </a:xfrm>
          <a:prstGeom prst="triangle">
            <a:avLst/>
          </a:prstGeom>
          <a:solidFill>
            <a:srgbClr val="31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844461-B6D0-4593-9932-2A7737D81C8B}"/>
              </a:ext>
            </a:extLst>
          </p:cNvPr>
          <p:cNvCxnSpPr>
            <a:cxnSpLocks/>
          </p:cNvCxnSpPr>
          <p:nvPr/>
        </p:nvCxnSpPr>
        <p:spPr>
          <a:xfrm>
            <a:off x="5558319" y="1187233"/>
            <a:ext cx="0" cy="3699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91E79CC-4C72-4672-9C13-702E9E9975E0}"/>
              </a:ext>
            </a:extLst>
          </p:cNvPr>
          <p:cNvSpPr/>
          <p:nvPr/>
        </p:nvSpPr>
        <p:spPr>
          <a:xfrm rot="5400000">
            <a:off x="6727301" y="1140788"/>
            <a:ext cx="131773" cy="113437"/>
          </a:xfrm>
          <a:prstGeom prst="triangle">
            <a:avLst/>
          </a:prstGeom>
          <a:solidFill>
            <a:srgbClr val="31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5ABFBE77-39E6-4301-B3D2-F638135EC77F}"/>
              </a:ext>
            </a:extLst>
          </p:cNvPr>
          <p:cNvSpPr/>
          <p:nvPr/>
        </p:nvSpPr>
        <p:spPr>
          <a:xfrm rot="5400000">
            <a:off x="6686205" y="4829545"/>
            <a:ext cx="131773" cy="113437"/>
          </a:xfrm>
          <a:prstGeom prst="triangle">
            <a:avLst/>
          </a:prstGeom>
          <a:solidFill>
            <a:srgbClr val="315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0519B841-505B-468F-AF30-05799300CD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20840236">
            <a:off x="965838" y="1888706"/>
            <a:ext cx="2783078" cy="2783078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3F5A1FCA-86C8-4EAC-814A-3F8FEA155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69661" y="2799341"/>
            <a:ext cx="758093" cy="84691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A70B2604-F93D-4A45-838B-1F2FC91E54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088789" y="3267210"/>
            <a:ext cx="758094" cy="7580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48D2686-72F2-4A2C-BA89-BD7A059A1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065166" y="2317707"/>
            <a:ext cx="903324" cy="9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2E551D6-2820-46DB-8C68-7032D1BEE0CD}"/>
              </a:ext>
            </a:extLst>
          </p:cNvPr>
          <p:cNvSpPr/>
          <p:nvPr/>
        </p:nvSpPr>
        <p:spPr>
          <a:xfrm>
            <a:off x="6733235" y="1820427"/>
            <a:ext cx="2860430" cy="28604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41F4D6B-63A7-44DB-9416-4A19A9C61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43503" y="2130695"/>
            <a:ext cx="2239894" cy="22398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D7A8AA-CB4D-4200-8F0A-A13C030E1576}"/>
              </a:ext>
            </a:extLst>
          </p:cNvPr>
          <p:cNvSpPr/>
          <p:nvPr/>
        </p:nvSpPr>
        <p:spPr>
          <a:xfrm>
            <a:off x="2598337" y="1820427"/>
            <a:ext cx="2860430" cy="28604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5855333-B4F9-4D68-862B-3C7D6A6AE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08605" y="2130695"/>
            <a:ext cx="2239894" cy="223989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BD4C59F-0942-4C40-B55A-785B993AB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10448" y="2773898"/>
            <a:ext cx="1236209" cy="9534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2DC2C0-0B2C-4193-94AD-9DC9C4185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0404" y="2663249"/>
            <a:ext cx="1266092" cy="11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C7B5B83-733A-4408-8565-73A05EE77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75451" y="1621971"/>
            <a:ext cx="9351728" cy="3071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43A0EF-BB00-454B-A6D1-CE66B5985C66}"/>
              </a:ext>
            </a:extLst>
          </p:cNvPr>
          <p:cNvSpPr txBox="1"/>
          <p:nvPr/>
        </p:nvSpPr>
        <p:spPr>
          <a:xfrm>
            <a:off x="883565" y="4324451"/>
            <a:ext cx="236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585951"/>
                </a:solidFill>
              </a:rPr>
              <a:t>Voditelji robnih marki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1243A-6D92-4ED9-B24A-FDE9993D3801}"/>
              </a:ext>
            </a:extLst>
          </p:cNvPr>
          <p:cNvSpPr txBox="1"/>
          <p:nvPr/>
        </p:nvSpPr>
        <p:spPr>
          <a:xfrm>
            <a:off x="8677735" y="4324451"/>
            <a:ext cx="251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585951"/>
                </a:solidFill>
              </a:rPr>
              <a:t>Voditelji ključnih kupaca</a:t>
            </a:r>
          </a:p>
        </p:txBody>
      </p:sp>
    </p:spTree>
    <p:extLst>
      <p:ext uri="{BB962C8B-B14F-4D97-AF65-F5344CB8AC3E}">
        <p14:creationId xmlns:p14="http://schemas.microsoft.com/office/powerpoint/2010/main" val="150197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8">
            <a:extLst>
              <a:ext uri="{FF2B5EF4-FFF2-40B4-BE49-F238E27FC236}">
                <a16:creationId xmlns:a16="http://schemas.microsoft.com/office/drawing/2014/main" id="{F8855E8A-E18C-436F-B337-D2E8F3FA7F7F}"/>
              </a:ext>
            </a:extLst>
          </p:cNvPr>
          <p:cNvSpPr/>
          <p:nvPr/>
        </p:nvSpPr>
        <p:spPr>
          <a:xfrm>
            <a:off x="3923148" y="1321243"/>
            <a:ext cx="1800000" cy="3960000"/>
          </a:xfrm>
          <a:prstGeom prst="round1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r>
              <a:rPr lang="hr-HR" sz="2400" dirty="0">
                <a:latin typeface="+mj-lt"/>
              </a:rPr>
              <a:t>Praćenje</a:t>
            </a:r>
          </a:p>
        </p:txBody>
      </p:sp>
      <p:sp>
        <p:nvSpPr>
          <p:cNvPr id="9" name="Round Single Corner Rectangle 9">
            <a:extLst>
              <a:ext uri="{FF2B5EF4-FFF2-40B4-BE49-F238E27FC236}">
                <a16:creationId xmlns:a16="http://schemas.microsoft.com/office/drawing/2014/main" id="{FDA818E3-2139-4E1C-8D6E-0C5E209E1B38}"/>
              </a:ext>
            </a:extLst>
          </p:cNvPr>
          <p:cNvSpPr/>
          <p:nvPr/>
        </p:nvSpPr>
        <p:spPr>
          <a:xfrm>
            <a:off x="6266300" y="1321243"/>
            <a:ext cx="1800000" cy="3960000"/>
          </a:xfrm>
          <a:prstGeom prst="round1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r>
              <a:rPr lang="x-none" sz="2400" dirty="0">
                <a:latin typeface="+mj-lt"/>
              </a:rPr>
              <a:t>Upravljanje</a:t>
            </a:r>
            <a:endParaRPr lang="hr-HR" sz="2400" dirty="0">
              <a:latin typeface="+mj-lt"/>
            </a:endParaRPr>
          </a:p>
        </p:txBody>
      </p:sp>
      <p:sp>
        <p:nvSpPr>
          <p:cNvPr id="10" name="Round Single Corner Rectangle 5">
            <a:extLst>
              <a:ext uri="{FF2B5EF4-FFF2-40B4-BE49-F238E27FC236}">
                <a16:creationId xmlns:a16="http://schemas.microsoft.com/office/drawing/2014/main" id="{07A6CCAA-F879-4D3B-9502-AD6F24534252}"/>
              </a:ext>
            </a:extLst>
          </p:cNvPr>
          <p:cNvSpPr/>
          <p:nvPr/>
        </p:nvSpPr>
        <p:spPr>
          <a:xfrm>
            <a:off x="1581627" y="1321243"/>
            <a:ext cx="1798369" cy="3960000"/>
          </a:xfrm>
          <a:prstGeom prst="round1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r>
              <a:rPr lang="hr-HR" sz="2400" dirty="0">
                <a:latin typeface="+mj-lt"/>
              </a:rPr>
              <a:t>Suradnja</a:t>
            </a:r>
          </a:p>
        </p:txBody>
      </p:sp>
      <p:sp>
        <p:nvSpPr>
          <p:cNvPr id="11" name="Round Single Corner Rectangle 4">
            <a:extLst>
              <a:ext uri="{FF2B5EF4-FFF2-40B4-BE49-F238E27FC236}">
                <a16:creationId xmlns:a16="http://schemas.microsoft.com/office/drawing/2014/main" id="{7B407788-AF98-41F4-8BA6-9BE356B66637}"/>
              </a:ext>
            </a:extLst>
          </p:cNvPr>
          <p:cNvSpPr/>
          <p:nvPr/>
        </p:nvSpPr>
        <p:spPr>
          <a:xfrm>
            <a:off x="8609453" y="1321243"/>
            <a:ext cx="1800000" cy="3960000"/>
          </a:xfrm>
          <a:prstGeom prst="round1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endParaRPr lang="hr-HR" sz="2400" dirty="0">
              <a:latin typeface="+mj-lt"/>
            </a:endParaRPr>
          </a:p>
          <a:p>
            <a:pPr algn="ctr"/>
            <a:r>
              <a:rPr lang="x-none" sz="2400" dirty="0">
                <a:latin typeface="+mj-lt"/>
              </a:rPr>
              <a:t>Fleksibilnost</a:t>
            </a:r>
            <a:endParaRPr lang="hr-HR" sz="24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9B9BFA-30E2-4115-B050-F26C06495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04" y="1712018"/>
            <a:ext cx="1048888" cy="990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37D05F-A10C-4FBD-BE90-B9498C7E6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04" y="1685697"/>
            <a:ext cx="1025272" cy="968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2CEFD-1AD9-418E-94D4-12E5F908A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22" y="1701752"/>
            <a:ext cx="1059755" cy="1001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55B9B6-AF3F-4F5A-A994-3873E8E78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80" y="1685697"/>
            <a:ext cx="1093746" cy="10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74F28-E7D7-4093-A0A9-8EB516B98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77" y="1562087"/>
            <a:ext cx="5892167" cy="3871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7CFC59-BB9A-4B2D-AB73-52756A8005FE}"/>
              </a:ext>
            </a:extLst>
          </p:cNvPr>
          <p:cNvGrpSpPr/>
          <p:nvPr/>
        </p:nvGrpSpPr>
        <p:grpSpPr>
          <a:xfrm>
            <a:off x="2157464" y="717236"/>
            <a:ext cx="975026" cy="975026"/>
            <a:chOff x="2908605" y="2130695"/>
            <a:chExt cx="2239894" cy="2239894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4A563D02-1D1B-4068-B0D2-93A24119A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908605" y="2130695"/>
              <a:ext cx="2239894" cy="2239894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8CEE558-9F0E-41C8-BF0E-79C040102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10448" y="2773898"/>
              <a:ext cx="1236209" cy="95348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6FE852-F6D5-48C7-A2B3-6007AC8AA537}"/>
              </a:ext>
            </a:extLst>
          </p:cNvPr>
          <p:cNvGrpSpPr/>
          <p:nvPr/>
        </p:nvGrpSpPr>
        <p:grpSpPr>
          <a:xfrm>
            <a:off x="2143084" y="4594971"/>
            <a:ext cx="975026" cy="975026"/>
            <a:chOff x="2908605" y="2130695"/>
            <a:chExt cx="2239894" cy="223989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982D6C5-6B3C-4B21-AFFC-21732143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908605" y="2130695"/>
              <a:ext cx="2239894" cy="223989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5733DDF-D159-4489-900F-0DB077DBF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10448" y="2773898"/>
              <a:ext cx="1236209" cy="95348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CCCF63-CC6D-4F59-AB2A-309CC822CC2F}"/>
              </a:ext>
            </a:extLst>
          </p:cNvPr>
          <p:cNvGrpSpPr/>
          <p:nvPr/>
        </p:nvGrpSpPr>
        <p:grpSpPr>
          <a:xfrm>
            <a:off x="835767" y="2410053"/>
            <a:ext cx="1010477" cy="1010477"/>
            <a:chOff x="7043503" y="2130695"/>
            <a:chExt cx="2239894" cy="223989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680E86C-A1B0-4A3A-BB5E-74B5B9EC2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043503" y="2130695"/>
              <a:ext cx="2239894" cy="223989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A7D85FD-54FA-42A1-AB8A-C2EE03A36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530404" y="2663249"/>
              <a:ext cx="1266092" cy="1174787"/>
            </a:xfrm>
            <a:prstGeom prst="rect">
              <a:avLst/>
            </a:prstGeom>
          </p:spPr>
        </p:pic>
      </p:grpSp>
      <p:pic>
        <p:nvPicPr>
          <p:cNvPr id="12" name="Picture 8" descr="Slikovni rezultat za accounting png">
            <a:extLst>
              <a:ext uri="{FF2B5EF4-FFF2-40B4-BE49-F238E27FC236}">
                <a16:creationId xmlns:a16="http://schemas.microsoft.com/office/drawing/2014/main" id="{D7530A8B-ED9F-46D8-B868-EE6D1A29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09" y="3657607"/>
            <a:ext cx="2044839" cy="20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0A11B10-D050-4C76-BEC4-59E054A7BC73}"/>
              </a:ext>
            </a:extLst>
          </p:cNvPr>
          <p:cNvSpPr/>
          <p:nvPr/>
        </p:nvSpPr>
        <p:spPr>
          <a:xfrm>
            <a:off x="9482681" y="1512568"/>
            <a:ext cx="1380499" cy="1380499"/>
          </a:xfrm>
          <a:prstGeom prst="ellipse">
            <a:avLst/>
          </a:prstGeom>
          <a:solidFill>
            <a:srgbClr val="6AC8B7"/>
          </a:solidFill>
          <a:ln>
            <a:noFill/>
          </a:ln>
          <a:effectLst>
            <a:outerShdw blurRad="3302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5B5AC8-A8E2-4C80-B94C-AA7A104EC653}"/>
              </a:ext>
            </a:extLst>
          </p:cNvPr>
          <p:cNvSpPr/>
          <p:nvPr/>
        </p:nvSpPr>
        <p:spPr>
          <a:xfrm>
            <a:off x="9544392" y="1741152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dirty="0">
                <a:solidFill>
                  <a:schemeClr val="bg1"/>
                </a:solidFill>
              </a:rPr>
              <a:t>ERP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54055-740E-45D7-B5D7-55A37722588E}"/>
              </a:ext>
            </a:extLst>
          </p:cNvPr>
          <p:cNvCxnSpPr>
            <a:cxnSpLocks/>
          </p:cNvCxnSpPr>
          <p:nvPr/>
        </p:nvCxnSpPr>
        <p:spPr>
          <a:xfrm>
            <a:off x="7990849" y="2128527"/>
            <a:ext cx="1211030" cy="0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84FD43D-889C-441D-A443-59332CFB79CF}"/>
              </a:ext>
            </a:extLst>
          </p:cNvPr>
          <p:cNvSpPr/>
          <p:nvPr/>
        </p:nvSpPr>
        <p:spPr>
          <a:xfrm rot="5400000">
            <a:off x="9159831" y="2082082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626C4C-2088-40D6-B612-5F44870B1A37}"/>
              </a:ext>
            </a:extLst>
          </p:cNvPr>
          <p:cNvCxnSpPr>
            <a:cxnSpLocks/>
          </p:cNvCxnSpPr>
          <p:nvPr/>
        </p:nvCxnSpPr>
        <p:spPr>
          <a:xfrm>
            <a:off x="7886165" y="2317571"/>
            <a:ext cx="1211030" cy="0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020787A-C2DA-447A-B59C-5EB97A6645BF}"/>
              </a:ext>
            </a:extLst>
          </p:cNvPr>
          <p:cNvSpPr/>
          <p:nvPr/>
        </p:nvSpPr>
        <p:spPr>
          <a:xfrm rot="16200000">
            <a:off x="7820278" y="2260852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31BC3B-89AA-4AE3-99F5-D0ADF1F5AD68}"/>
              </a:ext>
            </a:extLst>
          </p:cNvPr>
          <p:cNvCxnSpPr>
            <a:cxnSpLocks/>
          </p:cNvCxnSpPr>
          <p:nvPr/>
        </p:nvCxnSpPr>
        <p:spPr>
          <a:xfrm flipV="1">
            <a:off x="10138022" y="2987210"/>
            <a:ext cx="0" cy="529978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228191E-320D-431C-8445-0135D641AE8A}"/>
              </a:ext>
            </a:extLst>
          </p:cNvPr>
          <p:cNvSpPr/>
          <p:nvPr/>
        </p:nvSpPr>
        <p:spPr>
          <a:xfrm rot="10800000">
            <a:off x="10082409" y="3497894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F99802-DF0B-4C46-B0C9-B22634BF990D}"/>
              </a:ext>
            </a:extLst>
          </p:cNvPr>
          <p:cNvCxnSpPr>
            <a:cxnSpLocks/>
          </p:cNvCxnSpPr>
          <p:nvPr/>
        </p:nvCxnSpPr>
        <p:spPr>
          <a:xfrm>
            <a:off x="1356198" y="1900719"/>
            <a:ext cx="0" cy="391846"/>
          </a:xfrm>
          <a:prstGeom prst="line">
            <a:avLst/>
          </a:prstGeom>
          <a:ln w="12700">
            <a:solidFill>
              <a:srgbClr val="585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319FFBC-1DA3-43AA-B2CE-74C30210CEF7}"/>
              </a:ext>
            </a:extLst>
          </p:cNvPr>
          <p:cNvSpPr/>
          <p:nvPr/>
        </p:nvSpPr>
        <p:spPr>
          <a:xfrm rot="10800000">
            <a:off x="1291254" y="3942692"/>
            <a:ext cx="131773" cy="113437"/>
          </a:xfrm>
          <a:prstGeom prst="triangle">
            <a:avLst/>
          </a:prstGeom>
          <a:solidFill>
            <a:srgbClr val="585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A723F12-A726-4856-A7F5-A67484A2EC14}"/>
              </a:ext>
            </a:extLst>
          </p:cNvPr>
          <p:cNvSpPr/>
          <p:nvPr/>
        </p:nvSpPr>
        <p:spPr>
          <a:xfrm>
            <a:off x="1291952" y="1825827"/>
            <a:ext cx="131773" cy="113437"/>
          </a:xfrm>
          <a:prstGeom prst="triangle">
            <a:avLst/>
          </a:prstGeom>
          <a:solidFill>
            <a:srgbClr val="585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59A7F8-70ED-45AB-B2D0-0A3AC047CBB4}"/>
              </a:ext>
            </a:extLst>
          </p:cNvPr>
          <p:cNvCxnSpPr>
            <a:cxnSpLocks/>
          </p:cNvCxnSpPr>
          <p:nvPr/>
        </p:nvCxnSpPr>
        <p:spPr>
          <a:xfrm>
            <a:off x="3328437" y="1126064"/>
            <a:ext cx="1233200" cy="0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B60081-098A-4517-9D12-2DBB88420A5E}"/>
              </a:ext>
            </a:extLst>
          </p:cNvPr>
          <p:cNvCxnSpPr>
            <a:cxnSpLocks/>
          </p:cNvCxnSpPr>
          <p:nvPr/>
        </p:nvCxnSpPr>
        <p:spPr>
          <a:xfrm>
            <a:off x="4561637" y="1126064"/>
            <a:ext cx="0" cy="386504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429CDB-0C25-4146-AC30-CF5185641F22}"/>
              </a:ext>
            </a:extLst>
          </p:cNvPr>
          <p:cNvSpPr/>
          <p:nvPr/>
        </p:nvSpPr>
        <p:spPr>
          <a:xfrm rot="10800000">
            <a:off x="4495750" y="1499742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9042B5-DE58-4478-9FB8-A494E2A787F7}"/>
              </a:ext>
            </a:extLst>
          </p:cNvPr>
          <p:cNvCxnSpPr>
            <a:cxnSpLocks/>
          </p:cNvCxnSpPr>
          <p:nvPr/>
        </p:nvCxnSpPr>
        <p:spPr>
          <a:xfrm>
            <a:off x="3431601" y="5080280"/>
            <a:ext cx="1150499" cy="0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4AF8299-A025-4109-B6C4-EAEB0FE7D0C9}"/>
              </a:ext>
            </a:extLst>
          </p:cNvPr>
          <p:cNvCxnSpPr>
            <a:cxnSpLocks/>
          </p:cNvCxnSpPr>
          <p:nvPr/>
        </p:nvCxnSpPr>
        <p:spPr>
          <a:xfrm>
            <a:off x="4582100" y="4594971"/>
            <a:ext cx="0" cy="485309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E18A418-C60F-45D6-A381-880046A93814}"/>
              </a:ext>
            </a:extLst>
          </p:cNvPr>
          <p:cNvSpPr/>
          <p:nvPr/>
        </p:nvSpPr>
        <p:spPr>
          <a:xfrm rot="16200000">
            <a:off x="3319269" y="5024732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866E52-FBE8-499D-B0E8-0B4E732B1D16}"/>
              </a:ext>
            </a:extLst>
          </p:cNvPr>
          <p:cNvCxnSpPr>
            <a:cxnSpLocks/>
          </p:cNvCxnSpPr>
          <p:nvPr/>
        </p:nvCxnSpPr>
        <p:spPr>
          <a:xfrm>
            <a:off x="1356198" y="3585689"/>
            <a:ext cx="0" cy="391846"/>
          </a:xfrm>
          <a:prstGeom prst="line">
            <a:avLst/>
          </a:prstGeom>
          <a:ln w="12700">
            <a:solidFill>
              <a:srgbClr val="585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46">
            <a:extLst>
              <a:ext uri="{FF2B5EF4-FFF2-40B4-BE49-F238E27FC236}">
                <a16:creationId xmlns:a16="http://schemas.microsoft.com/office/drawing/2014/main" id="{B64A3DE3-7021-4CBA-AE31-1122803DE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6445" y="4281748"/>
            <a:ext cx="1137413" cy="146763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1DEDA0BD-C7D0-40E4-A7D1-4150127479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31962" y="416146"/>
            <a:ext cx="1180416" cy="15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3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1400A0-6568-4BE1-9953-618D5D109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77" y="1562087"/>
            <a:ext cx="5892167" cy="38716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E645FC0-AD52-46C3-91AC-E3206056CB37}"/>
              </a:ext>
            </a:extLst>
          </p:cNvPr>
          <p:cNvGrpSpPr/>
          <p:nvPr/>
        </p:nvGrpSpPr>
        <p:grpSpPr>
          <a:xfrm>
            <a:off x="2157464" y="717236"/>
            <a:ext cx="975026" cy="975026"/>
            <a:chOff x="2908605" y="2130695"/>
            <a:chExt cx="2239894" cy="223989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1156F87-F35B-46A7-9134-A63FEFD30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908605" y="2130695"/>
              <a:ext cx="2239894" cy="223989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5486D9B-4A30-4440-8F4A-04849D5DD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410448" y="2773898"/>
              <a:ext cx="1236209" cy="953488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3CE309-24DB-411F-BC09-C874E2D02D23}"/>
              </a:ext>
            </a:extLst>
          </p:cNvPr>
          <p:cNvCxnSpPr>
            <a:cxnSpLocks/>
          </p:cNvCxnSpPr>
          <p:nvPr/>
        </p:nvCxnSpPr>
        <p:spPr>
          <a:xfrm>
            <a:off x="3328437" y="1126064"/>
            <a:ext cx="1233200" cy="0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73C34-A74E-48A8-BDEB-D7F494CD14AA}"/>
              </a:ext>
            </a:extLst>
          </p:cNvPr>
          <p:cNvCxnSpPr>
            <a:cxnSpLocks/>
          </p:cNvCxnSpPr>
          <p:nvPr/>
        </p:nvCxnSpPr>
        <p:spPr>
          <a:xfrm>
            <a:off x="4561637" y="1126064"/>
            <a:ext cx="0" cy="386504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2CC2C6-F9BE-4391-98DD-FA7AC3D58FB1}"/>
              </a:ext>
            </a:extLst>
          </p:cNvPr>
          <p:cNvSpPr/>
          <p:nvPr/>
        </p:nvSpPr>
        <p:spPr>
          <a:xfrm rot="10800000">
            <a:off x="4495750" y="1499742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AAA124-A1C1-4DF4-8122-10452FA883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1962" y="416146"/>
            <a:ext cx="1180416" cy="15231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A078E7-5C41-43F8-9362-68DBFB75891D}"/>
              </a:ext>
            </a:extLst>
          </p:cNvPr>
          <p:cNvCxnSpPr>
            <a:cxnSpLocks/>
          </p:cNvCxnSpPr>
          <p:nvPr/>
        </p:nvCxnSpPr>
        <p:spPr>
          <a:xfrm>
            <a:off x="8352890" y="3053201"/>
            <a:ext cx="905770" cy="0"/>
          </a:xfrm>
          <a:prstGeom prst="line">
            <a:avLst/>
          </a:prstGeom>
          <a:ln w="12700">
            <a:solidFill>
              <a:srgbClr val="6AC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6ADB148-61D5-48F0-80AE-3BE851236FED}"/>
              </a:ext>
            </a:extLst>
          </p:cNvPr>
          <p:cNvSpPr/>
          <p:nvPr/>
        </p:nvSpPr>
        <p:spPr>
          <a:xfrm rot="5400000">
            <a:off x="9216612" y="3006756"/>
            <a:ext cx="131773" cy="113437"/>
          </a:xfrm>
          <a:prstGeom prst="triangle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A8FF872-AE34-4B33-BD46-69DED13E17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82514" y="1125666"/>
            <a:ext cx="2018878" cy="97502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EB4D6A6-2CCD-4E85-ACAC-90982F75D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700672" y="2339366"/>
            <a:ext cx="1582563" cy="21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307E-55F4-47A1-9B0D-5F3F0B9B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TMA u brojkama u Atlantic-u: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F245-6F5D-4649-A937-41DCBB61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2861603" cy="383002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/>
              <a:t>Od 01.01.2016 do danas:</a:t>
            </a:r>
          </a:p>
        </p:txBody>
      </p:sp>
      <p:sp>
        <p:nvSpPr>
          <p:cNvPr id="4" name="Round Single Corner Rectangle 8">
            <a:extLst>
              <a:ext uri="{FF2B5EF4-FFF2-40B4-BE49-F238E27FC236}">
                <a16:creationId xmlns:a16="http://schemas.microsoft.com/office/drawing/2014/main" id="{498B2915-4674-40F5-92F0-400E04CBD33C}"/>
              </a:ext>
            </a:extLst>
          </p:cNvPr>
          <p:cNvSpPr/>
          <p:nvPr/>
        </p:nvSpPr>
        <p:spPr>
          <a:xfrm>
            <a:off x="2998070" y="2509964"/>
            <a:ext cx="1665751" cy="2589574"/>
          </a:xfrm>
          <a:prstGeom prst="round1Rect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</p:txBody>
      </p:sp>
      <p:sp>
        <p:nvSpPr>
          <p:cNvPr id="5" name="Round Single Corner Rectangle 9">
            <a:extLst>
              <a:ext uri="{FF2B5EF4-FFF2-40B4-BE49-F238E27FC236}">
                <a16:creationId xmlns:a16="http://schemas.microsoft.com/office/drawing/2014/main" id="{D25E4DFF-4A76-4D09-9141-5EDFF8F04931}"/>
              </a:ext>
            </a:extLst>
          </p:cNvPr>
          <p:cNvSpPr/>
          <p:nvPr/>
        </p:nvSpPr>
        <p:spPr>
          <a:xfrm>
            <a:off x="5084236" y="2509964"/>
            <a:ext cx="1665751" cy="2589574"/>
          </a:xfrm>
          <a:prstGeom prst="round1Rect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7DBC0DA7-43A5-410E-AA51-FF7DDF42345D}"/>
              </a:ext>
            </a:extLst>
          </p:cNvPr>
          <p:cNvSpPr/>
          <p:nvPr/>
        </p:nvSpPr>
        <p:spPr>
          <a:xfrm>
            <a:off x="913413" y="2509964"/>
            <a:ext cx="1664242" cy="2589574"/>
          </a:xfrm>
          <a:prstGeom prst="round1Rect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</p:txBody>
      </p:sp>
      <p:sp>
        <p:nvSpPr>
          <p:cNvPr id="7" name="Round Single Corner Rectangle 4">
            <a:extLst>
              <a:ext uri="{FF2B5EF4-FFF2-40B4-BE49-F238E27FC236}">
                <a16:creationId xmlns:a16="http://schemas.microsoft.com/office/drawing/2014/main" id="{8CCD9953-057C-4F0D-8413-9633C9724AFA}"/>
              </a:ext>
            </a:extLst>
          </p:cNvPr>
          <p:cNvSpPr/>
          <p:nvPr/>
        </p:nvSpPr>
        <p:spPr>
          <a:xfrm>
            <a:off x="9256568" y="2509964"/>
            <a:ext cx="1665751" cy="2589574"/>
          </a:xfrm>
          <a:prstGeom prst="round1Rect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</p:txBody>
      </p:sp>
      <p:sp>
        <p:nvSpPr>
          <p:cNvPr id="8" name="Round Single Corner Rectangle 9">
            <a:extLst>
              <a:ext uri="{FF2B5EF4-FFF2-40B4-BE49-F238E27FC236}">
                <a16:creationId xmlns:a16="http://schemas.microsoft.com/office/drawing/2014/main" id="{729FB274-BF12-4761-9F4F-1A461F10C0F8}"/>
              </a:ext>
            </a:extLst>
          </p:cNvPr>
          <p:cNvSpPr/>
          <p:nvPr/>
        </p:nvSpPr>
        <p:spPr>
          <a:xfrm>
            <a:off x="7170402" y="2509964"/>
            <a:ext cx="1665751" cy="2589574"/>
          </a:xfrm>
          <a:prstGeom prst="round1Rect">
            <a:avLst/>
          </a:prstGeom>
          <a:solidFill>
            <a:srgbClr val="6AC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2BFA8-8E64-4970-A145-F0666DF56900}"/>
              </a:ext>
            </a:extLst>
          </p:cNvPr>
          <p:cNvSpPr txBox="1"/>
          <p:nvPr/>
        </p:nvSpPr>
        <p:spPr>
          <a:xfrm>
            <a:off x="1455037" y="2650588"/>
            <a:ext cx="872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420EB-36A3-4468-B7E5-B9A6DD3364D9}"/>
              </a:ext>
            </a:extLst>
          </p:cNvPr>
          <p:cNvSpPr txBox="1"/>
          <p:nvPr/>
        </p:nvSpPr>
        <p:spPr>
          <a:xfrm>
            <a:off x="993959" y="4084593"/>
            <a:ext cx="150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zemlje</a:t>
            </a:r>
          </a:p>
          <a:p>
            <a:pPr algn="ctr"/>
            <a:r>
              <a:rPr lang="hr-HR" sz="1400" dirty="0">
                <a:solidFill>
                  <a:schemeClr val="bg1"/>
                </a:solidFill>
              </a:rPr>
              <a:t>(Hrvatska, Slovenija, Srbija)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46B0D-F804-40D8-8821-7A3CFE4AE194}"/>
              </a:ext>
            </a:extLst>
          </p:cNvPr>
          <p:cNvSpPr txBox="1"/>
          <p:nvPr/>
        </p:nvSpPr>
        <p:spPr>
          <a:xfrm>
            <a:off x="3152475" y="2696755"/>
            <a:ext cx="1391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E4B2A-C861-4431-A023-F4BB0CB01684}"/>
              </a:ext>
            </a:extLst>
          </p:cNvPr>
          <p:cNvSpPr txBox="1"/>
          <p:nvPr/>
        </p:nvSpPr>
        <p:spPr>
          <a:xfrm>
            <a:off x="5251808" y="2696755"/>
            <a:ext cx="1372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60+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5FD7C-F7A5-44E1-9EB1-4FDAF88514FC}"/>
              </a:ext>
            </a:extLst>
          </p:cNvPr>
          <p:cNvSpPr txBox="1"/>
          <p:nvPr/>
        </p:nvSpPr>
        <p:spPr>
          <a:xfrm>
            <a:off x="7329495" y="2696755"/>
            <a:ext cx="1347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20+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D3A5C-B5C1-408E-96DB-A577D40CC0A0}"/>
              </a:ext>
            </a:extLst>
          </p:cNvPr>
          <p:cNvSpPr txBox="1"/>
          <p:nvPr/>
        </p:nvSpPr>
        <p:spPr>
          <a:xfrm>
            <a:off x="9232037" y="2696755"/>
            <a:ext cx="189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500+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76E04-24BF-41FF-B4A7-515F73FFA16F}"/>
              </a:ext>
            </a:extLst>
          </p:cNvPr>
          <p:cNvSpPr txBox="1"/>
          <p:nvPr/>
        </p:nvSpPr>
        <p:spPr>
          <a:xfrm>
            <a:off x="2829806" y="4084593"/>
            <a:ext cx="19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korisnika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165BB0-064D-4763-8FAB-89E01990204C}"/>
              </a:ext>
            </a:extLst>
          </p:cNvPr>
          <p:cNvSpPr txBox="1"/>
          <p:nvPr/>
        </p:nvSpPr>
        <p:spPr>
          <a:xfrm>
            <a:off x="5035175" y="4084593"/>
            <a:ext cx="171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tisuća marketinških aktivnosti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96FB5-9226-45BC-B039-401FEBA02891}"/>
              </a:ext>
            </a:extLst>
          </p:cNvPr>
          <p:cNvSpPr txBox="1"/>
          <p:nvPr/>
        </p:nvSpPr>
        <p:spPr>
          <a:xfrm>
            <a:off x="7145870" y="4084593"/>
            <a:ext cx="17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tisuća prodajnih aktivnosti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91FFD5-9042-43C1-AD7C-C375CCE1437E}"/>
              </a:ext>
            </a:extLst>
          </p:cNvPr>
          <p:cNvSpPr txBox="1"/>
          <p:nvPr/>
        </p:nvSpPr>
        <p:spPr>
          <a:xfrm>
            <a:off x="9232037" y="4084593"/>
            <a:ext cx="1714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tisuća zadataka</a:t>
            </a:r>
            <a:endParaRPr lang="hr-H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87914-3E13-44A8-855A-5414DDD86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9" y="856447"/>
            <a:ext cx="10418501" cy="4857942"/>
          </a:xfrm>
          <a:prstGeom prst="rect">
            <a:avLst/>
          </a:prstGeom>
          <a:effectLst>
            <a:outerShdw blurRad="228600" sx="102000" sy="102000" algn="ctr" rotWithShape="0">
              <a:schemeClr val="bg1">
                <a:lumMod val="65000"/>
                <a:alpha val="51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E9DB1A-AD45-4820-89B8-79D2A44636DC}"/>
              </a:ext>
            </a:extLst>
          </p:cNvPr>
          <p:cNvSpPr/>
          <p:nvPr/>
        </p:nvSpPr>
        <p:spPr>
          <a:xfrm>
            <a:off x="1128452" y="917766"/>
            <a:ext cx="608685" cy="155360"/>
          </a:xfrm>
          <a:prstGeom prst="rect">
            <a:avLst/>
          </a:prstGeom>
          <a:solidFill>
            <a:srgbClr val="DA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2AD6F4-8737-40D0-A73F-BEF8CD28E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50644" y="944752"/>
            <a:ext cx="499469" cy="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B4EF4-F6BF-4248-A07C-355D6944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82" y="856447"/>
            <a:ext cx="10451436" cy="3919288"/>
          </a:xfrm>
          <a:prstGeom prst="rect">
            <a:avLst/>
          </a:prstGeom>
          <a:effectLst>
            <a:outerShdw blurRad="228600" sx="102000" sy="102000" algn="ctr" rotWithShape="0">
              <a:schemeClr val="bg1">
                <a:lumMod val="65000"/>
                <a:alpha val="51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326773-957B-4271-857B-116A5E6A7D67}"/>
              </a:ext>
            </a:extLst>
          </p:cNvPr>
          <p:cNvSpPr/>
          <p:nvPr/>
        </p:nvSpPr>
        <p:spPr>
          <a:xfrm>
            <a:off x="1109932" y="876096"/>
            <a:ext cx="608685" cy="155360"/>
          </a:xfrm>
          <a:prstGeom prst="rect">
            <a:avLst/>
          </a:prstGeom>
          <a:solidFill>
            <a:srgbClr val="DA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F3FED0-5B95-48EB-BE02-A9F8DB1B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2124" y="903082"/>
            <a:ext cx="499469" cy="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1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33E5C-5956-4853-B9AF-4A1B9630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51" y="856447"/>
            <a:ext cx="10369098" cy="5006150"/>
          </a:xfrm>
          <a:prstGeom prst="rect">
            <a:avLst/>
          </a:prstGeom>
          <a:effectLst>
            <a:outerShdw blurRad="228600" sx="102000" sy="102000" algn="ctr" rotWithShape="0">
              <a:schemeClr val="bg1">
                <a:lumMod val="65000"/>
                <a:alpha val="51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15A9AA-FCEC-4501-87CF-43E85B0B9607}"/>
              </a:ext>
            </a:extLst>
          </p:cNvPr>
          <p:cNvSpPr/>
          <p:nvPr/>
        </p:nvSpPr>
        <p:spPr>
          <a:xfrm>
            <a:off x="1144657" y="889986"/>
            <a:ext cx="608685" cy="155360"/>
          </a:xfrm>
          <a:prstGeom prst="rect">
            <a:avLst/>
          </a:prstGeom>
          <a:solidFill>
            <a:srgbClr val="DA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481597-4542-4091-B4D8-B443B955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6849" y="916972"/>
            <a:ext cx="499469" cy="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242-D4D8-4449-A890-5610A15B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680" y="1095286"/>
            <a:ext cx="8837942" cy="4667428"/>
          </a:xfrm>
        </p:spPr>
        <p:txBody>
          <a:bodyPr>
            <a:normAutofit/>
          </a:bodyPr>
          <a:lstStyle/>
          <a:p>
            <a:r>
              <a:rPr lang="hr-HR" sz="6000" dirty="0">
                <a:cs typeface="Andalus" panose="02020603050405020304"/>
              </a:rPr>
              <a:t>TMA</a:t>
            </a:r>
            <a:br>
              <a:rPr lang="hr-HR" sz="6000" dirty="0">
                <a:cs typeface="Andalus" panose="02020603050405020304"/>
              </a:rPr>
            </a:br>
            <a:r>
              <a:rPr lang="hr-HR" sz="6000" dirty="0">
                <a:cs typeface="Andalus" panose="02020603050405020304"/>
              </a:rPr>
              <a:t/>
            </a:r>
            <a:br>
              <a:rPr lang="hr-HR" sz="6000" dirty="0">
                <a:cs typeface="Andalus" panose="02020603050405020304"/>
              </a:rPr>
            </a:br>
            <a:r>
              <a:rPr lang="en-US" sz="6000" dirty="0">
                <a:cs typeface="Andalus" panose="02020603050405020304"/>
              </a:rPr>
              <a:t>Trade marketing</a:t>
            </a:r>
            <a:r>
              <a:rPr lang="hr-HR" sz="6000" dirty="0">
                <a:cs typeface="Andalus" panose="02020603050405020304"/>
              </a:rPr>
              <a:t> aktivnosti?</a:t>
            </a:r>
          </a:p>
        </p:txBody>
      </p:sp>
    </p:spTree>
    <p:extLst>
      <p:ext uri="{BB962C8B-B14F-4D97-AF65-F5344CB8AC3E}">
        <p14:creationId xmlns:p14="http://schemas.microsoft.com/office/powerpoint/2010/main" val="255045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93D42-3A35-4B45-9118-693444D3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30" y="856447"/>
            <a:ext cx="10297739" cy="4786582"/>
          </a:xfrm>
          <a:prstGeom prst="rect">
            <a:avLst/>
          </a:prstGeom>
          <a:ln>
            <a:noFill/>
          </a:ln>
          <a:effectLst>
            <a:outerShdw blurRad="228600" sx="102000" sy="102000" algn="ctr" rotWithShape="0">
              <a:schemeClr val="bg1">
                <a:lumMod val="65000"/>
                <a:alpha val="51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CB3887-F55A-4130-A1E2-F86F1F508D28}"/>
              </a:ext>
            </a:extLst>
          </p:cNvPr>
          <p:cNvSpPr/>
          <p:nvPr/>
        </p:nvSpPr>
        <p:spPr>
          <a:xfrm>
            <a:off x="1144657" y="889986"/>
            <a:ext cx="608685" cy="155360"/>
          </a:xfrm>
          <a:prstGeom prst="rect">
            <a:avLst/>
          </a:prstGeom>
          <a:solidFill>
            <a:srgbClr val="DA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775EE6-9FA7-4730-A1CF-73FEC070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6849" y="916972"/>
            <a:ext cx="499469" cy="9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EEB26F-6627-48E2-9956-C4B812E9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16" y="473871"/>
            <a:ext cx="8741735" cy="57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2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C3E7-BDFF-4983-B9A1-C4DA86F7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Tehničke karakteristike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35E3BC-EE6F-4E36-9313-911978127C5F}"/>
              </a:ext>
            </a:extLst>
          </p:cNvPr>
          <p:cNvGrpSpPr/>
          <p:nvPr/>
        </p:nvGrpSpPr>
        <p:grpSpPr>
          <a:xfrm>
            <a:off x="4841598" y="2145323"/>
            <a:ext cx="2264899" cy="2236763"/>
            <a:chOff x="4841527" y="2145323"/>
            <a:chExt cx="2264899" cy="22367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DD2CA1-E27A-4DF0-A51A-C510736EB075}"/>
                </a:ext>
              </a:extLst>
            </p:cNvPr>
            <p:cNvSpPr/>
            <p:nvPr/>
          </p:nvSpPr>
          <p:spPr>
            <a:xfrm>
              <a:off x="4841527" y="2145323"/>
              <a:ext cx="2264899" cy="2236763"/>
            </a:xfrm>
            <a:prstGeom prst="roundRect">
              <a:avLst>
                <a:gd name="adj" fmla="val 10063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7000" sy="107000" algn="ctr" rotWithShape="0">
                <a:schemeClr val="bg1">
                  <a:lumMod val="65000"/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" name="Picture 4" descr="Slikovni rezultat za oracle database png">
              <a:extLst>
                <a:ext uri="{FF2B5EF4-FFF2-40B4-BE49-F238E27FC236}">
                  <a16:creationId xmlns:a16="http://schemas.microsoft.com/office/drawing/2014/main" id="{4ED92051-E0B0-41B8-92F3-371C380AA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16" y="2925701"/>
              <a:ext cx="1908721" cy="67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E0F455-637C-46C3-8A57-A10CF0835563}"/>
              </a:ext>
            </a:extLst>
          </p:cNvPr>
          <p:cNvGrpSpPr/>
          <p:nvPr/>
        </p:nvGrpSpPr>
        <p:grpSpPr>
          <a:xfrm>
            <a:off x="7826260" y="2127833"/>
            <a:ext cx="2264899" cy="2236763"/>
            <a:chOff x="7826260" y="2127833"/>
            <a:chExt cx="2264899" cy="22367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5D642BB-A5E7-4CA2-9811-42DBF2C9A8B7}"/>
                </a:ext>
              </a:extLst>
            </p:cNvPr>
            <p:cNvSpPr/>
            <p:nvPr/>
          </p:nvSpPr>
          <p:spPr>
            <a:xfrm>
              <a:off x="7826260" y="2127833"/>
              <a:ext cx="2264899" cy="2236763"/>
            </a:xfrm>
            <a:prstGeom prst="roundRect">
              <a:avLst>
                <a:gd name="adj" fmla="val 10063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7000" sy="107000" algn="ctr" rotWithShape="0">
                <a:schemeClr val="bg1">
                  <a:lumMod val="65000"/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6" name="Picture 6" descr="Slikovni rezultat za web service icon png">
              <a:extLst>
                <a:ext uri="{FF2B5EF4-FFF2-40B4-BE49-F238E27FC236}">
                  <a16:creationId xmlns:a16="http://schemas.microsoft.com/office/drawing/2014/main" id="{F23BD5B5-FA5B-4A4F-A1A8-79111693D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026" y="2707126"/>
              <a:ext cx="1557367" cy="1078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FD7161-F46D-4E6D-88AE-00D806446A7D}"/>
              </a:ext>
            </a:extLst>
          </p:cNvPr>
          <p:cNvGrpSpPr/>
          <p:nvPr/>
        </p:nvGrpSpPr>
        <p:grpSpPr>
          <a:xfrm>
            <a:off x="1856935" y="2145323"/>
            <a:ext cx="2264899" cy="2236763"/>
            <a:chOff x="1856935" y="2145323"/>
            <a:chExt cx="2264899" cy="22367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110FC6-ABF0-4C85-8CA5-991E8EAB0823}"/>
                </a:ext>
              </a:extLst>
            </p:cNvPr>
            <p:cNvSpPr/>
            <p:nvPr/>
          </p:nvSpPr>
          <p:spPr>
            <a:xfrm>
              <a:off x="1856935" y="2145323"/>
              <a:ext cx="2264899" cy="2236763"/>
            </a:xfrm>
            <a:prstGeom prst="roundRect">
              <a:avLst>
                <a:gd name="adj" fmla="val 10063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7000" sy="107000" algn="ctr" rotWithShape="0">
                <a:schemeClr val="bg1">
                  <a:lumMod val="65000"/>
                  <a:alpha val="4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" name="Picture 3" descr="Slikovni rezultat za oracle apex png">
              <a:extLst>
                <a:ext uri="{FF2B5EF4-FFF2-40B4-BE49-F238E27FC236}">
                  <a16:creationId xmlns:a16="http://schemas.microsoft.com/office/drawing/2014/main" id="{EB21BE79-2656-40BB-B1FC-6F9B2DDBE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392" y="2357712"/>
              <a:ext cx="1811984" cy="181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095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oracle cloud PNG">
            <a:extLst>
              <a:ext uri="{FF2B5EF4-FFF2-40B4-BE49-F238E27FC236}">
                <a16:creationId xmlns:a16="http://schemas.microsoft.com/office/drawing/2014/main" id="{42C77ACC-F0F6-4EDC-9B83-08450DCF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07" y="1225783"/>
            <a:ext cx="6370185" cy="33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7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F4128-8C7F-43B9-A15A-F7C0CB8C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2582799"/>
            <a:ext cx="7934018" cy="14016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573D3C-E3B7-457E-8C40-3D389202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Tehnološki dobavljač godine</a:t>
            </a:r>
          </a:p>
        </p:txBody>
      </p:sp>
    </p:spTree>
    <p:extLst>
      <p:ext uri="{BB962C8B-B14F-4D97-AF65-F5344CB8AC3E}">
        <p14:creationId xmlns:p14="http://schemas.microsoft.com/office/powerpoint/2010/main" val="25988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564C-C0B7-4AA6-AA46-0C6B399F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032" y="2873802"/>
            <a:ext cx="5581936" cy="1110395"/>
          </a:xfrm>
        </p:spPr>
        <p:txBody>
          <a:bodyPr/>
          <a:lstStyle/>
          <a:p>
            <a:pPr algn="ctr"/>
            <a:r>
              <a:rPr lang="hr-HR" b="0" dirty="0">
                <a:latin typeface="+mj-lt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66301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242-D4D8-4449-A890-5610A15B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680" y="1095286"/>
            <a:ext cx="8837942" cy="4667428"/>
          </a:xfrm>
        </p:spPr>
        <p:txBody>
          <a:bodyPr>
            <a:normAutofit/>
          </a:bodyPr>
          <a:lstStyle/>
          <a:p>
            <a:r>
              <a:rPr lang="hr-HR" sz="6000" dirty="0">
                <a:cs typeface="Andalus" panose="02020603050405020304"/>
              </a:rPr>
              <a:t>Skup aktivnosti proizvođača </a:t>
            </a:r>
            <a:br>
              <a:rPr lang="hr-HR" sz="6000" dirty="0">
                <a:cs typeface="Andalus" panose="02020603050405020304"/>
              </a:rPr>
            </a:br>
            <a:r>
              <a:rPr lang="hr-HR" sz="6000" dirty="0">
                <a:cs typeface="Andalus" panose="02020603050405020304"/>
              </a:rPr>
              <a:t>i/ili distributera </a:t>
            </a:r>
            <a:br>
              <a:rPr lang="hr-HR" sz="6000" dirty="0">
                <a:cs typeface="Andalus" panose="02020603050405020304"/>
              </a:rPr>
            </a:br>
            <a:r>
              <a:rPr lang="hr-HR" sz="4800" dirty="0">
                <a:cs typeface="Andalus" panose="02020603050405020304"/>
              </a:rPr>
              <a:t>koje spajaju potrebe branda i kanala prodaje</a:t>
            </a:r>
          </a:p>
        </p:txBody>
      </p:sp>
    </p:spTree>
    <p:extLst>
      <p:ext uri="{BB962C8B-B14F-4D97-AF65-F5344CB8AC3E}">
        <p14:creationId xmlns:p14="http://schemas.microsoft.com/office/powerpoint/2010/main" val="396510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242-D4D8-4449-A890-5610A15B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680" y="1095286"/>
            <a:ext cx="8837942" cy="3594103"/>
          </a:xfrm>
        </p:spPr>
        <p:txBody>
          <a:bodyPr>
            <a:normAutofit/>
          </a:bodyPr>
          <a:lstStyle/>
          <a:p>
            <a:r>
              <a:rPr lang="en-US" sz="4800" dirty="0">
                <a:cs typeface="Andalus" panose="02020603050405020304"/>
              </a:rPr>
              <a:t>…discipline of marketing </a:t>
            </a:r>
            <a:br>
              <a:rPr lang="en-US" sz="4800" dirty="0">
                <a:cs typeface="Andalus" panose="02020603050405020304"/>
              </a:rPr>
            </a:br>
            <a:r>
              <a:rPr lang="en-US" sz="4800" b="0" dirty="0">
                <a:cs typeface="Andalus" panose="02020603050405020304"/>
              </a:rPr>
              <a:t>that relates to increasing the demand at wholesaler, retailer, or distributor level rather than at the consumer level</a:t>
            </a:r>
          </a:p>
        </p:txBody>
      </p:sp>
    </p:spTree>
    <p:extLst>
      <p:ext uri="{BB962C8B-B14F-4D97-AF65-F5344CB8AC3E}">
        <p14:creationId xmlns:p14="http://schemas.microsoft.com/office/powerpoint/2010/main" val="20217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6CF592-BDE4-4F7C-AAEC-13D63932B5E3}"/>
              </a:ext>
            </a:extLst>
          </p:cNvPr>
          <p:cNvSpPr/>
          <p:nvPr/>
        </p:nvSpPr>
        <p:spPr>
          <a:xfrm>
            <a:off x="2606040" y="948692"/>
            <a:ext cx="2955789" cy="4674868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noFill/>
          </a:ln>
          <a:effectLst>
            <a:outerShdw blurRad="3683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634D57-7D30-4E5C-81C1-27CFD93FFF12}"/>
              </a:ext>
            </a:extLst>
          </p:cNvPr>
          <p:cNvSpPr/>
          <p:nvPr/>
        </p:nvSpPr>
        <p:spPr>
          <a:xfrm>
            <a:off x="6630173" y="948692"/>
            <a:ext cx="2955789" cy="4674868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noFill/>
          </a:ln>
          <a:effectLst>
            <a:outerShdw blurRad="3683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7A242-D4D8-4449-A890-5610A15B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6169" y="3814450"/>
            <a:ext cx="2335530" cy="125762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cs typeface="Andalus" panose="02020603050405020304"/>
              </a:rPr>
              <a:t>Jačanje</a:t>
            </a:r>
            <a:r>
              <a:rPr lang="hr-HR" sz="4000" dirty="0">
                <a:cs typeface="Andalus" panose="02020603050405020304"/>
              </a:rPr>
              <a:t> </a:t>
            </a:r>
            <a:r>
              <a:rPr lang="en-US" sz="4000" dirty="0" err="1">
                <a:cs typeface="Andalus" panose="02020603050405020304"/>
              </a:rPr>
              <a:t>branda</a:t>
            </a:r>
            <a:r>
              <a:rPr lang="en-US" sz="4000" dirty="0">
                <a:cs typeface="Andalus" panose="02020603050405020304"/>
              </a:rPr>
              <a:t>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D7674-BBE6-4C4A-B062-49D230FA0389}"/>
              </a:ext>
            </a:extLst>
          </p:cNvPr>
          <p:cNvSpPr/>
          <p:nvPr/>
        </p:nvSpPr>
        <p:spPr>
          <a:xfrm>
            <a:off x="6750573" y="3748637"/>
            <a:ext cx="2714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585951"/>
                </a:solidFill>
                <a:cs typeface="Andalus" panose="02020603050405020304"/>
              </a:rPr>
              <a:t>Povećanje</a:t>
            </a:r>
            <a:endParaRPr lang="hr-HR" sz="4000" b="1" dirty="0">
              <a:solidFill>
                <a:srgbClr val="585951"/>
              </a:solidFill>
              <a:cs typeface="Andalus" panose="02020603050405020304"/>
            </a:endParaRPr>
          </a:p>
          <a:p>
            <a:pPr algn="ctr"/>
            <a:r>
              <a:rPr lang="en-US" sz="4000" b="1" dirty="0" err="1">
                <a:solidFill>
                  <a:srgbClr val="585951"/>
                </a:solidFill>
                <a:cs typeface="Andalus" panose="02020603050405020304"/>
              </a:rPr>
              <a:t>prodaje</a:t>
            </a:r>
            <a:r>
              <a:rPr lang="en-US" sz="4000" b="1" dirty="0">
                <a:solidFill>
                  <a:srgbClr val="585951"/>
                </a:solidFill>
                <a:cs typeface="Andalus" panose="02020603050405020304"/>
              </a:rPr>
              <a:t>!</a:t>
            </a:r>
            <a:endParaRPr lang="hr-HR" sz="4000" b="1" dirty="0">
              <a:solidFill>
                <a:srgbClr val="58595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382D08-B764-496E-8085-D8B655E43006}"/>
              </a:ext>
            </a:extLst>
          </p:cNvPr>
          <p:cNvCxnSpPr/>
          <p:nvPr/>
        </p:nvCxnSpPr>
        <p:spPr>
          <a:xfrm>
            <a:off x="3718174" y="3486150"/>
            <a:ext cx="731520" cy="0"/>
          </a:xfrm>
          <a:prstGeom prst="line">
            <a:avLst/>
          </a:prstGeom>
          <a:ln w="44450">
            <a:solidFill>
              <a:srgbClr val="585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661B33-B0A4-4579-A57D-5037E094D973}"/>
              </a:ext>
            </a:extLst>
          </p:cNvPr>
          <p:cNvCxnSpPr/>
          <p:nvPr/>
        </p:nvCxnSpPr>
        <p:spPr>
          <a:xfrm>
            <a:off x="7742307" y="3486150"/>
            <a:ext cx="731520" cy="0"/>
          </a:xfrm>
          <a:prstGeom prst="line">
            <a:avLst/>
          </a:prstGeom>
          <a:ln w="44450">
            <a:solidFill>
              <a:srgbClr val="585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8BB69CE-314F-4FF0-90DA-A05930210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08685" y="2035129"/>
            <a:ext cx="1350498" cy="8995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363770-8D50-4034-A30D-A39F89ADD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29301" y="1669934"/>
            <a:ext cx="1357532" cy="126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8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75604B1-7E17-4F48-AB38-57EDD3A5091B}"/>
              </a:ext>
            </a:extLst>
          </p:cNvPr>
          <p:cNvGrpSpPr/>
          <p:nvPr/>
        </p:nvGrpSpPr>
        <p:grpSpPr>
          <a:xfrm>
            <a:off x="1931385" y="621542"/>
            <a:ext cx="8667037" cy="5258579"/>
            <a:chOff x="1951482" y="641638"/>
            <a:chExt cx="8667037" cy="5258579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FA5E4EA-6841-4F5A-80A8-06D6A1B23F9B}"/>
                </a:ext>
              </a:extLst>
            </p:cNvPr>
            <p:cNvSpPr/>
            <p:nvPr/>
          </p:nvSpPr>
          <p:spPr>
            <a:xfrm>
              <a:off x="4868767" y="2219496"/>
              <a:ext cx="2133958" cy="21339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F1A4529-EFAD-4D00-83D6-365BF6D6838B}"/>
                </a:ext>
              </a:extLst>
            </p:cNvPr>
            <p:cNvGrpSpPr/>
            <p:nvPr/>
          </p:nvGrpSpPr>
          <p:grpSpPr>
            <a:xfrm>
              <a:off x="5194213" y="2480879"/>
              <a:ext cx="1483067" cy="1547130"/>
              <a:chOff x="5194213" y="2480879"/>
              <a:chExt cx="1483067" cy="154713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1C41EEA-748E-4EC5-A312-2282B6EB65CC}"/>
                  </a:ext>
                </a:extLst>
              </p:cNvPr>
              <p:cNvSpPr/>
              <p:nvPr/>
            </p:nvSpPr>
            <p:spPr>
              <a:xfrm>
                <a:off x="5194213" y="2544942"/>
                <a:ext cx="1483067" cy="14830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BC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099C6C49-C1EB-4B98-A2E7-B0ED34D379E4}"/>
                  </a:ext>
                </a:extLst>
              </p:cNvPr>
              <p:cNvSpPr/>
              <p:nvPr/>
            </p:nvSpPr>
            <p:spPr>
              <a:xfrm rot="5192160">
                <a:off x="5867207" y="2490416"/>
                <a:ext cx="137077" cy="118003"/>
              </a:xfrm>
              <a:prstGeom prst="triangle">
                <a:avLst/>
              </a:prstGeom>
              <a:solidFill>
                <a:srgbClr val="53B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6F6F8BA4-A55D-45D3-894B-0266DFC80E18}"/>
                  </a:ext>
                </a:extLst>
              </p:cNvPr>
              <p:cNvSpPr/>
              <p:nvPr/>
            </p:nvSpPr>
            <p:spPr>
              <a:xfrm rot="12206458">
                <a:off x="6504231" y="3594995"/>
                <a:ext cx="137078" cy="118004"/>
              </a:xfrm>
              <a:prstGeom prst="triangle">
                <a:avLst/>
              </a:prstGeom>
              <a:solidFill>
                <a:srgbClr val="53B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90E1365B-E58E-443E-953A-76815ED9284A}"/>
                  </a:ext>
                </a:extLst>
              </p:cNvPr>
              <p:cNvSpPr/>
              <p:nvPr/>
            </p:nvSpPr>
            <p:spPr>
              <a:xfrm rot="12619457">
                <a:off x="5263998" y="3689615"/>
                <a:ext cx="137078" cy="118004"/>
              </a:xfrm>
              <a:prstGeom prst="triangle">
                <a:avLst/>
              </a:prstGeom>
              <a:solidFill>
                <a:srgbClr val="53B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1D0A382-AD96-4BC2-AB1F-D1A37FB1554C}"/>
                </a:ext>
              </a:extLst>
            </p:cNvPr>
            <p:cNvSpPr/>
            <p:nvPr/>
          </p:nvSpPr>
          <p:spPr>
            <a:xfrm>
              <a:off x="3676868" y="1053211"/>
              <a:ext cx="4562299" cy="4562299"/>
            </a:xfrm>
            <a:prstGeom prst="ellipse">
              <a:avLst/>
            </a:prstGeom>
            <a:noFill/>
            <a:ln>
              <a:solidFill>
                <a:srgbClr val="53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2364BC-37F4-4FE8-AE0A-2689F3953093}"/>
                </a:ext>
              </a:extLst>
            </p:cNvPr>
            <p:cNvSpPr/>
            <p:nvPr/>
          </p:nvSpPr>
          <p:spPr>
            <a:xfrm>
              <a:off x="6573614" y="835405"/>
              <a:ext cx="1186530" cy="1186530"/>
            </a:xfrm>
            <a:prstGeom prst="ellipse">
              <a:avLst/>
            </a:prstGeom>
            <a:solidFill>
              <a:srgbClr val="53BC9C"/>
            </a:solidFill>
            <a:ln>
              <a:noFill/>
            </a:ln>
            <a:effectLst>
              <a:outerShdw blurRad="1524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0AB1AE1-97A0-4DF1-A16C-8F9C42DFD2CB}"/>
                </a:ext>
              </a:extLst>
            </p:cNvPr>
            <p:cNvSpPr/>
            <p:nvPr/>
          </p:nvSpPr>
          <p:spPr>
            <a:xfrm>
              <a:off x="3039375" y="2887668"/>
              <a:ext cx="1186530" cy="1186530"/>
            </a:xfrm>
            <a:prstGeom prst="ellipse">
              <a:avLst/>
            </a:prstGeom>
            <a:solidFill>
              <a:srgbClr val="53BC9C"/>
            </a:solidFill>
            <a:ln>
              <a:noFill/>
            </a:ln>
            <a:effectLst>
              <a:outerShdw blurRad="1524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144C9B4-C171-4C8F-9BC6-748E89B6628A}"/>
                </a:ext>
              </a:extLst>
            </p:cNvPr>
            <p:cNvSpPr/>
            <p:nvPr/>
          </p:nvSpPr>
          <p:spPr>
            <a:xfrm>
              <a:off x="4229403" y="4600412"/>
              <a:ext cx="1186530" cy="1186530"/>
            </a:xfrm>
            <a:prstGeom prst="ellipse">
              <a:avLst/>
            </a:prstGeom>
            <a:solidFill>
              <a:srgbClr val="53BC9C"/>
            </a:solidFill>
            <a:ln>
              <a:noFill/>
            </a:ln>
            <a:effectLst>
              <a:outerShdw blurRad="1524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EB5DF1B-82FF-44E2-9016-66934FD4B822}"/>
                </a:ext>
              </a:extLst>
            </p:cNvPr>
            <p:cNvSpPr/>
            <p:nvPr/>
          </p:nvSpPr>
          <p:spPr>
            <a:xfrm>
              <a:off x="6561279" y="4614957"/>
              <a:ext cx="1186530" cy="1186530"/>
            </a:xfrm>
            <a:prstGeom prst="ellipse">
              <a:avLst/>
            </a:prstGeom>
            <a:solidFill>
              <a:srgbClr val="53BC9C"/>
            </a:solidFill>
            <a:ln>
              <a:noFill/>
            </a:ln>
            <a:effectLst>
              <a:outerShdw blurRad="1524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B3E2FED-4EE4-47BD-851D-1FE0821CA046}"/>
                </a:ext>
              </a:extLst>
            </p:cNvPr>
            <p:cNvSpPr/>
            <p:nvPr/>
          </p:nvSpPr>
          <p:spPr>
            <a:xfrm>
              <a:off x="7653477" y="2764237"/>
              <a:ext cx="1186530" cy="1186530"/>
            </a:xfrm>
            <a:prstGeom prst="ellipse">
              <a:avLst/>
            </a:prstGeom>
            <a:solidFill>
              <a:srgbClr val="53BC9C"/>
            </a:solidFill>
            <a:ln>
              <a:noFill/>
            </a:ln>
            <a:effectLst>
              <a:outerShdw blurRad="1524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2CD01C6-5738-46F1-BFE9-F0F270A38F83}"/>
                </a:ext>
              </a:extLst>
            </p:cNvPr>
            <p:cNvSpPr/>
            <p:nvPr/>
          </p:nvSpPr>
          <p:spPr>
            <a:xfrm>
              <a:off x="4146609" y="866742"/>
              <a:ext cx="1186530" cy="1186530"/>
            </a:xfrm>
            <a:prstGeom prst="ellipse">
              <a:avLst/>
            </a:prstGeom>
            <a:solidFill>
              <a:srgbClr val="53BC9C"/>
            </a:solidFill>
            <a:ln>
              <a:noFill/>
            </a:ln>
            <a:effectLst>
              <a:outerShdw blurRad="1524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46A5A75E-0698-4690-A8A8-5B439841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13820" y="4821652"/>
              <a:ext cx="564458" cy="604440"/>
            </a:xfrm>
            <a:prstGeom prst="rect">
              <a:avLst/>
            </a:prstGeom>
          </p:spPr>
        </p:pic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315EF7-38EF-41CB-AE1B-7B5967129752}"/>
                </a:ext>
              </a:extLst>
            </p:cNvPr>
            <p:cNvSpPr/>
            <p:nvPr/>
          </p:nvSpPr>
          <p:spPr>
            <a:xfrm>
              <a:off x="3305995" y="3259357"/>
              <a:ext cx="643581" cy="440077"/>
            </a:xfrm>
            <a:custGeom>
              <a:avLst/>
              <a:gdLst>
                <a:gd name="connsiteX0" fmla="*/ 1948339 w 2409825"/>
                <a:gd name="connsiteY0" fmla="*/ 1640681 h 1647825"/>
                <a:gd name="connsiteX1" fmla="*/ 1731169 w 2409825"/>
                <a:gd name="connsiteY1" fmla="*/ 1457801 h 1647825"/>
                <a:gd name="connsiteX2" fmla="*/ 1728311 w 2409825"/>
                <a:gd name="connsiteY2" fmla="*/ 1439704 h 1647825"/>
                <a:gd name="connsiteX3" fmla="*/ 750094 w 2409825"/>
                <a:gd name="connsiteY3" fmla="*/ 1439704 h 1647825"/>
                <a:gd name="connsiteX4" fmla="*/ 747236 w 2409825"/>
                <a:gd name="connsiteY4" fmla="*/ 1457801 h 1647825"/>
                <a:gd name="connsiteX5" fmla="*/ 530066 w 2409825"/>
                <a:gd name="connsiteY5" fmla="*/ 1640681 h 1647825"/>
                <a:gd name="connsiteX6" fmla="*/ 312896 w 2409825"/>
                <a:gd name="connsiteY6" fmla="*/ 1457801 h 1647825"/>
                <a:gd name="connsiteX7" fmla="*/ 310039 w 2409825"/>
                <a:gd name="connsiteY7" fmla="*/ 1439704 h 1647825"/>
                <a:gd name="connsiteX8" fmla="*/ 47149 w 2409825"/>
                <a:gd name="connsiteY8" fmla="*/ 1439704 h 1647825"/>
                <a:gd name="connsiteX9" fmla="*/ 7144 w 2409825"/>
                <a:gd name="connsiteY9" fmla="*/ 1399699 h 1647825"/>
                <a:gd name="connsiteX10" fmla="*/ 7144 w 2409825"/>
                <a:gd name="connsiteY10" fmla="*/ 47149 h 1647825"/>
                <a:gd name="connsiteX11" fmla="*/ 47149 w 2409825"/>
                <a:gd name="connsiteY11" fmla="*/ 7144 h 1647825"/>
                <a:gd name="connsiteX12" fmla="*/ 1574959 w 2409825"/>
                <a:gd name="connsiteY12" fmla="*/ 7144 h 1647825"/>
                <a:gd name="connsiteX13" fmla="*/ 1614964 w 2409825"/>
                <a:gd name="connsiteY13" fmla="*/ 47149 h 1647825"/>
                <a:gd name="connsiteX14" fmla="*/ 1614964 w 2409825"/>
                <a:gd name="connsiteY14" fmla="*/ 257651 h 1647825"/>
                <a:gd name="connsiteX15" fmla="*/ 1972151 w 2409825"/>
                <a:gd name="connsiteY15" fmla="*/ 257651 h 1647825"/>
                <a:gd name="connsiteX16" fmla="*/ 2282667 w 2409825"/>
                <a:gd name="connsiteY16" fmla="*/ 387191 h 1647825"/>
                <a:gd name="connsiteX17" fmla="*/ 2410301 w 2409825"/>
                <a:gd name="connsiteY17" fmla="*/ 764381 h 1647825"/>
                <a:gd name="connsiteX18" fmla="*/ 2410301 w 2409825"/>
                <a:gd name="connsiteY18" fmla="*/ 1399699 h 1647825"/>
                <a:gd name="connsiteX19" fmla="*/ 2370296 w 2409825"/>
                <a:gd name="connsiteY19" fmla="*/ 1439704 h 1647825"/>
                <a:gd name="connsiteX20" fmla="*/ 2168367 w 2409825"/>
                <a:gd name="connsiteY20" fmla="*/ 1439704 h 1647825"/>
                <a:gd name="connsiteX21" fmla="*/ 2165509 w 2409825"/>
                <a:gd name="connsiteY21" fmla="*/ 1457801 h 1647825"/>
                <a:gd name="connsiteX22" fmla="*/ 1948339 w 2409825"/>
                <a:gd name="connsiteY22" fmla="*/ 1640681 h 1647825"/>
                <a:gd name="connsiteX23" fmla="*/ 1948339 w 2409825"/>
                <a:gd name="connsiteY23" fmla="*/ 1279684 h 1647825"/>
                <a:gd name="connsiteX24" fmla="*/ 1808321 w 2409825"/>
                <a:gd name="connsiteY24" fmla="*/ 1420654 h 1647825"/>
                <a:gd name="connsiteX25" fmla="*/ 1948339 w 2409825"/>
                <a:gd name="connsiteY25" fmla="*/ 1560671 h 1647825"/>
                <a:gd name="connsiteX26" fmla="*/ 2089309 w 2409825"/>
                <a:gd name="connsiteY26" fmla="*/ 1420654 h 1647825"/>
                <a:gd name="connsiteX27" fmla="*/ 1948339 w 2409825"/>
                <a:gd name="connsiteY27" fmla="*/ 1279684 h 1647825"/>
                <a:gd name="connsiteX28" fmla="*/ 530066 w 2409825"/>
                <a:gd name="connsiteY28" fmla="*/ 1279684 h 1647825"/>
                <a:gd name="connsiteX29" fmla="*/ 389096 w 2409825"/>
                <a:gd name="connsiteY29" fmla="*/ 1420654 h 1647825"/>
                <a:gd name="connsiteX30" fmla="*/ 530066 w 2409825"/>
                <a:gd name="connsiteY30" fmla="*/ 1560671 h 1647825"/>
                <a:gd name="connsiteX31" fmla="*/ 671036 w 2409825"/>
                <a:gd name="connsiteY31" fmla="*/ 1420654 h 1647825"/>
                <a:gd name="connsiteX32" fmla="*/ 530066 w 2409825"/>
                <a:gd name="connsiteY32" fmla="*/ 1279684 h 1647825"/>
                <a:gd name="connsiteX33" fmla="*/ 530066 w 2409825"/>
                <a:gd name="connsiteY33" fmla="*/ 1200626 h 1647825"/>
                <a:gd name="connsiteX34" fmla="*/ 737711 w 2409825"/>
                <a:gd name="connsiteY34" fmla="*/ 1346359 h 1647825"/>
                <a:gd name="connsiteX35" fmla="*/ 742474 w 2409825"/>
                <a:gd name="connsiteY35" fmla="*/ 1360646 h 1647825"/>
                <a:gd name="connsiteX36" fmla="*/ 1534954 w 2409825"/>
                <a:gd name="connsiteY36" fmla="*/ 1360646 h 1647825"/>
                <a:gd name="connsiteX37" fmla="*/ 1534954 w 2409825"/>
                <a:gd name="connsiteY37" fmla="*/ 88106 h 1647825"/>
                <a:gd name="connsiteX38" fmla="*/ 86201 w 2409825"/>
                <a:gd name="connsiteY38" fmla="*/ 88106 h 1647825"/>
                <a:gd name="connsiteX39" fmla="*/ 86201 w 2409825"/>
                <a:gd name="connsiteY39" fmla="*/ 1361599 h 1647825"/>
                <a:gd name="connsiteX40" fmla="*/ 317659 w 2409825"/>
                <a:gd name="connsiteY40" fmla="*/ 1361599 h 1647825"/>
                <a:gd name="connsiteX41" fmla="*/ 322421 w 2409825"/>
                <a:gd name="connsiteY41" fmla="*/ 1347311 h 1647825"/>
                <a:gd name="connsiteX42" fmla="*/ 530066 w 2409825"/>
                <a:gd name="connsiteY42" fmla="*/ 1200626 h 1647825"/>
                <a:gd name="connsiteX43" fmla="*/ 1948339 w 2409825"/>
                <a:gd name="connsiteY43" fmla="*/ 1199674 h 1647825"/>
                <a:gd name="connsiteX44" fmla="*/ 2155984 w 2409825"/>
                <a:gd name="connsiteY44" fmla="*/ 1345406 h 1647825"/>
                <a:gd name="connsiteX45" fmla="*/ 2160746 w 2409825"/>
                <a:gd name="connsiteY45" fmla="*/ 1359694 h 1647825"/>
                <a:gd name="connsiteX46" fmla="*/ 2329339 w 2409825"/>
                <a:gd name="connsiteY46" fmla="*/ 1359694 h 1647825"/>
                <a:gd name="connsiteX47" fmla="*/ 2330292 w 2409825"/>
                <a:gd name="connsiteY47" fmla="*/ 1337786 h 1647825"/>
                <a:gd name="connsiteX48" fmla="*/ 2330292 w 2409825"/>
                <a:gd name="connsiteY48" fmla="*/ 763429 h 1647825"/>
                <a:gd name="connsiteX49" fmla="*/ 1973104 w 2409825"/>
                <a:gd name="connsiteY49" fmla="*/ 336709 h 1647825"/>
                <a:gd name="connsiteX50" fmla="*/ 1615916 w 2409825"/>
                <a:gd name="connsiteY50" fmla="*/ 336709 h 1647825"/>
                <a:gd name="connsiteX51" fmla="*/ 1615916 w 2409825"/>
                <a:gd name="connsiteY51" fmla="*/ 1359694 h 1647825"/>
                <a:gd name="connsiteX52" fmla="*/ 1735931 w 2409825"/>
                <a:gd name="connsiteY52" fmla="*/ 1359694 h 1647825"/>
                <a:gd name="connsiteX53" fmla="*/ 1740694 w 2409825"/>
                <a:gd name="connsiteY53" fmla="*/ 1345406 h 1647825"/>
                <a:gd name="connsiteX54" fmla="*/ 1948339 w 2409825"/>
                <a:gd name="connsiteY54" fmla="*/ 11996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09825" h="1647825">
                  <a:moveTo>
                    <a:pt x="1948339" y="1640681"/>
                  </a:moveTo>
                  <a:cubicBezTo>
                    <a:pt x="1840706" y="1640681"/>
                    <a:pt x="1750219" y="1563529"/>
                    <a:pt x="1731169" y="1457801"/>
                  </a:cubicBezTo>
                  <a:lnTo>
                    <a:pt x="1728311" y="1439704"/>
                  </a:lnTo>
                  <a:lnTo>
                    <a:pt x="750094" y="1439704"/>
                  </a:lnTo>
                  <a:lnTo>
                    <a:pt x="747236" y="1457801"/>
                  </a:lnTo>
                  <a:cubicBezTo>
                    <a:pt x="729139" y="1563529"/>
                    <a:pt x="637699" y="1640681"/>
                    <a:pt x="530066" y="1640681"/>
                  </a:cubicBezTo>
                  <a:cubicBezTo>
                    <a:pt x="422434" y="1640681"/>
                    <a:pt x="331946" y="1563529"/>
                    <a:pt x="312896" y="1457801"/>
                  </a:cubicBezTo>
                  <a:lnTo>
                    <a:pt x="310039" y="1439704"/>
                  </a:lnTo>
                  <a:lnTo>
                    <a:pt x="47149" y="1439704"/>
                  </a:lnTo>
                  <a:cubicBezTo>
                    <a:pt x="25241" y="1439704"/>
                    <a:pt x="7144" y="1421606"/>
                    <a:pt x="7144" y="1399699"/>
                  </a:cubicBezTo>
                  <a:lnTo>
                    <a:pt x="7144" y="47149"/>
                  </a:lnTo>
                  <a:cubicBezTo>
                    <a:pt x="7144" y="25241"/>
                    <a:pt x="25241" y="7144"/>
                    <a:pt x="47149" y="7144"/>
                  </a:cubicBezTo>
                  <a:lnTo>
                    <a:pt x="1574959" y="7144"/>
                  </a:lnTo>
                  <a:cubicBezTo>
                    <a:pt x="1596866" y="7144"/>
                    <a:pt x="1614964" y="25241"/>
                    <a:pt x="1614964" y="47149"/>
                  </a:cubicBezTo>
                  <a:lnTo>
                    <a:pt x="1614964" y="257651"/>
                  </a:lnTo>
                  <a:lnTo>
                    <a:pt x="1972151" y="257651"/>
                  </a:lnTo>
                  <a:cubicBezTo>
                    <a:pt x="2095024" y="257651"/>
                    <a:pt x="2205514" y="303371"/>
                    <a:pt x="2282667" y="387191"/>
                  </a:cubicBezTo>
                  <a:cubicBezTo>
                    <a:pt x="2365534" y="476726"/>
                    <a:pt x="2409349" y="607219"/>
                    <a:pt x="2410301" y="764381"/>
                  </a:cubicBezTo>
                  <a:lnTo>
                    <a:pt x="2410301" y="1399699"/>
                  </a:lnTo>
                  <a:cubicBezTo>
                    <a:pt x="2410301" y="1421606"/>
                    <a:pt x="2392204" y="1439704"/>
                    <a:pt x="2370296" y="1439704"/>
                  </a:cubicBezTo>
                  <a:lnTo>
                    <a:pt x="2168367" y="1439704"/>
                  </a:lnTo>
                  <a:lnTo>
                    <a:pt x="2165509" y="1457801"/>
                  </a:lnTo>
                  <a:cubicBezTo>
                    <a:pt x="2146459" y="1563529"/>
                    <a:pt x="2055019" y="1640681"/>
                    <a:pt x="1948339" y="1640681"/>
                  </a:cubicBezTo>
                  <a:close/>
                  <a:moveTo>
                    <a:pt x="1948339" y="1279684"/>
                  </a:moveTo>
                  <a:cubicBezTo>
                    <a:pt x="1871186" y="1279684"/>
                    <a:pt x="1808321" y="1342549"/>
                    <a:pt x="1808321" y="1420654"/>
                  </a:cubicBezTo>
                  <a:cubicBezTo>
                    <a:pt x="1808321" y="1498759"/>
                    <a:pt x="1871186" y="1560671"/>
                    <a:pt x="1948339" y="1560671"/>
                  </a:cubicBezTo>
                  <a:cubicBezTo>
                    <a:pt x="2025491" y="1560671"/>
                    <a:pt x="2089309" y="1497806"/>
                    <a:pt x="2089309" y="1420654"/>
                  </a:cubicBezTo>
                  <a:cubicBezTo>
                    <a:pt x="2089309" y="1343501"/>
                    <a:pt x="2025491" y="1279684"/>
                    <a:pt x="1948339" y="1279684"/>
                  </a:cubicBezTo>
                  <a:close/>
                  <a:moveTo>
                    <a:pt x="530066" y="1279684"/>
                  </a:moveTo>
                  <a:cubicBezTo>
                    <a:pt x="452914" y="1279684"/>
                    <a:pt x="389096" y="1342549"/>
                    <a:pt x="389096" y="1420654"/>
                  </a:cubicBezTo>
                  <a:cubicBezTo>
                    <a:pt x="389096" y="1498759"/>
                    <a:pt x="451961" y="1560671"/>
                    <a:pt x="530066" y="1560671"/>
                  </a:cubicBezTo>
                  <a:cubicBezTo>
                    <a:pt x="607219" y="1560671"/>
                    <a:pt x="671036" y="1497806"/>
                    <a:pt x="671036" y="1420654"/>
                  </a:cubicBezTo>
                  <a:cubicBezTo>
                    <a:pt x="671036" y="1343501"/>
                    <a:pt x="607219" y="1279684"/>
                    <a:pt x="530066" y="1279684"/>
                  </a:cubicBezTo>
                  <a:close/>
                  <a:moveTo>
                    <a:pt x="530066" y="1200626"/>
                  </a:moveTo>
                  <a:cubicBezTo>
                    <a:pt x="622459" y="1200626"/>
                    <a:pt x="706279" y="1259681"/>
                    <a:pt x="737711" y="1346359"/>
                  </a:cubicBezTo>
                  <a:lnTo>
                    <a:pt x="742474" y="1360646"/>
                  </a:lnTo>
                  <a:lnTo>
                    <a:pt x="1534954" y="1360646"/>
                  </a:lnTo>
                  <a:lnTo>
                    <a:pt x="1534954" y="88106"/>
                  </a:lnTo>
                  <a:lnTo>
                    <a:pt x="86201" y="88106"/>
                  </a:lnTo>
                  <a:lnTo>
                    <a:pt x="86201" y="1361599"/>
                  </a:lnTo>
                  <a:lnTo>
                    <a:pt x="317659" y="1361599"/>
                  </a:lnTo>
                  <a:lnTo>
                    <a:pt x="322421" y="1347311"/>
                  </a:lnTo>
                  <a:cubicBezTo>
                    <a:pt x="353854" y="1259681"/>
                    <a:pt x="437674" y="1200626"/>
                    <a:pt x="530066" y="1200626"/>
                  </a:cubicBezTo>
                  <a:close/>
                  <a:moveTo>
                    <a:pt x="1948339" y="1199674"/>
                  </a:moveTo>
                  <a:cubicBezTo>
                    <a:pt x="2040731" y="1199674"/>
                    <a:pt x="2124551" y="1258729"/>
                    <a:pt x="2155984" y="1345406"/>
                  </a:cubicBezTo>
                  <a:lnTo>
                    <a:pt x="2160746" y="1359694"/>
                  </a:lnTo>
                  <a:lnTo>
                    <a:pt x="2329339" y="1359694"/>
                  </a:lnTo>
                  <a:lnTo>
                    <a:pt x="2330292" y="1337786"/>
                  </a:lnTo>
                  <a:lnTo>
                    <a:pt x="2330292" y="763429"/>
                  </a:lnTo>
                  <a:cubicBezTo>
                    <a:pt x="2330292" y="499586"/>
                    <a:pt x="2193131" y="336709"/>
                    <a:pt x="1973104" y="336709"/>
                  </a:cubicBezTo>
                  <a:lnTo>
                    <a:pt x="1615916" y="336709"/>
                  </a:lnTo>
                  <a:lnTo>
                    <a:pt x="1615916" y="1359694"/>
                  </a:lnTo>
                  <a:lnTo>
                    <a:pt x="1735931" y="1359694"/>
                  </a:lnTo>
                  <a:lnTo>
                    <a:pt x="1740694" y="1345406"/>
                  </a:lnTo>
                  <a:cubicBezTo>
                    <a:pt x="1772126" y="1258729"/>
                    <a:pt x="1854994" y="1199674"/>
                    <a:pt x="1948339" y="119967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r-HR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E455967-23D9-4F84-A36B-CF7E048B7A44}"/>
                </a:ext>
              </a:extLst>
            </p:cNvPr>
            <p:cNvGrpSpPr/>
            <p:nvPr/>
          </p:nvGrpSpPr>
          <p:grpSpPr>
            <a:xfrm>
              <a:off x="6815680" y="4913031"/>
              <a:ext cx="575503" cy="618846"/>
              <a:chOff x="6636576" y="4252987"/>
              <a:chExt cx="778377" cy="836999"/>
            </a:xfrm>
            <a:solidFill>
              <a:schemeClr val="bg1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2265C9-D473-408F-B411-2ED33F55877C}"/>
                  </a:ext>
                </a:extLst>
              </p:cNvPr>
              <p:cNvSpPr/>
              <p:nvPr/>
            </p:nvSpPr>
            <p:spPr>
              <a:xfrm>
                <a:off x="6990918" y="4470542"/>
                <a:ext cx="221463" cy="159583"/>
              </a:xfrm>
              <a:custGeom>
                <a:avLst/>
                <a:gdLst>
                  <a:gd name="connsiteX0" fmla="*/ 226219 w 647700"/>
                  <a:gd name="connsiteY0" fmla="*/ 464344 h 466725"/>
                  <a:gd name="connsiteX1" fmla="*/ 197644 w 647700"/>
                  <a:gd name="connsiteY1" fmla="*/ 452914 h 466725"/>
                  <a:gd name="connsiteX2" fmla="*/ 18574 w 647700"/>
                  <a:gd name="connsiteY2" fmla="*/ 274796 h 466725"/>
                  <a:gd name="connsiteX3" fmla="*/ 18574 w 647700"/>
                  <a:gd name="connsiteY3" fmla="*/ 218599 h 466725"/>
                  <a:gd name="connsiteX4" fmla="*/ 47149 w 647700"/>
                  <a:gd name="connsiteY4" fmla="*/ 207169 h 466725"/>
                  <a:gd name="connsiteX5" fmla="*/ 75724 w 647700"/>
                  <a:gd name="connsiteY5" fmla="*/ 218599 h 466725"/>
                  <a:gd name="connsiteX6" fmla="*/ 226219 w 647700"/>
                  <a:gd name="connsiteY6" fmla="*/ 369094 h 466725"/>
                  <a:gd name="connsiteX7" fmla="*/ 576739 w 647700"/>
                  <a:gd name="connsiteY7" fmla="*/ 18574 h 466725"/>
                  <a:gd name="connsiteX8" fmla="*/ 605314 w 647700"/>
                  <a:gd name="connsiteY8" fmla="*/ 7144 h 466725"/>
                  <a:gd name="connsiteX9" fmla="*/ 633889 w 647700"/>
                  <a:gd name="connsiteY9" fmla="*/ 18574 h 466725"/>
                  <a:gd name="connsiteX10" fmla="*/ 645319 w 647700"/>
                  <a:gd name="connsiteY10" fmla="*/ 47149 h 466725"/>
                  <a:gd name="connsiteX11" fmla="*/ 633889 w 647700"/>
                  <a:gd name="connsiteY11" fmla="*/ 75724 h 466725"/>
                  <a:gd name="connsiteX12" fmla="*/ 254794 w 647700"/>
                  <a:gd name="connsiteY12" fmla="*/ 454819 h 466725"/>
                  <a:gd name="connsiteX13" fmla="*/ 226219 w 647700"/>
                  <a:gd name="connsiteY13" fmla="*/ 4643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7700" h="466725">
                    <a:moveTo>
                      <a:pt x="226219" y="464344"/>
                    </a:moveTo>
                    <a:cubicBezTo>
                      <a:pt x="215741" y="464344"/>
                      <a:pt x="205264" y="460534"/>
                      <a:pt x="197644" y="452914"/>
                    </a:cubicBezTo>
                    <a:lnTo>
                      <a:pt x="18574" y="274796"/>
                    </a:lnTo>
                    <a:cubicBezTo>
                      <a:pt x="3334" y="259556"/>
                      <a:pt x="3334" y="233839"/>
                      <a:pt x="18574" y="218599"/>
                    </a:cubicBezTo>
                    <a:cubicBezTo>
                      <a:pt x="26194" y="210979"/>
                      <a:pt x="35719" y="207169"/>
                      <a:pt x="47149" y="207169"/>
                    </a:cubicBezTo>
                    <a:cubicBezTo>
                      <a:pt x="57626" y="207169"/>
                      <a:pt x="68104" y="210979"/>
                      <a:pt x="75724" y="218599"/>
                    </a:cubicBezTo>
                    <a:lnTo>
                      <a:pt x="226219" y="369094"/>
                    </a:lnTo>
                    <a:lnTo>
                      <a:pt x="576739" y="18574"/>
                    </a:lnTo>
                    <a:cubicBezTo>
                      <a:pt x="584359" y="10954"/>
                      <a:pt x="593884" y="7144"/>
                      <a:pt x="605314" y="7144"/>
                    </a:cubicBezTo>
                    <a:cubicBezTo>
                      <a:pt x="616744" y="7144"/>
                      <a:pt x="626269" y="10954"/>
                      <a:pt x="633889" y="18574"/>
                    </a:cubicBezTo>
                    <a:cubicBezTo>
                      <a:pt x="641509" y="26194"/>
                      <a:pt x="645319" y="35719"/>
                      <a:pt x="645319" y="47149"/>
                    </a:cubicBezTo>
                    <a:cubicBezTo>
                      <a:pt x="645319" y="58579"/>
                      <a:pt x="641509" y="68104"/>
                      <a:pt x="633889" y="75724"/>
                    </a:cubicBezTo>
                    <a:lnTo>
                      <a:pt x="254794" y="454819"/>
                    </a:lnTo>
                    <a:cubicBezTo>
                      <a:pt x="247174" y="460534"/>
                      <a:pt x="236696" y="464344"/>
                      <a:pt x="226219" y="464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C1F1E4E-6D2D-4D4B-BDDB-A45B320D6560}"/>
                  </a:ext>
                </a:extLst>
              </p:cNvPr>
              <p:cNvSpPr/>
              <p:nvPr/>
            </p:nvSpPr>
            <p:spPr>
              <a:xfrm>
                <a:off x="6636576" y="4252987"/>
                <a:ext cx="778377" cy="836999"/>
              </a:xfrm>
              <a:custGeom>
                <a:avLst/>
                <a:gdLst>
                  <a:gd name="connsiteX0" fmla="*/ 1952149 w 2276475"/>
                  <a:gd name="connsiteY0" fmla="*/ 2449354 h 2447925"/>
                  <a:gd name="connsiteX1" fmla="*/ 1700689 w 2276475"/>
                  <a:gd name="connsiteY1" fmla="*/ 2197894 h 2447925"/>
                  <a:gd name="connsiteX2" fmla="*/ 1741646 w 2276475"/>
                  <a:gd name="connsiteY2" fmla="*/ 2059781 h 2447925"/>
                  <a:gd name="connsiteX3" fmla="*/ 1763554 w 2276475"/>
                  <a:gd name="connsiteY3" fmla="*/ 2026444 h 2447925"/>
                  <a:gd name="connsiteX4" fmla="*/ 1031081 w 2276475"/>
                  <a:gd name="connsiteY4" fmla="*/ 2026444 h 2447925"/>
                  <a:gd name="connsiteX5" fmla="*/ 1052989 w 2276475"/>
                  <a:gd name="connsiteY5" fmla="*/ 2059781 h 2447925"/>
                  <a:gd name="connsiteX6" fmla="*/ 1093946 w 2276475"/>
                  <a:gd name="connsiteY6" fmla="*/ 2197894 h 2447925"/>
                  <a:gd name="connsiteX7" fmla="*/ 842486 w 2276475"/>
                  <a:gd name="connsiteY7" fmla="*/ 2449354 h 2447925"/>
                  <a:gd name="connsiteX8" fmla="*/ 591026 w 2276475"/>
                  <a:gd name="connsiteY8" fmla="*/ 2197894 h 2447925"/>
                  <a:gd name="connsiteX9" fmla="*/ 632936 w 2276475"/>
                  <a:gd name="connsiteY9" fmla="*/ 2058829 h 2447925"/>
                  <a:gd name="connsiteX10" fmla="*/ 652939 w 2276475"/>
                  <a:gd name="connsiteY10" fmla="*/ 2028349 h 2447925"/>
                  <a:gd name="connsiteX11" fmla="*/ 616743 w 2276475"/>
                  <a:gd name="connsiteY11" fmla="*/ 2025491 h 2447925"/>
                  <a:gd name="connsiteX12" fmla="*/ 384334 w 2276475"/>
                  <a:gd name="connsiteY12" fmla="*/ 1772126 h 2447925"/>
                  <a:gd name="connsiteX13" fmla="*/ 384334 w 2276475"/>
                  <a:gd name="connsiteY13" fmla="*/ 233839 h 2447925"/>
                  <a:gd name="connsiteX14" fmla="*/ 31909 w 2276475"/>
                  <a:gd name="connsiteY14" fmla="*/ 83344 h 2447925"/>
                  <a:gd name="connsiteX15" fmla="*/ 10001 w 2276475"/>
                  <a:gd name="connsiteY15" fmla="*/ 61436 h 2447925"/>
                  <a:gd name="connsiteX16" fmla="*/ 10001 w 2276475"/>
                  <a:gd name="connsiteY16" fmla="*/ 31909 h 2447925"/>
                  <a:gd name="connsiteX17" fmla="*/ 47149 w 2276475"/>
                  <a:gd name="connsiteY17" fmla="*/ 7144 h 2447925"/>
                  <a:gd name="connsiteX18" fmla="*/ 62389 w 2276475"/>
                  <a:gd name="connsiteY18" fmla="*/ 10001 h 2447925"/>
                  <a:gd name="connsiteX19" fmla="*/ 440531 w 2276475"/>
                  <a:gd name="connsiteY19" fmla="*/ 169069 h 2447925"/>
                  <a:gd name="connsiteX20" fmla="*/ 442436 w 2276475"/>
                  <a:gd name="connsiteY20" fmla="*/ 170021 h 2447925"/>
                  <a:gd name="connsiteX21" fmla="*/ 445293 w 2276475"/>
                  <a:gd name="connsiteY21" fmla="*/ 171926 h 2447925"/>
                  <a:gd name="connsiteX22" fmla="*/ 446246 w 2276475"/>
                  <a:gd name="connsiteY22" fmla="*/ 171926 h 2447925"/>
                  <a:gd name="connsiteX23" fmla="*/ 447199 w 2276475"/>
                  <a:gd name="connsiteY23" fmla="*/ 172879 h 2447925"/>
                  <a:gd name="connsiteX24" fmla="*/ 449104 w 2276475"/>
                  <a:gd name="connsiteY24" fmla="*/ 173831 h 2447925"/>
                  <a:gd name="connsiteX25" fmla="*/ 451961 w 2276475"/>
                  <a:gd name="connsiteY25" fmla="*/ 176689 h 2447925"/>
                  <a:gd name="connsiteX26" fmla="*/ 452914 w 2276475"/>
                  <a:gd name="connsiteY26" fmla="*/ 177641 h 2447925"/>
                  <a:gd name="connsiteX27" fmla="*/ 456724 w 2276475"/>
                  <a:gd name="connsiteY27" fmla="*/ 181451 h 2447925"/>
                  <a:gd name="connsiteX28" fmla="*/ 457676 w 2276475"/>
                  <a:gd name="connsiteY28" fmla="*/ 182404 h 2447925"/>
                  <a:gd name="connsiteX29" fmla="*/ 458629 w 2276475"/>
                  <a:gd name="connsiteY29" fmla="*/ 183356 h 2447925"/>
                  <a:gd name="connsiteX30" fmla="*/ 458629 w 2276475"/>
                  <a:gd name="connsiteY30" fmla="*/ 184309 h 2447925"/>
                  <a:gd name="connsiteX31" fmla="*/ 460534 w 2276475"/>
                  <a:gd name="connsiteY31" fmla="*/ 187166 h 2447925"/>
                  <a:gd name="connsiteX32" fmla="*/ 460534 w 2276475"/>
                  <a:gd name="connsiteY32" fmla="*/ 187166 h 2447925"/>
                  <a:gd name="connsiteX33" fmla="*/ 462439 w 2276475"/>
                  <a:gd name="connsiteY33" fmla="*/ 190976 h 2447925"/>
                  <a:gd name="connsiteX34" fmla="*/ 463391 w 2276475"/>
                  <a:gd name="connsiteY34" fmla="*/ 192881 h 2447925"/>
                  <a:gd name="connsiteX35" fmla="*/ 463391 w 2276475"/>
                  <a:gd name="connsiteY35" fmla="*/ 194786 h 2447925"/>
                  <a:gd name="connsiteX36" fmla="*/ 464343 w 2276475"/>
                  <a:gd name="connsiteY36" fmla="*/ 197644 h 2447925"/>
                  <a:gd name="connsiteX37" fmla="*/ 464343 w 2276475"/>
                  <a:gd name="connsiteY37" fmla="*/ 198596 h 2447925"/>
                  <a:gd name="connsiteX38" fmla="*/ 464343 w 2276475"/>
                  <a:gd name="connsiteY38" fmla="*/ 201454 h 2447925"/>
                  <a:gd name="connsiteX39" fmla="*/ 465296 w 2276475"/>
                  <a:gd name="connsiteY39" fmla="*/ 204311 h 2447925"/>
                  <a:gd name="connsiteX40" fmla="*/ 465296 w 2276475"/>
                  <a:gd name="connsiteY40" fmla="*/ 206216 h 2447925"/>
                  <a:gd name="connsiteX41" fmla="*/ 465296 w 2276475"/>
                  <a:gd name="connsiteY41" fmla="*/ 1339691 h 2447925"/>
                  <a:gd name="connsiteX42" fmla="*/ 639604 w 2276475"/>
                  <a:gd name="connsiteY42" fmla="*/ 1513999 h 2447925"/>
                  <a:gd name="connsiteX43" fmla="*/ 2017871 w 2276475"/>
                  <a:gd name="connsiteY43" fmla="*/ 1513999 h 2447925"/>
                  <a:gd name="connsiteX44" fmla="*/ 2192179 w 2276475"/>
                  <a:gd name="connsiteY44" fmla="*/ 1339691 h 2447925"/>
                  <a:gd name="connsiteX45" fmla="*/ 2192179 w 2276475"/>
                  <a:gd name="connsiteY45" fmla="*/ 760571 h 2447925"/>
                  <a:gd name="connsiteX46" fmla="*/ 2232184 w 2276475"/>
                  <a:gd name="connsiteY46" fmla="*/ 720566 h 2447925"/>
                  <a:gd name="connsiteX47" fmla="*/ 2272189 w 2276475"/>
                  <a:gd name="connsiteY47" fmla="*/ 760571 h 2447925"/>
                  <a:gd name="connsiteX48" fmla="*/ 2272189 w 2276475"/>
                  <a:gd name="connsiteY48" fmla="*/ 1341596 h 2447925"/>
                  <a:gd name="connsiteX49" fmla="*/ 2017871 w 2276475"/>
                  <a:gd name="connsiteY49" fmla="*/ 1595914 h 2447925"/>
                  <a:gd name="connsiteX50" fmla="*/ 640556 w 2276475"/>
                  <a:gd name="connsiteY50" fmla="*/ 1595914 h 2447925"/>
                  <a:gd name="connsiteX51" fmla="*/ 499586 w 2276475"/>
                  <a:gd name="connsiteY51" fmla="*/ 1553051 h 2447925"/>
                  <a:gd name="connsiteX52" fmla="*/ 466249 w 2276475"/>
                  <a:gd name="connsiteY52" fmla="*/ 1530191 h 2447925"/>
                  <a:gd name="connsiteX53" fmla="*/ 466249 w 2276475"/>
                  <a:gd name="connsiteY53" fmla="*/ 1773079 h 2447925"/>
                  <a:gd name="connsiteX54" fmla="*/ 640556 w 2276475"/>
                  <a:gd name="connsiteY54" fmla="*/ 1947386 h 2447925"/>
                  <a:gd name="connsiteX55" fmla="*/ 1952149 w 2276475"/>
                  <a:gd name="connsiteY55" fmla="*/ 1947386 h 2447925"/>
                  <a:gd name="connsiteX56" fmla="*/ 2203609 w 2276475"/>
                  <a:gd name="connsiteY56" fmla="*/ 2198846 h 2447925"/>
                  <a:gd name="connsiteX57" fmla="*/ 1952149 w 2276475"/>
                  <a:gd name="connsiteY57" fmla="*/ 2449354 h 2447925"/>
                  <a:gd name="connsiteX58" fmla="*/ 1952149 w 2276475"/>
                  <a:gd name="connsiteY58" fmla="*/ 2027396 h 2447925"/>
                  <a:gd name="connsiteX59" fmla="*/ 1780699 w 2276475"/>
                  <a:gd name="connsiteY59" fmla="*/ 2198846 h 2447925"/>
                  <a:gd name="connsiteX60" fmla="*/ 1952149 w 2276475"/>
                  <a:gd name="connsiteY60" fmla="*/ 2370296 h 2447925"/>
                  <a:gd name="connsiteX61" fmla="*/ 2123599 w 2276475"/>
                  <a:gd name="connsiteY61" fmla="*/ 2198846 h 2447925"/>
                  <a:gd name="connsiteX62" fmla="*/ 1952149 w 2276475"/>
                  <a:gd name="connsiteY62" fmla="*/ 2027396 h 2447925"/>
                  <a:gd name="connsiteX63" fmla="*/ 843439 w 2276475"/>
                  <a:gd name="connsiteY63" fmla="*/ 2027396 h 2447925"/>
                  <a:gd name="connsiteX64" fmla="*/ 671989 w 2276475"/>
                  <a:gd name="connsiteY64" fmla="*/ 2198846 h 2447925"/>
                  <a:gd name="connsiteX65" fmla="*/ 843439 w 2276475"/>
                  <a:gd name="connsiteY65" fmla="*/ 2370296 h 2447925"/>
                  <a:gd name="connsiteX66" fmla="*/ 1014889 w 2276475"/>
                  <a:gd name="connsiteY66" fmla="*/ 2198846 h 2447925"/>
                  <a:gd name="connsiteX67" fmla="*/ 843439 w 2276475"/>
                  <a:gd name="connsiteY67" fmla="*/ 2027396 h 244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76475" h="2447925">
                    <a:moveTo>
                      <a:pt x="1952149" y="2449354"/>
                    </a:moveTo>
                    <a:cubicBezTo>
                      <a:pt x="1814036" y="2449354"/>
                      <a:pt x="1700689" y="2336959"/>
                      <a:pt x="1700689" y="2197894"/>
                    </a:cubicBezTo>
                    <a:cubicBezTo>
                      <a:pt x="1700689" y="2148364"/>
                      <a:pt x="1714976" y="2100739"/>
                      <a:pt x="1741646" y="2059781"/>
                    </a:cubicBezTo>
                    <a:lnTo>
                      <a:pt x="1763554" y="2026444"/>
                    </a:lnTo>
                    <a:lnTo>
                      <a:pt x="1031081" y="2026444"/>
                    </a:lnTo>
                    <a:lnTo>
                      <a:pt x="1052989" y="2059781"/>
                    </a:lnTo>
                    <a:cubicBezTo>
                      <a:pt x="1079659" y="2100739"/>
                      <a:pt x="1093946" y="2148364"/>
                      <a:pt x="1093946" y="2197894"/>
                    </a:cubicBezTo>
                    <a:cubicBezTo>
                      <a:pt x="1093946" y="2336006"/>
                      <a:pt x="981551" y="2449354"/>
                      <a:pt x="842486" y="2449354"/>
                    </a:cubicBezTo>
                    <a:cubicBezTo>
                      <a:pt x="704374" y="2449354"/>
                      <a:pt x="591026" y="2336959"/>
                      <a:pt x="591026" y="2197894"/>
                    </a:cubicBezTo>
                    <a:cubicBezTo>
                      <a:pt x="591026" y="2148364"/>
                      <a:pt x="605314" y="2100739"/>
                      <a:pt x="632936" y="2058829"/>
                    </a:cubicBezTo>
                    <a:lnTo>
                      <a:pt x="652939" y="2028349"/>
                    </a:lnTo>
                    <a:lnTo>
                      <a:pt x="616743" y="2025491"/>
                    </a:lnTo>
                    <a:cubicBezTo>
                      <a:pt x="486251" y="2015014"/>
                      <a:pt x="384334" y="1903571"/>
                      <a:pt x="384334" y="1772126"/>
                    </a:cubicBezTo>
                    <a:lnTo>
                      <a:pt x="384334" y="233839"/>
                    </a:lnTo>
                    <a:lnTo>
                      <a:pt x="31909" y="83344"/>
                    </a:lnTo>
                    <a:cubicBezTo>
                      <a:pt x="22384" y="79534"/>
                      <a:pt x="14764" y="70961"/>
                      <a:pt x="10001" y="61436"/>
                    </a:cubicBezTo>
                    <a:cubicBezTo>
                      <a:pt x="6191" y="51911"/>
                      <a:pt x="6191" y="41434"/>
                      <a:pt x="10001" y="31909"/>
                    </a:cubicBezTo>
                    <a:cubicBezTo>
                      <a:pt x="16668" y="16669"/>
                      <a:pt x="30956" y="7144"/>
                      <a:pt x="47149" y="7144"/>
                    </a:cubicBezTo>
                    <a:cubicBezTo>
                      <a:pt x="52864" y="7144"/>
                      <a:pt x="57626" y="8096"/>
                      <a:pt x="62389" y="10001"/>
                    </a:cubicBezTo>
                    <a:lnTo>
                      <a:pt x="440531" y="169069"/>
                    </a:lnTo>
                    <a:lnTo>
                      <a:pt x="442436" y="170021"/>
                    </a:lnTo>
                    <a:cubicBezTo>
                      <a:pt x="443389" y="170974"/>
                      <a:pt x="444341" y="171926"/>
                      <a:pt x="445293" y="171926"/>
                    </a:cubicBezTo>
                    <a:cubicBezTo>
                      <a:pt x="445293" y="171926"/>
                      <a:pt x="446246" y="171926"/>
                      <a:pt x="446246" y="171926"/>
                    </a:cubicBezTo>
                    <a:lnTo>
                      <a:pt x="447199" y="172879"/>
                    </a:lnTo>
                    <a:lnTo>
                      <a:pt x="449104" y="173831"/>
                    </a:lnTo>
                    <a:lnTo>
                      <a:pt x="451961" y="176689"/>
                    </a:lnTo>
                    <a:lnTo>
                      <a:pt x="452914" y="177641"/>
                    </a:lnTo>
                    <a:lnTo>
                      <a:pt x="456724" y="181451"/>
                    </a:lnTo>
                    <a:lnTo>
                      <a:pt x="457676" y="182404"/>
                    </a:lnTo>
                    <a:lnTo>
                      <a:pt x="458629" y="183356"/>
                    </a:lnTo>
                    <a:cubicBezTo>
                      <a:pt x="458629" y="183356"/>
                      <a:pt x="458629" y="183356"/>
                      <a:pt x="458629" y="184309"/>
                    </a:cubicBezTo>
                    <a:cubicBezTo>
                      <a:pt x="458629" y="184309"/>
                      <a:pt x="459581" y="187166"/>
                      <a:pt x="460534" y="187166"/>
                    </a:cubicBezTo>
                    <a:lnTo>
                      <a:pt x="460534" y="187166"/>
                    </a:lnTo>
                    <a:lnTo>
                      <a:pt x="462439" y="190976"/>
                    </a:lnTo>
                    <a:cubicBezTo>
                      <a:pt x="462439" y="191929"/>
                      <a:pt x="463391" y="192881"/>
                      <a:pt x="463391" y="192881"/>
                    </a:cubicBezTo>
                    <a:lnTo>
                      <a:pt x="463391" y="194786"/>
                    </a:lnTo>
                    <a:lnTo>
                      <a:pt x="464343" y="197644"/>
                    </a:lnTo>
                    <a:cubicBezTo>
                      <a:pt x="464343" y="197644"/>
                      <a:pt x="464343" y="198596"/>
                      <a:pt x="464343" y="198596"/>
                    </a:cubicBezTo>
                    <a:lnTo>
                      <a:pt x="464343" y="201454"/>
                    </a:lnTo>
                    <a:lnTo>
                      <a:pt x="465296" y="204311"/>
                    </a:lnTo>
                    <a:cubicBezTo>
                      <a:pt x="465296" y="204311"/>
                      <a:pt x="465296" y="205264"/>
                      <a:pt x="465296" y="206216"/>
                    </a:cubicBezTo>
                    <a:lnTo>
                      <a:pt x="465296" y="1339691"/>
                    </a:lnTo>
                    <a:cubicBezTo>
                      <a:pt x="465296" y="1435894"/>
                      <a:pt x="543401" y="1513999"/>
                      <a:pt x="639604" y="1513999"/>
                    </a:cubicBezTo>
                    <a:lnTo>
                      <a:pt x="2017871" y="1513999"/>
                    </a:lnTo>
                    <a:cubicBezTo>
                      <a:pt x="2114074" y="1513999"/>
                      <a:pt x="2192179" y="1435894"/>
                      <a:pt x="2192179" y="1339691"/>
                    </a:cubicBezTo>
                    <a:lnTo>
                      <a:pt x="2192179" y="760571"/>
                    </a:lnTo>
                    <a:cubicBezTo>
                      <a:pt x="2192179" y="738664"/>
                      <a:pt x="2210277" y="720566"/>
                      <a:pt x="2232184" y="720566"/>
                    </a:cubicBezTo>
                    <a:cubicBezTo>
                      <a:pt x="2254091" y="720566"/>
                      <a:pt x="2272189" y="738664"/>
                      <a:pt x="2272189" y="760571"/>
                    </a:cubicBezTo>
                    <a:lnTo>
                      <a:pt x="2272189" y="1341596"/>
                    </a:lnTo>
                    <a:cubicBezTo>
                      <a:pt x="2272189" y="1481614"/>
                      <a:pt x="2157889" y="1595914"/>
                      <a:pt x="2017871" y="1595914"/>
                    </a:cubicBezTo>
                    <a:lnTo>
                      <a:pt x="640556" y="1595914"/>
                    </a:lnTo>
                    <a:cubicBezTo>
                      <a:pt x="590074" y="1595914"/>
                      <a:pt x="541496" y="1580674"/>
                      <a:pt x="499586" y="1553051"/>
                    </a:cubicBezTo>
                    <a:lnTo>
                      <a:pt x="466249" y="1530191"/>
                    </a:lnTo>
                    <a:lnTo>
                      <a:pt x="466249" y="1773079"/>
                    </a:lnTo>
                    <a:cubicBezTo>
                      <a:pt x="466249" y="1869281"/>
                      <a:pt x="544354" y="1947386"/>
                      <a:pt x="640556" y="1947386"/>
                    </a:cubicBezTo>
                    <a:lnTo>
                      <a:pt x="1952149" y="1947386"/>
                    </a:lnTo>
                    <a:cubicBezTo>
                      <a:pt x="2090261" y="1947386"/>
                      <a:pt x="2203609" y="2059781"/>
                      <a:pt x="2203609" y="2198846"/>
                    </a:cubicBezTo>
                    <a:cubicBezTo>
                      <a:pt x="2203609" y="2336959"/>
                      <a:pt x="2090261" y="2449354"/>
                      <a:pt x="1952149" y="2449354"/>
                    </a:cubicBezTo>
                    <a:close/>
                    <a:moveTo>
                      <a:pt x="1952149" y="2027396"/>
                    </a:moveTo>
                    <a:cubicBezTo>
                      <a:pt x="1857851" y="2027396"/>
                      <a:pt x="1780699" y="2104549"/>
                      <a:pt x="1780699" y="2198846"/>
                    </a:cubicBezTo>
                    <a:cubicBezTo>
                      <a:pt x="1780699" y="2293144"/>
                      <a:pt x="1857851" y="2370296"/>
                      <a:pt x="1952149" y="2370296"/>
                    </a:cubicBezTo>
                    <a:cubicBezTo>
                      <a:pt x="2046446" y="2370296"/>
                      <a:pt x="2123599" y="2293144"/>
                      <a:pt x="2123599" y="2198846"/>
                    </a:cubicBezTo>
                    <a:cubicBezTo>
                      <a:pt x="2122646" y="2103596"/>
                      <a:pt x="2046446" y="2027396"/>
                      <a:pt x="1952149" y="2027396"/>
                    </a:cubicBezTo>
                    <a:close/>
                    <a:moveTo>
                      <a:pt x="843439" y="2027396"/>
                    </a:moveTo>
                    <a:cubicBezTo>
                      <a:pt x="749141" y="2027396"/>
                      <a:pt x="671989" y="2104549"/>
                      <a:pt x="671989" y="2198846"/>
                    </a:cubicBezTo>
                    <a:cubicBezTo>
                      <a:pt x="671989" y="2293144"/>
                      <a:pt x="749141" y="2370296"/>
                      <a:pt x="843439" y="2370296"/>
                    </a:cubicBezTo>
                    <a:cubicBezTo>
                      <a:pt x="937736" y="2370296"/>
                      <a:pt x="1014889" y="2293144"/>
                      <a:pt x="1014889" y="2198846"/>
                    </a:cubicBezTo>
                    <a:cubicBezTo>
                      <a:pt x="1014889" y="2103596"/>
                      <a:pt x="937736" y="2027396"/>
                      <a:pt x="843439" y="20273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dirty="0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771CE8-23EC-4FB6-9D0C-EAA59D1C5D2B}"/>
                </a:ext>
              </a:extLst>
            </p:cNvPr>
            <p:cNvSpPr/>
            <p:nvPr/>
          </p:nvSpPr>
          <p:spPr>
            <a:xfrm>
              <a:off x="4430178" y="1136525"/>
              <a:ext cx="612395" cy="653737"/>
            </a:xfrm>
            <a:custGeom>
              <a:avLst/>
              <a:gdLst>
                <a:gd name="connsiteX0" fmla="*/ 1133951 w 2257425"/>
                <a:gd name="connsiteY0" fmla="*/ 2402681 h 2409825"/>
                <a:gd name="connsiteX1" fmla="*/ 939641 w 2257425"/>
                <a:gd name="connsiteY1" fmla="*/ 2208371 h 2409825"/>
                <a:gd name="connsiteX2" fmla="*/ 1133951 w 2257425"/>
                <a:gd name="connsiteY2" fmla="*/ 2014061 h 2409825"/>
                <a:gd name="connsiteX3" fmla="*/ 1287304 w 2257425"/>
                <a:gd name="connsiteY3" fmla="*/ 2014061 h 2409825"/>
                <a:gd name="connsiteX4" fmla="*/ 1472089 w 2257425"/>
                <a:gd name="connsiteY4" fmla="*/ 2148364 h 2409825"/>
                <a:gd name="connsiteX5" fmla="*/ 1477804 w 2257425"/>
                <a:gd name="connsiteY5" fmla="*/ 2166461 h 2409825"/>
                <a:gd name="connsiteX6" fmla="*/ 1495901 w 2257425"/>
                <a:gd name="connsiteY6" fmla="*/ 2163604 h 2409825"/>
                <a:gd name="connsiteX7" fmla="*/ 1862614 w 2257425"/>
                <a:gd name="connsiteY7" fmla="*/ 1732121 h 2409825"/>
                <a:gd name="connsiteX8" fmla="*/ 1864519 w 2257425"/>
                <a:gd name="connsiteY8" fmla="*/ 1709261 h 2409825"/>
                <a:gd name="connsiteX9" fmla="*/ 1754981 w 2257425"/>
                <a:gd name="connsiteY9" fmla="*/ 1709261 h 2409825"/>
                <a:gd name="connsiteX10" fmla="*/ 1714976 w 2257425"/>
                <a:gd name="connsiteY10" fmla="*/ 1669256 h 2409825"/>
                <a:gd name="connsiteX11" fmla="*/ 1714976 w 2257425"/>
                <a:gd name="connsiteY11" fmla="*/ 973931 h 2409825"/>
                <a:gd name="connsiteX12" fmla="*/ 1754981 w 2257425"/>
                <a:gd name="connsiteY12" fmla="*/ 933926 h 2409825"/>
                <a:gd name="connsiteX13" fmla="*/ 1864519 w 2257425"/>
                <a:gd name="connsiteY13" fmla="*/ 933926 h 2409825"/>
                <a:gd name="connsiteX14" fmla="*/ 1864519 w 2257425"/>
                <a:gd name="connsiteY14" fmla="*/ 819626 h 2409825"/>
                <a:gd name="connsiteX15" fmla="*/ 1171099 w 2257425"/>
                <a:gd name="connsiteY15" fmla="*/ 87154 h 2409825"/>
                <a:gd name="connsiteX16" fmla="*/ 1093946 w 2257425"/>
                <a:gd name="connsiteY16" fmla="*/ 87154 h 2409825"/>
                <a:gd name="connsiteX17" fmla="*/ 400526 w 2257425"/>
                <a:gd name="connsiteY17" fmla="*/ 819626 h 2409825"/>
                <a:gd name="connsiteX18" fmla="*/ 400526 w 2257425"/>
                <a:gd name="connsiteY18" fmla="*/ 933926 h 2409825"/>
                <a:gd name="connsiteX19" fmla="*/ 510064 w 2257425"/>
                <a:gd name="connsiteY19" fmla="*/ 933926 h 2409825"/>
                <a:gd name="connsiteX20" fmla="*/ 550069 w 2257425"/>
                <a:gd name="connsiteY20" fmla="*/ 973931 h 2409825"/>
                <a:gd name="connsiteX21" fmla="*/ 550069 w 2257425"/>
                <a:gd name="connsiteY21" fmla="*/ 1669256 h 2409825"/>
                <a:gd name="connsiteX22" fmla="*/ 510064 w 2257425"/>
                <a:gd name="connsiteY22" fmla="*/ 1709261 h 2409825"/>
                <a:gd name="connsiteX23" fmla="*/ 321469 w 2257425"/>
                <a:gd name="connsiteY23" fmla="*/ 1709261 h 2409825"/>
                <a:gd name="connsiteX24" fmla="*/ 7144 w 2257425"/>
                <a:gd name="connsiteY24" fmla="*/ 1394936 h 2409825"/>
                <a:gd name="connsiteX25" fmla="*/ 7144 w 2257425"/>
                <a:gd name="connsiteY25" fmla="*/ 1248251 h 2409825"/>
                <a:gd name="connsiteX26" fmla="*/ 300514 w 2257425"/>
                <a:gd name="connsiteY26" fmla="*/ 934879 h 2409825"/>
                <a:gd name="connsiteX27" fmla="*/ 320516 w 2257425"/>
                <a:gd name="connsiteY27" fmla="*/ 933926 h 2409825"/>
                <a:gd name="connsiteX28" fmla="*/ 320516 w 2257425"/>
                <a:gd name="connsiteY28" fmla="*/ 819626 h 2409825"/>
                <a:gd name="connsiteX29" fmla="*/ 538639 w 2257425"/>
                <a:gd name="connsiteY29" fmla="*/ 246221 h 2409825"/>
                <a:gd name="connsiteX30" fmla="*/ 1094899 w 2257425"/>
                <a:gd name="connsiteY30" fmla="*/ 7144 h 2409825"/>
                <a:gd name="connsiteX31" fmla="*/ 1172051 w 2257425"/>
                <a:gd name="connsiteY31" fmla="*/ 7144 h 2409825"/>
                <a:gd name="connsiteX32" fmla="*/ 1728311 w 2257425"/>
                <a:gd name="connsiteY32" fmla="*/ 246221 h 2409825"/>
                <a:gd name="connsiteX33" fmla="*/ 1946434 w 2257425"/>
                <a:gd name="connsiteY33" fmla="*/ 819626 h 2409825"/>
                <a:gd name="connsiteX34" fmla="*/ 1946434 w 2257425"/>
                <a:gd name="connsiteY34" fmla="*/ 933926 h 2409825"/>
                <a:gd name="connsiteX35" fmla="*/ 1966436 w 2257425"/>
                <a:gd name="connsiteY35" fmla="*/ 934879 h 2409825"/>
                <a:gd name="connsiteX36" fmla="*/ 2258854 w 2257425"/>
                <a:gd name="connsiteY36" fmla="*/ 1248251 h 2409825"/>
                <a:gd name="connsiteX37" fmla="*/ 2258854 w 2257425"/>
                <a:gd name="connsiteY37" fmla="*/ 1394936 h 2409825"/>
                <a:gd name="connsiteX38" fmla="*/ 1963579 w 2257425"/>
                <a:gd name="connsiteY38" fmla="*/ 1708309 h 2409825"/>
                <a:gd name="connsiteX39" fmla="*/ 1944529 w 2257425"/>
                <a:gd name="connsiteY39" fmla="*/ 1709261 h 2409825"/>
                <a:gd name="connsiteX40" fmla="*/ 1943576 w 2257425"/>
                <a:gd name="connsiteY40" fmla="*/ 1728311 h 2409825"/>
                <a:gd name="connsiteX41" fmla="*/ 1694021 w 2257425"/>
                <a:gd name="connsiteY41" fmla="*/ 2175986 h 2409825"/>
                <a:gd name="connsiteX42" fmla="*/ 1493044 w 2257425"/>
                <a:gd name="connsiteY42" fmla="*/ 2244566 h 2409825"/>
                <a:gd name="connsiteX43" fmla="*/ 1478756 w 2257425"/>
                <a:gd name="connsiteY43" fmla="*/ 2246471 h 2409825"/>
                <a:gd name="connsiteX44" fmla="*/ 1474946 w 2257425"/>
                <a:gd name="connsiteY44" fmla="*/ 2259806 h 2409825"/>
                <a:gd name="connsiteX45" fmla="*/ 1287304 w 2257425"/>
                <a:gd name="connsiteY45" fmla="*/ 2402681 h 2409825"/>
                <a:gd name="connsiteX46" fmla="*/ 1133951 w 2257425"/>
                <a:gd name="connsiteY46" fmla="*/ 2402681 h 2409825"/>
                <a:gd name="connsiteX47" fmla="*/ 1133951 w 2257425"/>
                <a:gd name="connsiteY47" fmla="*/ 2094071 h 2409825"/>
                <a:gd name="connsiteX48" fmla="*/ 1019651 w 2257425"/>
                <a:gd name="connsiteY48" fmla="*/ 2208371 h 2409825"/>
                <a:gd name="connsiteX49" fmla="*/ 1133951 w 2257425"/>
                <a:gd name="connsiteY49" fmla="*/ 2322671 h 2409825"/>
                <a:gd name="connsiteX50" fmla="*/ 1288256 w 2257425"/>
                <a:gd name="connsiteY50" fmla="*/ 2322671 h 2409825"/>
                <a:gd name="connsiteX51" fmla="*/ 1402556 w 2257425"/>
                <a:gd name="connsiteY51" fmla="*/ 2208371 h 2409825"/>
                <a:gd name="connsiteX52" fmla="*/ 1288256 w 2257425"/>
                <a:gd name="connsiteY52" fmla="*/ 2094071 h 2409825"/>
                <a:gd name="connsiteX53" fmla="*/ 1133951 w 2257425"/>
                <a:gd name="connsiteY53" fmla="*/ 2094071 h 2409825"/>
                <a:gd name="connsiteX54" fmla="*/ 1795939 w 2257425"/>
                <a:gd name="connsiteY54" fmla="*/ 1628299 h 2409825"/>
                <a:gd name="connsiteX55" fmla="*/ 1945481 w 2257425"/>
                <a:gd name="connsiteY55" fmla="*/ 1628299 h 2409825"/>
                <a:gd name="connsiteX56" fmla="*/ 2179796 w 2257425"/>
                <a:gd name="connsiteY56" fmla="*/ 1393984 h 2409825"/>
                <a:gd name="connsiteX57" fmla="*/ 2179796 w 2257425"/>
                <a:gd name="connsiteY57" fmla="*/ 1247299 h 2409825"/>
                <a:gd name="connsiteX58" fmla="*/ 1945481 w 2257425"/>
                <a:gd name="connsiteY58" fmla="*/ 1012984 h 2409825"/>
                <a:gd name="connsiteX59" fmla="*/ 1795939 w 2257425"/>
                <a:gd name="connsiteY59" fmla="*/ 1012984 h 2409825"/>
                <a:gd name="connsiteX60" fmla="*/ 1795939 w 2257425"/>
                <a:gd name="connsiteY60" fmla="*/ 1628299 h 2409825"/>
                <a:gd name="connsiteX61" fmla="*/ 322421 w 2257425"/>
                <a:gd name="connsiteY61" fmla="*/ 1012984 h 2409825"/>
                <a:gd name="connsiteX62" fmla="*/ 88106 w 2257425"/>
                <a:gd name="connsiteY62" fmla="*/ 1247299 h 2409825"/>
                <a:gd name="connsiteX63" fmla="*/ 88106 w 2257425"/>
                <a:gd name="connsiteY63" fmla="*/ 1393984 h 2409825"/>
                <a:gd name="connsiteX64" fmla="*/ 322421 w 2257425"/>
                <a:gd name="connsiteY64" fmla="*/ 1628299 h 2409825"/>
                <a:gd name="connsiteX65" fmla="*/ 471964 w 2257425"/>
                <a:gd name="connsiteY65" fmla="*/ 1628299 h 2409825"/>
                <a:gd name="connsiteX66" fmla="*/ 471964 w 2257425"/>
                <a:gd name="connsiteY66" fmla="*/ 1012984 h 2409825"/>
                <a:gd name="connsiteX67" fmla="*/ 322421 w 2257425"/>
                <a:gd name="connsiteY67" fmla="*/ 1012984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57425" h="2409825">
                  <a:moveTo>
                    <a:pt x="1133951" y="2402681"/>
                  </a:moveTo>
                  <a:cubicBezTo>
                    <a:pt x="1027271" y="2402681"/>
                    <a:pt x="939641" y="2315051"/>
                    <a:pt x="939641" y="2208371"/>
                  </a:cubicBezTo>
                  <a:cubicBezTo>
                    <a:pt x="939641" y="2101691"/>
                    <a:pt x="1026319" y="2014061"/>
                    <a:pt x="1133951" y="2014061"/>
                  </a:cubicBezTo>
                  <a:lnTo>
                    <a:pt x="1287304" y="2014061"/>
                  </a:lnTo>
                  <a:cubicBezTo>
                    <a:pt x="1372076" y="2014061"/>
                    <a:pt x="1446371" y="2068354"/>
                    <a:pt x="1472089" y="2148364"/>
                  </a:cubicBezTo>
                  <a:lnTo>
                    <a:pt x="1477804" y="2166461"/>
                  </a:lnTo>
                  <a:lnTo>
                    <a:pt x="1495901" y="2163604"/>
                  </a:lnTo>
                  <a:cubicBezTo>
                    <a:pt x="1596866" y="2146459"/>
                    <a:pt x="1835944" y="2071211"/>
                    <a:pt x="1862614" y="1732121"/>
                  </a:cubicBezTo>
                  <a:lnTo>
                    <a:pt x="1864519" y="1709261"/>
                  </a:lnTo>
                  <a:lnTo>
                    <a:pt x="1754981" y="1709261"/>
                  </a:lnTo>
                  <a:cubicBezTo>
                    <a:pt x="1733074" y="1709261"/>
                    <a:pt x="1714976" y="1691164"/>
                    <a:pt x="1714976" y="1669256"/>
                  </a:cubicBezTo>
                  <a:lnTo>
                    <a:pt x="1714976" y="973931"/>
                  </a:lnTo>
                  <a:cubicBezTo>
                    <a:pt x="1714976" y="952024"/>
                    <a:pt x="1733074" y="933926"/>
                    <a:pt x="1754981" y="933926"/>
                  </a:cubicBezTo>
                  <a:lnTo>
                    <a:pt x="1864519" y="933926"/>
                  </a:lnTo>
                  <a:lnTo>
                    <a:pt x="1864519" y="819626"/>
                  </a:lnTo>
                  <a:cubicBezTo>
                    <a:pt x="1864519" y="402431"/>
                    <a:pt x="1566386" y="87154"/>
                    <a:pt x="1171099" y="87154"/>
                  </a:cubicBezTo>
                  <a:lnTo>
                    <a:pt x="1093946" y="87154"/>
                  </a:lnTo>
                  <a:cubicBezTo>
                    <a:pt x="698659" y="87154"/>
                    <a:pt x="400526" y="402431"/>
                    <a:pt x="400526" y="819626"/>
                  </a:cubicBezTo>
                  <a:lnTo>
                    <a:pt x="400526" y="933926"/>
                  </a:lnTo>
                  <a:lnTo>
                    <a:pt x="510064" y="933926"/>
                  </a:lnTo>
                  <a:cubicBezTo>
                    <a:pt x="531971" y="933926"/>
                    <a:pt x="550069" y="952024"/>
                    <a:pt x="550069" y="973931"/>
                  </a:cubicBezTo>
                  <a:lnTo>
                    <a:pt x="550069" y="1669256"/>
                  </a:lnTo>
                  <a:cubicBezTo>
                    <a:pt x="550069" y="1691164"/>
                    <a:pt x="531971" y="1709261"/>
                    <a:pt x="510064" y="1709261"/>
                  </a:cubicBezTo>
                  <a:lnTo>
                    <a:pt x="321469" y="1709261"/>
                  </a:lnTo>
                  <a:cubicBezTo>
                    <a:pt x="148114" y="1709261"/>
                    <a:pt x="7144" y="1568291"/>
                    <a:pt x="7144" y="1394936"/>
                  </a:cubicBezTo>
                  <a:lnTo>
                    <a:pt x="7144" y="1248251"/>
                  </a:lnTo>
                  <a:cubicBezTo>
                    <a:pt x="7144" y="1083469"/>
                    <a:pt x="135731" y="945356"/>
                    <a:pt x="300514" y="934879"/>
                  </a:cubicBezTo>
                  <a:lnTo>
                    <a:pt x="320516" y="933926"/>
                  </a:lnTo>
                  <a:lnTo>
                    <a:pt x="320516" y="819626"/>
                  </a:lnTo>
                  <a:cubicBezTo>
                    <a:pt x="320516" y="600551"/>
                    <a:pt x="397669" y="397669"/>
                    <a:pt x="538639" y="246221"/>
                  </a:cubicBezTo>
                  <a:cubicBezTo>
                    <a:pt x="681514" y="91916"/>
                    <a:pt x="879634" y="7144"/>
                    <a:pt x="1094899" y="7144"/>
                  </a:cubicBezTo>
                  <a:lnTo>
                    <a:pt x="1172051" y="7144"/>
                  </a:lnTo>
                  <a:cubicBezTo>
                    <a:pt x="1387316" y="7144"/>
                    <a:pt x="1584484" y="91916"/>
                    <a:pt x="1728311" y="246221"/>
                  </a:cubicBezTo>
                  <a:cubicBezTo>
                    <a:pt x="1868329" y="396716"/>
                    <a:pt x="1946434" y="600551"/>
                    <a:pt x="1946434" y="819626"/>
                  </a:cubicBezTo>
                  <a:lnTo>
                    <a:pt x="1946434" y="933926"/>
                  </a:lnTo>
                  <a:lnTo>
                    <a:pt x="1966436" y="934879"/>
                  </a:lnTo>
                  <a:cubicBezTo>
                    <a:pt x="2131219" y="945356"/>
                    <a:pt x="2258854" y="1082516"/>
                    <a:pt x="2258854" y="1248251"/>
                  </a:cubicBezTo>
                  <a:lnTo>
                    <a:pt x="2258854" y="1394936"/>
                  </a:lnTo>
                  <a:cubicBezTo>
                    <a:pt x="2258854" y="1560671"/>
                    <a:pt x="2129314" y="1698784"/>
                    <a:pt x="1963579" y="1708309"/>
                  </a:cubicBezTo>
                  <a:lnTo>
                    <a:pt x="1944529" y="1709261"/>
                  </a:lnTo>
                  <a:lnTo>
                    <a:pt x="1943576" y="1728311"/>
                  </a:lnTo>
                  <a:cubicBezTo>
                    <a:pt x="1926431" y="1987391"/>
                    <a:pt x="1798796" y="2115026"/>
                    <a:pt x="1694021" y="2175986"/>
                  </a:cubicBezTo>
                  <a:cubicBezTo>
                    <a:pt x="1619726" y="2219801"/>
                    <a:pt x="1543526" y="2236946"/>
                    <a:pt x="1493044" y="2244566"/>
                  </a:cubicBezTo>
                  <a:lnTo>
                    <a:pt x="1478756" y="2246471"/>
                  </a:lnTo>
                  <a:lnTo>
                    <a:pt x="1474946" y="2259806"/>
                  </a:lnTo>
                  <a:cubicBezTo>
                    <a:pt x="1452086" y="2343626"/>
                    <a:pt x="1374934" y="2402681"/>
                    <a:pt x="1287304" y="2402681"/>
                  </a:cubicBezTo>
                  <a:lnTo>
                    <a:pt x="1133951" y="2402681"/>
                  </a:lnTo>
                  <a:close/>
                  <a:moveTo>
                    <a:pt x="1133951" y="2094071"/>
                  </a:moveTo>
                  <a:cubicBezTo>
                    <a:pt x="1071086" y="2094071"/>
                    <a:pt x="1019651" y="2145506"/>
                    <a:pt x="1019651" y="2208371"/>
                  </a:cubicBezTo>
                  <a:cubicBezTo>
                    <a:pt x="1019651" y="2271236"/>
                    <a:pt x="1071086" y="2322671"/>
                    <a:pt x="1133951" y="2322671"/>
                  </a:cubicBezTo>
                  <a:lnTo>
                    <a:pt x="1288256" y="2322671"/>
                  </a:lnTo>
                  <a:cubicBezTo>
                    <a:pt x="1351121" y="2322671"/>
                    <a:pt x="1402556" y="2271236"/>
                    <a:pt x="1402556" y="2208371"/>
                  </a:cubicBezTo>
                  <a:cubicBezTo>
                    <a:pt x="1402556" y="2145506"/>
                    <a:pt x="1351121" y="2094071"/>
                    <a:pt x="1288256" y="2094071"/>
                  </a:cubicBezTo>
                  <a:lnTo>
                    <a:pt x="1133951" y="2094071"/>
                  </a:lnTo>
                  <a:close/>
                  <a:moveTo>
                    <a:pt x="1795939" y="1628299"/>
                  </a:moveTo>
                  <a:lnTo>
                    <a:pt x="1945481" y="1628299"/>
                  </a:lnTo>
                  <a:cubicBezTo>
                    <a:pt x="2075021" y="1628299"/>
                    <a:pt x="2179796" y="1523524"/>
                    <a:pt x="2179796" y="1393984"/>
                  </a:cubicBezTo>
                  <a:lnTo>
                    <a:pt x="2179796" y="1247299"/>
                  </a:lnTo>
                  <a:cubicBezTo>
                    <a:pt x="2179796" y="1117759"/>
                    <a:pt x="2075021" y="1012984"/>
                    <a:pt x="1945481" y="1012984"/>
                  </a:cubicBezTo>
                  <a:lnTo>
                    <a:pt x="1795939" y="1012984"/>
                  </a:lnTo>
                  <a:lnTo>
                    <a:pt x="1795939" y="1628299"/>
                  </a:lnTo>
                  <a:close/>
                  <a:moveTo>
                    <a:pt x="322421" y="1012984"/>
                  </a:moveTo>
                  <a:cubicBezTo>
                    <a:pt x="192881" y="1012984"/>
                    <a:pt x="88106" y="1117759"/>
                    <a:pt x="88106" y="1247299"/>
                  </a:cubicBezTo>
                  <a:lnTo>
                    <a:pt x="88106" y="1393984"/>
                  </a:lnTo>
                  <a:cubicBezTo>
                    <a:pt x="88106" y="1523524"/>
                    <a:pt x="192881" y="1628299"/>
                    <a:pt x="322421" y="1628299"/>
                  </a:cubicBezTo>
                  <a:lnTo>
                    <a:pt x="471964" y="1628299"/>
                  </a:lnTo>
                  <a:lnTo>
                    <a:pt x="471964" y="1012984"/>
                  </a:lnTo>
                  <a:lnTo>
                    <a:pt x="322421" y="101298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r-H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42F17F0-8548-4831-8500-AB2E837B761D}"/>
                </a:ext>
              </a:extLst>
            </p:cNvPr>
            <p:cNvSpPr/>
            <p:nvPr/>
          </p:nvSpPr>
          <p:spPr>
            <a:xfrm>
              <a:off x="3073569" y="1303675"/>
              <a:ext cx="980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dirty="0">
                  <a:solidFill>
                    <a:srgbClr val="585951"/>
                  </a:solidFill>
                </a:rPr>
                <a:t>Podrška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D0CCABC-35C8-43A7-BC84-85CE9A230FDC}"/>
                </a:ext>
              </a:extLst>
            </p:cNvPr>
            <p:cNvSpPr/>
            <p:nvPr/>
          </p:nvSpPr>
          <p:spPr>
            <a:xfrm>
              <a:off x="7961193" y="1129068"/>
              <a:ext cx="1370505" cy="655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dirty="0">
                  <a:solidFill>
                    <a:srgbClr val="585951"/>
                  </a:solidFill>
                </a:rPr>
                <a:t>Naručivanje i planiranje 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BE1C07-0CFC-4DD2-BCC5-619E337EEC6B}"/>
                </a:ext>
              </a:extLst>
            </p:cNvPr>
            <p:cNvSpPr/>
            <p:nvPr/>
          </p:nvSpPr>
          <p:spPr>
            <a:xfrm>
              <a:off x="9147416" y="3616340"/>
              <a:ext cx="14711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dirty="0">
                  <a:solidFill>
                    <a:srgbClr val="585951"/>
                  </a:solidFill>
                </a:rPr>
                <a:t>Dizajn i razvoj proizvoda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A2BE38B-DA81-4615-8793-164F928C5AEC}"/>
                </a:ext>
              </a:extLst>
            </p:cNvPr>
            <p:cNvSpPr/>
            <p:nvPr/>
          </p:nvSpPr>
          <p:spPr>
            <a:xfrm>
              <a:off x="7934620" y="5214306"/>
              <a:ext cx="937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>
                  <a:solidFill>
                    <a:srgbClr val="585951"/>
                  </a:solidFill>
                </a:rPr>
                <a:t>Nabava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4BB652-3218-4525-9BA4-1690E21F19D2}"/>
                </a:ext>
              </a:extLst>
            </p:cNvPr>
            <p:cNvSpPr/>
            <p:nvPr/>
          </p:nvSpPr>
          <p:spPr>
            <a:xfrm>
              <a:off x="2952374" y="5530885"/>
              <a:ext cx="1329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>
                  <a:solidFill>
                    <a:srgbClr val="585951"/>
                  </a:solidFill>
                </a:rPr>
                <a:t>Proizvodnja 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314B24-B09D-4A3D-B69E-E9489CA40B47}"/>
                </a:ext>
              </a:extLst>
            </p:cNvPr>
            <p:cNvSpPr/>
            <p:nvPr/>
          </p:nvSpPr>
          <p:spPr>
            <a:xfrm>
              <a:off x="1951482" y="3448809"/>
              <a:ext cx="10469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>
                  <a:solidFill>
                    <a:srgbClr val="585951"/>
                  </a:solidFill>
                </a:rPr>
                <a:t>Logistika 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0CA8D6-C262-496E-BE7F-7E235CF8318B}"/>
                </a:ext>
              </a:extLst>
            </p:cNvPr>
            <p:cNvSpPr/>
            <p:nvPr/>
          </p:nvSpPr>
          <p:spPr>
            <a:xfrm>
              <a:off x="3928985" y="641638"/>
              <a:ext cx="566090" cy="5660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BC9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E755F9-4877-4E64-BF74-78B1157129E2}"/>
                </a:ext>
              </a:extLst>
            </p:cNvPr>
            <p:cNvSpPr/>
            <p:nvPr/>
          </p:nvSpPr>
          <p:spPr>
            <a:xfrm>
              <a:off x="4033943" y="701042"/>
              <a:ext cx="301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>
                  <a:solidFill>
                    <a:srgbClr val="53BC9C"/>
                  </a:solidFill>
                </a:rPr>
                <a:t>6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C8BBDD7-85E9-4653-90ED-7DF946AE1193}"/>
                </a:ext>
              </a:extLst>
            </p:cNvPr>
            <p:cNvSpPr/>
            <p:nvPr/>
          </p:nvSpPr>
          <p:spPr>
            <a:xfrm>
              <a:off x="2966006" y="2563604"/>
              <a:ext cx="566090" cy="5660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6A57C97-2705-4B1E-8953-46D4758457CB}"/>
                </a:ext>
              </a:extLst>
            </p:cNvPr>
            <p:cNvSpPr/>
            <p:nvPr/>
          </p:nvSpPr>
          <p:spPr>
            <a:xfrm>
              <a:off x="3087590" y="2623008"/>
              <a:ext cx="301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>
                  <a:solidFill>
                    <a:srgbClr val="53BC9C"/>
                  </a:solidFill>
                </a:rPr>
                <a:t>5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44A5B84-AF39-4015-B051-C6153F02F740}"/>
                </a:ext>
              </a:extLst>
            </p:cNvPr>
            <p:cNvSpPr/>
            <p:nvPr/>
          </p:nvSpPr>
          <p:spPr>
            <a:xfrm>
              <a:off x="3770805" y="4946217"/>
              <a:ext cx="566090" cy="5660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0D62D4-8BFD-4B86-ABD3-73DAE56F83E5}"/>
                </a:ext>
              </a:extLst>
            </p:cNvPr>
            <p:cNvSpPr/>
            <p:nvPr/>
          </p:nvSpPr>
          <p:spPr>
            <a:xfrm>
              <a:off x="3892389" y="5005621"/>
              <a:ext cx="301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>
                  <a:solidFill>
                    <a:srgbClr val="53BC9C"/>
                  </a:solidFill>
                </a:rPr>
                <a:t>4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921C575-7796-4C1C-A2BF-AC67044A21AC}"/>
                </a:ext>
              </a:extLst>
            </p:cNvPr>
            <p:cNvSpPr/>
            <p:nvPr/>
          </p:nvSpPr>
          <p:spPr>
            <a:xfrm>
              <a:off x="7486266" y="4577568"/>
              <a:ext cx="566090" cy="5660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07EEC6E-BCE3-4428-927B-E944B8149D68}"/>
                </a:ext>
              </a:extLst>
            </p:cNvPr>
            <p:cNvSpPr/>
            <p:nvPr/>
          </p:nvSpPr>
          <p:spPr>
            <a:xfrm>
              <a:off x="7607850" y="4636972"/>
              <a:ext cx="301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>
                  <a:solidFill>
                    <a:srgbClr val="53BC9C"/>
                  </a:solidFill>
                </a:rPr>
                <a:t>3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996CCC3-2960-42D4-9C12-B3509EC32D52}"/>
                </a:ext>
              </a:extLst>
            </p:cNvPr>
            <p:cNvSpPr/>
            <p:nvPr/>
          </p:nvSpPr>
          <p:spPr>
            <a:xfrm>
              <a:off x="7401137" y="685550"/>
              <a:ext cx="566090" cy="5660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97FD82-7640-4331-BF6D-042779F4E585}"/>
                </a:ext>
              </a:extLst>
            </p:cNvPr>
            <p:cNvSpPr/>
            <p:nvPr/>
          </p:nvSpPr>
          <p:spPr>
            <a:xfrm>
              <a:off x="7506095" y="744954"/>
              <a:ext cx="301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>
                  <a:solidFill>
                    <a:srgbClr val="53BC9C"/>
                  </a:solidFill>
                </a:rPr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CDCF09E-9B04-49D5-82A0-FDAC19C29109}"/>
                </a:ext>
              </a:extLst>
            </p:cNvPr>
            <p:cNvSpPr/>
            <p:nvPr/>
          </p:nvSpPr>
          <p:spPr>
            <a:xfrm>
              <a:off x="8635814" y="3238516"/>
              <a:ext cx="566090" cy="5660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59ECBEE-2324-44C1-982D-AF66E1E531E4}"/>
                </a:ext>
              </a:extLst>
            </p:cNvPr>
            <p:cNvSpPr/>
            <p:nvPr/>
          </p:nvSpPr>
          <p:spPr>
            <a:xfrm>
              <a:off x="8740772" y="3297920"/>
              <a:ext cx="301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400" dirty="0">
                  <a:solidFill>
                    <a:srgbClr val="53BC9C"/>
                  </a:solidFill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7C6CFA2-135D-4A50-B24A-AD8EF02CA948}"/>
                </a:ext>
              </a:extLst>
            </p:cNvPr>
            <p:cNvSpPr/>
            <p:nvPr/>
          </p:nvSpPr>
          <p:spPr>
            <a:xfrm>
              <a:off x="5223202" y="2963310"/>
              <a:ext cx="14460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dirty="0" err="1">
                  <a:solidFill>
                    <a:srgbClr val="585951"/>
                  </a:solidFill>
                </a:rPr>
                <a:t>Supply</a:t>
              </a:r>
              <a:r>
                <a:rPr lang="hr-HR" dirty="0">
                  <a:solidFill>
                    <a:srgbClr val="585951"/>
                  </a:solidFill>
                </a:rPr>
                <a:t> </a:t>
              </a:r>
              <a:r>
                <a:rPr lang="hr-HR" dirty="0" err="1">
                  <a:solidFill>
                    <a:srgbClr val="585951"/>
                  </a:solidFill>
                </a:rPr>
                <a:t>Chain</a:t>
              </a:r>
              <a:r>
                <a:rPr lang="hr-HR" dirty="0">
                  <a:solidFill>
                    <a:srgbClr val="585951"/>
                  </a:solidFill>
                </a:rPr>
                <a:t> Management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570E27FC-DBCB-4986-857F-0AF4A176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878773" y="1134653"/>
              <a:ext cx="535096" cy="590890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628F35D-4BD6-42C7-8101-85981F7D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968564" y="3042230"/>
              <a:ext cx="591625" cy="591625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EB1C925-DCE0-4583-B17B-3E53D7CB1CDC}"/>
                </a:ext>
              </a:extLst>
            </p:cNvPr>
            <p:cNvSpPr/>
            <p:nvPr/>
          </p:nvSpPr>
          <p:spPr>
            <a:xfrm rot="-300000">
              <a:off x="5389028" y="3264432"/>
              <a:ext cx="1149872" cy="961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1440" tIns="45720" rIns="91440" bIns="45720">
              <a:prstTxWarp prst="textArchDown">
                <a:avLst>
                  <a:gd name="adj" fmla="val 56785"/>
                </a:avLst>
              </a:prstTxWarp>
              <a:spAutoFit/>
            </a:bodyPr>
            <a:lstStyle/>
            <a:p>
              <a:pPr algn="ctr"/>
              <a:r>
                <a:rPr lang="hr-HR" sz="1600" b="0" cap="none" spc="0" dirty="0">
                  <a:ln w="0"/>
                  <a:solidFill>
                    <a:srgbClr val="585951"/>
                  </a:solidFill>
                  <a:latin typeface="+mj-lt"/>
                </a:rPr>
                <a:t>Kvaliteta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C477575-1447-4033-940F-A55FDFC6F048}"/>
                </a:ext>
              </a:extLst>
            </p:cNvPr>
            <p:cNvSpPr>
              <a:spLocks/>
            </p:cNvSpPr>
            <p:nvPr/>
          </p:nvSpPr>
          <p:spPr>
            <a:xfrm rot="17820000">
              <a:off x="5170940" y="2536978"/>
              <a:ext cx="1152000" cy="13400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814775"/>
                </a:avLst>
              </a:prstTxWarp>
              <a:spAutoFit/>
            </a:bodyPr>
            <a:lstStyle/>
            <a:p>
              <a:pPr algn="ctr"/>
              <a:r>
                <a:rPr lang="hr-HR" sz="1600" b="0" cap="none" spc="0" dirty="0">
                  <a:ln w="0"/>
                  <a:solidFill>
                    <a:srgbClr val="585951"/>
                  </a:solidFill>
                  <a:latin typeface="+mj-lt"/>
                </a:rPr>
                <a:t>Brzina</a:t>
              </a:r>
              <a:endParaRPr lang="en-US" sz="1600" b="0" cap="none" spc="0" dirty="0">
                <a:ln w="0"/>
                <a:solidFill>
                  <a:srgbClr val="585951"/>
                </a:solidFill>
                <a:latin typeface="+mj-lt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4BA42A-E60E-4835-8B7C-C5921C97EF6E}"/>
                </a:ext>
              </a:extLst>
            </p:cNvPr>
            <p:cNvSpPr/>
            <p:nvPr/>
          </p:nvSpPr>
          <p:spPr>
            <a:xfrm rot="3720000">
              <a:off x="5744888" y="2659170"/>
              <a:ext cx="1209562" cy="8245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hr-HR" sz="1600" b="0" cap="none" spc="0" dirty="0">
                  <a:ln w="0"/>
                  <a:solidFill>
                    <a:srgbClr val="585951"/>
                  </a:solidFill>
                  <a:latin typeface="+mj-lt"/>
                </a:rPr>
                <a:t>Fleksibilnost</a:t>
              </a:r>
              <a:endParaRPr lang="en-US" sz="1600" b="0" cap="none" spc="0" dirty="0">
                <a:ln w="0"/>
                <a:solidFill>
                  <a:srgbClr val="58595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69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A100FD-879A-4DC9-A997-14BF07040837}"/>
              </a:ext>
            </a:extLst>
          </p:cNvPr>
          <p:cNvSpPr/>
          <p:nvPr/>
        </p:nvSpPr>
        <p:spPr>
          <a:xfrm>
            <a:off x="1087582" y="2998123"/>
            <a:ext cx="10016836" cy="99754"/>
          </a:xfrm>
          <a:prstGeom prst="rect">
            <a:avLst/>
          </a:prstGeom>
          <a:solidFill>
            <a:srgbClr val="53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0968F456-991C-4922-8C04-2E5B6EF9B9D0}"/>
              </a:ext>
            </a:extLst>
          </p:cNvPr>
          <p:cNvSpPr/>
          <p:nvPr/>
        </p:nvSpPr>
        <p:spPr>
          <a:xfrm>
            <a:off x="5929746" y="2844338"/>
            <a:ext cx="332509" cy="203662"/>
          </a:xfrm>
          <a:prstGeom prst="triangle">
            <a:avLst/>
          </a:prstGeom>
          <a:solidFill>
            <a:srgbClr val="53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F14B052-3A5D-4CCB-82FE-6BBED1C0C3C7}"/>
              </a:ext>
            </a:extLst>
          </p:cNvPr>
          <p:cNvSpPr/>
          <p:nvPr/>
        </p:nvSpPr>
        <p:spPr>
          <a:xfrm rot="10800000">
            <a:off x="5929746" y="3045920"/>
            <a:ext cx="332509" cy="203662"/>
          </a:xfrm>
          <a:prstGeom prst="triangle">
            <a:avLst/>
          </a:prstGeom>
          <a:solidFill>
            <a:srgbClr val="53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C0E69F-67BD-409C-8E35-A28596368CBE}"/>
              </a:ext>
            </a:extLst>
          </p:cNvPr>
          <p:cNvSpPr txBox="1"/>
          <p:nvPr/>
        </p:nvSpPr>
        <p:spPr>
          <a:xfrm>
            <a:off x="5809422" y="2197957"/>
            <a:ext cx="57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585951"/>
                </a:solidFill>
              </a:rPr>
              <a:t>ATL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631408-7DAD-4B0E-B694-70E2325BEEB6}"/>
              </a:ext>
            </a:extLst>
          </p:cNvPr>
          <p:cNvSpPr txBox="1"/>
          <p:nvPr/>
        </p:nvSpPr>
        <p:spPr>
          <a:xfrm>
            <a:off x="5809422" y="3496390"/>
            <a:ext cx="57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585951"/>
                </a:solidFill>
              </a:rPr>
              <a:t>BTL</a:t>
            </a:r>
          </a:p>
        </p:txBody>
      </p:sp>
      <p:pic>
        <p:nvPicPr>
          <p:cNvPr id="22" name="Picture 8" descr="Slikovni rezultat za newspaper cartoon">
            <a:extLst>
              <a:ext uri="{FF2B5EF4-FFF2-40B4-BE49-F238E27FC236}">
                <a16:creationId xmlns:a16="http://schemas.microsoft.com/office/drawing/2014/main" id="{7B735341-5652-4FC9-9D2F-F1D232510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59" y="841370"/>
            <a:ext cx="1380248" cy="19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likovni rezultat za internet png">
            <a:extLst>
              <a:ext uri="{FF2B5EF4-FFF2-40B4-BE49-F238E27FC236}">
                <a16:creationId xmlns:a16="http://schemas.microsoft.com/office/drawing/2014/main" id="{475F6597-500D-4562-BD93-D0A5F2C2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34" y="49649"/>
            <a:ext cx="2996270" cy="29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Slikovni rezultat za television png">
            <a:extLst>
              <a:ext uri="{FF2B5EF4-FFF2-40B4-BE49-F238E27FC236}">
                <a16:creationId xmlns:a16="http://schemas.microsoft.com/office/drawing/2014/main" id="{5654ACAE-EE4C-4DB5-A43C-FB0AD088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23" y="610772"/>
            <a:ext cx="1788783" cy="17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 descr="Slikovni rezultat za hat cartoon png">
            <a:extLst>
              <a:ext uri="{FF2B5EF4-FFF2-40B4-BE49-F238E27FC236}">
                <a16:creationId xmlns:a16="http://schemas.microsoft.com/office/drawing/2014/main" id="{06A59EE6-E168-47CB-9C14-6077CDE4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36" y="3595207"/>
            <a:ext cx="811563" cy="6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Slikovni rezultat za retail png">
            <a:extLst>
              <a:ext uri="{FF2B5EF4-FFF2-40B4-BE49-F238E27FC236}">
                <a16:creationId xmlns:a16="http://schemas.microsoft.com/office/drawing/2014/main" id="{EDC95648-C47F-4190-A9D1-5F63AC97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84" y="3309497"/>
            <a:ext cx="1722895" cy="23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4" descr="Slikovni rezultat za retail posters png">
            <a:extLst>
              <a:ext uri="{FF2B5EF4-FFF2-40B4-BE49-F238E27FC236}">
                <a16:creationId xmlns:a16="http://schemas.microsoft.com/office/drawing/2014/main" id="{7D7E008E-BDED-4E49-9035-9786F45A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95" y="4273475"/>
            <a:ext cx="2010962" cy="14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0" descr="Slikovni rezultat za logo t-shirt png">
            <a:extLst>
              <a:ext uri="{FF2B5EF4-FFF2-40B4-BE49-F238E27FC236}">
                <a16:creationId xmlns:a16="http://schemas.microsoft.com/office/drawing/2014/main" id="{C76425D1-138D-4E64-8BB9-B96D67CF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39" y="4273475"/>
            <a:ext cx="1147638" cy="13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19AA917-8D53-4464-BA90-15DB2FEB66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13393" y="3802190"/>
            <a:ext cx="1183437" cy="12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ACC2DC6-9438-4CDF-BA7F-E0EB1917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63291" y="401999"/>
            <a:ext cx="7065417" cy="64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1708C98-1E0A-43F9-921A-14D3C409D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58643" y="308052"/>
            <a:ext cx="7065417" cy="65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53558A16E68446B7DDCE514FB2944F" ma:contentTypeVersion="1" ma:contentTypeDescription="Create a new document." ma:contentTypeScope="" ma:versionID="e32656238d4ed632a0e994ee35dcb0c5">
  <xsd:schema xmlns:xsd="http://www.w3.org/2001/XMLSchema" xmlns:p="http://schemas.microsoft.com/office/2006/metadata/properties" targetNamespace="http://schemas.microsoft.com/office/2006/metadata/properties" ma:root="true" ma:fieldsID="4987f26bed61f2df7a80f4d0c3bdaf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E9C69-046E-4346-A06B-D346A146E8B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F9E2D8-E2B2-4A50-86B1-7ED442991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41B0437-4D37-47FA-9B71-BA569D0E7C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41677</TotalTime>
  <Words>694</Words>
  <Application>Microsoft Office PowerPoint</Application>
  <PresentationFormat>Widescreen</PresentationFormat>
  <Paragraphs>121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Andalus</vt:lpstr>
      <vt:lpstr>Arial</vt:lpstr>
      <vt:lpstr>Calibri</vt:lpstr>
      <vt:lpstr>Calibri Light</vt:lpstr>
      <vt:lpstr>Times New Roman</vt:lpstr>
      <vt:lpstr>Office Theme</vt:lpstr>
      <vt:lpstr>Implementacija IN2 TMA aplikacije u Atlantic Grupi</vt:lpstr>
      <vt:lpstr>TMA  Trade marketing aktivnosti?</vt:lpstr>
      <vt:lpstr>Skup aktivnosti proizvođača  i/ili distributera  koje spajaju potrebe branda i kanala prodaje</vt:lpstr>
      <vt:lpstr>…discipline of marketing  that relates to increasing the demand at wholesaler, retailer, or distributor level rather than at the consumer level</vt:lpstr>
      <vt:lpstr>Jačanje branda!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TMA u brojkama u Atlantic-u: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Tehničke karakteristike</vt:lpstr>
      <vt:lpstr>PowerPoint Presentation</vt:lpstr>
      <vt:lpstr>Tehnološki dobavljač godine</vt:lpstr>
      <vt:lpstr>Hvala na pažnji!</vt:lpstr>
    </vt:vector>
  </TitlesOfParts>
  <Company>IN2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TVRTKE</dc:title>
  <dc:creator>Sanja Svilokos</dc:creator>
  <cp:lastModifiedBy>Vjekoslav Matoić</cp:lastModifiedBy>
  <cp:revision>694</cp:revision>
  <dcterms:created xsi:type="dcterms:W3CDTF">2016-03-10T21:24:47Z</dcterms:created>
  <dcterms:modified xsi:type="dcterms:W3CDTF">2018-10-01T13:59:41Z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0x0101006B53558A16E68446B7DDCE514FB2944F</vt:lpwstr>
  </property>
</Properties>
</file>