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9" r:id="rId3"/>
    <p:sldId id="257" r:id="rId4"/>
    <p:sldId id="258" r:id="rId5"/>
    <p:sldId id="434" r:id="rId6"/>
    <p:sldId id="397" r:id="rId7"/>
    <p:sldId id="292" r:id="rId8"/>
    <p:sldId id="291" r:id="rId9"/>
    <p:sldId id="396" r:id="rId10"/>
    <p:sldId id="299" r:id="rId11"/>
    <p:sldId id="401" r:id="rId12"/>
    <p:sldId id="394" r:id="rId13"/>
    <p:sldId id="393" r:id="rId14"/>
    <p:sldId id="395" r:id="rId15"/>
    <p:sldId id="300" r:id="rId16"/>
    <p:sldId id="402" r:id="rId17"/>
    <p:sldId id="403" r:id="rId18"/>
    <p:sldId id="404" r:id="rId19"/>
    <p:sldId id="405" r:id="rId20"/>
    <p:sldId id="408" r:id="rId21"/>
    <p:sldId id="407" r:id="rId22"/>
    <p:sldId id="406" r:id="rId23"/>
    <p:sldId id="409" r:id="rId24"/>
    <p:sldId id="301" r:id="rId25"/>
    <p:sldId id="264" r:id="rId26"/>
    <p:sldId id="414" r:id="rId27"/>
    <p:sldId id="415" r:id="rId28"/>
    <p:sldId id="416" r:id="rId29"/>
    <p:sldId id="410" r:id="rId30"/>
    <p:sldId id="436" r:id="rId31"/>
    <p:sldId id="267" r:id="rId32"/>
    <p:sldId id="430" r:id="rId33"/>
    <p:sldId id="337" r:id="rId34"/>
    <p:sldId id="412" r:id="rId35"/>
    <p:sldId id="413" r:id="rId36"/>
    <p:sldId id="411" r:id="rId37"/>
    <p:sldId id="417" r:id="rId38"/>
    <p:sldId id="433" r:id="rId39"/>
    <p:sldId id="421" r:id="rId40"/>
    <p:sldId id="302" r:id="rId41"/>
    <p:sldId id="418" r:id="rId42"/>
    <p:sldId id="419" r:id="rId43"/>
    <p:sldId id="420" r:id="rId44"/>
    <p:sldId id="431" r:id="rId45"/>
    <p:sldId id="422" r:id="rId46"/>
    <p:sldId id="427" r:id="rId47"/>
    <p:sldId id="423" r:id="rId48"/>
    <p:sldId id="424" r:id="rId49"/>
    <p:sldId id="425" r:id="rId50"/>
    <p:sldId id="426" r:id="rId51"/>
    <p:sldId id="354" r:id="rId52"/>
    <p:sldId id="355" r:id="rId53"/>
    <p:sldId id="360" r:id="rId54"/>
    <p:sldId id="359" r:id="rId55"/>
    <p:sldId id="432" r:id="rId56"/>
    <p:sldId id="356" r:id="rId57"/>
    <p:sldId id="357" r:id="rId58"/>
    <p:sldId id="35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7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2B0C5-0B38-474D-92F5-7E567CDD976B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7F43-5C99-4181-A067-1FB55E80D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2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2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2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2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2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1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8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95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277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18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18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62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803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503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503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773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29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2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2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7F43-5C99-4181-A067-1FB55E80D6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466188"/>
            <a:ext cx="3786691" cy="20317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by ZT-TECH, ra</a:t>
            </a:r>
            <a:r>
              <a:rPr lang="sl-SI" dirty="0"/>
              <a:t>č</a:t>
            </a:r>
            <a:r>
              <a:rPr lang="en-US" dirty="0"/>
              <a:t>unalni</a:t>
            </a:r>
            <a:r>
              <a:rPr lang="sl-SI" dirty="0"/>
              <a:t>ške storitve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336"/>
            <a:ext cx="1161826" cy="21602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F2D0623-9155-4936-96C1-3FED9D6C63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466188"/>
            <a:ext cx="3786691" cy="20317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by ZT-TECH, ra</a:t>
            </a:r>
            <a:r>
              <a:rPr lang="sl-SI" dirty="0"/>
              <a:t>č</a:t>
            </a:r>
            <a:r>
              <a:rPr lang="en-US" dirty="0"/>
              <a:t>unalni</a:t>
            </a:r>
            <a:r>
              <a:rPr lang="sl-SI" dirty="0"/>
              <a:t>ške storitve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336"/>
            <a:ext cx="1161826" cy="21602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F2D0623-9155-4936-96C1-3FED9D6C63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466188"/>
            <a:ext cx="3786691" cy="20317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by ZT-TECH, ra</a:t>
            </a:r>
            <a:r>
              <a:rPr lang="sl-SI" dirty="0"/>
              <a:t>č</a:t>
            </a:r>
            <a:r>
              <a:rPr lang="en-US" dirty="0"/>
              <a:t>unalni</a:t>
            </a:r>
            <a:r>
              <a:rPr lang="sl-SI" dirty="0"/>
              <a:t>ške storitve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336"/>
            <a:ext cx="1161826" cy="21602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F7D39F-C486-42C3-950A-441C4325A387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4F2D0623-9155-4936-96C1-3FED9D6C63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66188"/>
            <a:ext cx="3786691" cy="20317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by ZT-TECH, ra</a:t>
            </a:r>
            <a:r>
              <a:rPr lang="sl-SI" dirty="0"/>
              <a:t>č</a:t>
            </a:r>
            <a:r>
              <a:rPr lang="en-US" dirty="0"/>
              <a:t>unalni</a:t>
            </a:r>
            <a:r>
              <a:rPr lang="sl-SI" dirty="0"/>
              <a:t>ške storitve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352" y="6453336"/>
            <a:ext cx="1161826" cy="21602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F2D0623-9155-4936-96C1-3FED9D6C63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hyperlink" Target="https://github.com/" TargetMode="Externa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github.com/en/articles/basic-writing-and-formatting-syntax" TargetMode="External"/><Relationship Id="rId5" Type="http://schemas.openxmlformats.org/officeDocument/2006/relationships/hyperlink" Target="https://github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makeareadme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hyperlink" Target="https://github.com/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hyperlink" Target="https://github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gif"/><Relationship Id="rId4" Type="http://schemas.openxmlformats.org/officeDocument/2006/relationships/hyperlink" Target="https://www.linkedin.com/in/zoran-tica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hyperlink" Target="https://www.oracle.com/tools/technologies/apex-plug-ins.html" TargetMode="Externa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ex.world/ords/f?p=100:750:::NO:::" TargetMode="External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ex.world/ords/f?p=100:750:::NO:::" TargetMode="External"/><Relationship Id="rId5" Type="http://schemas.openxmlformats.org/officeDocument/2006/relationships/image" Target="../media/image90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ex-plugin.com/" TargetMode="External"/><Relationship Id="rId5" Type="http://schemas.openxmlformats.org/officeDocument/2006/relationships/image" Target="../media/image96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hyperlink" Target="http://www.zt-tech.e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://www.zt-tech.eu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t-tech.eu/" TargetMode="External"/><Relationship Id="rId3" Type="http://schemas.openxmlformats.org/officeDocument/2006/relationships/hyperlink" Target="https://en.wikipedia.org/wiki/Oracle_Application_Express" TargetMode="External"/><Relationship Id="rId7" Type="http://schemas.openxmlformats.org/officeDocument/2006/relationships/hyperlink" Target="https://www.youtube.com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ex-plugin.com/" TargetMode="External"/><Relationship Id="rId5" Type="http://schemas.openxmlformats.org/officeDocument/2006/relationships/hyperlink" Target="https://apex.world/" TargetMode="External"/><Relationship Id="rId4" Type="http://schemas.openxmlformats.org/officeDocument/2006/relationships/hyperlink" Target="https://github.com/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-tech.eu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ex.oracle.com/pls/apex/f?p=zttechdemo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391468"/>
          </a:xfrm>
        </p:spPr>
        <p:txBody>
          <a:bodyPr>
            <a:normAutofit/>
          </a:bodyPr>
          <a:lstStyle/>
          <a:p>
            <a:r>
              <a:rPr lang="en-GB" dirty="0"/>
              <a:t>QR Code Plug-in</a:t>
            </a:r>
            <a:br>
              <a:rPr lang="en-GB" dirty="0"/>
            </a:br>
            <a:r>
              <a:rPr lang="en-GB" sz="2800" dirty="0"/>
              <a:t>a Story of an APEX Plug-in Lifecycle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805264"/>
            <a:ext cx="1688232" cy="4490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Zoran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Tica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6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399" y="5517232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F8064-55C2-407E-A234-449712432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29" y="2268405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5FA4CD-9BF9-4A9B-874B-25CED16FD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4306754"/>
            <a:ext cx="954000" cy="95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463F44-A111-4573-880E-E86161EEA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4293096"/>
            <a:ext cx="954000" cy="95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249120-B483-4A67-A1E3-3F2523E4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475" y="2268405"/>
            <a:ext cx="954000" cy="95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FBACD6-4337-409E-A3CC-890E2E2521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8144" y="3056396"/>
            <a:ext cx="1260000" cy="1260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34" y="3115842"/>
            <a:ext cx="1152128" cy="11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mage result for plug in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2951041" y="3097901"/>
            <a:ext cx="1213133" cy="12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2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User Perspective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10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" y="1412775"/>
            <a:ext cx="8694000" cy="521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Developer Perspective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11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CC96242-8868-4560-BE42-B2131524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4"/>
            <a:ext cx="2484276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PL/SQL dynamic region which calls database procedure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4" y="4195886"/>
            <a:ext cx="2247814" cy="21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CC96242-8868-4560-BE42-B2131524BA5A}"/>
              </a:ext>
            </a:extLst>
          </p:cNvPr>
          <p:cNvSpPr txBox="1">
            <a:spLocks/>
          </p:cNvSpPr>
          <p:nvPr/>
        </p:nvSpPr>
        <p:spPr>
          <a:xfrm>
            <a:off x="5652120" y="2780927"/>
            <a:ext cx="3240360" cy="345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developer needs to call functions and procedures directly</a:t>
            </a:r>
          </a:p>
          <a:p>
            <a:r>
              <a:rPr lang="en-US" dirty="0"/>
              <a:t>change in proc/</a:t>
            </a:r>
            <a:r>
              <a:rPr lang="en-US" dirty="0" err="1"/>
              <a:t>func</a:t>
            </a:r>
            <a:r>
              <a:rPr lang="en-US" dirty="0"/>
              <a:t> parameters reflect through all pages and application(s)</a:t>
            </a:r>
            <a:endParaRPr lang="x-none" dirty="0"/>
          </a:p>
        </p:txBody>
      </p:sp>
      <p:grpSp>
        <p:nvGrpSpPr>
          <p:cNvPr id="2" name="Group 1"/>
          <p:cNvGrpSpPr/>
          <p:nvPr/>
        </p:nvGrpSpPr>
        <p:grpSpPr>
          <a:xfrm>
            <a:off x="2843808" y="2420888"/>
            <a:ext cx="2520280" cy="4134025"/>
            <a:chOff x="2843808" y="2420888"/>
            <a:chExt cx="2520280" cy="413402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123" y="3794707"/>
              <a:ext cx="2364965" cy="2760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ontent Placeholder 1">
              <a:extLst>
                <a:ext uri="{FF2B5EF4-FFF2-40B4-BE49-F238E27FC236}">
                  <a16:creationId xmlns:a16="http://schemas.microsoft.com/office/drawing/2014/main" id="{DCC96242-8868-4560-BE42-B2131524BA5A}"/>
                </a:ext>
              </a:extLst>
            </p:cNvPr>
            <p:cNvSpPr txBox="1">
              <a:spLocks/>
            </p:cNvSpPr>
            <p:nvPr/>
          </p:nvSpPr>
          <p:spPr>
            <a:xfrm>
              <a:off x="2843808" y="2420888"/>
              <a:ext cx="2437305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Image item based on BLOB column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7299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12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1944216" cy="33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the thin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84345"/>
            <a:ext cx="2094607" cy="32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40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13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Why to make a Plug-in?</a:t>
            </a:r>
            <a:endParaRPr lang="sl-SI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203848" y="2564904"/>
            <a:ext cx="2952328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to add new functionality to  APEX applications</a:t>
            </a:r>
          </a:p>
        </p:txBody>
      </p:sp>
      <p:pic>
        <p:nvPicPr>
          <p:cNvPr id="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new function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new functionality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75" y="4295352"/>
            <a:ext cx="22002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3728" y="2060848"/>
            <a:ext cx="2448272" cy="4320480"/>
            <a:chOff x="523728" y="2060848"/>
            <a:chExt cx="2448272" cy="4320480"/>
          </a:xfrm>
        </p:grpSpPr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523728" y="2060848"/>
              <a:ext cx="2448272" cy="23042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to provide developers an easy way of new functionality implementation</a:t>
              </a:r>
            </a:p>
          </p:txBody>
        </p:sp>
        <p:pic>
          <p:nvPicPr>
            <p:cNvPr id="6150" name="Picture 6" descr="Image result for relax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33"/>
            <a:stretch/>
          </p:blipFill>
          <p:spPr bwMode="auto">
            <a:xfrm>
              <a:off x="581778" y="4653136"/>
              <a:ext cx="2332173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324825" y="2852936"/>
            <a:ext cx="2437995" cy="3528392"/>
            <a:chOff x="6324825" y="2852936"/>
            <a:chExt cx="2437995" cy="3528392"/>
          </a:xfrm>
        </p:grpSpPr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6324825" y="2852936"/>
              <a:ext cx="2437995" cy="1656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to enable re-usability through pages and applications</a:t>
              </a:r>
            </a:p>
            <a:p>
              <a:endParaRPr lang="en-US" dirty="0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448" y="4805114"/>
              <a:ext cx="1806749" cy="157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8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14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1990984" cy="306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a je 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64935"/>
            <a:ext cx="2647959" cy="34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321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plug-ins in APEX?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15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64904"/>
            <a:ext cx="7442937" cy="122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28" y="3861048"/>
            <a:ext cx="2880320" cy="117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6637"/>
            <a:ext cx="8856983" cy="129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251520" y="1988840"/>
            <a:ext cx="397626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1. Import or create plugin</a:t>
            </a:r>
          </a:p>
        </p:txBody>
      </p:sp>
    </p:spTree>
    <p:extLst>
      <p:ext uri="{BB962C8B-B14F-4D97-AF65-F5344CB8AC3E}">
        <p14:creationId xmlns:p14="http://schemas.microsoft.com/office/powerpoint/2010/main" val="42596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16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How to use plug-ins in APEX?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51520" y="1844824"/>
            <a:ext cx="397626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Use plug-in on pages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6" y="2332424"/>
            <a:ext cx="8352048" cy="426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8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17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How to edit/create a plug-in?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8"/>
          <a:stretch/>
        </p:blipFill>
        <p:spPr bwMode="auto">
          <a:xfrm>
            <a:off x="251520" y="4168139"/>
            <a:ext cx="7920880" cy="91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8"/>
          <a:stretch/>
        </p:blipFill>
        <p:spPr bwMode="auto">
          <a:xfrm>
            <a:off x="755576" y="5297017"/>
            <a:ext cx="8136904" cy="8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rved Left Arrow 1"/>
          <p:cNvSpPr/>
          <p:nvPr/>
        </p:nvSpPr>
        <p:spPr>
          <a:xfrm>
            <a:off x="8508979" y="4491312"/>
            <a:ext cx="288032" cy="422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flipH="1">
            <a:off x="231590" y="5116531"/>
            <a:ext cx="288032" cy="422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0" y="2753119"/>
            <a:ext cx="8732898" cy="103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18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Name and Type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6981"/>
            <a:ext cx="8640960" cy="220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46857" y="2492896"/>
            <a:ext cx="8553831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 is shown in application</a:t>
            </a:r>
          </a:p>
          <a:p>
            <a:r>
              <a:rPr lang="en-US" dirty="0"/>
              <a:t>Item type and internal name can not be changed later</a:t>
            </a:r>
          </a:p>
          <a:p>
            <a:r>
              <a:rPr lang="en-US" dirty="0"/>
              <a:t>Internal name should be world-wide unique </a:t>
            </a:r>
          </a:p>
        </p:txBody>
      </p:sp>
    </p:spTree>
    <p:extLst>
      <p:ext uri="{BB962C8B-B14F-4D97-AF65-F5344CB8AC3E}">
        <p14:creationId xmlns:p14="http://schemas.microsoft.com/office/powerpoint/2010/main" val="13713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19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Callbacks and Source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6480"/>
            <a:ext cx="7704856" cy="25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112568" cy="14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153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A3B4544-E421-41C4-A0A2-6464B6116575}"/>
              </a:ext>
            </a:extLst>
          </p:cNvPr>
          <p:cNvSpPr txBox="1">
            <a:spLocks/>
          </p:cNvSpPr>
          <p:nvPr/>
        </p:nvSpPr>
        <p:spPr>
          <a:xfrm>
            <a:off x="539552" y="5517232"/>
            <a:ext cx="817341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QR Code Plug-in - a Story of an APEX Plug-in Lifecycle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20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Procedure Parameters Structure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95936" y="2585825"/>
            <a:ext cx="446449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/>
              <a:t>Render and Validate Item Procedure Parameters:</a:t>
            </a:r>
          </a:p>
          <a:p>
            <a:pPr marL="0" indent="0">
              <a:buNone/>
            </a:pPr>
            <a:r>
              <a:rPr lang="en-US" sz="1200" dirty="0" err="1"/>
              <a:t>p_item</a:t>
            </a:r>
            <a:r>
              <a:rPr lang="en-US" sz="1200" dirty="0"/>
              <a:t>                IN       </a:t>
            </a:r>
            <a:r>
              <a:rPr lang="en-US" sz="1200" dirty="0" err="1"/>
              <a:t>apex_plugin.t_item</a:t>
            </a:r>
            <a:r>
              <a:rPr lang="en-US" sz="1200" dirty="0"/>
              <a:t>,</a:t>
            </a:r>
          </a:p>
          <a:p>
            <a:pPr marL="0" indent="0">
              <a:buNone/>
            </a:pPr>
            <a:r>
              <a:rPr lang="en-US" sz="1200" dirty="0" err="1"/>
              <a:t>p_plugin</a:t>
            </a:r>
            <a:r>
              <a:rPr lang="en-US" sz="1200" dirty="0"/>
              <a:t>             IN       </a:t>
            </a:r>
            <a:r>
              <a:rPr lang="en-US" sz="1200" dirty="0" err="1"/>
              <a:t>apex_plugin.t_plugin</a:t>
            </a:r>
            <a:r>
              <a:rPr lang="en-US" sz="1200" dirty="0"/>
              <a:t>,</a:t>
            </a:r>
          </a:p>
          <a:p>
            <a:pPr marL="0" indent="0">
              <a:buNone/>
            </a:pPr>
            <a:r>
              <a:rPr lang="en-US" sz="1200" dirty="0" err="1"/>
              <a:t>p_param</a:t>
            </a:r>
            <a:r>
              <a:rPr lang="en-US" sz="1200" dirty="0"/>
              <a:t>             IN       </a:t>
            </a:r>
            <a:r>
              <a:rPr lang="en-US" sz="1200" dirty="0" err="1"/>
              <a:t>apex_plugin.t_item_render_param</a:t>
            </a:r>
            <a:r>
              <a:rPr lang="en-US" sz="1200" dirty="0"/>
              <a:t>,</a:t>
            </a:r>
          </a:p>
          <a:p>
            <a:pPr marL="0" indent="0">
              <a:buNone/>
            </a:pPr>
            <a:r>
              <a:rPr lang="en-US" sz="1200" dirty="0" err="1"/>
              <a:t>p_result</a:t>
            </a:r>
            <a:r>
              <a:rPr lang="en-US" sz="1200" dirty="0"/>
              <a:t>              OUT   </a:t>
            </a:r>
            <a:r>
              <a:rPr lang="en-US" sz="1200" dirty="0" err="1"/>
              <a:t>apex_plugin.t_item_render_result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357197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17233"/>
            <a:ext cx="2952328" cy="64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7" y="1988840"/>
            <a:ext cx="33355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0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21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QR Code Render Procedure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248472" cy="270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37004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rved Left Arrow 15"/>
          <p:cNvSpPr/>
          <p:nvPr/>
        </p:nvSpPr>
        <p:spPr>
          <a:xfrm rot="16200000" flipH="1">
            <a:off x="3918961" y="5002857"/>
            <a:ext cx="288032" cy="422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6200000">
            <a:off x="5143097" y="3145935"/>
            <a:ext cx="288032" cy="422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22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Supported for and St. Attributes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9"/>
          <a:stretch/>
        </p:blipFill>
        <p:spPr bwMode="auto">
          <a:xfrm>
            <a:off x="233165" y="2919934"/>
            <a:ext cx="8731323" cy="28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6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23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Custom Attributes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0" y="2693488"/>
            <a:ext cx="8712088" cy="15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872208" cy="22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3680173" cy="190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376264" cy="217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6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Plug-in Files and Events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24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5453"/>
            <a:ext cx="8674459" cy="362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251520" y="1988840"/>
            <a:ext cx="397626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References as #PLUGIN_FILES#main.js</a:t>
            </a:r>
          </a:p>
        </p:txBody>
      </p:sp>
    </p:spTree>
    <p:extLst>
      <p:ext uri="{BB962C8B-B14F-4D97-AF65-F5344CB8AC3E}">
        <p14:creationId xmlns:p14="http://schemas.microsoft.com/office/powerpoint/2010/main" val="315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Info, Help and Comments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25</a:t>
            </a:fld>
            <a:endParaRPr lang="en-US" sz="1000" dirty="0"/>
          </a:p>
        </p:txBody>
      </p:sp>
      <p:pic>
        <p:nvPicPr>
          <p:cNvPr id="6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/>
          <a:stretch/>
        </p:blipFill>
        <p:spPr bwMode="auto">
          <a:xfrm>
            <a:off x="240224" y="2636089"/>
            <a:ext cx="8724264" cy="39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Plug-in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26</a:t>
            </a:fld>
            <a:endParaRPr lang="en-US" sz="1000" dirty="0"/>
          </a:p>
        </p:txBody>
      </p:sp>
      <p:pic>
        <p:nvPicPr>
          <p:cNvPr id="6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9" y="2708920"/>
            <a:ext cx="86728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Plug-in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27</a:t>
            </a:fld>
            <a:endParaRPr lang="en-US" sz="1000" dirty="0"/>
          </a:p>
        </p:txBody>
      </p:sp>
      <p:pic>
        <p:nvPicPr>
          <p:cNvPr id="6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5197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23528" y="5877272"/>
            <a:ext cx="60486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item_type_plugin_eu_zttech_qrcode.sql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Plug-in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28</a:t>
            </a:fld>
            <a:endParaRPr lang="en-US" sz="1000" dirty="0"/>
          </a:p>
        </p:txBody>
      </p:sp>
      <p:pic>
        <p:nvPicPr>
          <p:cNvPr id="6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5"/>
            <a:ext cx="4320480" cy="441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46" y="3068960"/>
            <a:ext cx="425075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I</a:t>
            </a:r>
            <a:r>
              <a:rPr lang="sr-Latn-BA" dirty="0"/>
              <a:t>n</a:t>
            </a:r>
            <a:r>
              <a:rPr lang="en-SI" dirty="0"/>
              <a:t>t</a:t>
            </a:r>
            <a:r>
              <a:rPr lang="sr-Latn-BA" dirty="0"/>
              <a:t>e</a:t>
            </a:r>
            <a:r>
              <a:rPr lang="en-SI" dirty="0"/>
              <a:t>r</a:t>
            </a:r>
            <a:r>
              <a:rPr lang="sr-Latn-BA" dirty="0"/>
              <a:t>m</a:t>
            </a:r>
            <a:r>
              <a:rPr lang="en-SI" dirty="0"/>
              <a:t>e</a:t>
            </a:r>
            <a:r>
              <a:rPr lang="sr-Latn-BA" dirty="0"/>
              <a:t>z</a:t>
            </a:r>
            <a:r>
              <a:rPr lang="en-SI" dirty="0"/>
              <a:t>z</a:t>
            </a:r>
            <a:r>
              <a:rPr lang="sr-Latn-BA" dirty="0"/>
              <a:t>o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29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ike hichwa">
            <a:extLst>
              <a:ext uri="{FF2B5EF4-FFF2-40B4-BE49-F238E27FC236}">
                <a16:creationId xmlns:a16="http://schemas.microsoft.com/office/drawing/2014/main" id="{FD9CB03B-7620-406D-A652-BB90A5C4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68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037B85-24C7-4D93-96AD-6B352E1101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959"/>
          <a:stretch/>
        </p:blipFill>
        <p:spPr>
          <a:xfrm>
            <a:off x="1091541" y="2825836"/>
            <a:ext cx="4762872" cy="3771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EA42F0-1183-42EF-8476-499521D74371}"/>
              </a:ext>
            </a:extLst>
          </p:cNvPr>
          <p:cNvSpPr/>
          <p:nvPr/>
        </p:nvSpPr>
        <p:spPr>
          <a:xfrm>
            <a:off x="2182005" y="4941167"/>
            <a:ext cx="648072" cy="1656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/>
              <a:t>?</a:t>
            </a:r>
          </a:p>
          <a:p>
            <a:pPr algn="ctr"/>
            <a:r>
              <a:rPr lang="en-SI" dirty="0"/>
              <a:t>?</a:t>
            </a:r>
          </a:p>
          <a:p>
            <a:pPr algn="ctr"/>
            <a:r>
              <a:rPr lang="en-SI" dirty="0"/>
              <a:t>?</a:t>
            </a:r>
          </a:p>
          <a:p>
            <a:pPr algn="ctr"/>
            <a:r>
              <a:rPr lang="en-SI" dirty="0"/>
              <a:t>?</a:t>
            </a:r>
          </a:p>
          <a:p>
            <a:pPr algn="ctr"/>
            <a:r>
              <a:rPr lang="en-SI" dirty="0"/>
              <a:t>?</a:t>
            </a:r>
          </a:p>
          <a:p>
            <a:pPr algn="ctr"/>
            <a:r>
              <a:rPr lang="en-SI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B2D30-4836-4DE8-89CC-B7467AF7A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397" y="2692395"/>
            <a:ext cx="1957947" cy="39049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DB6AA6-05ED-483D-901A-4CD8BF1171AD}"/>
              </a:ext>
            </a:extLst>
          </p:cNvPr>
          <p:cNvSpPr/>
          <p:nvPr/>
        </p:nvSpPr>
        <p:spPr>
          <a:xfrm>
            <a:off x="3203848" y="3076697"/>
            <a:ext cx="620609" cy="28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64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dirty="0"/>
              <a:t>Agenda</a:t>
            </a:r>
            <a:endParaRPr lang="en-US" sz="3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</a:t>
            </a:fld>
            <a:endParaRPr lang="en-US" sz="1000" dirty="0"/>
          </a:p>
        </p:txBody>
      </p:sp>
      <p:pic>
        <p:nvPicPr>
          <p:cNvPr id="6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09714"/>
            <a:ext cx="14573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57414"/>
            <a:ext cx="1200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90739"/>
            <a:ext cx="1228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37058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30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2160240" cy="33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responsibi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6472"/>
            <a:ext cx="3619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9326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31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Three options</a:t>
            </a:r>
          </a:p>
        </p:txBody>
      </p:sp>
      <p:pic>
        <p:nvPicPr>
          <p:cNvPr id="1030" name="Picture 6" descr="Image result for gollum my precio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 bwMode="auto">
          <a:xfrm>
            <a:off x="310178" y="4350544"/>
            <a:ext cx="2880320" cy="21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Image result for Scrooge McDuck bath in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Scrooge McDuck bath in mo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llustration for article titled Holy wow, you can actually swim like Scrooge McDuck in this bank vaul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69" y="3501008"/>
            <a:ext cx="3816424" cy="214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Image result for genero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5884"/>
            <a:ext cx="3613750" cy="21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32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What to do...</a:t>
            </a:r>
          </a:p>
        </p:txBody>
      </p:sp>
      <p:sp>
        <p:nvSpPr>
          <p:cNvPr id="3" name="AutoShape 8" descr="Image result for Scrooge McDuck bath in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Scrooge McDuck bath in mo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llustration for article titled Holy wow, you can actually swim like Scrooge McDuck in this bank vaul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375" y="2060848"/>
            <a:ext cx="8648129" cy="4275474"/>
            <a:chOff x="460375" y="2060848"/>
            <a:chExt cx="8648129" cy="4275474"/>
          </a:xfrm>
        </p:grpSpPr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1261776" y="2276872"/>
              <a:ext cx="7846728" cy="40324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Publish to web page</a:t>
              </a:r>
            </a:p>
            <a:p>
              <a:pPr marL="0" indent="0">
                <a:buNone/>
              </a:pPr>
              <a:endParaRPr lang="en-US" sz="1800" dirty="0"/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r>
                <a:rPr lang="en-US" dirty="0"/>
                <a:t>	Publish to GitHub</a:t>
              </a:r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r>
                <a:rPr lang="en-US" dirty="0"/>
                <a:t>		Publish to </a:t>
              </a:r>
              <a:r>
                <a:rPr lang="en-US" dirty="0" err="1"/>
                <a:t>apex.world</a:t>
              </a:r>
              <a:endParaRPr lang="en-US" dirty="0"/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r>
                <a:rPr lang="en-US" dirty="0"/>
                <a:t>			Publish to apex-plugin.com</a:t>
              </a:r>
            </a:p>
          </p:txBody>
        </p:sp>
        <p:pic>
          <p:nvPicPr>
            <p:cNvPr id="16388" name="Picture 4" descr="Image result for internet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2060848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 descr="Image result for github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776" y="3068960"/>
              <a:ext cx="1008111" cy="1008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1"/>
            <a:stretch/>
          </p:blipFill>
          <p:spPr bwMode="auto">
            <a:xfrm>
              <a:off x="3275856" y="5722883"/>
              <a:ext cx="720080" cy="61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581128"/>
              <a:ext cx="1350150" cy="4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24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web page</a:t>
            </a:r>
          </a:p>
        </p:txBody>
      </p:sp>
      <p:pic>
        <p:nvPicPr>
          <p:cNvPr id="2050" name="Picture 2" descr="Image result for shoals of f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"/>
          <a:stretch/>
        </p:blipFill>
        <p:spPr bwMode="auto">
          <a:xfrm>
            <a:off x="395535" y="2636911"/>
            <a:ext cx="8405153" cy="39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6084168" y="3582948"/>
            <a:ext cx="1296144" cy="360040"/>
          </a:xfrm>
          <a:prstGeom prst="borderCallout1">
            <a:avLst>
              <a:gd name="adj1" fmla="val 60349"/>
              <a:gd name="adj2" fmla="val -2251"/>
              <a:gd name="adj3" fmla="val 176539"/>
              <a:gd name="adj4" fmla="val -9294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www.zt-tech.eu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5" y="1713581"/>
            <a:ext cx="316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INTERNET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33</a:t>
            </a:fld>
            <a:endParaRPr lang="en-US" sz="1000" dirty="0"/>
          </a:p>
        </p:txBody>
      </p:sp>
      <p:sp>
        <p:nvSpPr>
          <p:cNvPr id="11" name="Line Callout 1 10"/>
          <p:cNvSpPr/>
          <p:nvPr/>
        </p:nvSpPr>
        <p:spPr>
          <a:xfrm>
            <a:off x="3419872" y="6021288"/>
            <a:ext cx="2232248" cy="288032"/>
          </a:xfrm>
          <a:prstGeom prst="borderCallout1">
            <a:avLst>
              <a:gd name="adj1" fmla="val 49402"/>
              <a:gd name="adj2" fmla="val 100863"/>
              <a:gd name="adj3" fmla="val -99874"/>
              <a:gd name="adj4" fmla="val 131997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developer in search of a plug-in</a:t>
            </a:r>
          </a:p>
        </p:txBody>
      </p:sp>
    </p:spTree>
    <p:extLst>
      <p:ext uri="{BB962C8B-B14F-4D97-AF65-F5344CB8AC3E}">
        <p14:creationId xmlns:p14="http://schemas.microsoft.com/office/powerpoint/2010/main" val="42202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GitHub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3728" y="1844824"/>
            <a:ext cx="51283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5"/>
              </a:rPr>
              <a:t>https://github.com/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00" y="2636912"/>
            <a:ext cx="6259552" cy="406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64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GitHub – New Repository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5328592" cy="432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3728" y="1844824"/>
            <a:ext cx="51283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6"/>
              </a:rPr>
              <a:t>https://github.com/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34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GitHub – QR Code Repository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64" y="2564904"/>
            <a:ext cx="5488432" cy="414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23728" y="1844824"/>
            <a:ext cx="51283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6"/>
              </a:rPr>
              <a:t>https://github.com/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93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GitHub – Markdown Readme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3728" y="1844824"/>
            <a:ext cx="51283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5"/>
              </a:rPr>
              <a:t>https://github.com/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520" y="242088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https://help.github.com/en/articles/basic-writing-and-formatting-syntax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3410"/>
            <a:ext cx="6192688" cy="394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47112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275856" y="3573016"/>
            <a:ext cx="3240360" cy="72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099" idx="1"/>
          </p:cNvCxnSpPr>
          <p:nvPr/>
        </p:nvCxnSpPr>
        <p:spPr>
          <a:xfrm>
            <a:off x="1259632" y="4365104"/>
            <a:ext cx="5184576" cy="4680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63688" y="4599130"/>
            <a:ext cx="4824536" cy="4860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16088" y="5237584"/>
            <a:ext cx="4672136" cy="7837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06001" y="2708920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https://www.makeareadme.com/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90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GitHub – Markdown Readme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3728" y="1844824"/>
            <a:ext cx="51283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5"/>
              </a:rPr>
              <a:t>https://github.com/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38</a:t>
            </a:fld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176464" cy="427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85" y="2997352"/>
            <a:ext cx="428578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9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GitHub – Releases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3728" y="1844824"/>
            <a:ext cx="51283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5"/>
              </a:rPr>
              <a:t>https://github.com/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1" y="2564904"/>
            <a:ext cx="419970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03" y="4097038"/>
            <a:ext cx="2301555" cy="98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>
            <a:stCxn id="8194" idx="2"/>
            <a:endCxn id="8195" idx="0"/>
          </p:cNvCxnSpPr>
          <p:nvPr/>
        </p:nvCxnSpPr>
        <p:spPr>
          <a:xfrm flipH="1">
            <a:off x="2350381" y="3861048"/>
            <a:ext cx="1" cy="2359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195" idx="3"/>
            <a:endCxn id="8197" idx="1"/>
          </p:cNvCxnSpPr>
          <p:nvPr/>
        </p:nvCxnSpPr>
        <p:spPr>
          <a:xfrm flipV="1">
            <a:off x="3501158" y="4586427"/>
            <a:ext cx="1286866" cy="46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5"/>
            <a:ext cx="4032448" cy="40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39</a:t>
            </a:fld>
            <a:endParaRPr lang="en-US" sz="10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1" y="5284407"/>
            <a:ext cx="4038893" cy="131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>
            <a:endCxn id="8198" idx="3"/>
          </p:cNvCxnSpPr>
          <p:nvPr/>
        </p:nvCxnSpPr>
        <p:spPr>
          <a:xfrm flipH="1">
            <a:off x="4289424" y="5733256"/>
            <a:ext cx="426592" cy="2076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8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176464"/>
          </a:xfrm>
        </p:spPr>
        <p:txBody>
          <a:bodyPr>
            <a:normAutofit/>
          </a:bodyPr>
          <a:lstStyle/>
          <a:p>
            <a:r>
              <a:rPr lang="en-US" dirty="0"/>
              <a:t>Slovenia</a:t>
            </a:r>
          </a:p>
          <a:p>
            <a:r>
              <a:rPr lang="en-US" dirty="0"/>
              <a:t>Independent consultant and contractor</a:t>
            </a:r>
          </a:p>
          <a:p>
            <a:r>
              <a:rPr lang="en-US" dirty="0">
                <a:hlinkClick r:id="rId3"/>
              </a:rPr>
              <a:t>www.zt-tech.eu</a:t>
            </a:r>
            <a:endParaRPr lang="en-US" dirty="0"/>
          </a:p>
          <a:p>
            <a:r>
              <a:rPr lang="en-US" dirty="0"/>
              <a:t>Mid 80-ties - started with programming in</a:t>
            </a:r>
          </a:p>
          <a:p>
            <a:r>
              <a:rPr lang="en-US" dirty="0"/>
              <a:t>Mid 90-ties - Business Analysis</a:t>
            </a:r>
            <a:r>
              <a:rPr lang="sl-SI" dirty="0"/>
              <a:t>, </a:t>
            </a:r>
            <a:r>
              <a:rPr lang="en-US" dirty="0"/>
              <a:t>Database and IS Design</a:t>
            </a:r>
            <a:r>
              <a:rPr lang="sl-SI" dirty="0"/>
              <a:t>,</a:t>
            </a:r>
            <a:r>
              <a:rPr lang="en-US" dirty="0"/>
              <a:t> Software Development from</a:t>
            </a:r>
          </a:p>
          <a:p>
            <a:r>
              <a:rPr lang="en-US" dirty="0"/>
              <a:t>From 2000+ Oracle Technologies</a:t>
            </a:r>
            <a:endParaRPr lang="sl-SI" dirty="0"/>
          </a:p>
          <a:p>
            <a:r>
              <a:rPr lang="sl-SI" dirty="0"/>
              <a:t>OCP </a:t>
            </a:r>
            <a:r>
              <a:rPr lang="en-US" dirty="0"/>
              <a:t>Advanced PL/SQL, Forms and Java SE developer</a:t>
            </a:r>
          </a:p>
          <a:p>
            <a:r>
              <a:rPr lang="sl-SI" dirty="0">
                <a:hlinkClick r:id="rId4"/>
              </a:rPr>
              <a:t>https://www.linkedin.com/in/zoran-tica/</a:t>
            </a:r>
            <a:endParaRPr lang="sl-SI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Zoran </a:t>
            </a:r>
            <a:r>
              <a:rPr lang="en-US" sz="3600" dirty="0" err="1"/>
              <a:t>Tica</a:t>
            </a:r>
            <a:endParaRPr lang="en-US" sz="3600" dirty="0"/>
          </a:p>
        </p:txBody>
      </p:sp>
      <p:pic>
        <p:nvPicPr>
          <p:cNvPr id="1030" name="Picture 6" descr="Image result for oracle ocp bad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12148" r="12960" b="12814"/>
          <a:stretch/>
        </p:blipFill>
        <p:spPr bwMode="auto">
          <a:xfrm>
            <a:off x="8028384" y="5180079"/>
            <a:ext cx="972108" cy="9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0598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40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Announcement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4216"/>
            <a:ext cx="3816424" cy="43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8" y="3409156"/>
            <a:ext cx="4733063" cy="196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41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Oracle suggests...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204864"/>
            <a:ext cx="4821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200" dirty="0">
                <a:hlinkClick r:id="rId5"/>
              </a:rPr>
              <a:t>https://www.oracle.com/tools/technologies/apex-plug-ins.html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6FFD3-A09C-49D5-A7BB-8C8BABC9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579553"/>
            <a:ext cx="8743890" cy="39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42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</a:t>
            </a:r>
            <a:r>
              <a:rPr lang="en-US" dirty="0" err="1"/>
              <a:t>apex.world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1998"/>
            <a:ext cx="7704136" cy="40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844824"/>
            <a:ext cx="434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Nice help:</a:t>
            </a:r>
          </a:p>
          <a:p>
            <a:r>
              <a:rPr lang="en-US" dirty="0">
                <a:hlinkClick r:id="rId6"/>
              </a:rPr>
              <a:t>https://apex.world/ords/f?p=100:750:::NO:::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43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</a:t>
            </a:r>
            <a:r>
              <a:rPr lang="en-US" dirty="0" err="1"/>
              <a:t>apex.world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1" y="2636912"/>
            <a:ext cx="8091675" cy="400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187624" y="5445224"/>
            <a:ext cx="7200800" cy="30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* The author need to make a release in repository – without it a plug-in can not be added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844824"/>
            <a:ext cx="434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Nice help:</a:t>
            </a:r>
          </a:p>
          <a:p>
            <a:r>
              <a:rPr lang="en-US" dirty="0">
                <a:hlinkClick r:id="rId6"/>
              </a:rPr>
              <a:t>https://apex.world/ords/f?p=100:750:::NO:::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44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</a:t>
            </a:r>
            <a:r>
              <a:rPr lang="en-US" dirty="0" err="1"/>
              <a:t>apex.world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1"/>
            <a:ext cx="8640960" cy="393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48771" y="1949426"/>
            <a:ext cx="2955078" cy="615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apexplugin.json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45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</a:t>
            </a:r>
            <a:r>
              <a:rPr lang="en-US" dirty="0" err="1"/>
              <a:t>apex.world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818338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611200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35496" y="4536753"/>
            <a:ext cx="920280" cy="6204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46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</a:t>
            </a:r>
            <a:r>
              <a:rPr lang="en-US" dirty="0" err="1"/>
              <a:t>apex.world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48770" y="1949426"/>
            <a:ext cx="8678013" cy="191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edit plugin data:</a:t>
            </a:r>
          </a:p>
          <a:p>
            <a:r>
              <a:rPr lang="en-US" dirty="0"/>
              <a:t>alter JSON document on GitHub</a:t>
            </a:r>
          </a:p>
          <a:p>
            <a:r>
              <a:rPr lang="en-US" dirty="0"/>
              <a:t>refresh plugin data on </a:t>
            </a:r>
            <a:r>
              <a:rPr lang="en-US" dirty="0" err="1"/>
              <a:t>apex.world</a:t>
            </a:r>
            <a:r>
              <a:rPr lang="en-US" dirty="0"/>
              <a:t> manually or wait until tomorrow (automatic refresh)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520" y="3933056"/>
            <a:ext cx="8675263" cy="2468179"/>
            <a:chOff x="251520" y="3933056"/>
            <a:chExt cx="8675263" cy="2468179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952963"/>
              <a:ext cx="3129177" cy="1839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933056"/>
              <a:ext cx="5434903" cy="2468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4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47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apex-plugin.com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36998"/>
            <a:ext cx="6120680" cy="40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hlinkClick r:id="rId6"/>
            <a:extLst>
              <a:ext uri="{FF2B5EF4-FFF2-40B4-BE49-F238E27FC236}">
                <a16:creationId xmlns:a16="http://schemas.microsoft.com/office/drawing/2014/main" id="{4EB8DE2B-B200-49C0-A4C4-F724E32FDA26}"/>
              </a:ext>
            </a:extLst>
          </p:cNvPr>
          <p:cNvSpPr/>
          <p:nvPr/>
        </p:nvSpPr>
        <p:spPr>
          <a:xfrm>
            <a:off x="323528" y="1988840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I" dirty="0">
                <a:hlinkClick r:id="rId6"/>
              </a:rPr>
              <a:t>http://www.apex-plugin.com/</a:t>
            </a:r>
            <a:endParaRPr lang="en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44313-3D34-4728-A534-439A65AC2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19" y="3789040"/>
            <a:ext cx="7249537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48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apex-plugin.com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672408" cy="47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964379" cy="371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0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49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apex-plugin.com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13" y="2492896"/>
            <a:ext cx="439037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93296"/>
            <a:ext cx="6607463" cy="6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13" idx="6"/>
            <a:endCxn id="4" idx="2"/>
          </p:cNvCxnSpPr>
          <p:nvPr/>
        </p:nvCxnSpPr>
        <p:spPr>
          <a:xfrm flipV="1">
            <a:off x="531168" y="3248980"/>
            <a:ext cx="728464" cy="21183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1"/>
          </p:cNvCxnSpPr>
          <p:nvPr/>
        </p:nvCxnSpPr>
        <p:spPr>
          <a:xfrm flipH="1" flipV="1">
            <a:off x="-324544" y="2816183"/>
            <a:ext cx="678480" cy="57121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4"/>
            <a:endCxn id="4" idx="1"/>
          </p:cNvCxnSpPr>
          <p:nvPr/>
        </p:nvCxnSpPr>
        <p:spPr>
          <a:xfrm>
            <a:off x="1051992" y="2124472"/>
            <a:ext cx="386911" cy="69171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5"/>
            <a:endCxn id="6" idx="1"/>
          </p:cNvCxnSpPr>
          <p:nvPr/>
        </p:nvCxnSpPr>
        <p:spPr>
          <a:xfrm>
            <a:off x="3597104" y="2526112"/>
            <a:ext cx="650111" cy="75812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network of experts...</a:t>
            </a:r>
          </a:p>
        </p:txBody>
      </p:sp>
      <p:cxnSp>
        <p:nvCxnSpPr>
          <p:cNvPr id="33" name="Straight Connector 32"/>
          <p:cNvCxnSpPr>
            <a:stCxn id="11" idx="0"/>
            <a:endCxn id="4" idx="3"/>
          </p:cNvCxnSpPr>
          <p:nvPr/>
        </p:nvCxnSpPr>
        <p:spPr>
          <a:xfrm flipV="1">
            <a:off x="1155812" y="3681777"/>
            <a:ext cx="283091" cy="115557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0"/>
            <a:endCxn id="11" idx="4"/>
          </p:cNvCxnSpPr>
          <p:nvPr/>
        </p:nvCxnSpPr>
        <p:spPr>
          <a:xfrm flipH="1" flipV="1">
            <a:off x="1155812" y="5044988"/>
            <a:ext cx="256220" cy="91267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2" idx="2"/>
          </p:cNvCxnSpPr>
          <p:nvPr/>
        </p:nvCxnSpPr>
        <p:spPr>
          <a:xfrm flipV="1">
            <a:off x="-180528" y="6061484"/>
            <a:ext cx="1488740" cy="31146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1" idx="2"/>
          </p:cNvCxnSpPr>
          <p:nvPr/>
        </p:nvCxnSpPr>
        <p:spPr>
          <a:xfrm>
            <a:off x="-180528" y="4509120"/>
            <a:ext cx="1232520" cy="43204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" idx="1"/>
          </p:cNvCxnSpPr>
          <p:nvPr/>
        </p:nvCxnSpPr>
        <p:spPr>
          <a:xfrm>
            <a:off x="2195736" y="3769903"/>
            <a:ext cx="446844" cy="9904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6"/>
          </p:cNvCxnSpPr>
          <p:nvPr/>
        </p:nvCxnSpPr>
        <p:spPr>
          <a:xfrm flipV="1">
            <a:off x="1515852" y="5661248"/>
            <a:ext cx="1126728" cy="4002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" idx="2"/>
            <a:endCxn id="10" idx="6"/>
          </p:cNvCxnSpPr>
          <p:nvPr/>
        </p:nvCxnSpPr>
        <p:spPr>
          <a:xfrm flipH="1">
            <a:off x="3283017" y="3717032"/>
            <a:ext cx="784927" cy="5287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3"/>
            <a:endCxn id="5" idx="7"/>
          </p:cNvCxnSpPr>
          <p:nvPr/>
        </p:nvCxnSpPr>
        <p:spPr>
          <a:xfrm flipH="1">
            <a:off x="3508174" y="4149829"/>
            <a:ext cx="739041" cy="61057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7" idx="2"/>
            <a:endCxn id="5" idx="5"/>
          </p:cNvCxnSpPr>
          <p:nvPr/>
        </p:nvCxnSpPr>
        <p:spPr>
          <a:xfrm flipH="1" flipV="1">
            <a:off x="3508174" y="5625993"/>
            <a:ext cx="968298" cy="64313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3"/>
          </p:cNvCxnSpPr>
          <p:nvPr/>
        </p:nvCxnSpPr>
        <p:spPr>
          <a:xfrm flipH="1">
            <a:off x="3687446" y="6342536"/>
            <a:ext cx="819434" cy="68686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2" idx="5"/>
          </p:cNvCxnSpPr>
          <p:nvPr/>
        </p:nvCxnSpPr>
        <p:spPr>
          <a:xfrm>
            <a:off x="1485444" y="6134896"/>
            <a:ext cx="593772" cy="89450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" idx="5"/>
            <a:endCxn id="10" idx="2"/>
          </p:cNvCxnSpPr>
          <p:nvPr/>
        </p:nvCxnSpPr>
        <p:spPr>
          <a:xfrm>
            <a:off x="2304497" y="3681777"/>
            <a:ext cx="770880" cy="8812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9" idx="3"/>
          </p:cNvCxnSpPr>
          <p:nvPr/>
        </p:nvCxnSpPr>
        <p:spPr>
          <a:xfrm flipV="1">
            <a:off x="2483768" y="2526112"/>
            <a:ext cx="966512" cy="7228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8" idx="2"/>
            <a:endCxn id="17" idx="7"/>
          </p:cNvCxnSpPr>
          <p:nvPr/>
        </p:nvCxnSpPr>
        <p:spPr>
          <a:xfrm flipH="1">
            <a:off x="4653704" y="5553236"/>
            <a:ext cx="998416" cy="64247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" idx="0"/>
            <a:endCxn id="19" idx="4"/>
          </p:cNvCxnSpPr>
          <p:nvPr/>
        </p:nvCxnSpPr>
        <p:spPr>
          <a:xfrm flipH="1" flipV="1">
            <a:off x="6056548" y="4341803"/>
            <a:ext cx="207640" cy="59936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9" idx="0"/>
            <a:endCxn id="15" idx="4"/>
          </p:cNvCxnSpPr>
          <p:nvPr/>
        </p:nvCxnSpPr>
        <p:spPr>
          <a:xfrm flipV="1">
            <a:off x="6056548" y="3208784"/>
            <a:ext cx="103820" cy="92537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" idx="1"/>
            <a:endCxn id="6" idx="5"/>
          </p:cNvCxnSpPr>
          <p:nvPr/>
        </p:nvCxnSpPr>
        <p:spPr>
          <a:xfrm flipH="1" flipV="1">
            <a:off x="5112809" y="4149829"/>
            <a:ext cx="718582" cy="97061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5" idx="2"/>
          </p:cNvCxnSpPr>
          <p:nvPr/>
        </p:nvCxnSpPr>
        <p:spPr>
          <a:xfrm flipH="1">
            <a:off x="5292080" y="3104964"/>
            <a:ext cx="764468" cy="6120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" idx="7"/>
            <a:endCxn id="7" idx="3"/>
          </p:cNvCxnSpPr>
          <p:nvPr/>
        </p:nvCxnSpPr>
        <p:spPr>
          <a:xfrm flipV="1">
            <a:off x="6696985" y="4149829"/>
            <a:ext cx="574566" cy="97061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" idx="0"/>
            <a:endCxn id="7" idx="5"/>
          </p:cNvCxnSpPr>
          <p:nvPr/>
        </p:nvCxnSpPr>
        <p:spPr>
          <a:xfrm flipH="1" flipV="1">
            <a:off x="8137145" y="4149829"/>
            <a:ext cx="287869" cy="7913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" idx="2"/>
            <a:endCxn id="15" idx="6"/>
          </p:cNvCxnSpPr>
          <p:nvPr/>
        </p:nvCxnSpPr>
        <p:spPr>
          <a:xfrm flipH="1" flipV="1">
            <a:off x="6264188" y="3104964"/>
            <a:ext cx="828092" cy="61206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7" idx="6"/>
          </p:cNvCxnSpPr>
          <p:nvPr/>
        </p:nvCxnSpPr>
        <p:spPr>
          <a:xfrm flipH="1">
            <a:off x="8316416" y="3354896"/>
            <a:ext cx="1080120" cy="3621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8" idx="0"/>
            <a:endCxn id="16" idx="4"/>
          </p:cNvCxnSpPr>
          <p:nvPr/>
        </p:nvCxnSpPr>
        <p:spPr>
          <a:xfrm flipV="1">
            <a:off x="8316416" y="5148808"/>
            <a:ext cx="108598" cy="10164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2"/>
            <a:endCxn id="8" idx="6"/>
          </p:cNvCxnSpPr>
          <p:nvPr/>
        </p:nvCxnSpPr>
        <p:spPr>
          <a:xfrm flipH="1" flipV="1">
            <a:off x="6876256" y="5553236"/>
            <a:ext cx="1336340" cy="7158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6" idx="6"/>
          </p:cNvCxnSpPr>
          <p:nvPr/>
        </p:nvCxnSpPr>
        <p:spPr>
          <a:xfrm flipH="1" flipV="1">
            <a:off x="8528834" y="5044988"/>
            <a:ext cx="1520552" cy="49794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18" idx="5"/>
          </p:cNvCxnSpPr>
          <p:nvPr/>
        </p:nvCxnSpPr>
        <p:spPr>
          <a:xfrm flipH="1" flipV="1">
            <a:off x="8389828" y="6342536"/>
            <a:ext cx="534464" cy="75887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" descr="D:\Bird\Posao\Moja firma\Logo\png transparent background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259632" y="2636912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63309" y="4581128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7944" y="3104964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>
            <a:endCxn id="7" idx="0"/>
          </p:cNvCxnSpPr>
          <p:nvPr/>
        </p:nvCxnSpPr>
        <p:spPr>
          <a:xfrm flipH="1">
            <a:off x="7704348" y="2526112"/>
            <a:ext cx="90010" cy="57885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92280" y="3104964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stCxn id="14" idx="2"/>
          </p:cNvCxnSpPr>
          <p:nvPr/>
        </p:nvCxnSpPr>
        <p:spPr>
          <a:xfrm flipH="1">
            <a:off x="-180528" y="2020652"/>
            <a:ext cx="1128700" cy="32822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9" idx="0"/>
          </p:cNvCxnSpPr>
          <p:nvPr/>
        </p:nvCxnSpPr>
        <p:spPr>
          <a:xfrm>
            <a:off x="3373027" y="1844824"/>
            <a:ext cx="150665" cy="50405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981215" y="2420888"/>
            <a:ext cx="150665" cy="58444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652120" y="4941168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9872" y="2348880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75377" y="3666083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1992" y="4837348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08212" y="5957664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3528" y="3356992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8172" y="1916832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56548" y="3001144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21194" y="4941168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76472" y="6165304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12596" y="6165304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52728" y="4134163"/>
            <a:ext cx="207640" cy="20764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6" descr="D:\Bird\Posao\Prezentacije\QR Code Plugin\Network\Linkedin - Den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04964"/>
            <a:ext cx="1224136" cy="1224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D:\Bird\Posao\Prezentacije\QR Code Plugin\Network\Linkedin - Luca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2" t="5062" r="27080" b="27080"/>
          <a:stretch/>
        </p:blipFill>
        <p:spPr bwMode="auto">
          <a:xfrm>
            <a:off x="2463310" y="4581129"/>
            <a:ext cx="1224136" cy="1224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D:\Bird\Posao\Prezentacije\QR Code Plugin\Network\Linkedin - Alja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05100"/>
            <a:ext cx="1224000" cy="122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5" descr="D:\Bird\Posao\Prezentacije\QR Code Plugin\Network\Linkedin - Andrej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04" y="2636912"/>
            <a:ext cx="1224000" cy="122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D:\Bird\Posao\Fotka\Large 2376x237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344" y="4941168"/>
            <a:ext cx="1224000" cy="122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Bird\Posao\Prezentacije\QR Code Plugin\Network\t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95" y="3937153"/>
            <a:ext cx="259609" cy="2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D:\Bird\Posao\Prezentacije\QR Code Plugin\Network\t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73" y="5877272"/>
            <a:ext cx="259609" cy="2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D:\Bird\Posao\Prezentacije\QR Code Plugin\Network\t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41" y="4398731"/>
            <a:ext cx="259609" cy="2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ird\Posao\Prezentacije\QR Code Plugin\Network\Ehtes_logo_400x15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27" y="4442965"/>
            <a:ext cx="471051" cy="1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" descr="D:\Bird\Posao\Moja firma\Logo\png transparent background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8363" y="6269124"/>
            <a:ext cx="531650" cy="2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Bird\Posao\Prezentacije\QR Code Plugin\Network\logo_just_top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2443"/>
          <a:stretch/>
        </p:blipFill>
        <p:spPr bwMode="auto">
          <a:xfrm>
            <a:off x="1520012" y="4231014"/>
            <a:ext cx="703374" cy="1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4" descr="D:\Bird\Posao\Prezentacije\QR Code Plugin\Network\logo_just_top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2443"/>
          <a:stretch/>
        </p:blipFill>
        <p:spPr bwMode="auto">
          <a:xfrm>
            <a:off x="4156658" y="4680457"/>
            <a:ext cx="703374" cy="1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4" descr="D:\Bird\Posao\Prezentacije\QR Code Plugin\Network\logo_just_top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2443"/>
          <a:stretch/>
        </p:blipFill>
        <p:spPr bwMode="auto">
          <a:xfrm>
            <a:off x="2723690" y="6171837"/>
            <a:ext cx="703374" cy="1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26605"/>
            <a:ext cx="198314" cy="2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332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50</a:t>
            </a:fld>
            <a:endParaRPr lang="en-US" sz="1000" dirty="0"/>
          </a:p>
        </p:txBody>
      </p:sp>
      <p:pic>
        <p:nvPicPr>
          <p:cNvPr id="8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Publish to apex-plugin.com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464496" cy="45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51</a:t>
            </a:fld>
            <a:endParaRPr lang="en-US" sz="10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01099"/>
            <a:ext cx="48605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D:\Bird\Posao\Moja firma\Logo\png transparent background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9" y="2492896"/>
            <a:ext cx="14573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21279"/>
            <a:ext cx="1200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89039"/>
            <a:ext cx="1228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17279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11760" y="3212976"/>
            <a:ext cx="5868640" cy="2880320"/>
          </a:xfrm>
        </p:spPr>
        <p:txBody>
          <a:bodyPr>
            <a:normAutofit/>
          </a:bodyPr>
          <a:lstStyle/>
          <a:p>
            <a:r>
              <a:rPr lang="en-US" dirty="0"/>
              <a:t>to provide developers an easy way of new functionality implementation</a:t>
            </a:r>
          </a:p>
          <a:p>
            <a:r>
              <a:rPr lang="en-US" dirty="0"/>
              <a:t>to add new functionality to  APEX applications</a:t>
            </a:r>
          </a:p>
          <a:p>
            <a:r>
              <a:rPr lang="en-US" dirty="0"/>
              <a:t>to enable re-usability through pages and applications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52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Conclusion</a:t>
            </a:r>
            <a:endParaRPr lang="sl-SI" dirty="0"/>
          </a:p>
        </p:txBody>
      </p:sp>
      <p:pic>
        <p:nvPicPr>
          <p:cNvPr id="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4573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2780928"/>
            <a:ext cx="6840760" cy="3764682"/>
          </a:xfrm>
        </p:spPr>
        <p:txBody>
          <a:bodyPr>
            <a:normAutofit/>
          </a:bodyPr>
          <a:lstStyle/>
          <a:p>
            <a:r>
              <a:rPr lang="en-US" dirty="0"/>
              <a:t>create/edit a plug-in in app shared components</a:t>
            </a:r>
          </a:p>
          <a:p>
            <a:r>
              <a:rPr lang="en-US" dirty="0"/>
              <a:t>set name, type and unique internal name</a:t>
            </a:r>
          </a:p>
          <a:p>
            <a:r>
              <a:rPr lang="en-US" dirty="0"/>
              <a:t>define callback functions (render, validate...)</a:t>
            </a:r>
          </a:p>
          <a:p>
            <a:r>
              <a:rPr lang="en-US" dirty="0"/>
              <a:t>define standard and custom attributes</a:t>
            </a:r>
          </a:p>
          <a:p>
            <a:r>
              <a:rPr lang="en-US" dirty="0"/>
              <a:t>upload files</a:t>
            </a:r>
          </a:p>
          <a:p>
            <a:r>
              <a:rPr lang="en-US" dirty="0"/>
              <a:t>enter info, help and comments</a:t>
            </a:r>
          </a:p>
          <a:p>
            <a:r>
              <a:rPr lang="en-US" dirty="0"/>
              <a:t>export/import</a:t>
            </a:r>
          </a:p>
          <a:p>
            <a:r>
              <a:rPr lang="en-US" dirty="0"/>
              <a:t>use in pages as any other object (item, region...)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53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Conclusion</a:t>
            </a:r>
            <a:endParaRPr lang="sl-SI" dirty="0"/>
          </a:p>
        </p:txBody>
      </p:sp>
      <p:pic>
        <p:nvPicPr>
          <p:cNvPr id="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200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6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54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Conclusion</a:t>
            </a:r>
            <a:endParaRPr lang="sl-SI" dirty="0"/>
          </a:p>
        </p:txBody>
      </p:sp>
      <p:pic>
        <p:nvPicPr>
          <p:cNvPr id="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228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Image result for sharing is scar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b="6888"/>
          <a:stretch/>
        </p:blipFill>
        <p:spPr bwMode="auto">
          <a:xfrm>
            <a:off x="2195736" y="2488568"/>
            <a:ext cx="3384376" cy="41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887924" y="5589240"/>
            <a:ext cx="504056" cy="1041483"/>
          </a:xfrm>
          <a:prstGeom prst="mathMultiply">
            <a:avLst>
              <a:gd name="adj1" fmla="val 78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868144" y="3925355"/>
            <a:ext cx="3096344" cy="151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Publish to web page</a:t>
            </a:r>
          </a:p>
          <a:p>
            <a:pPr marL="0" indent="0">
              <a:buNone/>
            </a:pPr>
            <a:r>
              <a:rPr lang="en-US" sz="1800" dirty="0"/>
              <a:t>Publish to GitHub</a:t>
            </a:r>
          </a:p>
          <a:p>
            <a:pPr marL="0" indent="0">
              <a:buNone/>
            </a:pPr>
            <a:r>
              <a:rPr lang="en-US" sz="1800" dirty="0"/>
              <a:t>Publish to </a:t>
            </a:r>
            <a:r>
              <a:rPr lang="en-US" sz="1800" dirty="0" err="1"/>
              <a:t>apex.world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Publish to apex-plugin.com</a:t>
            </a:r>
          </a:p>
        </p:txBody>
      </p:sp>
    </p:spTree>
    <p:extLst>
      <p:ext uri="{BB962C8B-B14F-4D97-AF65-F5344CB8AC3E}">
        <p14:creationId xmlns:p14="http://schemas.microsoft.com/office/powerpoint/2010/main" val="38650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55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Conclusion</a:t>
            </a:r>
            <a:endParaRPr lang="sl-SI" dirty="0"/>
          </a:p>
        </p:txBody>
      </p:sp>
      <p:pic>
        <p:nvPicPr>
          <p:cNvPr id="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228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Image result for sharing is caring rabbi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4032"/>
            <a:ext cx="4248472" cy="31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5868144" y="3925355"/>
            <a:ext cx="3096344" cy="151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Publish to web page</a:t>
            </a:r>
          </a:p>
          <a:p>
            <a:pPr marL="0" indent="0">
              <a:buNone/>
            </a:pPr>
            <a:r>
              <a:rPr lang="en-US" sz="1800" dirty="0"/>
              <a:t>Publish to GitHub</a:t>
            </a:r>
          </a:p>
          <a:p>
            <a:pPr marL="0" indent="0">
              <a:buNone/>
            </a:pPr>
            <a:r>
              <a:rPr lang="en-US" sz="1800" dirty="0"/>
              <a:t>Publish to </a:t>
            </a:r>
            <a:r>
              <a:rPr lang="en-US" sz="1800" dirty="0" err="1"/>
              <a:t>apex.world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Publish to apex-plugin.com</a:t>
            </a:r>
          </a:p>
        </p:txBody>
      </p:sp>
    </p:spTree>
    <p:extLst>
      <p:ext uri="{BB962C8B-B14F-4D97-AF65-F5344CB8AC3E}">
        <p14:creationId xmlns:p14="http://schemas.microsoft.com/office/powerpoint/2010/main" val="15564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sentation 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/>
          <a:stretch/>
        </p:blipFill>
        <p:spPr bwMode="auto">
          <a:xfrm>
            <a:off x="371668" y="1712563"/>
            <a:ext cx="8376796" cy="51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17504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hank you for listening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852936"/>
            <a:ext cx="8568951" cy="36004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https://en.wikipedia.org/wiki/Oracle_Application_Express</a:t>
            </a:r>
            <a:endParaRPr lang="en-US" dirty="0"/>
          </a:p>
          <a:p>
            <a:r>
              <a:rPr lang="en-US" dirty="0">
                <a:hlinkClick r:id="rId4"/>
              </a:rPr>
              <a:t>https://github.com</a:t>
            </a:r>
            <a:endParaRPr lang="en-US" dirty="0"/>
          </a:p>
          <a:p>
            <a:r>
              <a:rPr lang="en-US" dirty="0">
                <a:hlinkClick r:id="rId5"/>
              </a:rPr>
              <a:t>https://apex.world</a:t>
            </a:r>
            <a:endParaRPr lang="en-US" dirty="0"/>
          </a:p>
          <a:p>
            <a:r>
              <a:rPr lang="en-US" dirty="0">
                <a:hlinkClick r:id="rId6"/>
              </a:rPr>
              <a:t>http://www.apex-plugin.com/</a:t>
            </a:r>
            <a:endParaRPr lang="en-US" dirty="0"/>
          </a:p>
          <a:p>
            <a:r>
              <a:rPr lang="en-US" dirty="0">
                <a:hlinkClick r:id="rId7"/>
              </a:rPr>
              <a:t>https://www.youtube.com/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58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x-none" dirty="0"/>
              <a:t>References</a:t>
            </a:r>
            <a:endParaRPr lang="sl-SI" dirty="0"/>
          </a:p>
        </p:txBody>
      </p:sp>
      <p:pic>
        <p:nvPicPr>
          <p:cNvPr id="9" name="Picture 1" descr="D:\Bird\Posao\Moja firma\Logo\png transparent background.pn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History...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6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123728" y="2708920"/>
            <a:ext cx="4896544" cy="3744416"/>
            <a:chOff x="5796136" y="3980110"/>
            <a:chExt cx="3078400" cy="2407873"/>
          </a:xfrm>
        </p:grpSpPr>
        <p:pic>
          <p:nvPicPr>
            <p:cNvPr id="9" name="Picture 2" descr="Image result for old book">
              <a:extLst>
                <a:ext uri="{FF2B5EF4-FFF2-40B4-BE49-F238E27FC236}">
                  <a16:creationId xmlns:a16="http://schemas.microsoft.com/office/drawing/2014/main" id="{54842B3F-A71D-4182-BAAC-A8B739404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980110"/>
              <a:ext cx="3078400" cy="2407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plug i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00000">
              <a:off x="6283063" y="4755768"/>
              <a:ext cx="871731" cy="8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plug i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7560854" y="4820282"/>
              <a:ext cx="871731" cy="8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7839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1007056" y="5571237"/>
            <a:ext cx="3528392" cy="54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version 4.0 (June 2010)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A little bit of History...</a:t>
            </a:r>
            <a:endParaRPr lang="sl-SI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3568" y="2675467"/>
            <a:ext cx="7704856" cy="2049677"/>
          </a:xfrm>
        </p:spPr>
        <p:txBody>
          <a:bodyPr>
            <a:normAutofit/>
          </a:bodyPr>
          <a:lstStyle/>
          <a:p>
            <a:r>
              <a:rPr lang="en-US" dirty="0"/>
              <a:t>Synonyms add-in, add-on</a:t>
            </a:r>
          </a:p>
          <a:p>
            <a:r>
              <a:rPr lang="en-US" dirty="0"/>
              <a:t>Wikipedia: </a:t>
            </a:r>
            <a:r>
              <a:rPr lang="en-US" i="1" dirty="0"/>
              <a:t>“A software component that adds a specific feature to an existing computer program”</a:t>
            </a:r>
          </a:p>
          <a:p>
            <a:r>
              <a:rPr lang="en-US" dirty="0"/>
              <a:t>mid 1970-ties (EDT text editor)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80112" y="4045463"/>
            <a:ext cx="3078400" cy="2407873"/>
            <a:chOff x="5796136" y="3980110"/>
            <a:chExt cx="3078400" cy="2407873"/>
          </a:xfrm>
        </p:grpSpPr>
        <p:pic>
          <p:nvPicPr>
            <p:cNvPr id="10" name="Picture 2" descr="Image result for old book">
              <a:extLst>
                <a:ext uri="{FF2B5EF4-FFF2-40B4-BE49-F238E27FC236}">
                  <a16:creationId xmlns:a16="http://schemas.microsoft.com/office/drawing/2014/main" id="{54842B3F-A71D-4182-BAAC-A8B739404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980110"/>
              <a:ext cx="3078400" cy="2407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plug i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00000">
              <a:off x="6283063" y="4755768"/>
              <a:ext cx="871731" cy="8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plug i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7560854" y="4820282"/>
              <a:ext cx="871731" cy="8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1"/>
          <p:cNvSpPr txBox="1">
            <a:spLocks/>
          </p:cNvSpPr>
          <p:nvPr/>
        </p:nvSpPr>
        <p:spPr>
          <a:xfrm>
            <a:off x="700587" y="5157192"/>
            <a:ext cx="4599833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Oracle APEX Plug-ins introduced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5625244"/>
            <a:ext cx="3456384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??????????????????????????????????????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BD104-8DE3-4179-87B1-FF4EB646E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0294" y="5538362"/>
            <a:ext cx="1000882" cy="7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uiExpand="1" build="p"/>
      <p:bldP spid="13" grpId="0"/>
      <p:bldP spid="2" grpId="1" animBg="1"/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 to QR Code Plug-in</a:t>
            </a: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8</a:t>
            </a:fld>
            <a:endParaRPr lang="en-US" sz="1000" dirty="0"/>
          </a:p>
        </p:txBody>
      </p:sp>
      <p:pic>
        <p:nvPicPr>
          <p:cNvPr id="7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025493" cy="39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png;base64,iVBORw0KGgoAAAANSUhEUgAAAMgAAADICAYAAACtWK6eAAANRUlEQVR4Xu2c0VbryA5EL///0dzFZIYEkzi95ZLbxvs8q2WpVCWpGzgfn5+fn//znwiIwFMEPhSIzBCB1wgoENkhAisIKBDpIQIKRA6IQA0BJ0gNN09dBAEFcpFCm2YNAQVSw81TF0FAgVyk0KZZQ0CB1HDz1EUQUCAXKbRp1hBQIDXcPHURBBTIRQptmjUESgL5+PiofW3nU/T3MF/lRf3QNOl3Z+H/CodZ8VCcK3VUIA8oU6LSAr2yp9+dRUgFMljxWQUaDO/bjHYMSlQajwJJIVbzQ/nw9RUniBNkmG1OkEGonCCDQA2a0ck1C38FsrGgg8d3M6MjlRI1lQj9rgKpIU/5EF+xKgHUUv15qptgZ+mcKfxTeKbioRyh8a/5j95BzgII7cAK5EYhisNZ+KBAFggokPWeTDswtacTgdon43GCDKBPO+eAyxaTVMemBKP2Lck3vUYqkIFqKRBXrAGa3E3O3jFcsVyxRgm/ywShhHwVPO3kdOXojnO0KP/Z0Xi6803hT/OaxYfdnnnPAkh3nArkhkA3zskNxwkycLmjxKad/JV/SiT63ZR/Skj6XSfIIANTIz5FSFq4wTS/zSiRFMj6hKL4uGItGEsJqUBqhOzGmU60tcbliuWKNTzYUhNcgezcmWnHoAXqJkZl9D9jNc0rNQG78adx0nicIBsFq0DWhwwlZLeQaTwKRIEMr1FfhnSiUUIqkI2E7B6ptEBOECcI6jBn7xgKZL3cTpA7Ppd8xVIgCmR0IlxSIKPg/GeXmpjdqxrNi9ofLf5UPF7SKRMG71CpAqUEuDHNt8e7830bwMIgFY8CocgrkKeIpQhJV9zuRxsFokA2InA7rkAGYZy1EqQKNJjmt1kq31T8qQ5McTha/Kl4nCCUCa5Yrlj/IrDLK9ZGfr49frQO/zbgQYPUpJj1cw363UFY3ppRPkyfIG8z2mhAAem235jO29WO+qdEPQs+r3Cg8SuQnVcmSmBaaOpfgaw/MigQBYI0RTswtUfBFIyT8XgHeSjAHq8ipN7eQQhad1sFsvNESAJOSq5ACFonEEgtnb5TqYlABaJ9X023eKZ3sa9vRVesLcF3nFUgN1RnCbajplt8KpAFegpEgTxSQoEokKcN1glykGfeLeOv46wTxAniBFlRlgJRIFME0tHt/5LP1EpDMaE7No2TxvMX7EuvWH8h8c4cKPHO8vOOTsyO6luBNFRGgTSAOsmlAmkAXoE0gDrJpQJpAF6BNIA6yaUCaQBegTSAOsllSSCpSyXNmT7bUv/UnsaTsn8VJxUmzZf6P5o9zffLXoFUUPv3TIrwlEgK5IZACrc1CigQBTKMACXk0eyHE30wVCAV1JwgP1CbNUmpACulViAV1BSIAlndyz4+NtCqfpR2qvqXxk7SeFL23kFOegehBBij4d2K/q4RJdIr+9R3ab70tZDGmfJP/XTjnFy9oiuWAqESWLenxFMg+cmiQAY4TYk34HLIRIEMwfTLyAlSw+37VDfxNoa3W5wpHKgfV6wFAmcBsLtwVDgUNzrpUv6pn26cnSCUaRsFS4m3MTwnyEYADysQmhclXnenosDSeFL50scQ+t2zv/5RHq7ZRy/pNDBaOEpIOsoVyNxXNcqfPewVyAPKCkSBLBFQIApkuBHTCU43hOFAdjRUIApkmG4KZBAqChS9C6QuifS7rliuWK0rFh2pVGjUf7fQqABpPN2vVd34pxpONw67vWJRAncXiBJycIC+NUvh0E2MbvwVyIIqKWKkOrMCmbsyKRAF8pSBqUbhBLnB242DK9YCAbpavN2pmhpFNzEoDkcTPp1QtI5f9tFn3hSArlj7dE4F8l4yJYHQ3X5WJ0wJNhV/d8ej/qn9ezpts+gWbCU6BfKAGiVMtz0t6NHiScXfvVHE7yBOkBsCRyPk0eJRIIOX39SKkhJmys/RCHm0eBSIAkHPvJTAKYJ1NygaJ21Qrlg7P5PSAqUIpkDWpfTnL+mUeLQzUIJRwGkn7BZOdzwp/FN+6Ksj5VvFf/QViwbcDawCWX9MSOGf8lMh8LNv00a62yuWAsm+bjlBKAI1/BVIDee3p1yx1iFK4fO2EAsDJ8jgpd4VyxXrkSqVFc47CG1PD/apDpkSMo0ndXdI+akQ+JB3EFrQ7sRTBaJaSeVF7270u3TlSNl314XiQOv7ZV+aIArkBnV3gShRU0Kj303xIeWnIoSX2H0WqjwrkdR3qR/aCVMFokRVICnk736cIBswLfQW9DUFUnslQyC/MVYgG9BUIMd8JdtQ0l9HFcgGNBWIAnlKHzr6z77z0ztINz5HE+as+lKcK70wOkFS7/CUkJXEn52hhab5Uvuj4ZCKP5WXAlkgOatz0oLSwqWE2d0oFMggwt0EoIQcDPutWYqo3fjMahQK5C2F1i9lRwNwMJ1vMwVyrvrSRkT58GXvHeQBNQWiQJYiKgmkokRyKaYrRIrYr/KinYrGk8Jz1mo6CzfKkwrOCmQANQUyANITk27cFMhgXWjHpsB2F3owzbIZzbf8ocXBbtz2yMsJMsCG7kIPhLDJZA8iJVbo7kZXAVGBDKCmQAZAcsWqgbR2ihKPXgZTl1YaJ+2EeWR/enSC1BEuTZAUYVI/N0n5oTBS4lHcaDzUngq5G2fqP2W/2sSTfzCVCvhohZs1iSjhqf3RcO7mD21oX3g6QSirHuwp4E6QdbAVyAIfCgjt5LRDUq0okBtiKZwpH1L2rliU+YP2CkSBPKUKXRVS9k6QQeUOmtHOTzv2YBjfZtR/yn76BKFAzRJUKk7qJ2VPJ1rqu6/80Dp2+6nku8slnQZGgU11wlSc1E/KXoGkkLz7USAbMKXC3PCpoaMKZAgmZKRAEFw/jRXIOnh0E3DFGiQjBZYSNdVp6XcH0y+bpfIqB7A4SOuoQAaRp8BSoqaIRL87mH7ZLJVXOQAFckOAEph2BlogSozu+Gk8KXzos+er7x4tfopPKv5/uL7H72LRBBXIeiOixKaTLkWw7u+mGt0a3xTIAzqUGN0FShEs5Yc2ru7vduPvBFlUXIHcAKE4pDYE+l0FMtiyZgHbXaBUB075GSzHt1n3d7vxd4I4QZ5ynjYcJ0jT8x0Flr7SUHvaIelluTvf7nhS+NA46SSi/g97Se8mjAKp3SlShKSC6q5XZTJOfcVSIOvPuSnCUGIokDszFQhtcwP2KUIqkPUGMlCKHya0LtMv6U4QJ8gjB1INwTvIxkeD7hWCdir6XEnjT8VDOza1/zMCoYkfzZ4SjHakbv8Uz5QAqdDohkDzovaV+Et3EBrY0ey7Cdztn+KpQGqveeU7CC3Q0ey7Cdztn+KpQBQI4kw3gbv9o2QLf55ABZWKh/qh9q5Yg4h1E7jb/2Ca32aU8NQ+FQ/1Q+0VyCBi3QTu9j+YpgJZALWbQFIEoIWm9qlnwwqwz2KlnTllT3F7ZU/xpPY0zlRd1r5besVSILSUN/sU4buJp0DuCCiQAa6nOpUCWW8UA6X4YZKqixNkgQCdgKlCKBAFQptAq31qFVEgtzJRPKk9JUOqLk4QJwjl3lN7SnhqT4M8nUD2CDjxOvSqEHQF6vbT7f8sqyYVTqqO/zyszPx/sWjiswhDhZ8s0IyGQF+xaB3Pgo8CGVy9FMj6HUSBNBGJAusEWX8FSgnZCXJHwBXrgQ2p0Z/yM6shKBAF8pQDKWKn/CiQ2o6RxH+XCUJfS2gHo4BQe1om6j+FD8WNCpDiQO2P+CysQB6qSHd4SrBuAiiQdUlW6qtAFMgvVnVPNCrkVDwKZIE87dgVAJ8V2xWLLlfrz8gKZBDPFOEpgQfD+zaj/lMEoJ2ZrogUB2pP65vyv+bHFcsVyxVrRSEKZEAgdCLQzkbtjzZx6CTqnhSpSfrlR4EokF988i52h0SBKBAF4or1EwG6MlF7ujJRe1csitj6K5mX9AUClPDUvla+8VMKZByrR8vK6uiK5YrliuWK1bNi0T7W/XqT8k87bfdES+FM/fiKtUAsRTD6zJgiWCp+BeIr1lMOpwimQCq9OneGCtxLetMlnZb0LAKkBEtNQIonbUQV/17SN1zSKeAKhCJWs6cCd4I4QRDTKMGcIBsJhqpTMKY/p6AFpZ0/RbDUd2m+qdUlVZcUDgVq7fO7WJXAyJlUISgx6Hdf+ad+UvYE4y/bswifxjl9xaKFoPbdhOnuYKn4aZwUZ0q8WXnROBXI4IroBFmXDCWeAlngSQGkHax7RVEgCmSJwC7PvCkhKJAbAqnOTOtCG2AqTro60jh3W7Eo4N323cDS16FU4eh3Kc4p3GbFSfNVIIN3EEpgSgDqn07MFDEUyB3J6IqVKlDKT6rQKaIqkFRlb35SeDpBnCCImanGQicsClKBULh+26cK7QSZ+zjwCn8nyEaNKJAagCncLjtBarB7SgTOh0Dpkn6+NI1YBGoIKJAabp66CAIK5CKFNs0aAgqkhpunLoKAArlIoU2zhoACqeHmqYsgoEAuUmjTrCGgQGq4eeoiCCiQixTaNGsIKJAabp66CAIK5CKFNs0aAgqkhpunLoLA/wG/rt63szdUM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E:\Test\Downloads\qr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8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597352"/>
            <a:ext cx="1161826" cy="216024"/>
          </a:xfrm>
        </p:spPr>
        <p:txBody>
          <a:bodyPr/>
          <a:lstStyle>
            <a:lvl1pPr algn="r">
              <a:defRPr/>
            </a:lvl1pPr>
          </a:lstStyle>
          <a:p>
            <a:fld id="{4F2D0623-9155-4936-96C1-3FED9D6C6355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Prelude to QR Code Plug-in</a:t>
            </a:r>
            <a:endParaRPr lang="sl-SI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619672" y="3164872"/>
            <a:ext cx="6696744" cy="98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Database package for QR code calculations</a:t>
            </a:r>
          </a:p>
        </p:txBody>
      </p:sp>
      <p:pic>
        <p:nvPicPr>
          <p:cNvPr id="9" name="Picture 1" descr="D:\Bird\Posao\Moja firma\Logo\png transparent background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60648"/>
            <a:ext cx="221246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2920" r="6636" b="3305"/>
          <a:stretch/>
        </p:blipFill>
        <p:spPr bwMode="auto">
          <a:xfrm>
            <a:off x="611559" y="2996952"/>
            <a:ext cx="740569" cy="94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1619672" y="4725145"/>
            <a:ext cx="6912768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APEX Demo app for QR code package usage</a:t>
            </a:r>
          </a:p>
          <a:p>
            <a:pPr marL="0" indent="0">
              <a:buNone/>
            </a:pPr>
            <a:r>
              <a:rPr lang="en-US" i="1" dirty="0">
                <a:hlinkClick r:id="rId6"/>
              </a:rPr>
              <a:t>https://apex.oracle.com/pls/apex/f?p=zttechdemo</a:t>
            </a:r>
            <a:endParaRPr lang="en-US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25144"/>
            <a:ext cx="775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11149</TotalTime>
  <Words>765</Words>
  <Application>Microsoft Office PowerPoint</Application>
  <PresentationFormat>On-screen Show (4:3)</PresentationFormat>
  <Paragraphs>267</Paragraphs>
  <Slides>58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Calibri</vt:lpstr>
      <vt:lpstr>Candara</vt:lpstr>
      <vt:lpstr>Symbol</vt:lpstr>
      <vt:lpstr>Waveform</vt:lpstr>
      <vt:lpstr>QR Code Plug-in a Story of an APEX Plug-in Lifecycle</vt:lpstr>
      <vt:lpstr>PowerPoint Presentation</vt:lpstr>
      <vt:lpstr>Agenda</vt:lpstr>
      <vt:lpstr>Zoran Tica</vt:lpstr>
      <vt:lpstr>A network of experts...</vt:lpstr>
      <vt:lpstr>A little bit of History...</vt:lpstr>
      <vt:lpstr>A little bit of History...</vt:lpstr>
      <vt:lpstr>Prelude to QR Code Plug-in</vt:lpstr>
      <vt:lpstr>Prelude to QR Code Plug-in</vt:lpstr>
      <vt:lpstr>From User Perspective</vt:lpstr>
      <vt:lpstr>From Developer Perspective</vt:lpstr>
      <vt:lpstr>Why?</vt:lpstr>
      <vt:lpstr>Why to make a Plug-in?</vt:lpstr>
      <vt:lpstr>How?</vt:lpstr>
      <vt:lpstr>How to use plug-ins in APEX?</vt:lpstr>
      <vt:lpstr>How to use plug-ins in APEX?</vt:lpstr>
      <vt:lpstr>How to edit/create a plug-in?</vt:lpstr>
      <vt:lpstr>Name and Type</vt:lpstr>
      <vt:lpstr>Callbacks and Source</vt:lpstr>
      <vt:lpstr>Procedure Parameters Structure</vt:lpstr>
      <vt:lpstr>QR Code Render Procedure</vt:lpstr>
      <vt:lpstr>Supported for and St. Attributes</vt:lpstr>
      <vt:lpstr>Custom Attributes</vt:lpstr>
      <vt:lpstr>Plug-in Files and Events</vt:lpstr>
      <vt:lpstr>Info, Help and Comments</vt:lpstr>
      <vt:lpstr>Export Plug-in</vt:lpstr>
      <vt:lpstr>Export Plug-in</vt:lpstr>
      <vt:lpstr>Export Plug-in</vt:lpstr>
      <vt:lpstr>Intermezzo</vt:lpstr>
      <vt:lpstr>What?</vt:lpstr>
      <vt:lpstr>Three options</vt:lpstr>
      <vt:lpstr>What to do...</vt:lpstr>
      <vt:lpstr>Publish to web page</vt:lpstr>
      <vt:lpstr>Publish to GitHub</vt:lpstr>
      <vt:lpstr>GitHub – New Repository</vt:lpstr>
      <vt:lpstr>GitHub – QR Code Repository</vt:lpstr>
      <vt:lpstr>GitHub – Markdown Readme</vt:lpstr>
      <vt:lpstr>GitHub – Markdown Readme</vt:lpstr>
      <vt:lpstr>GitHub – Releases</vt:lpstr>
      <vt:lpstr>Announcement</vt:lpstr>
      <vt:lpstr>Oracle suggests...</vt:lpstr>
      <vt:lpstr>Publish to apex.world</vt:lpstr>
      <vt:lpstr>Publish to apex.world</vt:lpstr>
      <vt:lpstr>Publish to apex.world</vt:lpstr>
      <vt:lpstr>Publish to apex.world</vt:lpstr>
      <vt:lpstr>Publish to apex.world</vt:lpstr>
      <vt:lpstr>Publish to apex-plugin.com</vt:lpstr>
      <vt:lpstr>Publish to apex-plugin.com</vt:lpstr>
      <vt:lpstr>Publish to apex-plugin.com</vt:lpstr>
      <vt:lpstr>Publish to apex-plugin.com</vt:lpstr>
      <vt:lpstr>Conclusion</vt:lpstr>
      <vt:lpstr>Conclusion</vt:lpstr>
      <vt:lpstr>Conclusion</vt:lpstr>
      <vt:lpstr>Conclusion</vt:lpstr>
      <vt:lpstr>Conclusion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Tica</dc:creator>
  <cp:lastModifiedBy>DELL</cp:lastModifiedBy>
  <cp:revision>2163</cp:revision>
  <dcterms:created xsi:type="dcterms:W3CDTF">2017-09-21T19:49:08Z</dcterms:created>
  <dcterms:modified xsi:type="dcterms:W3CDTF">2019-10-16T05:18:35Z</dcterms:modified>
</cp:coreProperties>
</file>