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</p:sldMasterIdLst>
  <p:notesMasterIdLst>
    <p:notesMasterId r:id="rId54"/>
  </p:notesMasterIdLst>
  <p:handoutMasterIdLst>
    <p:handoutMasterId r:id="rId55"/>
  </p:handoutMasterIdLst>
  <p:sldIdLst>
    <p:sldId id="256" r:id="rId6"/>
    <p:sldId id="629" r:id="rId7"/>
    <p:sldId id="630" r:id="rId8"/>
    <p:sldId id="631" r:id="rId9"/>
    <p:sldId id="633" r:id="rId10"/>
    <p:sldId id="939" r:id="rId11"/>
    <p:sldId id="936" r:id="rId12"/>
    <p:sldId id="937" r:id="rId13"/>
    <p:sldId id="788" r:id="rId14"/>
    <p:sldId id="637" r:id="rId15"/>
    <p:sldId id="965" r:id="rId16"/>
    <p:sldId id="1091" r:id="rId17"/>
    <p:sldId id="964" r:id="rId18"/>
    <p:sldId id="279" r:id="rId19"/>
    <p:sldId id="967" r:id="rId20"/>
    <p:sldId id="945" r:id="rId21"/>
    <p:sldId id="1093" r:id="rId22"/>
    <p:sldId id="640" r:id="rId23"/>
    <p:sldId id="277" r:id="rId24"/>
    <p:sldId id="1085" r:id="rId25"/>
    <p:sldId id="863" r:id="rId26"/>
    <p:sldId id="497" r:id="rId27"/>
    <p:sldId id="969" r:id="rId28"/>
    <p:sldId id="733" r:id="rId29"/>
    <p:sldId id="972" r:id="rId30"/>
    <p:sldId id="539" r:id="rId31"/>
    <p:sldId id="679" r:id="rId32"/>
    <p:sldId id="978" r:id="rId33"/>
    <p:sldId id="1075" r:id="rId34"/>
    <p:sldId id="973" r:id="rId35"/>
    <p:sldId id="974" r:id="rId36"/>
    <p:sldId id="979" r:id="rId37"/>
    <p:sldId id="1076" r:id="rId38"/>
    <p:sldId id="574" r:id="rId39"/>
    <p:sldId id="981" r:id="rId40"/>
    <p:sldId id="1074" r:id="rId41"/>
    <p:sldId id="982" r:id="rId42"/>
    <p:sldId id="567" r:id="rId43"/>
    <p:sldId id="570" r:id="rId44"/>
    <p:sldId id="571" r:id="rId45"/>
    <p:sldId id="1067" r:id="rId46"/>
    <p:sldId id="1071" r:id="rId47"/>
    <p:sldId id="584" r:id="rId48"/>
    <p:sldId id="983" r:id="rId49"/>
    <p:sldId id="980" r:id="rId50"/>
    <p:sldId id="516" r:id="rId51"/>
    <p:sldId id="1070" r:id="rId52"/>
    <p:sldId id="1088" r:id="rId5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408"/>
    </p:cViewPr>
  </p:sorter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B29DF8-95B6-416B-82F8-7256994C8E31}" type="doc">
      <dgm:prSet loTypeId="urn:microsoft.com/office/officeart/2005/8/layout/matrix1" loCatId="matrix" qsTypeId="urn:microsoft.com/office/officeart/2005/8/quickstyle/3d9" qsCatId="3D" csTypeId="urn:microsoft.com/office/officeart/2005/8/colors/colorful4" csCatId="colorful" phldr="1"/>
      <dgm:spPr/>
      <dgm:t>
        <a:bodyPr/>
        <a:lstStyle/>
        <a:p>
          <a:endParaRPr lang="hr-HR"/>
        </a:p>
      </dgm:t>
    </dgm:pt>
    <dgm:pt modelId="{FF939EC0-CB76-4245-A4A2-0B0942C37499}">
      <dgm:prSet phldrT="[Tekst]"/>
      <dgm:spPr/>
      <dgm:t>
        <a:bodyPr/>
        <a:lstStyle/>
        <a:p>
          <a:r>
            <a:rPr lang="hr-HR" b="1" dirty="0"/>
            <a:t>HARMONY</a:t>
          </a:r>
        </a:p>
      </dgm:t>
    </dgm:pt>
    <dgm:pt modelId="{0CF34892-DC4E-4DE1-82E9-11C20480DA07}" type="parTrans" cxnId="{7669C060-2B88-408A-BCC7-EAFE8C2CB722}">
      <dgm:prSet/>
      <dgm:spPr/>
      <dgm:t>
        <a:bodyPr/>
        <a:lstStyle/>
        <a:p>
          <a:endParaRPr lang="hr-HR"/>
        </a:p>
      </dgm:t>
    </dgm:pt>
    <dgm:pt modelId="{B46B0ACF-A32C-4C65-B69B-D07FF692F9E4}" type="sibTrans" cxnId="{7669C060-2B88-408A-BCC7-EAFE8C2CB722}">
      <dgm:prSet/>
      <dgm:spPr/>
      <dgm:t>
        <a:bodyPr/>
        <a:lstStyle/>
        <a:p>
          <a:endParaRPr lang="hr-HR"/>
        </a:p>
      </dgm:t>
    </dgm:pt>
    <dgm:pt modelId="{F4A19D90-7F69-49DA-A985-198E490231E3}">
      <dgm:prSet phldrT="[Tekst]"/>
      <dgm:spPr/>
      <dgm:t>
        <a:bodyPr/>
        <a:lstStyle/>
        <a:p>
          <a:r>
            <a:rPr lang="hr-HR" b="1" dirty="0" err="1">
              <a:solidFill>
                <a:schemeClr val="tx1"/>
              </a:solidFill>
            </a:rPr>
            <a:t>Head</a:t>
          </a:r>
          <a:endParaRPr lang="hr-HR" b="1" dirty="0">
            <a:solidFill>
              <a:schemeClr val="tx1"/>
            </a:solidFill>
          </a:endParaRPr>
        </a:p>
      </dgm:t>
    </dgm:pt>
    <dgm:pt modelId="{99D8E1C7-38B6-4F25-89B2-75DC4A166542}" type="parTrans" cxnId="{50156848-6787-4626-A475-678144FB87FF}">
      <dgm:prSet/>
      <dgm:spPr/>
      <dgm:t>
        <a:bodyPr/>
        <a:lstStyle/>
        <a:p>
          <a:endParaRPr lang="hr-HR"/>
        </a:p>
      </dgm:t>
    </dgm:pt>
    <dgm:pt modelId="{1EA6025B-EF50-41CB-9736-3A50987DAF18}" type="sibTrans" cxnId="{50156848-6787-4626-A475-678144FB87FF}">
      <dgm:prSet/>
      <dgm:spPr/>
      <dgm:t>
        <a:bodyPr/>
        <a:lstStyle/>
        <a:p>
          <a:endParaRPr lang="hr-HR"/>
        </a:p>
      </dgm:t>
    </dgm:pt>
    <dgm:pt modelId="{93D0F9AE-E18C-430F-B467-351FE91221F5}">
      <dgm:prSet phldrT="[Tekst]"/>
      <dgm:spPr/>
      <dgm:t>
        <a:bodyPr/>
        <a:lstStyle/>
        <a:p>
          <a:r>
            <a:rPr lang="hr-HR" b="1" dirty="0" err="1">
              <a:solidFill>
                <a:srgbClr val="B72E17"/>
              </a:solidFill>
            </a:rPr>
            <a:t>Heart</a:t>
          </a:r>
          <a:endParaRPr lang="hr-HR" b="1" dirty="0">
            <a:solidFill>
              <a:srgbClr val="B72E17"/>
            </a:solidFill>
          </a:endParaRPr>
        </a:p>
      </dgm:t>
    </dgm:pt>
    <dgm:pt modelId="{57FEACD7-E6BB-40AD-B12B-C393CF8F0A6C}" type="parTrans" cxnId="{6D28CF43-DC28-4760-8832-AB0266F1259E}">
      <dgm:prSet/>
      <dgm:spPr/>
      <dgm:t>
        <a:bodyPr/>
        <a:lstStyle/>
        <a:p>
          <a:endParaRPr lang="hr-HR"/>
        </a:p>
      </dgm:t>
    </dgm:pt>
    <dgm:pt modelId="{E47B23CC-1BFC-4C83-B4D1-ED40351F2BE0}" type="sibTrans" cxnId="{6D28CF43-DC28-4760-8832-AB0266F1259E}">
      <dgm:prSet/>
      <dgm:spPr/>
      <dgm:t>
        <a:bodyPr/>
        <a:lstStyle/>
        <a:p>
          <a:endParaRPr lang="hr-HR"/>
        </a:p>
      </dgm:t>
    </dgm:pt>
    <dgm:pt modelId="{917A77AC-562D-4C8F-BFF6-AB6DC6865DE2}">
      <dgm:prSet phldrT="[Tekst]"/>
      <dgm:spPr/>
      <dgm:t>
        <a:bodyPr/>
        <a:lstStyle/>
        <a:p>
          <a:r>
            <a:rPr lang="hr-HR" b="1" dirty="0" err="1">
              <a:solidFill>
                <a:srgbClr val="0070C0"/>
              </a:solidFill>
            </a:rPr>
            <a:t>Hand</a:t>
          </a:r>
          <a:endParaRPr lang="hr-HR" b="1" dirty="0">
            <a:solidFill>
              <a:srgbClr val="0070C0"/>
            </a:solidFill>
          </a:endParaRPr>
        </a:p>
      </dgm:t>
    </dgm:pt>
    <dgm:pt modelId="{9CB5B9EA-46AA-463E-AAF6-4D2052D13ECC}" type="parTrans" cxnId="{37B9E05B-FF9F-47FC-91AD-9786F89DC20F}">
      <dgm:prSet/>
      <dgm:spPr/>
      <dgm:t>
        <a:bodyPr/>
        <a:lstStyle/>
        <a:p>
          <a:endParaRPr lang="hr-HR"/>
        </a:p>
      </dgm:t>
    </dgm:pt>
    <dgm:pt modelId="{C39861D3-D70F-4FEC-A76F-900669725B04}" type="sibTrans" cxnId="{37B9E05B-FF9F-47FC-91AD-9786F89DC20F}">
      <dgm:prSet/>
      <dgm:spPr/>
      <dgm:t>
        <a:bodyPr/>
        <a:lstStyle/>
        <a:p>
          <a:endParaRPr lang="hr-HR"/>
        </a:p>
      </dgm:t>
    </dgm:pt>
    <dgm:pt modelId="{748EB6E9-DDC6-4E62-B4CE-4D8F093AA21C}">
      <dgm:prSet phldrT="[Tekst]"/>
      <dgm:spPr/>
      <dgm:t>
        <a:bodyPr/>
        <a:lstStyle/>
        <a:p>
          <a:r>
            <a:rPr lang="hr-HR" b="1" dirty="0" err="1">
              <a:solidFill>
                <a:srgbClr val="FFC000"/>
              </a:solidFill>
            </a:rPr>
            <a:t>Hope</a:t>
          </a:r>
          <a:endParaRPr lang="hr-HR" b="1" dirty="0">
            <a:solidFill>
              <a:srgbClr val="FFC000"/>
            </a:solidFill>
          </a:endParaRPr>
        </a:p>
      </dgm:t>
    </dgm:pt>
    <dgm:pt modelId="{BC1A3030-F59E-40CF-9A46-1BF1B8751CA9}" type="parTrans" cxnId="{FAE66FD1-EFE9-4EC0-8F87-57EA0A0ED6CB}">
      <dgm:prSet/>
      <dgm:spPr/>
      <dgm:t>
        <a:bodyPr/>
        <a:lstStyle/>
        <a:p>
          <a:endParaRPr lang="hr-HR"/>
        </a:p>
      </dgm:t>
    </dgm:pt>
    <dgm:pt modelId="{D780CCBB-7A9E-40BA-AA9E-8FF59FDE9888}" type="sibTrans" cxnId="{FAE66FD1-EFE9-4EC0-8F87-57EA0A0ED6CB}">
      <dgm:prSet/>
      <dgm:spPr/>
      <dgm:t>
        <a:bodyPr/>
        <a:lstStyle/>
        <a:p>
          <a:endParaRPr lang="hr-HR"/>
        </a:p>
      </dgm:t>
    </dgm:pt>
    <dgm:pt modelId="{5BEDA9E7-92B3-46B7-A1F4-EF802B31B18F}" type="pres">
      <dgm:prSet presAssocID="{03B29DF8-95B6-416B-82F8-7256994C8E3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CACFC72-9762-46EB-B6E7-5DA522552EBB}" type="pres">
      <dgm:prSet presAssocID="{03B29DF8-95B6-416B-82F8-7256994C8E31}" presName="matrix" presStyleCnt="0"/>
      <dgm:spPr/>
    </dgm:pt>
    <dgm:pt modelId="{F2CCFA27-4547-426A-A52F-F8E17252D3BF}" type="pres">
      <dgm:prSet presAssocID="{03B29DF8-95B6-416B-82F8-7256994C8E31}" presName="tile1" presStyleLbl="node1" presStyleIdx="0" presStyleCnt="4"/>
      <dgm:spPr/>
    </dgm:pt>
    <dgm:pt modelId="{8741439C-5033-4A01-A5CF-44B9A05A3514}" type="pres">
      <dgm:prSet presAssocID="{03B29DF8-95B6-416B-82F8-7256994C8E3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0F3C401-80E1-4D6B-815A-AA1B14DEA910}" type="pres">
      <dgm:prSet presAssocID="{03B29DF8-95B6-416B-82F8-7256994C8E31}" presName="tile2" presStyleLbl="node1" presStyleIdx="1" presStyleCnt="4" custLinFactNeighborX="13264" custLinFactNeighborY="-9945"/>
      <dgm:spPr/>
    </dgm:pt>
    <dgm:pt modelId="{246785C5-895D-40E4-BA29-725C10330ECE}" type="pres">
      <dgm:prSet presAssocID="{03B29DF8-95B6-416B-82F8-7256994C8E3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94E72FA-4D8A-42F3-A9B9-DA6055558C87}" type="pres">
      <dgm:prSet presAssocID="{03B29DF8-95B6-416B-82F8-7256994C8E31}" presName="tile3" presStyleLbl="node1" presStyleIdx="2" presStyleCnt="4" custLinFactNeighborX="-60795" custLinFactNeighborY="19405"/>
      <dgm:spPr/>
    </dgm:pt>
    <dgm:pt modelId="{EFDA72E3-E504-417F-A95D-12805AA7B292}" type="pres">
      <dgm:prSet presAssocID="{03B29DF8-95B6-416B-82F8-7256994C8E3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7F2CDDF-29F5-495D-8957-ADD8FC70F602}" type="pres">
      <dgm:prSet presAssocID="{03B29DF8-95B6-416B-82F8-7256994C8E31}" presName="tile4" presStyleLbl="node1" presStyleIdx="3" presStyleCnt="4"/>
      <dgm:spPr/>
    </dgm:pt>
    <dgm:pt modelId="{8C14EAA1-010B-424F-84BC-1BEE55CF3798}" type="pres">
      <dgm:prSet presAssocID="{03B29DF8-95B6-416B-82F8-7256994C8E3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46C4680D-71A2-43D2-B9FF-1061D45F75AE}" type="pres">
      <dgm:prSet presAssocID="{03B29DF8-95B6-416B-82F8-7256994C8E31}" presName="centerTile" presStyleLbl="fgShp" presStyleIdx="0" presStyleCnt="1" custScaleX="204951" custLinFactNeighborY="3315">
        <dgm:presLayoutVars>
          <dgm:chMax val="0"/>
          <dgm:chPref val="0"/>
        </dgm:presLayoutVars>
      </dgm:prSet>
      <dgm:spPr/>
    </dgm:pt>
  </dgm:ptLst>
  <dgm:cxnLst>
    <dgm:cxn modelId="{1FF8EF09-7C9A-482D-B069-3939CDEF65E9}" type="presOf" srcId="{748EB6E9-DDC6-4E62-B4CE-4D8F093AA21C}" destId="{F7F2CDDF-29F5-495D-8957-ADD8FC70F602}" srcOrd="0" destOrd="0" presId="urn:microsoft.com/office/officeart/2005/8/layout/matrix1"/>
    <dgm:cxn modelId="{59648B0D-D50D-4A21-BD54-1384F7D16446}" type="presOf" srcId="{03B29DF8-95B6-416B-82F8-7256994C8E31}" destId="{5BEDA9E7-92B3-46B7-A1F4-EF802B31B18F}" srcOrd="0" destOrd="0" presId="urn:microsoft.com/office/officeart/2005/8/layout/matrix1"/>
    <dgm:cxn modelId="{BF92192E-9460-4EAC-91BF-DDA8C287A253}" type="presOf" srcId="{FF939EC0-CB76-4245-A4A2-0B0942C37499}" destId="{46C4680D-71A2-43D2-B9FF-1061D45F75AE}" srcOrd="0" destOrd="0" presId="urn:microsoft.com/office/officeart/2005/8/layout/matrix1"/>
    <dgm:cxn modelId="{37B9E05B-FF9F-47FC-91AD-9786F89DC20F}" srcId="{FF939EC0-CB76-4245-A4A2-0B0942C37499}" destId="{917A77AC-562D-4C8F-BFF6-AB6DC6865DE2}" srcOrd="2" destOrd="0" parTransId="{9CB5B9EA-46AA-463E-AAF6-4D2052D13ECC}" sibTransId="{C39861D3-D70F-4FEC-A76F-900669725B04}"/>
    <dgm:cxn modelId="{7669C060-2B88-408A-BCC7-EAFE8C2CB722}" srcId="{03B29DF8-95B6-416B-82F8-7256994C8E31}" destId="{FF939EC0-CB76-4245-A4A2-0B0942C37499}" srcOrd="0" destOrd="0" parTransId="{0CF34892-DC4E-4DE1-82E9-11C20480DA07}" sibTransId="{B46B0ACF-A32C-4C65-B69B-D07FF692F9E4}"/>
    <dgm:cxn modelId="{6D28CF43-DC28-4760-8832-AB0266F1259E}" srcId="{FF939EC0-CB76-4245-A4A2-0B0942C37499}" destId="{93D0F9AE-E18C-430F-B467-351FE91221F5}" srcOrd="1" destOrd="0" parTransId="{57FEACD7-E6BB-40AD-B12B-C393CF8F0A6C}" sibTransId="{E47B23CC-1BFC-4C83-B4D1-ED40351F2BE0}"/>
    <dgm:cxn modelId="{46788965-D34E-4885-81AD-9B10049C47E6}" type="presOf" srcId="{748EB6E9-DDC6-4E62-B4CE-4D8F093AA21C}" destId="{8C14EAA1-010B-424F-84BC-1BEE55CF3798}" srcOrd="1" destOrd="0" presId="urn:microsoft.com/office/officeart/2005/8/layout/matrix1"/>
    <dgm:cxn modelId="{50156848-6787-4626-A475-678144FB87FF}" srcId="{FF939EC0-CB76-4245-A4A2-0B0942C37499}" destId="{F4A19D90-7F69-49DA-A985-198E490231E3}" srcOrd="0" destOrd="0" parTransId="{99D8E1C7-38B6-4F25-89B2-75DC4A166542}" sibTransId="{1EA6025B-EF50-41CB-9736-3A50987DAF18}"/>
    <dgm:cxn modelId="{9E356C69-FDA4-426D-B981-C2303CD6B083}" type="presOf" srcId="{93D0F9AE-E18C-430F-B467-351FE91221F5}" destId="{246785C5-895D-40E4-BA29-725C10330ECE}" srcOrd="1" destOrd="0" presId="urn:microsoft.com/office/officeart/2005/8/layout/matrix1"/>
    <dgm:cxn modelId="{F398BD75-F071-49E8-96DD-6ADDE43F6A6B}" type="presOf" srcId="{F4A19D90-7F69-49DA-A985-198E490231E3}" destId="{8741439C-5033-4A01-A5CF-44B9A05A3514}" srcOrd="1" destOrd="0" presId="urn:microsoft.com/office/officeart/2005/8/layout/matrix1"/>
    <dgm:cxn modelId="{97FE367C-1954-44CB-B888-34B056F3C1D5}" type="presOf" srcId="{917A77AC-562D-4C8F-BFF6-AB6DC6865DE2}" destId="{194E72FA-4D8A-42F3-A9B9-DA6055558C87}" srcOrd="0" destOrd="0" presId="urn:microsoft.com/office/officeart/2005/8/layout/matrix1"/>
    <dgm:cxn modelId="{6F5092A1-8B58-4C14-8B4E-54DAFF89BEEB}" type="presOf" srcId="{93D0F9AE-E18C-430F-B467-351FE91221F5}" destId="{E0F3C401-80E1-4D6B-815A-AA1B14DEA910}" srcOrd="0" destOrd="0" presId="urn:microsoft.com/office/officeart/2005/8/layout/matrix1"/>
    <dgm:cxn modelId="{1B490EA6-518F-4949-943A-D8FB86ACAD68}" type="presOf" srcId="{F4A19D90-7F69-49DA-A985-198E490231E3}" destId="{F2CCFA27-4547-426A-A52F-F8E17252D3BF}" srcOrd="0" destOrd="0" presId="urn:microsoft.com/office/officeart/2005/8/layout/matrix1"/>
    <dgm:cxn modelId="{FAE66FD1-EFE9-4EC0-8F87-57EA0A0ED6CB}" srcId="{FF939EC0-CB76-4245-A4A2-0B0942C37499}" destId="{748EB6E9-DDC6-4E62-B4CE-4D8F093AA21C}" srcOrd="3" destOrd="0" parTransId="{BC1A3030-F59E-40CF-9A46-1BF1B8751CA9}" sibTransId="{D780CCBB-7A9E-40BA-AA9E-8FF59FDE9888}"/>
    <dgm:cxn modelId="{DA0908EC-E3C5-4078-8ECE-A4DF96D7F51D}" type="presOf" srcId="{917A77AC-562D-4C8F-BFF6-AB6DC6865DE2}" destId="{EFDA72E3-E504-417F-A95D-12805AA7B292}" srcOrd="1" destOrd="0" presId="urn:microsoft.com/office/officeart/2005/8/layout/matrix1"/>
    <dgm:cxn modelId="{BFE6BD46-39A4-4D12-873D-82921435E140}" type="presParOf" srcId="{5BEDA9E7-92B3-46B7-A1F4-EF802B31B18F}" destId="{5CACFC72-9762-46EB-B6E7-5DA522552EBB}" srcOrd="0" destOrd="0" presId="urn:microsoft.com/office/officeart/2005/8/layout/matrix1"/>
    <dgm:cxn modelId="{50BFBACD-9F79-4D0A-B315-CFFFFCE380C4}" type="presParOf" srcId="{5CACFC72-9762-46EB-B6E7-5DA522552EBB}" destId="{F2CCFA27-4547-426A-A52F-F8E17252D3BF}" srcOrd="0" destOrd="0" presId="urn:microsoft.com/office/officeart/2005/8/layout/matrix1"/>
    <dgm:cxn modelId="{FAE8FC98-FFD7-4125-9409-F1596F744628}" type="presParOf" srcId="{5CACFC72-9762-46EB-B6E7-5DA522552EBB}" destId="{8741439C-5033-4A01-A5CF-44B9A05A3514}" srcOrd="1" destOrd="0" presId="urn:microsoft.com/office/officeart/2005/8/layout/matrix1"/>
    <dgm:cxn modelId="{58EF5A04-1C59-4BC7-B351-75CF714D01D1}" type="presParOf" srcId="{5CACFC72-9762-46EB-B6E7-5DA522552EBB}" destId="{E0F3C401-80E1-4D6B-815A-AA1B14DEA910}" srcOrd="2" destOrd="0" presId="urn:microsoft.com/office/officeart/2005/8/layout/matrix1"/>
    <dgm:cxn modelId="{855258E2-FE5F-4A09-8BE2-AD681EAAB1C7}" type="presParOf" srcId="{5CACFC72-9762-46EB-B6E7-5DA522552EBB}" destId="{246785C5-895D-40E4-BA29-725C10330ECE}" srcOrd="3" destOrd="0" presId="urn:microsoft.com/office/officeart/2005/8/layout/matrix1"/>
    <dgm:cxn modelId="{B33212DE-7CEE-44A1-BEBE-9B565EA61298}" type="presParOf" srcId="{5CACFC72-9762-46EB-B6E7-5DA522552EBB}" destId="{194E72FA-4D8A-42F3-A9B9-DA6055558C87}" srcOrd="4" destOrd="0" presId="urn:microsoft.com/office/officeart/2005/8/layout/matrix1"/>
    <dgm:cxn modelId="{11B157D3-80CF-4A4B-8C89-4D0AB5CDCB9A}" type="presParOf" srcId="{5CACFC72-9762-46EB-B6E7-5DA522552EBB}" destId="{EFDA72E3-E504-417F-A95D-12805AA7B292}" srcOrd="5" destOrd="0" presId="urn:microsoft.com/office/officeart/2005/8/layout/matrix1"/>
    <dgm:cxn modelId="{D88ADD4F-00D4-4B40-AB8A-2280243156A0}" type="presParOf" srcId="{5CACFC72-9762-46EB-B6E7-5DA522552EBB}" destId="{F7F2CDDF-29F5-495D-8957-ADD8FC70F602}" srcOrd="6" destOrd="0" presId="urn:microsoft.com/office/officeart/2005/8/layout/matrix1"/>
    <dgm:cxn modelId="{13BB209F-AEE8-4701-B4B6-4B5E4E0C52D7}" type="presParOf" srcId="{5CACFC72-9762-46EB-B6E7-5DA522552EBB}" destId="{8C14EAA1-010B-424F-84BC-1BEE55CF3798}" srcOrd="7" destOrd="0" presId="urn:microsoft.com/office/officeart/2005/8/layout/matrix1"/>
    <dgm:cxn modelId="{07E3595B-E80A-4A62-8668-AAB63FEFFCB5}" type="presParOf" srcId="{5BEDA9E7-92B3-46B7-A1F4-EF802B31B18F}" destId="{46C4680D-71A2-43D2-B9FF-1061D45F75AE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B29DF8-95B6-416B-82F8-7256994C8E31}" type="doc">
      <dgm:prSet loTypeId="urn:microsoft.com/office/officeart/2005/8/layout/matrix1" loCatId="matrix" qsTypeId="urn:microsoft.com/office/officeart/2005/8/quickstyle/3d9" qsCatId="3D" csTypeId="urn:microsoft.com/office/officeart/2005/8/colors/colorful4" csCatId="colorful" phldr="1"/>
      <dgm:spPr/>
      <dgm:t>
        <a:bodyPr/>
        <a:lstStyle/>
        <a:p>
          <a:endParaRPr lang="hr-HR"/>
        </a:p>
      </dgm:t>
    </dgm:pt>
    <dgm:pt modelId="{FF939EC0-CB76-4245-A4A2-0B0942C37499}">
      <dgm:prSet phldrT="[Tekst]" custT="1"/>
      <dgm:spPr/>
      <dgm:t>
        <a:bodyPr/>
        <a:lstStyle/>
        <a:p>
          <a:r>
            <a:rPr lang="hr-HR" sz="2400" b="1" dirty="0">
              <a:effectLst/>
            </a:rPr>
            <a:t>TEST</a:t>
          </a:r>
        </a:p>
      </dgm:t>
    </dgm:pt>
    <dgm:pt modelId="{0CF34892-DC4E-4DE1-82E9-11C20480DA07}" type="parTrans" cxnId="{7669C060-2B88-408A-BCC7-EAFE8C2CB722}">
      <dgm:prSet/>
      <dgm:spPr/>
      <dgm:t>
        <a:bodyPr/>
        <a:lstStyle/>
        <a:p>
          <a:endParaRPr lang="hr-HR" sz="2400">
            <a:effectLst/>
          </a:endParaRPr>
        </a:p>
      </dgm:t>
    </dgm:pt>
    <dgm:pt modelId="{B46B0ACF-A32C-4C65-B69B-D07FF692F9E4}" type="sibTrans" cxnId="{7669C060-2B88-408A-BCC7-EAFE8C2CB722}">
      <dgm:prSet/>
      <dgm:spPr/>
      <dgm:t>
        <a:bodyPr/>
        <a:lstStyle/>
        <a:p>
          <a:endParaRPr lang="hr-HR" sz="2400">
            <a:effectLst/>
          </a:endParaRPr>
        </a:p>
      </dgm:t>
    </dgm:pt>
    <dgm:pt modelId="{F4A19D90-7F69-49DA-A985-198E490231E3}">
      <dgm:prSet phldrT="[Tekst]" custT="1"/>
      <dgm:spPr/>
      <dgm:t>
        <a:bodyPr/>
        <a:lstStyle/>
        <a:p>
          <a:r>
            <a:rPr lang="hr-HR" sz="2400" b="1" dirty="0">
              <a:solidFill>
                <a:schemeClr val="tx1"/>
              </a:solidFill>
              <a:effectLst/>
            </a:rPr>
            <a:t>Trust</a:t>
          </a:r>
        </a:p>
      </dgm:t>
    </dgm:pt>
    <dgm:pt modelId="{99D8E1C7-38B6-4F25-89B2-75DC4A166542}" type="parTrans" cxnId="{50156848-6787-4626-A475-678144FB87FF}">
      <dgm:prSet/>
      <dgm:spPr/>
      <dgm:t>
        <a:bodyPr/>
        <a:lstStyle/>
        <a:p>
          <a:endParaRPr lang="hr-HR" sz="2400">
            <a:effectLst/>
          </a:endParaRPr>
        </a:p>
      </dgm:t>
    </dgm:pt>
    <dgm:pt modelId="{1EA6025B-EF50-41CB-9736-3A50987DAF18}" type="sibTrans" cxnId="{50156848-6787-4626-A475-678144FB87FF}">
      <dgm:prSet/>
      <dgm:spPr/>
      <dgm:t>
        <a:bodyPr/>
        <a:lstStyle/>
        <a:p>
          <a:endParaRPr lang="hr-HR" sz="2400">
            <a:effectLst/>
          </a:endParaRPr>
        </a:p>
      </dgm:t>
    </dgm:pt>
    <dgm:pt modelId="{93D0F9AE-E18C-430F-B467-351FE91221F5}">
      <dgm:prSet phldrT="[Tekst]" custT="1"/>
      <dgm:spPr/>
      <dgm:t>
        <a:bodyPr/>
        <a:lstStyle/>
        <a:p>
          <a:r>
            <a:rPr lang="hr-HR" sz="2400" b="1" dirty="0" err="1">
              <a:solidFill>
                <a:srgbClr val="B72E17"/>
              </a:solidFill>
              <a:effectLst/>
            </a:rPr>
            <a:t>Empathy</a:t>
          </a:r>
          <a:endParaRPr lang="hr-HR" sz="2400" b="1" dirty="0">
            <a:solidFill>
              <a:srgbClr val="B72E17"/>
            </a:solidFill>
            <a:effectLst/>
          </a:endParaRPr>
        </a:p>
      </dgm:t>
    </dgm:pt>
    <dgm:pt modelId="{57FEACD7-E6BB-40AD-B12B-C393CF8F0A6C}" type="parTrans" cxnId="{6D28CF43-DC28-4760-8832-AB0266F1259E}">
      <dgm:prSet/>
      <dgm:spPr/>
      <dgm:t>
        <a:bodyPr/>
        <a:lstStyle/>
        <a:p>
          <a:endParaRPr lang="hr-HR" sz="2400">
            <a:effectLst/>
          </a:endParaRPr>
        </a:p>
      </dgm:t>
    </dgm:pt>
    <dgm:pt modelId="{E47B23CC-1BFC-4C83-B4D1-ED40351F2BE0}" type="sibTrans" cxnId="{6D28CF43-DC28-4760-8832-AB0266F1259E}">
      <dgm:prSet/>
      <dgm:spPr/>
      <dgm:t>
        <a:bodyPr/>
        <a:lstStyle/>
        <a:p>
          <a:endParaRPr lang="hr-HR" sz="2400">
            <a:effectLst/>
          </a:endParaRPr>
        </a:p>
      </dgm:t>
    </dgm:pt>
    <dgm:pt modelId="{917A77AC-562D-4C8F-BFF6-AB6DC6865DE2}">
      <dgm:prSet phldrT="[Tekst]" custT="1"/>
      <dgm:spPr/>
      <dgm:t>
        <a:bodyPr/>
        <a:lstStyle/>
        <a:p>
          <a:r>
            <a:rPr lang="hr-HR" sz="2400" b="1" dirty="0" err="1">
              <a:solidFill>
                <a:srgbClr val="0070C0"/>
              </a:solidFill>
              <a:effectLst/>
            </a:rPr>
            <a:t>Sustainability</a:t>
          </a:r>
          <a:endParaRPr lang="hr-HR" sz="2400" b="1" dirty="0">
            <a:solidFill>
              <a:srgbClr val="0070C0"/>
            </a:solidFill>
            <a:effectLst/>
          </a:endParaRPr>
        </a:p>
      </dgm:t>
    </dgm:pt>
    <dgm:pt modelId="{9CB5B9EA-46AA-463E-AAF6-4D2052D13ECC}" type="parTrans" cxnId="{37B9E05B-FF9F-47FC-91AD-9786F89DC20F}">
      <dgm:prSet/>
      <dgm:spPr/>
      <dgm:t>
        <a:bodyPr/>
        <a:lstStyle/>
        <a:p>
          <a:endParaRPr lang="hr-HR" sz="2400">
            <a:effectLst/>
          </a:endParaRPr>
        </a:p>
      </dgm:t>
    </dgm:pt>
    <dgm:pt modelId="{C39861D3-D70F-4FEC-A76F-900669725B04}" type="sibTrans" cxnId="{37B9E05B-FF9F-47FC-91AD-9786F89DC20F}">
      <dgm:prSet/>
      <dgm:spPr/>
      <dgm:t>
        <a:bodyPr/>
        <a:lstStyle/>
        <a:p>
          <a:endParaRPr lang="hr-HR" sz="2400">
            <a:effectLst/>
          </a:endParaRPr>
        </a:p>
      </dgm:t>
    </dgm:pt>
    <dgm:pt modelId="{748EB6E9-DDC6-4E62-B4CE-4D8F093AA21C}">
      <dgm:prSet phldrT="[Tekst]" custT="1"/>
      <dgm:spPr/>
      <dgm:t>
        <a:bodyPr/>
        <a:lstStyle/>
        <a:p>
          <a:r>
            <a:rPr lang="en-US" sz="2400" b="1" noProof="0" dirty="0">
              <a:solidFill>
                <a:srgbClr val="FFC000"/>
              </a:solidFill>
              <a:effectLst/>
            </a:rPr>
            <a:t>Transparency</a:t>
          </a:r>
        </a:p>
      </dgm:t>
    </dgm:pt>
    <dgm:pt modelId="{BC1A3030-F59E-40CF-9A46-1BF1B8751CA9}" type="parTrans" cxnId="{FAE66FD1-EFE9-4EC0-8F87-57EA0A0ED6CB}">
      <dgm:prSet/>
      <dgm:spPr/>
      <dgm:t>
        <a:bodyPr/>
        <a:lstStyle/>
        <a:p>
          <a:endParaRPr lang="hr-HR" sz="2400">
            <a:effectLst/>
          </a:endParaRPr>
        </a:p>
      </dgm:t>
    </dgm:pt>
    <dgm:pt modelId="{D780CCBB-7A9E-40BA-AA9E-8FF59FDE9888}" type="sibTrans" cxnId="{FAE66FD1-EFE9-4EC0-8F87-57EA0A0ED6CB}">
      <dgm:prSet/>
      <dgm:spPr/>
      <dgm:t>
        <a:bodyPr/>
        <a:lstStyle/>
        <a:p>
          <a:endParaRPr lang="hr-HR" sz="2400">
            <a:effectLst/>
          </a:endParaRPr>
        </a:p>
      </dgm:t>
    </dgm:pt>
    <dgm:pt modelId="{5BEDA9E7-92B3-46B7-A1F4-EF802B31B18F}" type="pres">
      <dgm:prSet presAssocID="{03B29DF8-95B6-416B-82F8-7256994C8E3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CACFC72-9762-46EB-B6E7-5DA522552EBB}" type="pres">
      <dgm:prSet presAssocID="{03B29DF8-95B6-416B-82F8-7256994C8E31}" presName="matrix" presStyleCnt="0"/>
      <dgm:spPr/>
    </dgm:pt>
    <dgm:pt modelId="{F2CCFA27-4547-426A-A52F-F8E17252D3BF}" type="pres">
      <dgm:prSet presAssocID="{03B29DF8-95B6-416B-82F8-7256994C8E31}" presName="tile1" presStyleLbl="node1" presStyleIdx="0" presStyleCnt="4" custLinFactNeighborX="-531"/>
      <dgm:spPr/>
    </dgm:pt>
    <dgm:pt modelId="{8741439C-5033-4A01-A5CF-44B9A05A3514}" type="pres">
      <dgm:prSet presAssocID="{03B29DF8-95B6-416B-82F8-7256994C8E3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0F3C401-80E1-4D6B-815A-AA1B14DEA910}" type="pres">
      <dgm:prSet presAssocID="{03B29DF8-95B6-416B-82F8-7256994C8E31}" presName="tile2" presStyleLbl="node1" presStyleIdx="1" presStyleCnt="4" custLinFactNeighborX="13264" custLinFactNeighborY="-9945"/>
      <dgm:spPr/>
    </dgm:pt>
    <dgm:pt modelId="{246785C5-895D-40E4-BA29-725C10330ECE}" type="pres">
      <dgm:prSet presAssocID="{03B29DF8-95B6-416B-82F8-7256994C8E3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94E72FA-4D8A-42F3-A9B9-DA6055558C87}" type="pres">
      <dgm:prSet presAssocID="{03B29DF8-95B6-416B-82F8-7256994C8E31}" presName="tile3" presStyleLbl="node1" presStyleIdx="2" presStyleCnt="4"/>
      <dgm:spPr/>
    </dgm:pt>
    <dgm:pt modelId="{EFDA72E3-E504-417F-A95D-12805AA7B292}" type="pres">
      <dgm:prSet presAssocID="{03B29DF8-95B6-416B-82F8-7256994C8E3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7F2CDDF-29F5-495D-8957-ADD8FC70F602}" type="pres">
      <dgm:prSet presAssocID="{03B29DF8-95B6-416B-82F8-7256994C8E31}" presName="tile4" presStyleLbl="node1" presStyleIdx="3" presStyleCnt="4"/>
      <dgm:spPr/>
    </dgm:pt>
    <dgm:pt modelId="{8C14EAA1-010B-424F-84BC-1BEE55CF3798}" type="pres">
      <dgm:prSet presAssocID="{03B29DF8-95B6-416B-82F8-7256994C8E3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46C4680D-71A2-43D2-B9FF-1061D45F75AE}" type="pres">
      <dgm:prSet presAssocID="{03B29DF8-95B6-416B-82F8-7256994C8E31}" presName="centerTile" presStyleLbl="fgShp" presStyleIdx="0" presStyleCnt="1" custScaleX="204951">
        <dgm:presLayoutVars>
          <dgm:chMax val="0"/>
          <dgm:chPref val="0"/>
        </dgm:presLayoutVars>
      </dgm:prSet>
      <dgm:spPr/>
    </dgm:pt>
  </dgm:ptLst>
  <dgm:cxnLst>
    <dgm:cxn modelId="{7650143E-D470-4578-AA5A-9549D9E66CC0}" type="presOf" srcId="{917A77AC-562D-4C8F-BFF6-AB6DC6865DE2}" destId="{EFDA72E3-E504-417F-A95D-12805AA7B292}" srcOrd="1" destOrd="0" presId="urn:microsoft.com/office/officeart/2005/8/layout/matrix1"/>
    <dgm:cxn modelId="{37B9E05B-FF9F-47FC-91AD-9786F89DC20F}" srcId="{FF939EC0-CB76-4245-A4A2-0B0942C37499}" destId="{917A77AC-562D-4C8F-BFF6-AB6DC6865DE2}" srcOrd="2" destOrd="0" parTransId="{9CB5B9EA-46AA-463E-AAF6-4D2052D13ECC}" sibTransId="{C39861D3-D70F-4FEC-A76F-900669725B04}"/>
    <dgm:cxn modelId="{7E8CF35B-9618-4B2D-8CE5-BD7607E472BD}" type="presOf" srcId="{917A77AC-562D-4C8F-BFF6-AB6DC6865DE2}" destId="{194E72FA-4D8A-42F3-A9B9-DA6055558C87}" srcOrd="0" destOrd="0" presId="urn:microsoft.com/office/officeart/2005/8/layout/matrix1"/>
    <dgm:cxn modelId="{21CDEF5F-D504-4009-B1DA-EC710BCC8ADF}" type="presOf" srcId="{03B29DF8-95B6-416B-82F8-7256994C8E31}" destId="{5BEDA9E7-92B3-46B7-A1F4-EF802B31B18F}" srcOrd="0" destOrd="0" presId="urn:microsoft.com/office/officeart/2005/8/layout/matrix1"/>
    <dgm:cxn modelId="{7669C060-2B88-408A-BCC7-EAFE8C2CB722}" srcId="{03B29DF8-95B6-416B-82F8-7256994C8E31}" destId="{FF939EC0-CB76-4245-A4A2-0B0942C37499}" srcOrd="0" destOrd="0" parTransId="{0CF34892-DC4E-4DE1-82E9-11C20480DA07}" sibTransId="{B46B0ACF-A32C-4C65-B69B-D07FF692F9E4}"/>
    <dgm:cxn modelId="{6D28CF43-DC28-4760-8832-AB0266F1259E}" srcId="{FF939EC0-CB76-4245-A4A2-0B0942C37499}" destId="{93D0F9AE-E18C-430F-B467-351FE91221F5}" srcOrd="1" destOrd="0" parTransId="{57FEACD7-E6BB-40AD-B12B-C393CF8F0A6C}" sibTransId="{E47B23CC-1BFC-4C83-B4D1-ED40351F2BE0}"/>
    <dgm:cxn modelId="{50156848-6787-4626-A475-678144FB87FF}" srcId="{FF939EC0-CB76-4245-A4A2-0B0942C37499}" destId="{F4A19D90-7F69-49DA-A985-198E490231E3}" srcOrd="0" destOrd="0" parTransId="{99D8E1C7-38B6-4F25-89B2-75DC4A166542}" sibTransId="{1EA6025B-EF50-41CB-9736-3A50987DAF18}"/>
    <dgm:cxn modelId="{35EFB252-6262-4E2C-BF2D-D9FE5DF0F1DF}" type="presOf" srcId="{93D0F9AE-E18C-430F-B467-351FE91221F5}" destId="{E0F3C401-80E1-4D6B-815A-AA1B14DEA910}" srcOrd="0" destOrd="0" presId="urn:microsoft.com/office/officeart/2005/8/layout/matrix1"/>
    <dgm:cxn modelId="{A54308B1-F710-4059-8AFA-D4EFA65B5714}" type="presOf" srcId="{F4A19D90-7F69-49DA-A985-198E490231E3}" destId="{F2CCFA27-4547-426A-A52F-F8E17252D3BF}" srcOrd="0" destOrd="0" presId="urn:microsoft.com/office/officeart/2005/8/layout/matrix1"/>
    <dgm:cxn modelId="{7F74C2BE-3F37-4D37-B47D-3352200C4C6F}" type="presOf" srcId="{748EB6E9-DDC6-4E62-B4CE-4D8F093AA21C}" destId="{8C14EAA1-010B-424F-84BC-1BEE55CF3798}" srcOrd="1" destOrd="0" presId="urn:microsoft.com/office/officeart/2005/8/layout/matrix1"/>
    <dgm:cxn modelId="{C76183CC-8BBA-497E-AF72-04FE3809D1F7}" type="presOf" srcId="{93D0F9AE-E18C-430F-B467-351FE91221F5}" destId="{246785C5-895D-40E4-BA29-725C10330ECE}" srcOrd="1" destOrd="0" presId="urn:microsoft.com/office/officeart/2005/8/layout/matrix1"/>
    <dgm:cxn modelId="{FAE66FD1-EFE9-4EC0-8F87-57EA0A0ED6CB}" srcId="{FF939EC0-CB76-4245-A4A2-0B0942C37499}" destId="{748EB6E9-DDC6-4E62-B4CE-4D8F093AA21C}" srcOrd="3" destOrd="0" parTransId="{BC1A3030-F59E-40CF-9A46-1BF1B8751CA9}" sibTransId="{D780CCBB-7A9E-40BA-AA9E-8FF59FDE9888}"/>
    <dgm:cxn modelId="{50D3F1E5-FBDA-47E0-972F-9DF0FA5B6D45}" type="presOf" srcId="{F4A19D90-7F69-49DA-A985-198E490231E3}" destId="{8741439C-5033-4A01-A5CF-44B9A05A3514}" srcOrd="1" destOrd="0" presId="urn:microsoft.com/office/officeart/2005/8/layout/matrix1"/>
    <dgm:cxn modelId="{E4CFF8F9-C0CA-4055-B549-0FA8C5B29229}" type="presOf" srcId="{748EB6E9-DDC6-4E62-B4CE-4D8F093AA21C}" destId="{F7F2CDDF-29F5-495D-8957-ADD8FC70F602}" srcOrd="0" destOrd="0" presId="urn:microsoft.com/office/officeart/2005/8/layout/matrix1"/>
    <dgm:cxn modelId="{F8A927FA-6037-4F38-B7F6-68F2A0BC5C40}" type="presOf" srcId="{FF939EC0-CB76-4245-A4A2-0B0942C37499}" destId="{46C4680D-71A2-43D2-B9FF-1061D45F75AE}" srcOrd="0" destOrd="0" presId="urn:microsoft.com/office/officeart/2005/8/layout/matrix1"/>
    <dgm:cxn modelId="{930A2065-539E-4E2F-8949-5CDB88D7FD9C}" type="presParOf" srcId="{5BEDA9E7-92B3-46B7-A1F4-EF802B31B18F}" destId="{5CACFC72-9762-46EB-B6E7-5DA522552EBB}" srcOrd="0" destOrd="0" presId="urn:microsoft.com/office/officeart/2005/8/layout/matrix1"/>
    <dgm:cxn modelId="{B1E8E4F5-0F27-40E0-97AB-31866AA354D7}" type="presParOf" srcId="{5CACFC72-9762-46EB-B6E7-5DA522552EBB}" destId="{F2CCFA27-4547-426A-A52F-F8E17252D3BF}" srcOrd="0" destOrd="0" presId="urn:microsoft.com/office/officeart/2005/8/layout/matrix1"/>
    <dgm:cxn modelId="{F6425912-16AF-4CDA-B298-4F2F2F1219CB}" type="presParOf" srcId="{5CACFC72-9762-46EB-B6E7-5DA522552EBB}" destId="{8741439C-5033-4A01-A5CF-44B9A05A3514}" srcOrd="1" destOrd="0" presId="urn:microsoft.com/office/officeart/2005/8/layout/matrix1"/>
    <dgm:cxn modelId="{3D301585-176A-44C7-A142-4578334501CE}" type="presParOf" srcId="{5CACFC72-9762-46EB-B6E7-5DA522552EBB}" destId="{E0F3C401-80E1-4D6B-815A-AA1B14DEA910}" srcOrd="2" destOrd="0" presId="urn:microsoft.com/office/officeart/2005/8/layout/matrix1"/>
    <dgm:cxn modelId="{D45074D9-0D14-42FD-AA89-67041D604CBD}" type="presParOf" srcId="{5CACFC72-9762-46EB-B6E7-5DA522552EBB}" destId="{246785C5-895D-40E4-BA29-725C10330ECE}" srcOrd="3" destOrd="0" presId="urn:microsoft.com/office/officeart/2005/8/layout/matrix1"/>
    <dgm:cxn modelId="{23C92B13-1A28-4A8F-B887-FC9EAA321878}" type="presParOf" srcId="{5CACFC72-9762-46EB-B6E7-5DA522552EBB}" destId="{194E72FA-4D8A-42F3-A9B9-DA6055558C87}" srcOrd="4" destOrd="0" presId="urn:microsoft.com/office/officeart/2005/8/layout/matrix1"/>
    <dgm:cxn modelId="{4D7217D1-B882-4AF3-86C7-4752DEC814F0}" type="presParOf" srcId="{5CACFC72-9762-46EB-B6E7-5DA522552EBB}" destId="{EFDA72E3-E504-417F-A95D-12805AA7B292}" srcOrd="5" destOrd="0" presId="urn:microsoft.com/office/officeart/2005/8/layout/matrix1"/>
    <dgm:cxn modelId="{BE42257F-CDBF-479B-BBAE-08F5AB01920B}" type="presParOf" srcId="{5CACFC72-9762-46EB-B6E7-5DA522552EBB}" destId="{F7F2CDDF-29F5-495D-8957-ADD8FC70F602}" srcOrd="6" destOrd="0" presId="urn:microsoft.com/office/officeart/2005/8/layout/matrix1"/>
    <dgm:cxn modelId="{85159D70-875D-451A-AEC4-6470A9F386E0}" type="presParOf" srcId="{5CACFC72-9762-46EB-B6E7-5DA522552EBB}" destId="{8C14EAA1-010B-424F-84BC-1BEE55CF3798}" srcOrd="7" destOrd="0" presId="urn:microsoft.com/office/officeart/2005/8/layout/matrix1"/>
    <dgm:cxn modelId="{679B0B53-2A2C-41D0-8734-2A81DCE9BB4D}" type="presParOf" srcId="{5BEDA9E7-92B3-46B7-A1F4-EF802B31B18F}" destId="{46C4680D-71A2-43D2-B9FF-1061D45F75AE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CCFA27-4547-426A-A52F-F8E17252D3BF}">
      <dsp:nvSpPr>
        <dsp:cNvPr id="0" name=""/>
        <dsp:cNvSpPr/>
      </dsp:nvSpPr>
      <dsp:spPr>
        <a:xfrm rot="16200000">
          <a:off x="-81196" y="81196"/>
          <a:ext cx="2019460" cy="1857067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  <a:sp3d extrusionH="28000" prstMaterial="matte"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300" b="1" kern="1200" dirty="0" err="1">
              <a:solidFill>
                <a:schemeClr val="tx1"/>
              </a:solidFill>
            </a:rPr>
            <a:t>Head</a:t>
          </a:r>
          <a:endParaRPr lang="hr-HR" sz="3300" b="1" kern="1200" dirty="0">
            <a:solidFill>
              <a:schemeClr val="tx1"/>
            </a:solidFill>
          </a:endParaRPr>
        </a:p>
      </dsp:txBody>
      <dsp:txXfrm rot="5400000">
        <a:off x="-1" y="1"/>
        <a:ext cx="1857067" cy="1514595"/>
      </dsp:txXfrm>
    </dsp:sp>
    <dsp:sp modelId="{E0F3C401-80E1-4D6B-815A-AA1B14DEA910}">
      <dsp:nvSpPr>
        <dsp:cNvPr id="0" name=""/>
        <dsp:cNvSpPr/>
      </dsp:nvSpPr>
      <dsp:spPr>
        <a:xfrm>
          <a:off x="1857067" y="0"/>
          <a:ext cx="1857067" cy="2019460"/>
        </a:xfrm>
        <a:prstGeom prst="round1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  <a:sp3d extrusionH="28000" prstMaterial="matte"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300" b="1" kern="1200" dirty="0" err="1">
              <a:solidFill>
                <a:srgbClr val="B72E17"/>
              </a:solidFill>
            </a:rPr>
            <a:t>Heart</a:t>
          </a:r>
          <a:endParaRPr lang="hr-HR" sz="3300" b="1" kern="1200" dirty="0">
            <a:solidFill>
              <a:srgbClr val="B72E17"/>
            </a:solidFill>
          </a:endParaRPr>
        </a:p>
      </dsp:txBody>
      <dsp:txXfrm>
        <a:off x="1857067" y="0"/>
        <a:ext cx="1857067" cy="1514595"/>
      </dsp:txXfrm>
    </dsp:sp>
    <dsp:sp modelId="{194E72FA-4D8A-42F3-A9B9-DA6055558C87}">
      <dsp:nvSpPr>
        <dsp:cNvPr id="0" name=""/>
        <dsp:cNvSpPr/>
      </dsp:nvSpPr>
      <dsp:spPr>
        <a:xfrm rot="10800000">
          <a:off x="0" y="2019460"/>
          <a:ext cx="1857067" cy="2019460"/>
        </a:xfrm>
        <a:prstGeom prst="round1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  <a:sp3d extrusionH="28000" prstMaterial="matte"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300" b="1" kern="1200" dirty="0" err="1">
              <a:solidFill>
                <a:srgbClr val="0070C0"/>
              </a:solidFill>
            </a:rPr>
            <a:t>Hand</a:t>
          </a:r>
          <a:endParaRPr lang="hr-HR" sz="3300" b="1" kern="1200" dirty="0">
            <a:solidFill>
              <a:srgbClr val="0070C0"/>
            </a:solidFill>
          </a:endParaRPr>
        </a:p>
      </dsp:txBody>
      <dsp:txXfrm rot="10800000">
        <a:off x="0" y="2524325"/>
        <a:ext cx="1857067" cy="1514595"/>
      </dsp:txXfrm>
    </dsp:sp>
    <dsp:sp modelId="{F7F2CDDF-29F5-495D-8957-ADD8FC70F602}">
      <dsp:nvSpPr>
        <dsp:cNvPr id="0" name=""/>
        <dsp:cNvSpPr/>
      </dsp:nvSpPr>
      <dsp:spPr>
        <a:xfrm rot="5400000">
          <a:off x="1775870" y="2100656"/>
          <a:ext cx="2019460" cy="1857067"/>
        </a:xfrm>
        <a:prstGeom prst="round1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  <a:sp3d extrusionH="28000" prstMaterial="matte"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300" b="1" kern="1200" dirty="0" err="1">
              <a:solidFill>
                <a:srgbClr val="FFC000"/>
              </a:solidFill>
            </a:rPr>
            <a:t>Hope</a:t>
          </a:r>
          <a:endParaRPr lang="hr-HR" sz="3300" b="1" kern="1200" dirty="0">
            <a:solidFill>
              <a:srgbClr val="FFC000"/>
            </a:solidFill>
          </a:endParaRPr>
        </a:p>
      </dsp:txBody>
      <dsp:txXfrm rot="-5400000">
        <a:off x="1857067" y="2524325"/>
        <a:ext cx="1857067" cy="1514595"/>
      </dsp:txXfrm>
    </dsp:sp>
    <dsp:sp modelId="{46C4680D-71A2-43D2-B9FF-1061D45F75AE}">
      <dsp:nvSpPr>
        <dsp:cNvPr id="0" name=""/>
        <dsp:cNvSpPr/>
      </dsp:nvSpPr>
      <dsp:spPr>
        <a:xfrm>
          <a:off x="715243" y="1548067"/>
          <a:ext cx="2283646" cy="1009730"/>
        </a:xfrm>
        <a:prstGeom prst="roundRect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300" b="1" kern="1200" dirty="0"/>
            <a:t>HARMONY</a:t>
          </a:r>
        </a:p>
      </dsp:txBody>
      <dsp:txXfrm>
        <a:off x="764534" y="1597358"/>
        <a:ext cx="2185064" cy="9111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CCFA27-4547-426A-A52F-F8E17252D3BF}">
      <dsp:nvSpPr>
        <dsp:cNvPr id="0" name=""/>
        <dsp:cNvSpPr/>
      </dsp:nvSpPr>
      <dsp:spPr>
        <a:xfrm rot="16200000">
          <a:off x="142155" y="-142155"/>
          <a:ext cx="1969033" cy="2253343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  <a:sp3d extrusionH="28000" prstMaterial="matte"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>
              <a:solidFill>
                <a:schemeClr val="tx1"/>
              </a:solidFill>
              <a:effectLst/>
            </a:rPr>
            <a:t>Trust</a:t>
          </a:r>
        </a:p>
      </dsp:txBody>
      <dsp:txXfrm rot="5400000">
        <a:off x="0" y="0"/>
        <a:ext cx="2253343" cy="1476774"/>
      </dsp:txXfrm>
    </dsp:sp>
    <dsp:sp modelId="{E0F3C401-80E1-4D6B-815A-AA1B14DEA910}">
      <dsp:nvSpPr>
        <dsp:cNvPr id="0" name=""/>
        <dsp:cNvSpPr/>
      </dsp:nvSpPr>
      <dsp:spPr>
        <a:xfrm>
          <a:off x="2253343" y="0"/>
          <a:ext cx="2253343" cy="1969033"/>
        </a:xfrm>
        <a:prstGeom prst="round1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  <a:sp3d extrusionH="28000" prstMaterial="matte"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 err="1">
              <a:solidFill>
                <a:srgbClr val="B72E17"/>
              </a:solidFill>
              <a:effectLst/>
            </a:rPr>
            <a:t>Empathy</a:t>
          </a:r>
          <a:endParaRPr lang="hr-HR" sz="2400" b="1" kern="1200" dirty="0">
            <a:solidFill>
              <a:srgbClr val="B72E17"/>
            </a:solidFill>
            <a:effectLst/>
          </a:endParaRPr>
        </a:p>
      </dsp:txBody>
      <dsp:txXfrm>
        <a:off x="2253343" y="0"/>
        <a:ext cx="2253343" cy="1476774"/>
      </dsp:txXfrm>
    </dsp:sp>
    <dsp:sp modelId="{194E72FA-4D8A-42F3-A9B9-DA6055558C87}">
      <dsp:nvSpPr>
        <dsp:cNvPr id="0" name=""/>
        <dsp:cNvSpPr/>
      </dsp:nvSpPr>
      <dsp:spPr>
        <a:xfrm rot="10800000">
          <a:off x="0" y="1969033"/>
          <a:ext cx="2253343" cy="1969033"/>
        </a:xfrm>
        <a:prstGeom prst="round1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  <a:sp3d extrusionH="28000" prstMaterial="matte"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 err="1">
              <a:solidFill>
                <a:srgbClr val="0070C0"/>
              </a:solidFill>
              <a:effectLst/>
            </a:rPr>
            <a:t>Sustainability</a:t>
          </a:r>
          <a:endParaRPr lang="hr-HR" sz="2400" b="1" kern="1200" dirty="0">
            <a:solidFill>
              <a:srgbClr val="0070C0"/>
            </a:solidFill>
            <a:effectLst/>
          </a:endParaRPr>
        </a:p>
      </dsp:txBody>
      <dsp:txXfrm rot="10800000">
        <a:off x="0" y="2461291"/>
        <a:ext cx="2253343" cy="1476774"/>
      </dsp:txXfrm>
    </dsp:sp>
    <dsp:sp modelId="{F7F2CDDF-29F5-495D-8957-ADD8FC70F602}">
      <dsp:nvSpPr>
        <dsp:cNvPr id="0" name=""/>
        <dsp:cNvSpPr/>
      </dsp:nvSpPr>
      <dsp:spPr>
        <a:xfrm rot="5400000">
          <a:off x="2395498" y="1826878"/>
          <a:ext cx="1969033" cy="2253343"/>
        </a:xfrm>
        <a:prstGeom prst="round1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  <a:sp3d extrusionH="28000" prstMaterial="matte"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noProof="0" dirty="0">
              <a:solidFill>
                <a:srgbClr val="FFC000"/>
              </a:solidFill>
              <a:effectLst/>
            </a:rPr>
            <a:t>Transparency</a:t>
          </a:r>
        </a:p>
      </dsp:txBody>
      <dsp:txXfrm rot="-5400000">
        <a:off x="2253343" y="2461291"/>
        <a:ext cx="2253343" cy="1476774"/>
      </dsp:txXfrm>
    </dsp:sp>
    <dsp:sp modelId="{46C4680D-71A2-43D2-B9FF-1061D45F75AE}">
      <dsp:nvSpPr>
        <dsp:cNvPr id="0" name=""/>
        <dsp:cNvSpPr/>
      </dsp:nvSpPr>
      <dsp:spPr>
        <a:xfrm>
          <a:off x="867868" y="1476774"/>
          <a:ext cx="2770949" cy="984516"/>
        </a:xfrm>
        <a:prstGeom prst="roundRect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>
              <a:effectLst/>
            </a:rPr>
            <a:t>TEST</a:t>
          </a:r>
        </a:p>
      </dsp:txBody>
      <dsp:txXfrm>
        <a:off x="915928" y="1524834"/>
        <a:ext cx="2674829" cy="888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>
            <a:extLst>
              <a:ext uri="{FF2B5EF4-FFF2-40B4-BE49-F238E27FC236}">
                <a16:creationId xmlns:a16="http://schemas.microsoft.com/office/drawing/2014/main" id="{5A25A8A3-3A55-4910-B036-DA8B84C0D2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88D8777E-2540-4525-8FCB-8EB5852A9F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C9BED-803E-4FA9-AEEA-1C8876DE21CD}" type="datetimeFigureOut">
              <a:rPr lang="sl-SI" smtClean="0"/>
              <a:t>17. 05. 2022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C0F3D149-8517-4A82-8ECF-03DB580E15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EF38D9FC-214A-43EF-92DF-3B921A8013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FB7D8-D7BF-46D9-81D3-483A895D669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29912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F3E4B4-193D-4A32-B9E8-C8842A6391D7}" type="datetimeFigureOut">
              <a:rPr lang="hr-HR" smtClean="0"/>
              <a:t>17.5.2022.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5CDB8-8CE5-4926-8AC4-5CD75A9E1C2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005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8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023093" y="8917422"/>
            <a:ext cx="3077739" cy="46942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027103AC-DCC8-42F6-A0E4-BC236FDB62E2}" type="slidenum">
              <a:rPr lang="en-GB">
                <a:solidFill>
                  <a:srgbClr val="000000"/>
                </a:solidFill>
              </a:rPr>
              <a:pPr/>
              <a:t>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7347" name="Text Box 1"/>
          <p:cNvSpPr txBox="1">
            <a:spLocks noChangeArrowheads="1"/>
          </p:cNvSpPr>
          <p:nvPr/>
        </p:nvSpPr>
        <p:spPr bwMode="auto">
          <a:xfrm>
            <a:off x="1183746" y="704136"/>
            <a:ext cx="4734983" cy="352067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223" tIns="47111" rIns="94223" bIns="47111" anchor="ctr"/>
          <a:lstStyle/>
          <a:p>
            <a:endParaRPr lang="sr-Latn-C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body"/>
          </p:nvPr>
        </p:nvSpPr>
        <p:spPr>
          <a:xfrm>
            <a:off x="710249" y="4459527"/>
            <a:ext cx="5680336" cy="4224814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sr-Latn-C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8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023093" y="8917422"/>
            <a:ext cx="3077739" cy="46942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103AC-DCC8-42F6-A0E4-BC236FDB62E2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347" name="Text Box 1"/>
          <p:cNvSpPr txBox="1">
            <a:spLocks noChangeArrowheads="1"/>
          </p:cNvSpPr>
          <p:nvPr/>
        </p:nvSpPr>
        <p:spPr bwMode="auto">
          <a:xfrm>
            <a:off x="1183746" y="704136"/>
            <a:ext cx="4734983" cy="352067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203" tIns="47101" rIns="94203" bIns="4710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body"/>
          </p:nvPr>
        </p:nvSpPr>
        <p:spPr>
          <a:xfrm>
            <a:off x="710249" y="4459527"/>
            <a:ext cx="5680336" cy="4224814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sr-Latn-C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58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8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023093" y="8917422"/>
            <a:ext cx="3077739" cy="46942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103AC-DCC8-42F6-A0E4-BC236FDB62E2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347" name="Text Box 1"/>
          <p:cNvSpPr txBox="1">
            <a:spLocks noChangeArrowheads="1"/>
          </p:cNvSpPr>
          <p:nvPr/>
        </p:nvSpPr>
        <p:spPr bwMode="auto">
          <a:xfrm>
            <a:off x="1183746" y="704136"/>
            <a:ext cx="4734983" cy="352067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213" tIns="47106" rIns="94213" bIns="47106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body"/>
          </p:nvPr>
        </p:nvSpPr>
        <p:spPr>
          <a:xfrm>
            <a:off x="710249" y="4459527"/>
            <a:ext cx="5680336" cy="4224814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sr-Latn-C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315E7-36CB-4EC4-A501-B637B56FFEA0}" type="slidenum">
              <a:rPr lang="hr-HR" smtClean="0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25764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zervirano mjesto slike slajd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35013" y="1173163"/>
            <a:ext cx="5632450" cy="3168650"/>
          </a:xfrm>
          <a:ln/>
        </p:spPr>
      </p:sp>
      <p:sp>
        <p:nvSpPr>
          <p:cNvPr id="124931" name="Rezervirano mjesto bilježaka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r-Latn-CS">
              <a:latin typeface="Arial" pitchFamily="34" charset="0"/>
            </a:endParaRPr>
          </a:p>
        </p:txBody>
      </p:sp>
      <p:sp>
        <p:nvSpPr>
          <p:cNvPr id="124932" name="Rezervirano mjesto broja slajd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6F25C4-4893-4CE1-9361-82A27CBEF0E4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22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zervirano mjesto slike slajd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35013" y="1173163"/>
            <a:ext cx="5632450" cy="3168650"/>
          </a:xfrm>
          <a:ln/>
        </p:spPr>
      </p:sp>
      <p:sp>
        <p:nvSpPr>
          <p:cNvPr id="124931" name="Rezervirano mjesto bilježaka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r-Latn-CS">
              <a:latin typeface="Arial" pitchFamily="34" charset="0"/>
            </a:endParaRPr>
          </a:p>
        </p:txBody>
      </p:sp>
      <p:sp>
        <p:nvSpPr>
          <p:cNvPr id="124932" name="Rezervirano mjesto broja slajd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F25C4-4893-4CE1-9361-82A27CBEF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zervirano mjesto slike slajd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24931" name="Rezervirano mjesto bilježaka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r-Latn-CS">
              <a:latin typeface="Arial" pitchFamily="34" charset="0"/>
            </a:endParaRPr>
          </a:p>
        </p:txBody>
      </p:sp>
      <p:sp>
        <p:nvSpPr>
          <p:cNvPr id="124932" name="Rezervirano mjesto broja slajd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F25C4-4893-4CE1-9361-82A27CBEF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055FAC9-99BE-4B82-8A60-EB3944BD06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2DD5A90-82D0-4631-8A4A-6C8B83116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2C038D9-8042-4FD0-B4E4-8580CE7AEB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EE1D5D-97D3-4BB8-BBD5-28C550B66797}" type="datetimeFigureOut">
              <a:rPr lang="sl-SI" smtClean="0"/>
              <a:t>17. 05. 2022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9F8F0C5-E576-482B-A346-610856304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B1C9893-94CF-41CE-B6C4-962E98C68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5BB67-794E-45C7-9D20-99F85C077C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93933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E53D7C3-56F6-405B-A388-5CFAA01E3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FCE2C1D8-87F5-4B62-900E-D0F107DCDC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513A9EC-87D3-4A38-98CC-4B5B34C0C9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EE1D5D-97D3-4BB8-BBD5-28C550B66797}" type="datetimeFigureOut">
              <a:rPr lang="sl-SI" smtClean="0"/>
              <a:t>17. 05. 2022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3356219-D44E-4809-97F7-3C0607E1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3844823-11AA-4C8C-8A00-06AE35219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5BB67-794E-45C7-9D20-99F85C077C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83502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sadržaja 2"/>
          <p:cNvSpPr>
            <a:spLocks noGrp="1"/>
          </p:cNvSpPr>
          <p:nvPr>
            <p:ph idx="1"/>
          </p:nvPr>
        </p:nvSpPr>
        <p:spPr>
          <a:xfrm>
            <a:off x="711200" y="1371600"/>
            <a:ext cx="10363200" cy="4114800"/>
          </a:xfrm>
        </p:spPr>
        <p:txBody>
          <a:bodyPr/>
          <a:lstStyle/>
          <a:p>
            <a:pPr lvl="0"/>
            <a:r>
              <a:rPr lang="hr-HR" dirty="0"/>
              <a:t>Kliknite da biste uredili stilove teksta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2000672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r-HR" dirty="0"/>
              <a:t>Kliknite da biste uredili stilove teksta matrice</a:t>
            </a:r>
          </a:p>
          <a:p>
            <a:pPr lvl="1" eaLnBrk="1" latinLnBrk="0" hangingPunct="1"/>
            <a:r>
              <a:rPr lang="hr-HR" dirty="0"/>
              <a:t>Druga razina</a:t>
            </a:r>
          </a:p>
          <a:p>
            <a:pPr lvl="2" eaLnBrk="1" latinLnBrk="0" hangingPunct="1"/>
            <a:r>
              <a:rPr lang="hr-HR" dirty="0"/>
              <a:t>Treća razina</a:t>
            </a:r>
          </a:p>
          <a:p>
            <a:pPr lvl="3" eaLnBrk="1" latinLnBrk="0" hangingPunct="1"/>
            <a:r>
              <a:rPr lang="hr-HR" dirty="0"/>
              <a:t>Četvrta razina</a:t>
            </a:r>
          </a:p>
          <a:p>
            <a:pPr lvl="4" eaLnBrk="1" latinLnBrk="0" hangingPunct="1"/>
            <a:r>
              <a:rPr lang="hr-HR" dirty="0"/>
              <a:t>Peta razina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102629531"/>
      </p:ext>
    </p:extLst>
  </p:cSld>
  <p:clrMapOvr>
    <a:masterClrMapping/>
  </p:clrMapOvr>
  <p:transition spd="med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r-HR" dirty="0"/>
              <a:t>Kliknite da biste uredili stilove teksta matrice</a:t>
            </a:r>
          </a:p>
          <a:p>
            <a:pPr lvl="1" eaLnBrk="1" latinLnBrk="0" hangingPunct="1"/>
            <a:r>
              <a:rPr lang="hr-HR" dirty="0"/>
              <a:t>Druga razina</a:t>
            </a:r>
          </a:p>
          <a:p>
            <a:pPr lvl="2" eaLnBrk="1" latinLnBrk="0" hangingPunct="1"/>
            <a:r>
              <a:rPr lang="hr-HR" dirty="0"/>
              <a:t>Treća razina</a:t>
            </a:r>
          </a:p>
          <a:p>
            <a:pPr lvl="3" eaLnBrk="1" latinLnBrk="0" hangingPunct="1"/>
            <a:r>
              <a:rPr lang="hr-HR" dirty="0"/>
              <a:t>Četvrta razina</a:t>
            </a:r>
          </a:p>
          <a:p>
            <a:pPr lvl="4" eaLnBrk="1" latinLnBrk="0" hangingPunct="1"/>
            <a:r>
              <a:rPr lang="hr-HR" dirty="0"/>
              <a:t>Peta razina</a:t>
            </a:r>
            <a:endParaRPr kumimoji="0" lang="en-US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>
          <a:xfrm rot="5400000">
            <a:off x="10155641" y="1790701"/>
            <a:ext cx="990599" cy="30479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>
          <a:xfrm rot="5400000">
            <a:off x="8951575" y="3225299"/>
            <a:ext cx="3859795" cy="30480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>
          <a:xfrm>
            <a:off x="10352542" y="295731"/>
            <a:ext cx="838199" cy="7676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7AD280E-642A-45F9-97BF-19DB97DC1940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634263"/>
      </p:ext>
    </p:extLst>
  </p:cSld>
  <p:clrMapOvr>
    <a:masterClrMapping/>
  </p:clrMapOvr>
  <p:transition spd="med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75133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14419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196877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155369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254611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77507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B82E90-4549-4DDA-A367-560AFB39A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FC9933F-3135-4F7A-A88A-B484C6424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1AC3F88-C33F-4B8E-9D70-2787EFF383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EE1D5D-97D3-4BB8-BBD5-28C550B66797}" type="datetimeFigureOut">
              <a:rPr lang="sl-SI" smtClean="0"/>
              <a:t>17. 05. 2022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498ED2F-AA7F-4D61-97DF-987610C70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65A5D02-03B9-4EE5-8AEA-78257F2D1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5BB67-794E-45C7-9D20-99F85C077C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3669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963809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64784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273862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120315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957215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5029642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798306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436154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097616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16464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D5D722-D06B-4006-9569-086A67994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75A8AB7-9648-494F-92FE-B4A2A884F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7C2284F-CB3B-4C09-93E5-E1A5845A18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EE1D5D-97D3-4BB8-BBD5-28C550B66797}" type="datetimeFigureOut">
              <a:rPr lang="sl-SI" smtClean="0"/>
              <a:t>17. 05. 2022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D15D543-7B4A-4468-A86F-BDCC088D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D1A7AE3-090C-44FF-B18A-B69944E0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5BB67-794E-45C7-9D20-99F85C077C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059625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798628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sadržaja 2"/>
          <p:cNvSpPr>
            <a:spLocks noGrp="1"/>
          </p:cNvSpPr>
          <p:nvPr>
            <p:ph idx="1"/>
          </p:nvPr>
        </p:nvSpPr>
        <p:spPr>
          <a:xfrm>
            <a:off x="711200" y="1371600"/>
            <a:ext cx="10363200" cy="4114800"/>
          </a:xfrm>
        </p:spPr>
        <p:txBody>
          <a:bodyPr/>
          <a:lstStyle/>
          <a:p>
            <a:pPr lvl="0"/>
            <a:r>
              <a:rPr lang="hr-HR" dirty="0"/>
              <a:t>Kliknite da biste uredili stilove teksta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2647536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42A069-742E-48ED-BDDA-AD9B3BD21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9ECD905-00A5-49F5-9BB4-DBEBED8372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1F673EDE-B6B4-4C29-A11E-20024BB20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C60A0493-9DE8-4A6A-86E1-A19FC3AFA2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EE1D5D-97D3-4BB8-BBD5-28C550B66797}" type="datetimeFigureOut">
              <a:rPr lang="sl-SI" smtClean="0"/>
              <a:t>17. 05. 2022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B6EE16B5-5F8A-4F87-8562-1EE5B07B8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CDB039F-7E2F-4AF1-9E54-E724081FB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5BB67-794E-45C7-9D20-99F85C077C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10067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280470-8FE0-4B6D-8FA4-27443A872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235" y="1365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F801FC7D-A3D0-4293-9193-90DF6F8BB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C233CFC-3D5C-4459-BAC3-19FB82773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78C10121-8234-43F8-879D-6F36C3D661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263C3F95-2F8F-4FCB-9D78-C99B67440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E833B3BF-562C-4303-B781-B18C5BDE7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EE1D5D-97D3-4BB8-BBD5-28C550B66797}" type="datetimeFigureOut">
              <a:rPr lang="sl-SI" smtClean="0"/>
              <a:t>17. 05. 2022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4688C16E-C003-4B09-AC31-652C248C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58DA1467-67A1-4841-A3EB-68A333271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5BB67-794E-45C7-9D20-99F85C077C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46532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47E83E-FA6D-456A-B809-4E4825DAE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0C074B0F-4F94-4C90-9CB8-63AC89D0D1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EE1D5D-97D3-4BB8-BBD5-28C550B66797}" type="datetimeFigureOut">
              <a:rPr lang="sl-SI" smtClean="0"/>
              <a:t>17. 05. 2022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119C7E12-CE91-4BDE-AB04-B908934C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88EA62E5-F2F2-4210-AE48-0C209721A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5BB67-794E-45C7-9D20-99F85C077C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42791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A29919AE-F424-496C-B89C-18E3D16CE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EE1D5D-97D3-4BB8-BBD5-28C550B66797}" type="datetimeFigureOut">
              <a:rPr lang="sl-SI" smtClean="0"/>
              <a:t>17. 05. 2022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C42DD6D8-91DD-4D31-8D99-47687B782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062D960E-461A-4F04-AC54-29B37B8B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5BB67-794E-45C7-9D20-99F85C077C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11814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33B396-6FBE-489C-84BF-D7DE846FA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F9AEC8C-25D5-43FF-9847-BCB85A21B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98" y="125730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A0D973DB-0A35-4A73-92A3-BB1397C70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B4984828-23F9-46A5-A15C-187A52B925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EE1D5D-97D3-4BB8-BBD5-28C550B66797}" type="datetimeFigureOut">
              <a:rPr lang="sl-SI" smtClean="0"/>
              <a:t>17. 05. 2022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E567E1A7-56FE-4F95-864D-43E1E00C4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107CC7C2-5E53-4642-960E-18C39F11D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5BB67-794E-45C7-9D20-99F85C077C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10079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7E69AF-8D65-4C89-B529-22C87944D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47713593-5CC5-441E-BA7E-7943D2A283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16353" y="12390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BC1224A3-9047-4715-9506-8FBA16138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68165725-C91D-4D42-9430-37420DAF9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EE1D5D-97D3-4BB8-BBD5-28C550B66797}" type="datetimeFigureOut">
              <a:rPr lang="sl-SI" smtClean="0"/>
              <a:t>17. 05. 2022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E2A393DD-D7C2-4EB1-AE81-DB8CE9637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B407D69-BD94-4D6E-91CF-DFDDA74BF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5BB67-794E-45C7-9D20-99F85C077C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17444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C5D1369F-AA99-4D2B-8BE1-31352BB9E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93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9292D9E-125D-42D8-9591-AEC6F4815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7441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EC88D130-66A9-51DA-07B7-0EAF5664F56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063345" y="6245569"/>
            <a:ext cx="4011514" cy="5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6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509A250-FF31-4206-8172-F9D3106AACB1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5/17/2022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B5D30B67-4AE8-4E46-8FA2-B15D81E8C21A}"/>
              </a:ext>
            </a:extLst>
          </p:cNvPr>
          <p:cNvSpPr/>
          <p:nvPr userDrawn="1"/>
        </p:nvSpPr>
        <p:spPr>
          <a:xfrm>
            <a:off x="10381129" y="-15041"/>
            <a:ext cx="791789" cy="125216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68081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rporateinformation.com/top_hundred#/tophundred" TargetMode="External"/><Relationship Id="rId2" Type="http://schemas.openxmlformats.org/officeDocument/2006/relationships/hyperlink" Target="http://www.corporateinformation.com/Top-100.aspx?topcase=b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://www.corporateinformation.com/Top-100.aspx?topcase=b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llup.com/poll/165269/worldwide-employees-engaged-work.aspx" TargetMode="Externa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0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hyperlink" Target="../../../../Documents%20and%20Settings/Velimir%20Sri&#263;a/My%20Documents/Velimir-stari%20komp/Delfin/My%20Documents/Velimir-stari%20komp/Delfin/Tekuce/ZZZS/ZZZSporo&#269;ilo.ppt" TargetMode="External"/><Relationship Id="rId18" Type="http://schemas.openxmlformats.org/officeDocument/2006/relationships/image" Target="../media/image31.png"/><Relationship Id="rId26" Type="http://schemas.openxmlformats.org/officeDocument/2006/relationships/image" Target="../media/image38.jpeg"/><Relationship Id="rId3" Type="http://schemas.openxmlformats.org/officeDocument/2006/relationships/image" Target="../media/image19.png"/><Relationship Id="rId21" Type="http://schemas.openxmlformats.org/officeDocument/2006/relationships/image" Target="../media/image33.jpe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17" Type="http://schemas.openxmlformats.org/officeDocument/2006/relationships/image" Target="../media/image30.png"/><Relationship Id="rId25" Type="http://schemas.openxmlformats.org/officeDocument/2006/relationships/image" Target="../media/image37.jpe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9.png"/><Relationship Id="rId20" Type="http://schemas.openxmlformats.org/officeDocument/2006/relationships/hyperlink" Target="http://www.google.com/url?sa=i&amp;rct=j&amp;q=&amp;esrc=s&amp;frm=1&amp;source=images&amp;cd=&amp;cad=rja&amp;docid=n2XjN7msY6SnWM&amp;tbnid=sDk_Q5lC7S76FM:&amp;ved=&amp;url=http://www.kwikkitcheninstallation.co.uk/last-project.html&amp;ei=sXVsUcupLYbS4QSMtoDQDw&amp;bvm=bv.45175338,d.bGE&amp;psig=AFQjCNGOoTd9koWDqD8CHGjLguF6Cy8L9A&amp;ust=1366148914020722" TargetMode="External"/><Relationship Id="rId29" Type="http://schemas.openxmlformats.org/officeDocument/2006/relationships/image" Target="../media/image41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gif"/><Relationship Id="rId11" Type="http://schemas.openxmlformats.org/officeDocument/2006/relationships/image" Target="../media/image27.gif"/><Relationship Id="rId24" Type="http://schemas.openxmlformats.org/officeDocument/2006/relationships/image" Target="../media/image36.gif"/><Relationship Id="rId32" Type="http://schemas.openxmlformats.org/officeDocument/2006/relationships/image" Target="../media/image44.png"/><Relationship Id="rId5" Type="http://schemas.openxmlformats.org/officeDocument/2006/relationships/image" Target="../media/image21.jpeg"/><Relationship Id="rId15" Type="http://schemas.openxmlformats.org/officeDocument/2006/relationships/image" Target="../media/image18.wmf"/><Relationship Id="rId23" Type="http://schemas.openxmlformats.org/officeDocument/2006/relationships/image" Target="../media/image35.jpeg"/><Relationship Id="rId28" Type="http://schemas.openxmlformats.org/officeDocument/2006/relationships/image" Target="../media/image40.jpeg"/><Relationship Id="rId10" Type="http://schemas.openxmlformats.org/officeDocument/2006/relationships/image" Target="../media/image26.jpeg"/><Relationship Id="rId19" Type="http://schemas.openxmlformats.org/officeDocument/2006/relationships/image" Target="../media/image32.gif"/><Relationship Id="rId31" Type="http://schemas.openxmlformats.org/officeDocument/2006/relationships/image" Target="../media/image43.jpeg"/><Relationship Id="rId4" Type="http://schemas.openxmlformats.org/officeDocument/2006/relationships/image" Target="../media/image20.gif"/><Relationship Id="rId9" Type="http://schemas.openxmlformats.org/officeDocument/2006/relationships/image" Target="../media/image25.png"/><Relationship Id="rId14" Type="http://schemas.openxmlformats.org/officeDocument/2006/relationships/oleObject" Target="../embeddings/oleObject1.bin"/><Relationship Id="rId22" Type="http://schemas.openxmlformats.org/officeDocument/2006/relationships/image" Target="../media/image34.gif"/><Relationship Id="rId27" Type="http://schemas.openxmlformats.org/officeDocument/2006/relationships/image" Target="../media/image39.jpeg"/><Relationship Id="rId30" Type="http://schemas.openxmlformats.org/officeDocument/2006/relationships/image" Target="../media/image42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velimirsrica.com/" TargetMode="External"/><Relationship Id="rId2" Type="http://schemas.openxmlformats.org/officeDocument/2006/relationships/hyperlink" Target="mailto:velimir@velimirsrica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18" Type="http://schemas.openxmlformats.org/officeDocument/2006/relationships/image" Target="../media/image61.jpeg"/><Relationship Id="rId26" Type="http://schemas.openxmlformats.org/officeDocument/2006/relationships/image" Target="../media/image69.jpeg"/><Relationship Id="rId3" Type="http://schemas.openxmlformats.org/officeDocument/2006/relationships/image" Target="../media/image46.jpeg"/><Relationship Id="rId21" Type="http://schemas.openxmlformats.org/officeDocument/2006/relationships/image" Target="../media/image64.pn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17" Type="http://schemas.openxmlformats.org/officeDocument/2006/relationships/image" Target="../media/image60.jpeg"/><Relationship Id="rId25" Type="http://schemas.openxmlformats.org/officeDocument/2006/relationships/image" Target="../media/image68.jpeg"/><Relationship Id="rId2" Type="http://schemas.openxmlformats.org/officeDocument/2006/relationships/image" Target="../media/image45.emf"/><Relationship Id="rId16" Type="http://schemas.openxmlformats.org/officeDocument/2006/relationships/image" Target="../media/image59.jpeg"/><Relationship Id="rId20" Type="http://schemas.openxmlformats.org/officeDocument/2006/relationships/image" Target="../media/image63.jpeg"/><Relationship Id="rId29" Type="http://schemas.openxmlformats.org/officeDocument/2006/relationships/image" Target="../media/image71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24" Type="http://schemas.openxmlformats.org/officeDocument/2006/relationships/image" Target="../media/image67.jpeg"/><Relationship Id="rId5" Type="http://schemas.openxmlformats.org/officeDocument/2006/relationships/image" Target="../media/image48.jpeg"/><Relationship Id="rId15" Type="http://schemas.openxmlformats.org/officeDocument/2006/relationships/image" Target="../media/image58.emf"/><Relationship Id="rId23" Type="http://schemas.openxmlformats.org/officeDocument/2006/relationships/image" Target="../media/image66.png"/><Relationship Id="rId28" Type="http://schemas.openxmlformats.org/officeDocument/2006/relationships/hyperlink" Target="http://www.amazon.com/dp/B01BE2L6O6?ref_=pe_2427780_160035660" TargetMode="External"/><Relationship Id="rId10" Type="http://schemas.openxmlformats.org/officeDocument/2006/relationships/image" Target="../media/image53.jpeg"/><Relationship Id="rId19" Type="http://schemas.openxmlformats.org/officeDocument/2006/relationships/image" Target="../media/image62.jpeg"/><Relationship Id="rId31" Type="http://schemas.openxmlformats.org/officeDocument/2006/relationships/image" Target="../media/image73.pn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Relationship Id="rId22" Type="http://schemas.openxmlformats.org/officeDocument/2006/relationships/image" Target="../media/image65.jpeg"/><Relationship Id="rId27" Type="http://schemas.openxmlformats.org/officeDocument/2006/relationships/image" Target="../media/image70.png"/><Relationship Id="rId30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jpg"/><Relationship Id="rId10" Type="http://schemas.openxmlformats.org/officeDocument/2006/relationships/image" Target="../media/image87.png"/><Relationship Id="rId4" Type="http://schemas.openxmlformats.org/officeDocument/2006/relationships/image" Target="../media/image81.jpe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openxmlformats.org/officeDocument/2006/relationships/image" Target="../media/image92.jp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jpeg"/><Relationship Id="rId4" Type="http://schemas.openxmlformats.org/officeDocument/2006/relationships/image" Target="../media/image93.png"/><Relationship Id="rId9" Type="http://schemas.openxmlformats.org/officeDocument/2006/relationships/image" Target="../media/image9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6E334A-3036-4D22-8D5B-9FCCCA83B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0717" y="1169988"/>
            <a:ext cx="7110566" cy="2387600"/>
          </a:xfrm>
        </p:spPr>
        <p:txBody>
          <a:bodyPr/>
          <a:lstStyle/>
          <a:p>
            <a:r>
              <a:rPr lang="sl-SI" b="1" dirty="0" err="1">
                <a:solidFill>
                  <a:schemeClr val="tx1"/>
                </a:solidFill>
                <a:latin typeface="+mn-lt"/>
              </a:rPr>
              <a:t>The</a:t>
            </a:r>
            <a:r>
              <a:rPr lang="sl-SI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sl-SI" b="1" dirty="0" err="1">
                <a:solidFill>
                  <a:schemeClr val="tx1"/>
                </a:solidFill>
                <a:latin typeface="+mn-lt"/>
              </a:rPr>
              <a:t>World</a:t>
            </a:r>
            <a:r>
              <a:rPr lang="sl-SI" b="1" dirty="0">
                <a:solidFill>
                  <a:schemeClr val="tx1"/>
                </a:solidFill>
                <a:latin typeface="+mn-lt"/>
              </a:rPr>
              <a:t> is </a:t>
            </a:r>
            <a:r>
              <a:rPr lang="sl-SI" b="1" dirty="0" err="1">
                <a:solidFill>
                  <a:schemeClr val="tx1"/>
                </a:solidFill>
                <a:latin typeface="+mn-lt"/>
              </a:rPr>
              <a:t>Broken</a:t>
            </a:r>
            <a:br>
              <a:rPr lang="sl-SI" b="1" dirty="0">
                <a:solidFill>
                  <a:schemeClr val="tx1"/>
                </a:solidFill>
                <a:latin typeface="+mn-lt"/>
              </a:rPr>
            </a:br>
            <a:r>
              <a:rPr lang="sl-SI" b="1" dirty="0">
                <a:solidFill>
                  <a:schemeClr val="tx1"/>
                </a:solidFill>
                <a:latin typeface="+mn-lt"/>
              </a:rPr>
              <a:t>How to </a:t>
            </a:r>
            <a:r>
              <a:rPr lang="sl-SI" b="1" dirty="0" err="1">
                <a:solidFill>
                  <a:schemeClr val="tx1"/>
                </a:solidFill>
                <a:latin typeface="+mn-lt"/>
              </a:rPr>
              <a:t>Fix</a:t>
            </a:r>
            <a:r>
              <a:rPr lang="sl-SI" b="1" dirty="0">
                <a:solidFill>
                  <a:schemeClr val="tx1"/>
                </a:solidFill>
                <a:latin typeface="+mn-lt"/>
              </a:rPr>
              <a:t> It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2E72001-10FF-460A-BCCC-E55344AA3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3421"/>
            <a:ext cx="9144000" cy="1236306"/>
          </a:xfrm>
        </p:spPr>
        <p:txBody>
          <a:bodyPr/>
          <a:lstStyle/>
          <a:p>
            <a:r>
              <a:rPr lang="sl-SI" dirty="0"/>
              <a:t>Velimir Srića</a:t>
            </a:r>
          </a:p>
        </p:txBody>
      </p:sp>
      <p:pic>
        <p:nvPicPr>
          <p:cNvPr id="4" name="Slika 3" descr="Slika na kojoj se prikazuje muškarac, osoba, na otvorenom, odijelo&#10;&#10;Opis je automatski generiran">
            <a:extLst>
              <a:ext uri="{FF2B5EF4-FFF2-40B4-BE49-F238E27FC236}">
                <a16:creationId xmlns:a16="http://schemas.microsoft.com/office/drawing/2014/main" id="{9137BEC6-6B4D-4C52-A384-6974995CF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04" y="315584"/>
            <a:ext cx="2078185" cy="250226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17CF854-FBC6-4D3C-869C-23CA5D6D7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5550" y="315584"/>
            <a:ext cx="1843446" cy="256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77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96152" y="153929"/>
            <a:ext cx="10157012" cy="1143000"/>
          </a:xfrm>
        </p:spPr>
        <p:txBody>
          <a:bodyPr>
            <a:normAutofit/>
          </a:bodyPr>
          <a:lstStyle/>
          <a:p>
            <a:r>
              <a:rPr lang="hr-HR" b="1" dirty="0" err="1">
                <a:cs typeface="Calibri" panose="020F0502020204030204" pitchFamily="34" charset="0"/>
              </a:rPr>
              <a:t>Living</a:t>
            </a:r>
            <a:r>
              <a:rPr lang="hr-HR" b="1" dirty="0">
                <a:cs typeface="Calibri" panose="020F0502020204030204" pitchFamily="34" charset="0"/>
              </a:rPr>
              <a:t> </a:t>
            </a:r>
            <a:r>
              <a:rPr lang="hr-HR" b="1" dirty="0" err="1">
                <a:cs typeface="Calibri" panose="020F0502020204030204" pitchFamily="34" charset="0"/>
              </a:rPr>
              <a:t>in</a:t>
            </a:r>
            <a:r>
              <a:rPr lang="hr-HR" b="1" dirty="0">
                <a:cs typeface="Calibri" panose="020F0502020204030204" pitchFamily="34" charset="0"/>
              </a:rPr>
              <a:t> </a:t>
            </a:r>
            <a:r>
              <a:rPr lang="hr-HR" b="1" dirty="0" err="1">
                <a:cs typeface="Calibri" panose="020F0502020204030204" pitchFamily="34" charset="0"/>
              </a:rPr>
              <a:t>the</a:t>
            </a:r>
            <a:r>
              <a:rPr lang="hr-HR" b="1" dirty="0">
                <a:cs typeface="Calibri" panose="020F0502020204030204" pitchFamily="34" charset="0"/>
              </a:rPr>
              <a:t> </a:t>
            </a:r>
            <a:r>
              <a:rPr lang="hr-HR" b="1" dirty="0" err="1">
                <a:cs typeface="Calibri" panose="020F0502020204030204" pitchFamily="34" charset="0"/>
              </a:rPr>
              <a:t>Broken</a:t>
            </a:r>
            <a:r>
              <a:rPr lang="hr-HR" b="1" dirty="0">
                <a:cs typeface="Calibri" panose="020F0502020204030204" pitchFamily="34" charset="0"/>
              </a:rPr>
              <a:t> World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96152" y="1572040"/>
            <a:ext cx="6383146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hr-HR" sz="2600" dirty="0">
                <a:latin typeface="Calibri" panose="020F0502020204030204" pitchFamily="34" charset="0"/>
                <a:cs typeface="Calibri" panose="020F0502020204030204" pitchFamily="34" charset="0"/>
              </a:rPr>
              <a:t> live </a:t>
            </a:r>
            <a:r>
              <a:rPr lang="hr-H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hr-HR" sz="2600" dirty="0">
                <a:latin typeface="Calibri" panose="020F0502020204030204" pitchFamily="34" charset="0"/>
                <a:cs typeface="Calibri" panose="020F0502020204030204" pitchFamily="34" charset="0"/>
              </a:rPr>
              <a:t> „</a:t>
            </a:r>
            <a:r>
              <a:rPr lang="hr-H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interesting</a:t>
            </a:r>
            <a:r>
              <a:rPr lang="hr-HR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  <a:r>
              <a:rPr lang="hr-HR" sz="2600" dirty="0">
                <a:latin typeface="Calibri" panose="020F0502020204030204" pitchFamily="34" charset="0"/>
                <a:cs typeface="Calibri" panose="020F0502020204030204" pitchFamily="34" charset="0"/>
              </a:rPr>
              <a:t>” (VUCA):</a:t>
            </a:r>
          </a:p>
          <a:p>
            <a:pPr marL="0" indent="0">
              <a:buNone/>
            </a:pPr>
            <a:endParaRPr lang="hr-HR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hr-HR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hr-H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olatility</a:t>
            </a:r>
            <a:endParaRPr lang="hr-HR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hr-HR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hr-H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ncertainty</a:t>
            </a:r>
            <a:endParaRPr lang="hr-HR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hr-HR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hr-H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omplexity</a:t>
            </a:r>
            <a:endParaRPr lang="hr-HR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hr-HR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hr-H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mbiguity</a:t>
            </a:r>
            <a:r>
              <a:rPr lang="hr-HR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hr-HR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r-H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Continuity</a:t>
            </a:r>
            <a:r>
              <a:rPr lang="hr-HR" sz="2600" dirty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hr-H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replaced</a:t>
            </a:r>
            <a:r>
              <a:rPr lang="hr-HR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hr-HR" sz="2600" dirty="0">
                <a:latin typeface="Calibri" panose="020F0502020204030204" pitchFamily="34" charset="0"/>
                <a:cs typeface="Calibri" panose="020F0502020204030204" pitchFamily="34" charset="0"/>
              </a:rPr>
              <a:t> DISRUPTION</a:t>
            </a:r>
          </a:p>
          <a:p>
            <a:pPr marL="0" indent="0">
              <a:buNone/>
            </a:pPr>
            <a:endParaRPr lang="hr-H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latin typeface="Calibri" panose="020F0502020204030204" pitchFamily="34" charset="0"/>
                <a:cs typeface="Calibri" panose="020F0502020204030204" pitchFamily="34" charset="0"/>
              </a:rPr>
              <a:t>In Zulu, </a:t>
            </a:r>
            <a:r>
              <a:rPr lang="hr-HR" sz="2600" b="1" i="1" dirty="0">
                <a:latin typeface="Calibri" panose="020F0502020204030204" pitchFamily="34" charset="0"/>
                <a:cs typeface="Calibri" panose="020F0502020204030204" pitchFamily="34" charset="0"/>
              </a:rPr>
              <a:t>VUCA</a:t>
            </a:r>
            <a:r>
              <a:rPr lang="hr-HR" sz="26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hr-H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means</a:t>
            </a:r>
            <a:r>
              <a:rPr lang="hr-HR" sz="26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hr-HR" sz="2600" i="1" dirty="0">
                <a:latin typeface="Calibri" panose="020F0502020204030204" pitchFamily="34" charset="0"/>
                <a:cs typeface="Calibri" panose="020F0502020204030204" pitchFamily="34" charset="0"/>
              </a:rPr>
              <a:t>to wake </a:t>
            </a:r>
            <a:r>
              <a:rPr lang="hr-HR" sz="2600" i="1" dirty="0" err="1"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hr-HR" sz="26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964" y="2088962"/>
            <a:ext cx="3939988" cy="3939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175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rtoon ID: superhero-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354" y="272"/>
            <a:ext cx="8296462" cy="62561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2030506" y="4800874"/>
            <a:ext cx="7917488" cy="12772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You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can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live a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perfectly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normal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life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if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you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accept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fact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that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your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life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will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never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perfectly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normal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1905000" y="272"/>
            <a:ext cx="8125408" cy="127727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0" i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+mj-lt"/>
                <a:ea typeface="+mj-ea"/>
                <a:cs typeface="Calibri" panose="020F0502020204030204" pitchFamily="34" charset="0"/>
              </a:rPr>
              <a:t>The</a:t>
            </a:r>
            <a:r>
              <a:rPr kumimoji="0" lang="hr-HR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+mj-lt"/>
                <a:ea typeface="+mj-ea"/>
                <a:cs typeface="Calibri" panose="020F0502020204030204" pitchFamily="34" charset="0"/>
              </a:rPr>
              <a:t> New </a:t>
            </a:r>
            <a:r>
              <a:rPr kumimoji="0" lang="hr-H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+mj-lt"/>
                <a:ea typeface="+mj-ea"/>
                <a:cs typeface="Calibri" panose="020F0502020204030204" pitchFamily="34" charset="0"/>
              </a:rPr>
              <a:t>Normal</a:t>
            </a:r>
            <a:endParaRPr kumimoji="0" lang="hr-HR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+mj-lt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732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B81175-39EF-4AED-99F7-40B76858A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/>
          </a:bodyPr>
          <a:lstStyle/>
          <a:p>
            <a:r>
              <a:rPr lang="hr-HR">
                <a:solidFill>
                  <a:schemeClr val="bg1"/>
                </a:solidFill>
              </a:rPr>
              <a:t>The Ukraine War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132F689-E09D-412B-A84D-BBC8890F5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892" y="2071802"/>
            <a:ext cx="5272548" cy="3711571"/>
          </a:xfrm>
        </p:spPr>
        <p:txBody>
          <a:bodyPr>
            <a:normAutofit fontScale="77500" lnSpcReduction="20000"/>
          </a:bodyPr>
          <a:lstStyle/>
          <a:p>
            <a:r>
              <a:rPr lang="hr-HR" dirty="0" err="1"/>
              <a:t>Two</a:t>
            </a:r>
            <a:r>
              <a:rPr lang="hr-HR" dirty="0"/>
              <a:t> </a:t>
            </a:r>
            <a:r>
              <a:rPr lang="hr-HR" dirty="0" err="1"/>
              <a:t>pandemics</a:t>
            </a:r>
            <a:endParaRPr lang="hr-HR" dirty="0"/>
          </a:p>
          <a:p>
            <a:r>
              <a:rPr lang="hr-HR" dirty="0"/>
              <a:t>„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Social</a:t>
            </a:r>
            <a:r>
              <a:rPr lang="hr-HR" dirty="0"/>
              <a:t> </a:t>
            </a:r>
            <a:r>
              <a:rPr lang="hr-HR" dirty="0" err="1"/>
              <a:t>Dilemma</a:t>
            </a:r>
            <a:r>
              <a:rPr lang="hr-HR" dirty="0"/>
              <a:t>”</a:t>
            </a:r>
          </a:p>
          <a:p>
            <a:r>
              <a:rPr lang="hr-HR" dirty="0" err="1"/>
              <a:t>Broken</a:t>
            </a:r>
            <a:r>
              <a:rPr lang="hr-HR" dirty="0"/>
              <a:t> </a:t>
            </a:r>
            <a:r>
              <a:rPr lang="hr-HR" dirty="0" err="1"/>
              <a:t>capitalism</a:t>
            </a:r>
            <a:endParaRPr lang="hr-HR" dirty="0"/>
          </a:p>
          <a:p>
            <a:r>
              <a:rPr lang="hr-HR" dirty="0" err="1"/>
              <a:t>Broken</a:t>
            </a:r>
            <a:r>
              <a:rPr lang="hr-HR" dirty="0"/>
              <a:t> </a:t>
            </a:r>
            <a:r>
              <a:rPr lang="hr-HR" dirty="0" err="1"/>
              <a:t>democracy</a:t>
            </a:r>
            <a:endParaRPr lang="hr-HR" dirty="0"/>
          </a:p>
          <a:p>
            <a:r>
              <a:rPr lang="hr-HR" dirty="0" err="1"/>
              <a:t>Broken</a:t>
            </a:r>
            <a:r>
              <a:rPr lang="hr-HR" dirty="0"/>
              <a:t> </a:t>
            </a:r>
            <a:r>
              <a:rPr lang="hr-HR" dirty="0" err="1"/>
              <a:t>ecology</a:t>
            </a:r>
            <a:endParaRPr lang="en-US" dirty="0"/>
          </a:p>
          <a:p>
            <a:r>
              <a:rPr lang="en-US" dirty="0"/>
              <a:t>Growing inflation</a:t>
            </a:r>
          </a:p>
          <a:p>
            <a:r>
              <a:rPr lang="en-US" dirty="0"/>
              <a:t>Cold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warm</a:t>
            </a:r>
            <a:r>
              <a:rPr lang="hr-HR" dirty="0"/>
              <a:t> </a:t>
            </a:r>
            <a:r>
              <a:rPr lang="en-US" dirty="0"/>
              <a:t>war is back</a:t>
            </a:r>
          </a:p>
          <a:p>
            <a:r>
              <a:rPr lang="en-US" dirty="0"/>
              <a:t>Threat of nuclear war</a:t>
            </a:r>
          </a:p>
          <a:p>
            <a:r>
              <a:rPr lang="en-US" dirty="0"/>
              <a:t>Questioning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world</a:t>
            </a:r>
            <a:r>
              <a:rPr lang="hr-HR" dirty="0"/>
              <a:t> </a:t>
            </a:r>
            <a:r>
              <a:rPr lang="hr-HR" dirty="0" err="1"/>
              <a:t>order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purpose</a:t>
            </a:r>
            <a:endParaRPr lang="hr-HR" dirty="0"/>
          </a:p>
          <a:p>
            <a:r>
              <a:rPr lang="hr-HR" dirty="0" err="1"/>
              <a:t>Questioning</a:t>
            </a:r>
            <a:r>
              <a:rPr lang="hr-HR" dirty="0"/>
              <a:t> </a:t>
            </a:r>
            <a:r>
              <a:rPr lang="en-US" dirty="0"/>
              <a:t>values and moral compass</a:t>
            </a:r>
          </a:p>
          <a:p>
            <a:endParaRPr lang="hr-HR" dirty="0"/>
          </a:p>
        </p:txBody>
      </p:sp>
      <p:pic>
        <p:nvPicPr>
          <p:cNvPr id="5" name="Slika 4" descr="Slika na kojoj se prikazuje zgrada, na otvorenom, staro, prljavo&#10;&#10;Opis je automatski generiran">
            <a:extLst>
              <a:ext uri="{FF2B5EF4-FFF2-40B4-BE49-F238E27FC236}">
                <a16:creationId xmlns:a16="http://schemas.microsoft.com/office/drawing/2014/main" id="{E61EE4EC-DCD9-4A26-8C61-46D4B393D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857" y="3010722"/>
            <a:ext cx="3524250" cy="233055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9900A14-0FB0-4AFA-BAE5-E744E33CB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857" y="226191"/>
            <a:ext cx="3524250" cy="2784531"/>
          </a:xfrm>
          <a:prstGeom prst="rect">
            <a:avLst/>
          </a:prstGeom>
        </p:spPr>
      </p:pic>
      <p:sp>
        <p:nvSpPr>
          <p:cNvPr id="11" name="Naslov 1">
            <a:extLst>
              <a:ext uri="{FF2B5EF4-FFF2-40B4-BE49-F238E27FC236}">
                <a16:creationId xmlns:a16="http://schemas.microsoft.com/office/drawing/2014/main" id="{06B10543-5B64-40FE-A5DE-BA94EED8600A}"/>
              </a:ext>
            </a:extLst>
          </p:cNvPr>
          <p:cNvSpPr txBox="1">
            <a:spLocks/>
          </p:cNvSpPr>
          <p:nvPr/>
        </p:nvSpPr>
        <p:spPr>
          <a:xfrm>
            <a:off x="306892" y="98425"/>
            <a:ext cx="101570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 err="1">
                <a:cs typeface="Calibri" panose="020F0502020204030204" pitchFamily="34" charset="0"/>
              </a:rPr>
              <a:t>Fixing</a:t>
            </a:r>
            <a:r>
              <a:rPr lang="hr-HR" b="1" dirty="0">
                <a:cs typeface="Calibri" panose="020F0502020204030204" pitchFamily="34" charset="0"/>
              </a:rPr>
              <a:t> </a:t>
            </a:r>
            <a:r>
              <a:rPr lang="hr-HR" b="1" dirty="0" err="1">
                <a:cs typeface="Calibri" panose="020F0502020204030204" pitchFamily="34" charset="0"/>
              </a:rPr>
              <a:t>the</a:t>
            </a:r>
            <a:r>
              <a:rPr lang="hr-HR" b="1" dirty="0">
                <a:cs typeface="Calibri" panose="020F0502020204030204" pitchFamily="34" charset="0"/>
              </a:rPr>
              <a:t> New </a:t>
            </a:r>
            <a:r>
              <a:rPr lang="hr-HR" b="1" dirty="0" err="1">
                <a:cs typeface="Calibri" panose="020F0502020204030204" pitchFamily="34" charset="0"/>
              </a:rPr>
              <a:t>Normal</a:t>
            </a:r>
            <a:endParaRPr lang="hr-HR" b="1" dirty="0">
              <a:cs typeface="Calibri" panose="020F0502020204030204" pitchFamily="34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FEF8D7D0-F75F-BCB8-7884-31F7A8ACD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566" y="1792212"/>
            <a:ext cx="3391292" cy="234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74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76858" y="110661"/>
            <a:ext cx="5128704" cy="922240"/>
          </a:xfrm>
        </p:spPr>
        <p:txBody>
          <a:bodyPr anchor="b">
            <a:normAutofit/>
          </a:bodyPr>
          <a:lstStyle/>
          <a:p>
            <a:r>
              <a:rPr lang="hr-HR" b="1" dirty="0" err="1">
                <a:solidFill>
                  <a:schemeClr val="bg1"/>
                </a:solidFill>
              </a:rPr>
              <a:t>Disrupted</a:t>
            </a:r>
            <a:r>
              <a:rPr lang="hr-HR" b="1" dirty="0">
                <a:solidFill>
                  <a:schemeClr val="bg1"/>
                </a:solidFill>
              </a:rPr>
              <a:t> </a:t>
            </a:r>
            <a:r>
              <a:rPr lang="hr-HR" b="1" dirty="0" err="1">
                <a:solidFill>
                  <a:schemeClr val="bg1"/>
                </a:solidFill>
              </a:rPr>
              <a:t>Values</a:t>
            </a:r>
            <a:endParaRPr lang="hr-HR" b="1" dirty="0">
              <a:solidFill>
                <a:schemeClr val="bg1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35480" y="1652042"/>
            <a:ext cx="6102642" cy="4121692"/>
          </a:xfrm>
        </p:spPr>
        <p:txBody>
          <a:bodyPr>
            <a:normAutofit/>
          </a:bodyPr>
          <a:lstStyle/>
          <a:p>
            <a:endParaRPr lang="hr-HR" sz="2600" dirty="0"/>
          </a:p>
          <a:p>
            <a:r>
              <a:rPr lang="hr-HR" sz="2600" dirty="0"/>
              <a:t>„</a:t>
            </a:r>
            <a:r>
              <a:rPr lang="hr-HR" sz="2600" dirty="0" err="1"/>
              <a:t>Slow</a:t>
            </a:r>
            <a:r>
              <a:rPr lang="hr-HR" sz="2600" dirty="0"/>
              <a:t> </a:t>
            </a:r>
            <a:r>
              <a:rPr lang="hr-HR" sz="2600" dirty="0" err="1"/>
              <a:t>disruption</a:t>
            </a:r>
            <a:r>
              <a:rPr lang="hr-HR" sz="2600" dirty="0"/>
              <a:t>” </a:t>
            </a:r>
            <a:r>
              <a:rPr lang="hr-HR" sz="2600" dirty="0" err="1"/>
              <a:t>creeps</a:t>
            </a:r>
            <a:r>
              <a:rPr lang="hr-HR" sz="2600" dirty="0"/>
              <a:t> 40 </a:t>
            </a:r>
            <a:r>
              <a:rPr lang="hr-HR" sz="2600" dirty="0" err="1"/>
              <a:t>years</a:t>
            </a:r>
            <a:r>
              <a:rPr lang="hr-HR" sz="2600" dirty="0"/>
              <a:t>:</a:t>
            </a:r>
          </a:p>
          <a:p>
            <a:r>
              <a:rPr lang="hr-HR" sz="2600" dirty="0" err="1"/>
              <a:t>Kids</a:t>
            </a:r>
            <a:r>
              <a:rPr lang="hr-HR" sz="2600" dirty="0"/>
              <a:t> </a:t>
            </a:r>
            <a:r>
              <a:rPr lang="hr-HR" sz="2600" dirty="0" err="1"/>
              <a:t>out</a:t>
            </a:r>
            <a:r>
              <a:rPr lang="hr-HR" sz="2600" dirty="0"/>
              <a:t> </a:t>
            </a:r>
            <a:r>
              <a:rPr lang="hr-HR" sz="2600" dirty="0" err="1"/>
              <a:t>of</a:t>
            </a:r>
            <a:r>
              <a:rPr lang="hr-HR" sz="2600" dirty="0"/>
              <a:t> </a:t>
            </a:r>
            <a:r>
              <a:rPr lang="hr-HR" sz="2600" dirty="0" err="1"/>
              <a:t>Wedlock</a:t>
            </a:r>
            <a:r>
              <a:rPr lang="hr-HR" sz="2600" dirty="0"/>
              <a:t> - 15% to 70%</a:t>
            </a:r>
          </a:p>
          <a:p>
            <a:r>
              <a:rPr lang="hr-HR" sz="2600" dirty="0"/>
              <a:t>Trust </a:t>
            </a:r>
            <a:r>
              <a:rPr lang="hr-HR" sz="2600" dirty="0" err="1"/>
              <a:t>in</a:t>
            </a:r>
            <a:r>
              <a:rPr lang="hr-HR" sz="2600" dirty="0"/>
              <a:t> </a:t>
            </a:r>
            <a:r>
              <a:rPr lang="hr-HR" sz="2600" dirty="0" err="1"/>
              <a:t>Government</a:t>
            </a:r>
            <a:r>
              <a:rPr lang="hr-HR" sz="2600" dirty="0"/>
              <a:t> - 85% to 15%</a:t>
            </a:r>
          </a:p>
          <a:p>
            <a:r>
              <a:rPr lang="hr-HR" sz="2600" dirty="0"/>
              <a:t>Trust </a:t>
            </a:r>
            <a:r>
              <a:rPr lang="hr-HR" sz="2600" dirty="0" err="1"/>
              <a:t>in</a:t>
            </a:r>
            <a:r>
              <a:rPr lang="hr-HR" sz="2600" dirty="0"/>
              <a:t> Business </a:t>
            </a:r>
            <a:r>
              <a:rPr lang="hr-HR" sz="2600" dirty="0" err="1"/>
              <a:t>Leaders</a:t>
            </a:r>
            <a:r>
              <a:rPr lang="hr-HR" sz="2600" dirty="0"/>
              <a:t> - 65% to 18%</a:t>
            </a:r>
          </a:p>
          <a:p>
            <a:r>
              <a:rPr lang="hr-HR" sz="2600" dirty="0"/>
              <a:t>Trust </a:t>
            </a:r>
            <a:r>
              <a:rPr lang="hr-HR" sz="2600" dirty="0" err="1"/>
              <a:t>in</a:t>
            </a:r>
            <a:r>
              <a:rPr lang="hr-HR" sz="2600" dirty="0"/>
              <a:t> Media - 78% to 27%</a:t>
            </a:r>
          </a:p>
          <a:p>
            <a:r>
              <a:rPr lang="hr-HR" sz="2600" dirty="0" err="1"/>
              <a:t>Importance</a:t>
            </a:r>
            <a:r>
              <a:rPr lang="hr-HR" sz="2600" dirty="0"/>
              <a:t> </a:t>
            </a:r>
            <a:r>
              <a:rPr lang="hr-HR" sz="2600" dirty="0" err="1"/>
              <a:t>of</a:t>
            </a:r>
            <a:r>
              <a:rPr lang="hr-HR" sz="2600" dirty="0"/>
              <a:t> </a:t>
            </a:r>
            <a:r>
              <a:rPr lang="hr-HR" sz="2600" dirty="0" err="1"/>
              <a:t>religion</a:t>
            </a:r>
            <a:r>
              <a:rPr lang="hr-HR" sz="2600" dirty="0"/>
              <a:t> - 60% to 20%</a:t>
            </a:r>
          </a:p>
          <a:p>
            <a:endParaRPr lang="hr-HR" sz="2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313" y="369913"/>
            <a:ext cx="1851713" cy="278453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0D41399-9D83-4B20-95B0-D8DF2AAB6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8468" y="3712888"/>
            <a:ext cx="4893532" cy="24467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135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647209"/>
            <a:ext cx="10515600" cy="4351338"/>
          </a:xfrm>
        </p:spPr>
        <p:txBody>
          <a:bodyPr/>
          <a:lstStyle/>
          <a:p>
            <a:endParaRPr lang="hr-HR"/>
          </a:p>
        </p:txBody>
      </p:sp>
      <p:sp>
        <p:nvSpPr>
          <p:cNvPr id="5" name="TekstniOkvir 4"/>
          <p:cNvSpPr txBox="1"/>
          <p:nvPr/>
        </p:nvSpPr>
        <p:spPr>
          <a:xfrm>
            <a:off x="223505" y="151567"/>
            <a:ext cx="105392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Mistrusted</a:t>
            </a:r>
            <a:r>
              <a:rPr kumimoji="0" lang="hr-HR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r-HR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Leaders</a:t>
            </a:r>
            <a:r>
              <a:rPr kumimoji="0" lang="hr-HR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(3% per </a:t>
            </a:r>
            <a:r>
              <a:rPr kumimoji="0" lang="hr-HR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year</a:t>
            </a:r>
            <a:r>
              <a:rPr kumimoji="0" lang="hr-HR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„drop”)</a:t>
            </a:r>
          </a:p>
        </p:txBody>
      </p:sp>
      <p:pic>
        <p:nvPicPr>
          <p:cNvPr id="2050" name="Picture 2" descr="Ipsos MORI Veracity Index - Trust in Professions - 2020">
            <a:extLst>
              <a:ext uri="{FF2B5EF4-FFF2-40B4-BE49-F238E27FC236}">
                <a16:creationId xmlns:a16="http://schemas.microsoft.com/office/drawing/2014/main" id="{FF22804D-BAA6-487C-A27B-90AA282ED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212980"/>
            <a:ext cx="8427099" cy="494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376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41335" y="317643"/>
            <a:ext cx="5245433" cy="1325563"/>
          </a:xfrm>
        </p:spPr>
        <p:txBody>
          <a:bodyPr anchor="b">
            <a:normAutofit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Digital </a:t>
            </a:r>
            <a:r>
              <a:rPr lang="hr-HR" b="1" dirty="0" err="1">
                <a:solidFill>
                  <a:schemeClr val="bg1"/>
                </a:solidFill>
              </a:rPr>
              <a:t>Rules</a:t>
            </a:r>
            <a:r>
              <a:rPr lang="hr-HR" b="1" dirty="0">
                <a:solidFill>
                  <a:schemeClr val="bg1"/>
                </a:solidFill>
              </a:rPr>
              <a:t> </a:t>
            </a:r>
            <a:r>
              <a:rPr lang="hr-HR" b="1" dirty="0" err="1">
                <a:solidFill>
                  <a:schemeClr val="bg1"/>
                </a:solidFill>
              </a:rPr>
              <a:t>the</a:t>
            </a:r>
            <a:r>
              <a:rPr lang="hr-HR" b="1" dirty="0">
                <a:solidFill>
                  <a:schemeClr val="bg1"/>
                </a:solidFill>
              </a:rPr>
              <a:t> World</a:t>
            </a:r>
            <a:br>
              <a:rPr lang="hr-HR" dirty="0">
                <a:solidFill>
                  <a:schemeClr val="bg1"/>
                </a:solidFill>
              </a:rPr>
            </a:br>
            <a:endParaRPr lang="hr-HR" b="1" dirty="0">
              <a:solidFill>
                <a:schemeClr val="bg1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28450" y="1604665"/>
            <a:ext cx="6296334" cy="4226901"/>
          </a:xfrm>
        </p:spPr>
        <p:txBody>
          <a:bodyPr>
            <a:normAutofit lnSpcReduction="10000"/>
          </a:bodyPr>
          <a:lstStyle/>
          <a:p>
            <a:pPr>
              <a:spcBef>
                <a:spcPts val="700"/>
              </a:spcBef>
            </a:pPr>
            <a:r>
              <a:rPr lang="en-US" dirty="0"/>
              <a:t>It took 42 years for Apple to reach US$1 trillion market capitalization, and 20 weeks to double the value</a:t>
            </a:r>
            <a:endParaRPr lang="hr-HR" dirty="0"/>
          </a:p>
          <a:p>
            <a:pPr>
              <a:spcBef>
                <a:spcPts val="700"/>
              </a:spcBef>
            </a:pPr>
            <a:endParaRPr lang="en-US" dirty="0"/>
          </a:p>
          <a:p>
            <a:pPr>
              <a:spcBef>
                <a:spcPts val="700"/>
              </a:spcBef>
            </a:pPr>
            <a:r>
              <a:rPr lang="hr-HR" dirty="0"/>
              <a:t>Zoom = Top 7 </a:t>
            </a:r>
            <a:r>
              <a:rPr lang="hr-HR" dirty="0" err="1"/>
              <a:t>airlines</a:t>
            </a:r>
            <a:endParaRPr lang="hr-HR" dirty="0"/>
          </a:p>
          <a:p>
            <a:pPr>
              <a:spcBef>
                <a:spcPts val="700"/>
              </a:spcBef>
            </a:pPr>
            <a:endParaRPr lang="hr-HR" dirty="0"/>
          </a:p>
          <a:p>
            <a:pPr>
              <a:spcBef>
                <a:spcPts val="700"/>
              </a:spcBef>
            </a:pPr>
            <a:r>
              <a:rPr lang="en-US" dirty="0"/>
              <a:t>Algorithms are altering the behavior of 1 billion workers</a:t>
            </a:r>
          </a:p>
          <a:p>
            <a:pPr>
              <a:spcBef>
                <a:spcPts val="700"/>
              </a:spcBef>
            </a:pPr>
            <a:endParaRPr lang="hr-HR" dirty="0"/>
          </a:p>
          <a:p>
            <a:pPr>
              <a:spcBef>
                <a:spcPts val="700"/>
              </a:spcBef>
            </a:pPr>
            <a:r>
              <a:rPr lang="en-US" dirty="0"/>
              <a:t>Teens spend </a:t>
            </a:r>
            <a:r>
              <a:rPr lang="hr-HR" dirty="0"/>
              <a:t>8</a:t>
            </a:r>
            <a:r>
              <a:rPr lang="en-US" dirty="0"/>
              <a:t>:</a:t>
            </a:r>
            <a:r>
              <a:rPr lang="hr-HR" dirty="0"/>
              <a:t>2</a:t>
            </a:r>
            <a:r>
              <a:rPr lang="en-US" dirty="0"/>
              <a:t>3 daily on smartphones</a:t>
            </a:r>
            <a:endParaRPr lang="hr-HR" dirty="0"/>
          </a:p>
          <a:p>
            <a:pPr>
              <a:spcBef>
                <a:spcPts val="700"/>
              </a:spcBef>
            </a:pPr>
            <a:endParaRPr lang="hr-HR" u="sng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CB2F9B6-71F6-4CDC-BBC0-B7AA25A4C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7" r="-3" b="2664"/>
          <a:stretch/>
        </p:blipFill>
        <p:spPr bwMode="auto">
          <a:xfrm>
            <a:off x="6702066" y="317643"/>
            <a:ext cx="5188559" cy="31113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2607608-10B4-40C5-AA9E-ABB09B045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445" y="3718116"/>
            <a:ext cx="3588640" cy="226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60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/>
          <p:cNvSpPr/>
          <p:nvPr/>
        </p:nvSpPr>
        <p:spPr>
          <a:xfrm>
            <a:off x="1964645" y="56818"/>
            <a:ext cx="98675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6633"/>
              </a:buClr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/>
            </a:pPr>
            <a:r>
              <a:rPr lang="hr-HR" sz="4000" b="1" dirty="0">
                <a:solidFill>
                  <a:schemeClr val="bg1"/>
                </a:solidFill>
                <a:latin typeface="+mj-lt"/>
                <a:ea typeface="DejaVu Sans Condensed" charset="0"/>
                <a:cs typeface="DejaVu Sans Condensed" charset="0"/>
              </a:rPr>
              <a:t>Digital </a:t>
            </a:r>
            <a:r>
              <a:rPr lang="hr-HR" sz="4000" b="1" dirty="0" err="1">
                <a:solidFill>
                  <a:schemeClr val="bg1"/>
                </a:solidFill>
                <a:latin typeface="+mj-lt"/>
                <a:ea typeface="DejaVu Sans Condensed" charset="0"/>
                <a:cs typeface="DejaVu Sans Condensed" charset="0"/>
              </a:rPr>
              <a:t>rules</a:t>
            </a:r>
            <a:r>
              <a:rPr lang="hr-HR" sz="4000" b="1" dirty="0">
                <a:solidFill>
                  <a:schemeClr val="bg1"/>
                </a:solidFill>
                <a:latin typeface="+mj-lt"/>
                <a:ea typeface="DejaVu Sans Condensed" charset="0"/>
                <a:cs typeface="DejaVu Sans Condensed" charset="0"/>
              </a:rPr>
              <a:t> </a:t>
            </a:r>
            <a:r>
              <a:rPr lang="hr-HR" sz="4000" b="1" dirty="0" err="1">
                <a:solidFill>
                  <a:schemeClr val="bg1"/>
                </a:solidFill>
                <a:latin typeface="+mj-lt"/>
                <a:ea typeface="DejaVu Sans Condensed" charset="0"/>
                <a:cs typeface="DejaVu Sans Condensed" charset="0"/>
              </a:rPr>
              <a:t>the</a:t>
            </a:r>
            <a:r>
              <a:rPr lang="hr-HR" sz="4000" b="1" dirty="0">
                <a:solidFill>
                  <a:schemeClr val="bg1"/>
                </a:solidFill>
                <a:latin typeface="+mj-lt"/>
                <a:ea typeface="DejaVu Sans Condensed" charset="0"/>
                <a:cs typeface="DejaVu Sans Condensed" charset="0"/>
              </a:rPr>
              <a:t> </a:t>
            </a:r>
            <a:r>
              <a:rPr lang="hr-HR" sz="4000" b="1" dirty="0" err="1">
                <a:solidFill>
                  <a:schemeClr val="bg1"/>
                </a:solidFill>
                <a:latin typeface="+mj-lt"/>
                <a:ea typeface="DejaVu Sans Condensed" charset="0"/>
                <a:cs typeface="DejaVu Sans Condensed" charset="0"/>
              </a:rPr>
              <a:t>world</a:t>
            </a:r>
            <a:r>
              <a:rPr lang="hr-HR" sz="4000" b="1" dirty="0">
                <a:solidFill>
                  <a:schemeClr val="bg1"/>
                </a:solidFill>
                <a:latin typeface="+mj-lt"/>
                <a:ea typeface="DejaVu Sans Condensed" charset="0"/>
                <a:cs typeface="DejaVu Sans Condensed" charset="0"/>
              </a:rPr>
              <a:t> – 3 </a:t>
            </a:r>
            <a:r>
              <a:rPr lang="hr-HR" sz="4000" b="1" dirty="0" err="1">
                <a:solidFill>
                  <a:schemeClr val="bg1"/>
                </a:solidFill>
                <a:latin typeface="+mj-lt"/>
                <a:ea typeface="DejaVu Sans Condensed" charset="0"/>
                <a:cs typeface="DejaVu Sans Condensed" charset="0"/>
              </a:rPr>
              <a:t>months</a:t>
            </a:r>
            <a:r>
              <a:rPr lang="hr-HR" sz="4000" b="1" dirty="0">
                <a:solidFill>
                  <a:schemeClr val="bg1"/>
                </a:solidFill>
                <a:latin typeface="+mj-lt"/>
                <a:ea typeface="DejaVu Sans Condensed" charset="0"/>
                <a:cs typeface="DejaVu Sans Condensed" charset="0"/>
              </a:rPr>
              <a:t> ago</a:t>
            </a:r>
          </a:p>
        </p:txBody>
      </p:sp>
      <p:sp>
        <p:nvSpPr>
          <p:cNvPr id="2" name="Pravokutnik 1"/>
          <p:cNvSpPr/>
          <p:nvPr/>
        </p:nvSpPr>
        <p:spPr>
          <a:xfrm>
            <a:off x="1793776" y="764704"/>
            <a:ext cx="7182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6633"/>
              </a:buClr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/>
            </a:pPr>
            <a:r>
              <a:rPr lang="hr-HR" sz="2800" b="1" dirty="0">
                <a:solidFill>
                  <a:schemeClr val="accent1">
                    <a:lumMod val="60000"/>
                    <a:lumOff val="40000"/>
                  </a:schemeClr>
                </a:solidFill>
                <a:ea typeface="DejaVu Sans Condensed" charset="0"/>
                <a:cs typeface="DejaVu Sans Condensed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Aktualna tržišna vrijednost</a:t>
            </a:r>
            <a:endParaRPr lang="en-GB" sz="2800" b="1" dirty="0">
              <a:solidFill>
                <a:schemeClr val="accent1">
                  <a:lumMod val="60000"/>
                  <a:lumOff val="40000"/>
                </a:schemeClr>
              </a:solidFill>
              <a:ea typeface="DejaVu Sans Condensed" charset="0"/>
              <a:cs typeface="DejaVu Sans Condensed" charset="0"/>
            </a:endParaRPr>
          </a:p>
        </p:txBody>
      </p:sp>
      <p:pic>
        <p:nvPicPr>
          <p:cNvPr id="5" name="Slika 4">
            <a:hlinkClick r:id="rId3"/>
            <a:extLst>
              <a:ext uri="{FF2B5EF4-FFF2-40B4-BE49-F238E27FC236}">
                <a16:creationId xmlns:a16="http://schemas.microsoft.com/office/drawing/2014/main" id="{775D0748-B055-4536-B615-EBAFC9CC8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237" y="784726"/>
            <a:ext cx="8304245" cy="528854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8990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/>
          <p:cNvSpPr/>
          <p:nvPr/>
        </p:nvSpPr>
        <p:spPr>
          <a:xfrm>
            <a:off x="1610082" y="41429"/>
            <a:ext cx="98675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6633"/>
              </a:buClr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/>
            </a:pPr>
            <a:r>
              <a:rPr lang="hr-HR" sz="4000" b="1" dirty="0">
                <a:solidFill>
                  <a:schemeClr val="bg1"/>
                </a:solidFill>
                <a:latin typeface="+mj-lt"/>
                <a:ea typeface="DejaVu Sans Condensed" charset="0"/>
                <a:cs typeface="DejaVu Sans Condensed" charset="0"/>
              </a:rPr>
              <a:t>Digital </a:t>
            </a:r>
            <a:r>
              <a:rPr lang="hr-HR" sz="4000" b="1" dirty="0" err="1">
                <a:solidFill>
                  <a:schemeClr val="bg1"/>
                </a:solidFill>
                <a:latin typeface="+mj-lt"/>
                <a:ea typeface="DejaVu Sans Condensed" charset="0"/>
                <a:cs typeface="DejaVu Sans Condensed" charset="0"/>
              </a:rPr>
              <a:t>rules</a:t>
            </a:r>
            <a:r>
              <a:rPr lang="hr-HR" sz="4000" b="1" dirty="0">
                <a:solidFill>
                  <a:schemeClr val="bg1"/>
                </a:solidFill>
                <a:latin typeface="+mj-lt"/>
                <a:ea typeface="DejaVu Sans Condensed" charset="0"/>
                <a:cs typeface="DejaVu Sans Condensed" charset="0"/>
              </a:rPr>
              <a:t> </a:t>
            </a:r>
            <a:r>
              <a:rPr lang="hr-HR" sz="4000" b="1" dirty="0" err="1">
                <a:solidFill>
                  <a:schemeClr val="bg1"/>
                </a:solidFill>
                <a:latin typeface="+mj-lt"/>
                <a:ea typeface="DejaVu Sans Condensed" charset="0"/>
                <a:cs typeface="DejaVu Sans Condensed" charset="0"/>
              </a:rPr>
              <a:t>the</a:t>
            </a:r>
            <a:r>
              <a:rPr lang="hr-HR" sz="4000" b="1" dirty="0">
                <a:solidFill>
                  <a:schemeClr val="bg1"/>
                </a:solidFill>
                <a:latin typeface="+mj-lt"/>
                <a:ea typeface="DejaVu Sans Condensed" charset="0"/>
                <a:cs typeface="DejaVu Sans Condensed" charset="0"/>
              </a:rPr>
              <a:t> </a:t>
            </a:r>
            <a:r>
              <a:rPr lang="hr-HR" sz="4000" b="1" dirty="0" err="1">
                <a:solidFill>
                  <a:schemeClr val="bg1"/>
                </a:solidFill>
                <a:latin typeface="+mj-lt"/>
                <a:ea typeface="DejaVu Sans Condensed" charset="0"/>
                <a:cs typeface="DejaVu Sans Condensed" charset="0"/>
              </a:rPr>
              <a:t>world</a:t>
            </a:r>
            <a:r>
              <a:rPr lang="hr-HR" sz="4000" b="1" dirty="0">
                <a:solidFill>
                  <a:schemeClr val="bg1"/>
                </a:solidFill>
                <a:latin typeface="+mj-lt"/>
                <a:ea typeface="DejaVu Sans Condensed" charset="0"/>
                <a:cs typeface="DejaVu Sans Condensed" charset="0"/>
              </a:rPr>
              <a:t> a bit </a:t>
            </a:r>
            <a:r>
              <a:rPr lang="hr-HR" sz="4000" b="1" dirty="0" err="1">
                <a:solidFill>
                  <a:schemeClr val="bg1"/>
                </a:solidFill>
                <a:latin typeface="+mj-lt"/>
                <a:ea typeface="DejaVu Sans Condensed" charset="0"/>
                <a:cs typeface="DejaVu Sans Condensed" charset="0"/>
              </a:rPr>
              <a:t>less</a:t>
            </a:r>
            <a:r>
              <a:rPr lang="hr-HR" sz="4000" b="1" dirty="0">
                <a:solidFill>
                  <a:schemeClr val="bg1"/>
                </a:solidFill>
                <a:latin typeface="+mj-lt"/>
                <a:ea typeface="DejaVu Sans Condensed" charset="0"/>
                <a:cs typeface="DejaVu Sans Condensed" charset="0"/>
              </a:rPr>
              <a:t> – </a:t>
            </a:r>
            <a:r>
              <a:rPr lang="hr-HR" sz="4000" b="1" dirty="0" err="1">
                <a:solidFill>
                  <a:schemeClr val="bg1"/>
                </a:solidFill>
                <a:latin typeface="+mj-lt"/>
                <a:ea typeface="DejaVu Sans Condensed" charset="0"/>
                <a:cs typeface="DejaVu Sans Condensed" charset="0"/>
              </a:rPr>
              <a:t>today</a:t>
            </a:r>
            <a:endParaRPr lang="hr-HR" sz="4000" b="1" dirty="0">
              <a:solidFill>
                <a:schemeClr val="bg1"/>
              </a:solidFill>
              <a:latin typeface="+mj-lt"/>
              <a:ea typeface="DejaVu Sans Condensed" charset="0"/>
              <a:cs typeface="DejaVu Sans Condensed" charset="0"/>
            </a:endParaRPr>
          </a:p>
        </p:txBody>
      </p:sp>
      <p:sp>
        <p:nvSpPr>
          <p:cNvPr id="2" name="Pravokutnik 1"/>
          <p:cNvSpPr/>
          <p:nvPr/>
        </p:nvSpPr>
        <p:spPr>
          <a:xfrm>
            <a:off x="1793776" y="764704"/>
            <a:ext cx="7182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6633"/>
              </a:buClr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/>
            </a:pPr>
            <a:r>
              <a:rPr lang="hr-HR" sz="2800" b="1" dirty="0">
                <a:solidFill>
                  <a:schemeClr val="accent1">
                    <a:lumMod val="60000"/>
                    <a:lumOff val="40000"/>
                  </a:schemeClr>
                </a:solidFill>
                <a:ea typeface="DejaVu Sans Condensed" charset="0"/>
                <a:cs typeface="DejaVu Sans Condensed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Aktualna tržišna vrijednost</a:t>
            </a:r>
            <a:endParaRPr lang="en-GB" sz="2800" b="1" dirty="0">
              <a:solidFill>
                <a:schemeClr val="accent1">
                  <a:lumMod val="60000"/>
                  <a:lumOff val="40000"/>
                </a:schemeClr>
              </a:solidFill>
              <a:ea typeface="DejaVu Sans Condensed" charset="0"/>
              <a:cs typeface="DejaVu Sans Condensed" charset="0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77627E04-5D50-D974-4344-023AE2D0D612}"/>
              </a:ext>
            </a:extLst>
          </p:cNvPr>
          <p:cNvSpPr txBox="1"/>
          <p:nvPr/>
        </p:nvSpPr>
        <p:spPr>
          <a:xfrm>
            <a:off x="6446086" y="2077574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-368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AEA657D-C8F2-A323-514D-971F6CC52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829" y="764704"/>
            <a:ext cx="9701101" cy="532859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7282CFDE-86A1-682A-DB6F-E27434BDD370}"/>
              </a:ext>
            </a:extLst>
          </p:cNvPr>
          <p:cNvSpPr txBox="1"/>
          <p:nvPr/>
        </p:nvSpPr>
        <p:spPr>
          <a:xfrm>
            <a:off x="7052342" y="1708242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-570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8ABD4613-6EB3-ABB2-4BF2-81FCE75B538F}"/>
              </a:ext>
            </a:extLst>
          </p:cNvPr>
          <p:cNvSpPr txBox="1"/>
          <p:nvPr/>
        </p:nvSpPr>
        <p:spPr>
          <a:xfrm>
            <a:off x="2049623" y="1714420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-101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2EB09086-8FF2-464F-59E0-7A10120B0200}"/>
              </a:ext>
            </a:extLst>
          </p:cNvPr>
          <p:cNvSpPr txBox="1"/>
          <p:nvPr/>
        </p:nvSpPr>
        <p:spPr>
          <a:xfrm>
            <a:off x="4605765" y="1708242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+375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734D8207-5B57-4937-4687-55762B71E062}"/>
              </a:ext>
            </a:extLst>
          </p:cNvPr>
          <p:cNvSpPr txBox="1"/>
          <p:nvPr/>
        </p:nvSpPr>
        <p:spPr>
          <a:xfrm>
            <a:off x="9304130" y="1708242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-250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9AEC7085-D40E-98F4-76A8-0B7E1420F27B}"/>
              </a:ext>
            </a:extLst>
          </p:cNvPr>
          <p:cNvSpPr txBox="1"/>
          <p:nvPr/>
        </p:nvSpPr>
        <p:spPr>
          <a:xfrm>
            <a:off x="3093052" y="3470554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-619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531A79A5-EEDB-EA53-D8CE-013626BD01FC}"/>
              </a:ext>
            </a:extLst>
          </p:cNvPr>
          <p:cNvSpPr txBox="1"/>
          <p:nvPr/>
        </p:nvSpPr>
        <p:spPr>
          <a:xfrm>
            <a:off x="4178513" y="4164129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-211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0E046247-B615-6A39-FCBF-2B921C1D6D99}"/>
              </a:ext>
            </a:extLst>
          </p:cNvPr>
          <p:cNvSpPr txBox="1"/>
          <p:nvPr/>
        </p:nvSpPr>
        <p:spPr>
          <a:xfrm>
            <a:off x="3463166" y="3855275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-400</a:t>
            </a:r>
          </a:p>
        </p:txBody>
      </p:sp>
    </p:spTree>
    <p:extLst>
      <p:ext uri="{BB962C8B-B14F-4D97-AF65-F5344CB8AC3E}">
        <p14:creationId xmlns:p14="http://schemas.microsoft.com/office/powerpoint/2010/main" val="1680232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3450" y="331706"/>
            <a:ext cx="9486885" cy="638674"/>
          </a:xfrm>
        </p:spPr>
        <p:txBody>
          <a:bodyPr>
            <a:noAutofit/>
          </a:bodyPr>
          <a:lstStyle/>
          <a:p>
            <a:r>
              <a:rPr lang="hr-HR" sz="4400" b="1" dirty="0" err="1"/>
              <a:t>Disruption</a:t>
            </a:r>
            <a:r>
              <a:rPr lang="hr-HR" sz="4400" b="1" dirty="0"/>
              <a:t> </a:t>
            </a:r>
            <a:r>
              <a:rPr lang="hr-HR" sz="4400" b="1" dirty="0" err="1"/>
              <a:t>Issues</a:t>
            </a:r>
            <a:endParaRPr lang="hr-HR" sz="44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3506" y="1944845"/>
            <a:ext cx="9640461" cy="4853136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hr-HR" sz="2600" dirty="0" err="1"/>
              <a:t>Exponential</a:t>
            </a:r>
            <a:r>
              <a:rPr lang="hr-HR" sz="2600" dirty="0"/>
              <a:t> </a:t>
            </a:r>
            <a:r>
              <a:rPr lang="hr-HR" sz="2600" dirty="0" err="1"/>
              <a:t>pace</a:t>
            </a:r>
            <a:r>
              <a:rPr lang="hr-HR" sz="2600" dirty="0"/>
              <a:t> of change </a:t>
            </a:r>
            <a:r>
              <a:rPr lang="hr-HR" sz="2600" dirty="0" err="1"/>
              <a:t>in</a:t>
            </a:r>
            <a:r>
              <a:rPr lang="hr-HR" sz="2600" dirty="0"/>
              <a:t> technology is </a:t>
            </a:r>
            <a:r>
              <a:rPr lang="hr-HR" sz="2600" dirty="0" err="1"/>
              <a:t>taking</a:t>
            </a:r>
            <a:r>
              <a:rPr lang="hr-HR" sz="2600" dirty="0"/>
              <a:t> place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sz="2600" dirty="0" err="1"/>
              <a:t>Reaction</a:t>
            </a:r>
            <a:r>
              <a:rPr lang="hr-HR" sz="2600" dirty="0"/>
              <a:t> </a:t>
            </a:r>
            <a:r>
              <a:rPr lang="hr-HR" sz="2600" dirty="0" err="1"/>
              <a:t>cycle</a:t>
            </a:r>
            <a:r>
              <a:rPr lang="hr-HR" sz="2600" dirty="0"/>
              <a:t> </a:t>
            </a:r>
            <a:r>
              <a:rPr lang="hr-HR" sz="2600" dirty="0" err="1"/>
              <a:t>has</a:t>
            </a:r>
            <a:r>
              <a:rPr lang="hr-HR" sz="2600" dirty="0"/>
              <a:t> </a:t>
            </a:r>
            <a:r>
              <a:rPr lang="hr-HR" sz="2600" dirty="0" err="1"/>
              <a:t>shortened</a:t>
            </a:r>
            <a:r>
              <a:rPr lang="hr-HR" sz="2600" dirty="0"/>
              <a:t>; </a:t>
            </a:r>
            <a:r>
              <a:rPr lang="hr-HR" sz="2600" dirty="0" err="1"/>
              <a:t>decisions</a:t>
            </a:r>
            <a:r>
              <a:rPr lang="hr-HR" sz="2600" dirty="0"/>
              <a:t> must </a:t>
            </a:r>
            <a:r>
              <a:rPr lang="hr-HR" sz="2600" dirty="0" err="1"/>
              <a:t>be</a:t>
            </a:r>
            <a:r>
              <a:rPr lang="hr-HR" sz="2600" dirty="0"/>
              <a:t> </a:t>
            </a:r>
            <a:r>
              <a:rPr lang="hr-HR" sz="2600" dirty="0" err="1"/>
              <a:t>fast</a:t>
            </a:r>
            <a:r>
              <a:rPr lang="hr-HR" sz="2600" dirty="0"/>
              <a:t> </a:t>
            </a:r>
            <a:r>
              <a:rPr lang="hr-HR" sz="2600" dirty="0" err="1"/>
              <a:t>and</a:t>
            </a:r>
            <a:r>
              <a:rPr lang="hr-HR" sz="2600" dirty="0"/>
              <a:t> </a:t>
            </a:r>
            <a:r>
              <a:rPr lang="hr-HR" sz="2600" dirty="0" err="1"/>
              <a:t>agile</a:t>
            </a:r>
            <a:endParaRPr lang="hr-HR" sz="2600" dirty="0"/>
          </a:p>
          <a:p>
            <a:pPr marL="514350" lvl="0" indent="-514350">
              <a:buFont typeface="+mj-lt"/>
              <a:buAutoNum type="arabicPeriod"/>
            </a:pPr>
            <a:r>
              <a:rPr lang="hr-HR" sz="2600" dirty="0" err="1"/>
              <a:t>Traditional</a:t>
            </a:r>
            <a:r>
              <a:rPr lang="hr-HR" sz="2600" dirty="0"/>
              <a:t> management </a:t>
            </a:r>
            <a:r>
              <a:rPr lang="hr-HR" sz="2600" dirty="0" err="1"/>
              <a:t>methods</a:t>
            </a:r>
            <a:r>
              <a:rPr lang="hr-HR" sz="2600" dirty="0"/>
              <a:t> are “</a:t>
            </a:r>
            <a:r>
              <a:rPr lang="hr-HR" sz="2600" dirty="0" err="1"/>
              <a:t>overwhelmed</a:t>
            </a:r>
            <a:r>
              <a:rPr lang="hr-HR" sz="2600" dirty="0"/>
              <a:t>”: </a:t>
            </a:r>
            <a:r>
              <a:rPr lang="hr-HR" sz="2600" dirty="0" err="1"/>
              <a:t>they</a:t>
            </a:r>
            <a:r>
              <a:rPr lang="hr-HR" sz="2600" dirty="0"/>
              <a:t> </a:t>
            </a:r>
            <a:r>
              <a:rPr lang="hr-HR" sz="2600" dirty="0" err="1"/>
              <a:t>can’t</a:t>
            </a:r>
            <a:r>
              <a:rPr lang="hr-HR" sz="2600" dirty="0"/>
              <a:t> </a:t>
            </a:r>
            <a:r>
              <a:rPr lang="hr-HR" sz="2600" dirty="0" err="1"/>
              <a:t>handle</a:t>
            </a:r>
            <a:r>
              <a:rPr lang="hr-HR" sz="2600" dirty="0"/>
              <a:t> </a:t>
            </a:r>
            <a:r>
              <a:rPr lang="hr-HR" sz="2600" dirty="0" err="1"/>
              <a:t>the</a:t>
            </a:r>
            <a:r>
              <a:rPr lang="hr-HR" sz="2600" dirty="0"/>
              <a:t> </a:t>
            </a:r>
            <a:r>
              <a:rPr lang="hr-HR" sz="2600" dirty="0" err="1"/>
              <a:t>volume</a:t>
            </a:r>
            <a:r>
              <a:rPr lang="hr-HR" sz="2600" dirty="0"/>
              <a:t> of </a:t>
            </a:r>
            <a:r>
              <a:rPr lang="hr-HR" sz="2600" dirty="0" err="1"/>
              <a:t>information</a:t>
            </a:r>
            <a:r>
              <a:rPr lang="hr-HR" sz="2600" dirty="0"/>
              <a:t> and change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sz="2600" dirty="0" err="1"/>
              <a:t>Command</a:t>
            </a:r>
            <a:r>
              <a:rPr lang="hr-HR" sz="2600" dirty="0"/>
              <a:t> and </a:t>
            </a:r>
            <a:r>
              <a:rPr lang="hr-HR" sz="2600" dirty="0" err="1"/>
              <a:t>control</a:t>
            </a:r>
            <a:r>
              <a:rPr lang="hr-HR" sz="2600" dirty="0"/>
              <a:t> </a:t>
            </a:r>
            <a:r>
              <a:rPr lang="hr-HR" sz="2600" dirty="0" err="1"/>
              <a:t>vs</a:t>
            </a:r>
            <a:r>
              <a:rPr lang="hr-HR" sz="2600" dirty="0"/>
              <a:t>. </a:t>
            </a:r>
            <a:r>
              <a:rPr lang="hr-HR" sz="2600" dirty="0" err="1"/>
              <a:t>open</a:t>
            </a:r>
            <a:r>
              <a:rPr lang="hr-HR" sz="2600" dirty="0"/>
              <a:t>-</a:t>
            </a:r>
            <a:r>
              <a:rPr lang="hr-HR" sz="2600" dirty="0" err="1"/>
              <a:t>source</a:t>
            </a:r>
            <a:r>
              <a:rPr lang="hr-HR" sz="2600" dirty="0"/>
              <a:t> and </a:t>
            </a:r>
            <a:r>
              <a:rPr lang="hr-HR" sz="2600" dirty="0" err="1"/>
              <a:t>rapid</a:t>
            </a:r>
            <a:r>
              <a:rPr lang="hr-HR" sz="2600" dirty="0"/>
              <a:t> </a:t>
            </a:r>
            <a:r>
              <a:rPr lang="hr-HR" sz="2600" dirty="0" err="1"/>
              <a:t>response</a:t>
            </a:r>
            <a:endParaRPr lang="hr-HR" sz="2600" dirty="0"/>
          </a:p>
          <a:p>
            <a:pPr marL="514350" lvl="0" indent="-514350">
              <a:buFont typeface="+mj-lt"/>
              <a:buAutoNum type="arabicPeriod"/>
            </a:pPr>
            <a:r>
              <a:rPr lang="hr-HR" sz="2600" dirty="0" err="1"/>
              <a:t>Values</a:t>
            </a:r>
            <a:r>
              <a:rPr lang="hr-HR" sz="2600" dirty="0"/>
              <a:t> </a:t>
            </a:r>
            <a:r>
              <a:rPr lang="hr-HR" sz="2600" dirty="0" err="1"/>
              <a:t>and</a:t>
            </a:r>
            <a:r>
              <a:rPr lang="hr-HR" sz="2600" dirty="0"/>
              <a:t> </a:t>
            </a:r>
            <a:r>
              <a:rPr lang="hr-HR" sz="2600" dirty="0" err="1"/>
              <a:t>ethical</a:t>
            </a:r>
            <a:r>
              <a:rPr lang="hr-HR" sz="2600" dirty="0"/>
              <a:t> </a:t>
            </a:r>
            <a:r>
              <a:rPr lang="hr-HR" sz="2600" dirty="0" err="1"/>
              <a:t>compass</a:t>
            </a:r>
            <a:r>
              <a:rPr lang="hr-HR" sz="2600" dirty="0"/>
              <a:t> are </a:t>
            </a:r>
            <a:r>
              <a:rPr lang="hr-HR" sz="2600" dirty="0" err="1"/>
              <a:t>violated</a:t>
            </a:r>
            <a:r>
              <a:rPr lang="hr-HR" sz="2600" dirty="0"/>
              <a:t> </a:t>
            </a:r>
            <a:r>
              <a:rPr lang="hr-HR" sz="2600" dirty="0" err="1"/>
              <a:t>and</a:t>
            </a:r>
            <a:r>
              <a:rPr lang="hr-HR" sz="2600" dirty="0"/>
              <a:t> </a:t>
            </a:r>
            <a:r>
              <a:rPr lang="hr-HR" sz="2600" dirty="0" err="1"/>
              <a:t>broken</a:t>
            </a:r>
            <a:endParaRPr lang="hr-HR" sz="2600" dirty="0"/>
          </a:p>
          <a:p>
            <a:pPr marL="514350" lvl="0" indent="-514350">
              <a:buFont typeface="+mj-lt"/>
              <a:buAutoNum type="arabicPeriod"/>
            </a:pPr>
            <a:r>
              <a:rPr lang="hr-HR" sz="2600" dirty="0" err="1"/>
              <a:t>Bureaucracy</a:t>
            </a:r>
            <a:r>
              <a:rPr lang="hr-HR" sz="2600" dirty="0"/>
              <a:t> is </a:t>
            </a:r>
            <a:r>
              <a:rPr lang="hr-HR" sz="2600" dirty="0" err="1"/>
              <a:t>standing</a:t>
            </a:r>
            <a:r>
              <a:rPr lang="hr-HR" sz="2600" dirty="0"/>
              <a:t> </a:t>
            </a:r>
            <a:r>
              <a:rPr lang="hr-HR" sz="2600" dirty="0" err="1"/>
              <a:t>in</a:t>
            </a:r>
            <a:r>
              <a:rPr lang="hr-HR" sz="2600" dirty="0"/>
              <a:t> </a:t>
            </a:r>
            <a:r>
              <a:rPr lang="hr-HR" sz="2600" dirty="0" err="1"/>
              <a:t>the</a:t>
            </a:r>
            <a:r>
              <a:rPr lang="hr-HR" sz="2600" dirty="0"/>
              <a:t> </a:t>
            </a:r>
            <a:r>
              <a:rPr lang="hr-HR" sz="2600" dirty="0" err="1"/>
              <a:t>way</a:t>
            </a:r>
            <a:r>
              <a:rPr lang="hr-HR" sz="2600" dirty="0"/>
              <a:t> of innovation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765" y="174519"/>
            <a:ext cx="2218764" cy="1591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555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6117AC34-445B-478E-8E47-614F797766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88" r="-1" b="-1"/>
          <a:stretch/>
        </p:blipFill>
        <p:spPr>
          <a:xfrm>
            <a:off x="6749978" y="1176776"/>
            <a:ext cx="5442022" cy="2505455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03745" y="204565"/>
            <a:ext cx="7478205" cy="1243584"/>
          </a:xfrm>
        </p:spPr>
        <p:txBody>
          <a:bodyPr>
            <a:normAutofit/>
          </a:bodyPr>
          <a:lstStyle/>
          <a:p>
            <a:r>
              <a:rPr lang="hr-HR" b="1" dirty="0" err="1"/>
              <a:t>Motivational</a:t>
            </a:r>
            <a:r>
              <a:rPr lang="hr-HR" b="1" dirty="0"/>
              <a:t> </a:t>
            </a:r>
            <a:r>
              <a:rPr lang="hr-HR" b="1" dirty="0" err="1"/>
              <a:t>Disruption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94194" y="1719427"/>
            <a:ext cx="6535814" cy="366435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Gallup’s </a:t>
            </a:r>
            <a:r>
              <a:rPr lang="en-US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 of the Global Workplace</a:t>
            </a:r>
            <a:r>
              <a:rPr lang="en-US" dirty="0"/>
              <a:t>. </a:t>
            </a:r>
          </a:p>
          <a:p>
            <a:r>
              <a:rPr lang="en-US" dirty="0"/>
              <a:t>Survey of 142 countries, close to 1,5 billion workers</a:t>
            </a:r>
          </a:p>
          <a:p>
            <a:r>
              <a:rPr lang="en-US" dirty="0"/>
              <a:t>13% „engaged" – passionate to change the world</a:t>
            </a:r>
          </a:p>
          <a:p>
            <a:r>
              <a:rPr lang="en-US" dirty="0"/>
              <a:t>63% „nonengaged" – disinterested in job and company </a:t>
            </a:r>
          </a:p>
          <a:p>
            <a:r>
              <a:rPr lang="en-US" dirty="0"/>
              <a:t>24% „actively disengaged” –</a:t>
            </a:r>
            <a:r>
              <a:rPr lang="hr-HR" dirty="0"/>
              <a:t> </a:t>
            </a:r>
            <a:r>
              <a:rPr lang="en-US" dirty="0"/>
              <a:t>negative, come to work</a:t>
            </a:r>
            <a:r>
              <a:rPr lang="hr-HR" dirty="0"/>
              <a:t>place</a:t>
            </a:r>
            <a:r>
              <a:rPr lang="en-US" dirty="0"/>
              <a:t> to „bother” others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87AF8B9-13BB-4733-9F80-1A142AE7A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873" y="204565"/>
            <a:ext cx="1502933" cy="2224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71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257375" y="798524"/>
            <a:ext cx="6510700" cy="21258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457200" indent="-457200">
              <a:lnSpc>
                <a:spcPct val="2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hr-HR" sz="2000" b="1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           EDUCATION</a:t>
            </a:r>
          </a:p>
          <a:p>
            <a:pPr marL="457200" indent="-457200"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BBA, MS </a:t>
            </a:r>
            <a:r>
              <a:rPr lang="hr-HR" sz="2000" dirty="0" err="1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Electrical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 Engineering</a:t>
            </a:r>
          </a:p>
          <a:p>
            <a:pPr marL="457200" indent="-457200"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MBA - Columbia University, New York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, </a:t>
            </a:r>
          </a:p>
          <a:p>
            <a:pPr marL="457200" indent="-457200"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hr-HR" sz="2000" dirty="0" err="1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PhD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 - Management </a:t>
            </a:r>
            <a:r>
              <a:rPr lang="hr-HR" sz="2000" dirty="0" err="1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Information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 Systems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endParaRPr lang="en-GB" sz="3200" dirty="0">
              <a:solidFill>
                <a:schemeClr val="tx1">
                  <a:lumMod val="95000"/>
                </a:schemeClr>
              </a:solidFill>
              <a:latin typeface="Trebuchet MS" pitchFamily="34" charset="0"/>
              <a:ea typeface="DejaVu Sans Condensed"/>
              <a:cs typeface="DejaVu Sans Condensed"/>
            </a:endParaRPr>
          </a:p>
        </p:txBody>
      </p:sp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2944906" y="188914"/>
            <a:ext cx="4208929" cy="833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22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r-HR" sz="4800" b="1" dirty="0" err="1">
                <a:latin typeface="Calibri" panose="020F0502020204030204" pitchFamily="34" charset="0"/>
                <a:ea typeface="DejaVu Sans Condensed"/>
                <a:cs typeface="Calibri" panose="020F0502020204030204" pitchFamily="34" charset="0"/>
              </a:rPr>
              <a:t>About</a:t>
            </a:r>
            <a:r>
              <a:rPr lang="hr-HR" sz="4800" b="1" dirty="0">
                <a:latin typeface="Calibri" panose="020F0502020204030204" pitchFamily="34" charset="0"/>
                <a:ea typeface="DejaVu Sans Condensed"/>
                <a:cs typeface="Calibri" panose="020F0502020204030204" pitchFamily="34" charset="0"/>
              </a:rPr>
              <a:t> me</a:t>
            </a:r>
            <a:endParaRPr lang="en-GB" sz="4800" b="1" dirty="0">
              <a:latin typeface="Calibri" panose="020F0502020204030204" pitchFamily="34" charset="0"/>
              <a:ea typeface="DejaVu Sans Condensed"/>
              <a:cs typeface="Calibri" panose="020F050202020403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35359" y="2492897"/>
            <a:ext cx="5856652" cy="49408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457200" indent="-457200">
              <a:lnSpc>
                <a:spcPct val="2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hr-HR" sz="2000" b="1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           FROM CV</a:t>
            </a:r>
          </a:p>
          <a:p>
            <a:pPr marL="338138" indent="-338138">
              <a:buFont typeface="Wingdings" pitchFamily="2" charset="2"/>
              <a:buChar char="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GB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Visiting associate professor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,</a:t>
            </a:r>
            <a:r>
              <a:rPr lang="en-GB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 UCLA, Los Angeles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, </a:t>
            </a:r>
            <a:r>
              <a:rPr lang="hr-HR" sz="2000" dirty="0" err="1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guest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 </a:t>
            </a:r>
            <a:r>
              <a:rPr lang="hr-HR" sz="2000" dirty="0" err="1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professor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 </a:t>
            </a:r>
            <a:r>
              <a:rPr lang="hr-HR" sz="2000" dirty="0" err="1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in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 </a:t>
            </a:r>
            <a:r>
              <a:rPr lang="hr-HR" sz="2000" dirty="0" err="1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Beijing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, Shanghai,</a:t>
            </a:r>
            <a:r>
              <a:rPr lang="en-GB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 B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&amp;H</a:t>
            </a:r>
            <a:r>
              <a:rPr lang="en-GB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, </a:t>
            </a:r>
            <a:r>
              <a:rPr lang="hr-HR" sz="2000" dirty="0" err="1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Slovenia</a:t>
            </a:r>
            <a:r>
              <a:rPr lang="en-GB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, </a:t>
            </a:r>
            <a:r>
              <a:rPr lang="en-GB" sz="2000" dirty="0" err="1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Austri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ja,</a:t>
            </a:r>
            <a:r>
              <a:rPr lang="en-GB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 </a:t>
            </a:r>
            <a:r>
              <a:rPr lang="hr-HR" sz="2000" dirty="0" err="1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Montenegro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, </a:t>
            </a:r>
            <a:r>
              <a:rPr lang="hr-HR" sz="2000" dirty="0" err="1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Hungary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, Dubai, </a:t>
            </a:r>
            <a:r>
              <a:rPr lang="hr-HR" sz="2000" dirty="0" err="1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and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 SSBM</a:t>
            </a:r>
          </a:p>
          <a:p>
            <a:pPr marL="338138" indent="-338138">
              <a:buFont typeface="Wingdings" pitchFamily="2" charset="2"/>
              <a:buChar char="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GB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The Club of Rome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, 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 charset="0"/>
                <a:cs typeface="DejaVu Sans Condensed" charset="0"/>
              </a:rPr>
              <a:t>European </a:t>
            </a:r>
            <a:r>
              <a:rPr lang="hr-HR" sz="2000" dirty="0" err="1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 charset="0"/>
                <a:cs typeface="DejaVu Sans Condensed" charset="0"/>
              </a:rPr>
              <a:t>Academy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 charset="0"/>
                <a:cs typeface="DejaVu Sans Condensed" charset="0"/>
              </a:rPr>
              <a:t> </a:t>
            </a:r>
            <a:r>
              <a:rPr lang="hr-HR" sz="2000" dirty="0" err="1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 charset="0"/>
                <a:cs typeface="DejaVu Sans Condensed" charset="0"/>
              </a:rPr>
              <a:t>of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 charset="0"/>
                <a:cs typeface="DejaVu Sans Condensed" charset="0"/>
              </a:rPr>
              <a:t> </a:t>
            </a:r>
            <a:r>
              <a:rPr lang="hr-HR" sz="2000" dirty="0" err="1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 charset="0"/>
                <a:cs typeface="DejaVu Sans Condensed" charset="0"/>
              </a:rPr>
              <a:t>Sciences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 charset="0"/>
                <a:cs typeface="DejaVu Sans Condensed" charset="0"/>
              </a:rPr>
              <a:t> </a:t>
            </a:r>
            <a:r>
              <a:rPr lang="hr-HR" sz="2000" dirty="0" err="1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 charset="0"/>
                <a:cs typeface="DejaVu Sans Condensed" charset="0"/>
              </a:rPr>
              <a:t>and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 charset="0"/>
                <a:cs typeface="DejaVu Sans Condensed" charset="0"/>
              </a:rPr>
              <a:t> Arts, International </a:t>
            </a:r>
            <a:r>
              <a:rPr lang="hr-HR" sz="2000" dirty="0" err="1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 charset="0"/>
                <a:cs typeface="DejaVu Sans Condensed" charset="0"/>
              </a:rPr>
              <a:t>Academy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 charset="0"/>
                <a:cs typeface="DejaVu Sans Condensed" charset="0"/>
              </a:rPr>
              <a:t> </a:t>
            </a:r>
            <a:r>
              <a:rPr lang="hr-HR" sz="2000" dirty="0" err="1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 charset="0"/>
                <a:cs typeface="DejaVu Sans Condensed" charset="0"/>
              </a:rPr>
              <a:t>of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 charset="0"/>
                <a:cs typeface="DejaVu Sans Condensed" charset="0"/>
              </a:rPr>
              <a:t> Arts </a:t>
            </a:r>
            <a:r>
              <a:rPr lang="hr-HR" sz="2000" dirty="0" err="1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 charset="0"/>
                <a:cs typeface="DejaVu Sans Condensed" charset="0"/>
              </a:rPr>
              <a:t>and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 charset="0"/>
                <a:cs typeface="DejaVu Sans Condensed" charset="0"/>
              </a:rPr>
              <a:t> </a:t>
            </a:r>
            <a:r>
              <a:rPr lang="hr-HR" sz="2000" dirty="0" err="1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 charset="0"/>
                <a:cs typeface="DejaVu Sans Condensed" charset="0"/>
              </a:rPr>
              <a:t>Sciences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 charset="0"/>
                <a:cs typeface="DejaVu Sans Condensed" charset="0"/>
              </a:rPr>
              <a:t> B&amp;H</a:t>
            </a:r>
            <a:endParaRPr lang="en-GB" sz="2000" dirty="0">
              <a:solidFill>
                <a:schemeClr val="tx1">
                  <a:lumMod val="95000"/>
                </a:schemeClr>
              </a:solidFill>
              <a:latin typeface="Trebuchet MS" pitchFamily="34" charset="0"/>
              <a:ea typeface="DejaVu Sans Condensed"/>
              <a:cs typeface="DejaVu Sans Condensed"/>
            </a:endParaRPr>
          </a:p>
          <a:p>
            <a:pPr marL="338138" indent="-338138">
              <a:buFont typeface="Wingdings" pitchFamily="2" charset="2"/>
              <a:buChar char="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GB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World Bank </a:t>
            </a:r>
            <a:r>
              <a:rPr lang="hr-HR" sz="2000" dirty="0" err="1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expert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 for </a:t>
            </a:r>
            <a:r>
              <a:rPr lang="en-GB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Change Management</a:t>
            </a:r>
            <a:endParaRPr lang="hr-HR" sz="2000" dirty="0">
              <a:solidFill>
                <a:schemeClr val="tx1">
                  <a:lumMod val="95000"/>
                </a:schemeClr>
              </a:solidFill>
              <a:latin typeface="Trebuchet MS" pitchFamily="34" charset="0"/>
              <a:ea typeface="DejaVu Sans Condensed"/>
              <a:cs typeface="DejaVu Sans Condensed"/>
            </a:endParaRPr>
          </a:p>
          <a:p>
            <a:pPr marL="338138" indent="-338138">
              <a:buFont typeface="Wingdings" pitchFamily="2" charset="2"/>
              <a:buChar char="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hr-HR" sz="2000" dirty="0" err="1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 charset="0"/>
                <a:cs typeface="DejaVu Sans Condensed" charset="0"/>
              </a:rPr>
              <a:t>Member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 charset="0"/>
                <a:cs typeface="DejaVu Sans Condensed" charset="0"/>
              </a:rPr>
              <a:t> of Croatian </a:t>
            </a:r>
            <a:r>
              <a:rPr lang="hr-HR" sz="2000" dirty="0" err="1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 charset="0"/>
                <a:cs typeface="DejaVu Sans Condensed" charset="0"/>
              </a:rPr>
              <a:t>government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 charset="0"/>
                <a:cs typeface="DejaVu Sans Condensed" charset="0"/>
              </a:rPr>
              <a:t>; </a:t>
            </a:r>
            <a:r>
              <a:rPr lang="hr-HR" sz="2000" dirty="0" err="1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 charset="0"/>
                <a:cs typeface="DejaVu Sans Condensed" charset="0"/>
              </a:rPr>
              <a:t>President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 charset="0"/>
                <a:cs typeface="DejaVu Sans Condensed" charset="0"/>
              </a:rPr>
              <a:t> Zagreb City </a:t>
            </a:r>
            <a:r>
              <a:rPr lang="hr-HR" sz="2000" dirty="0" err="1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 charset="0"/>
                <a:cs typeface="DejaVu Sans Condensed" charset="0"/>
              </a:rPr>
              <a:t>Assembly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 charset="0"/>
                <a:cs typeface="DejaVu Sans Condensed" charset="0"/>
              </a:rPr>
              <a:t>; </a:t>
            </a:r>
          </a:p>
          <a:p>
            <a:pPr marL="338138" indent="-338138">
              <a:buFont typeface="Wingdings" pitchFamily="2" charset="2"/>
              <a:buChar char="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endParaRPr lang="hr-HR" sz="2000" dirty="0">
              <a:solidFill>
                <a:schemeClr val="tx1">
                  <a:lumMod val="95000"/>
                </a:schemeClr>
              </a:solidFill>
              <a:latin typeface="Trebuchet MS" pitchFamily="34" charset="0"/>
              <a:ea typeface="DejaVu Sans Condensed"/>
              <a:cs typeface="DejaVu Sans Condensed"/>
            </a:endParaRPr>
          </a:p>
          <a:p>
            <a:pPr marL="338138" indent="-338138">
              <a:buFont typeface="Wingdings" pitchFamily="2" charset="2"/>
              <a:buChar char="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endParaRPr lang="en-GB" sz="2000" dirty="0">
              <a:solidFill>
                <a:schemeClr val="tx1">
                  <a:lumMod val="95000"/>
                </a:schemeClr>
              </a:solidFill>
              <a:latin typeface="Trebuchet MS" pitchFamily="34" charset="0"/>
              <a:ea typeface="DejaVu Sans Condensed"/>
              <a:cs typeface="DejaVu Sans Condensed"/>
            </a:endParaRPr>
          </a:p>
          <a:p>
            <a:pPr marL="457200" indent="-457200">
              <a:lnSpc>
                <a:spcPct val="120000"/>
              </a:lnSpc>
              <a:buClr>
                <a:srgbClr val="6666FF"/>
              </a:buCl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sz="32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 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222669" y="2210968"/>
            <a:ext cx="5903980" cy="15102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457200" indent="-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hr-HR" sz="2000" b="1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  <a:ea typeface="DejaVu Sans Condensed"/>
                <a:cs typeface="DejaVu Sans Condensed"/>
              </a:rPr>
              <a:t>   PERSONAL STUFF</a:t>
            </a:r>
          </a:p>
          <a:p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</a:rPr>
              <a:t>Guitar,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Trebuchet MS" pitchFamily="34" charset="0"/>
              </a:rPr>
              <a:t>foodball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</a:rPr>
              <a:t>,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</a:rPr>
              <a:t>chess, tennis,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</a:rPr>
              <a:t>poetry, film, 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</a:rPr>
              <a:t>t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Trebuchet MS" pitchFamily="34" charset="0"/>
              </a:rPr>
              <a:t>ravelling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</a:rPr>
              <a:t>,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</a:rPr>
              <a:t>literature</a:t>
            </a:r>
            <a:r>
              <a:rPr lang="hr-HR" sz="2000" dirty="0">
                <a:solidFill>
                  <a:schemeClr val="tx1">
                    <a:lumMod val="95000"/>
                  </a:schemeClr>
                </a:solidFill>
                <a:latin typeface="Trebuchet MS" pitchFamily="34" charset="0"/>
              </a:rPr>
              <a:t>…</a:t>
            </a:r>
          </a:p>
          <a:p>
            <a:endParaRPr lang="en-US" sz="3200" dirty="0">
              <a:solidFill>
                <a:schemeClr val="tx1">
                  <a:lumMod val="95000"/>
                </a:schemeClr>
              </a:solidFill>
              <a:latin typeface="Trebuchet MS" pitchFamily="34" charset="0"/>
              <a:ea typeface="DejaVu Sans Condensed"/>
              <a:cs typeface="DejaVu Sans Condensed"/>
            </a:endParaRPr>
          </a:p>
        </p:txBody>
      </p:sp>
      <p:pic>
        <p:nvPicPr>
          <p:cNvPr id="12" name="Slika 10" descr="dari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83087" y="3916989"/>
            <a:ext cx="880633" cy="1040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Slika 11" descr="davo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80671" y="4974442"/>
            <a:ext cx="900737" cy="1036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 descr="C:\Users\Velimir\Pictures\obiteljska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644" y="3515704"/>
            <a:ext cx="4338096" cy="2667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 descr="C:\Users\Velimir\Pictures\MOJE FOTKE\s gitaro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278" y="498195"/>
            <a:ext cx="2514590" cy="1676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5" name="Picture 5" descr="http://www.velimirsrica.com/EasyEdit/UserFiles/Blog/susret-sa-stingom-na-koncertu-u-areni-pula/susret-sa-stingom-na-koncertu-u-areni-pula-635024058714625390_720_540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374" y="427197"/>
            <a:ext cx="2746519" cy="1747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86281196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4606" y="0"/>
            <a:ext cx="6419461" cy="1035520"/>
          </a:xfrm>
        </p:spPr>
        <p:txBody>
          <a:bodyPr anchor="b">
            <a:normAutofit/>
          </a:bodyPr>
          <a:lstStyle/>
          <a:p>
            <a:pPr algn="ctr"/>
            <a:r>
              <a:rPr lang="hr-HR" b="1" dirty="0"/>
              <a:t>World Bank </a:t>
            </a:r>
            <a:r>
              <a:rPr lang="hr-HR" b="1" dirty="0" err="1"/>
              <a:t>Study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Africa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95908" y="1677804"/>
            <a:ext cx="6216859" cy="4480401"/>
          </a:xfrm>
        </p:spPr>
        <p:txBody>
          <a:bodyPr>
            <a:noAutofit/>
          </a:bodyPr>
          <a:lstStyle/>
          <a:p>
            <a:r>
              <a:rPr lang="hr-HR" sz="2400" dirty="0" err="1"/>
              <a:t>Traditional</a:t>
            </a:r>
            <a:r>
              <a:rPr lang="hr-HR" sz="2400" dirty="0"/>
              <a:t> MBA </a:t>
            </a:r>
            <a:r>
              <a:rPr lang="hr-HR" sz="2400" dirty="0" err="1"/>
              <a:t>entrepreneur</a:t>
            </a:r>
            <a:r>
              <a:rPr lang="hr-HR" sz="2400" dirty="0"/>
              <a:t> </a:t>
            </a:r>
            <a:r>
              <a:rPr lang="hr-HR" sz="2400" dirty="0" err="1"/>
              <a:t>education</a:t>
            </a:r>
            <a:r>
              <a:rPr lang="hr-HR" sz="2400" dirty="0"/>
              <a:t> (</a:t>
            </a:r>
            <a:r>
              <a:rPr lang="hr-HR" sz="2400" dirty="0" err="1"/>
              <a:t>finance</a:t>
            </a:r>
            <a:r>
              <a:rPr lang="hr-HR" sz="2400" dirty="0"/>
              <a:t>, </a:t>
            </a:r>
            <a:r>
              <a:rPr lang="hr-HR" sz="2400" dirty="0" err="1"/>
              <a:t>purchasing</a:t>
            </a:r>
            <a:r>
              <a:rPr lang="hr-HR" sz="2400" dirty="0"/>
              <a:t>, </a:t>
            </a:r>
            <a:r>
              <a:rPr lang="hr-HR" sz="2400" dirty="0" err="1"/>
              <a:t>sales</a:t>
            </a:r>
            <a:r>
              <a:rPr lang="hr-HR" sz="2400" dirty="0"/>
              <a:t>, </a:t>
            </a:r>
            <a:r>
              <a:rPr lang="hr-HR" sz="2400" dirty="0" err="1"/>
              <a:t>accounting</a:t>
            </a:r>
            <a:r>
              <a:rPr lang="hr-HR" sz="2400" dirty="0"/>
              <a:t>, marketing, </a:t>
            </a:r>
            <a:r>
              <a:rPr lang="hr-HR" sz="2400" dirty="0" err="1"/>
              <a:t>production</a:t>
            </a:r>
            <a:r>
              <a:rPr lang="hr-HR" sz="2400" dirty="0"/>
              <a:t>, </a:t>
            </a:r>
            <a:r>
              <a:rPr lang="hr-HR" sz="2400" dirty="0" err="1"/>
              <a:t>statistics</a:t>
            </a:r>
            <a:r>
              <a:rPr lang="hr-HR" sz="2400" dirty="0"/>
              <a:t>, HRM…) </a:t>
            </a:r>
            <a:r>
              <a:rPr lang="hr-HR" sz="2400" dirty="0" err="1"/>
              <a:t>produces</a:t>
            </a:r>
            <a:r>
              <a:rPr lang="hr-HR" sz="2400" dirty="0"/>
              <a:t> </a:t>
            </a:r>
            <a:r>
              <a:rPr lang="hr-HR" sz="2400" b="1" dirty="0"/>
              <a:t>11% profit </a:t>
            </a:r>
            <a:r>
              <a:rPr lang="hr-HR" sz="2400" b="1" dirty="0" err="1"/>
              <a:t>growth</a:t>
            </a:r>
            <a:endParaRPr lang="hr-HR" sz="2400" b="1" dirty="0"/>
          </a:p>
          <a:p>
            <a:endParaRPr lang="hr-HR" sz="2400" b="1" dirty="0"/>
          </a:p>
          <a:p>
            <a:r>
              <a:rPr lang="hr-HR" sz="2400" dirty="0" err="1"/>
              <a:t>Mindset-oriented</a:t>
            </a:r>
            <a:r>
              <a:rPr lang="hr-HR" sz="2400" dirty="0"/>
              <a:t> </a:t>
            </a:r>
            <a:r>
              <a:rPr lang="hr-HR" sz="2400" dirty="0" err="1"/>
              <a:t>entrepreneur</a:t>
            </a:r>
            <a:r>
              <a:rPr lang="hr-HR" sz="2400" dirty="0"/>
              <a:t> </a:t>
            </a:r>
            <a:r>
              <a:rPr lang="hr-HR" sz="2400" dirty="0" err="1"/>
              <a:t>education</a:t>
            </a:r>
            <a:r>
              <a:rPr lang="hr-HR" sz="2400" dirty="0"/>
              <a:t> (</a:t>
            </a:r>
            <a:r>
              <a:rPr lang="hr-HR" sz="2400" dirty="0" err="1"/>
              <a:t>trends</a:t>
            </a:r>
            <a:r>
              <a:rPr lang="hr-HR" sz="2400" dirty="0"/>
              <a:t>, </a:t>
            </a:r>
            <a:r>
              <a:rPr lang="hr-HR" sz="2400" dirty="0" err="1"/>
              <a:t>leadership</a:t>
            </a:r>
            <a:r>
              <a:rPr lang="hr-HR" sz="2400" dirty="0"/>
              <a:t>, </a:t>
            </a:r>
            <a:r>
              <a:rPr lang="hr-HR" sz="2400" dirty="0" err="1"/>
              <a:t>teamwork</a:t>
            </a:r>
            <a:r>
              <a:rPr lang="hr-HR" sz="2400" dirty="0"/>
              <a:t>, </a:t>
            </a:r>
            <a:r>
              <a:rPr lang="hr-HR" sz="2400" dirty="0" err="1"/>
              <a:t>motivation</a:t>
            </a:r>
            <a:r>
              <a:rPr lang="hr-HR" sz="2400" dirty="0"/>
              <a:t>, </a:t>
            </a:r>
            <a:r>
              <a:rPr lang="hr-HR" sz="2400" dirty="0" err="1"/>
              <a:t>creativity</a:t>
            </a:r>
            <a:r>
              <a:rPr lang="hr-HR" sz="2400" dirty="0"/>
              <a:t> </a:t>
            </a:r>
            <a:r>
              <a:rPr lang="hr-HR" sz="2400" dirty="0" err="1"/>
              <a:t>and</a:t>
            </a:r>
            <a:r>
              <a:rPr lang="hr-HR" sz="2400" dirty="0"/>
              <a:t> </a:t>
            </a:r>
            <a:r>
              <a:rPr lang="hr-HR" sz="2400" dirty="0" err="1"/>
              <a:t>change</a:t>
            </a:r>
            <a:r>
              <a:rPr lang="hr-HR" sz="2400" dirty="0"/>
              <a:t> management…) </a:t>
            </a:r>
            <a:r>
              <a:rPr lang="hr-HR" sz="2400" dirty="0" err="1"/>
              <a:t>produces</a:t>
            </a:r>
            <a:r>
              <a:rPr lang="hr-HR" sz="2400" dirty="0"/>
              <a:t> </a:t>
            </a:r>
            <a:r>
              <a:rPr lang="hr-HR" sz="2400" b="1" dirty="0"/>
              <a:t>30% profit </a:t>
            </a:r>
            <a:r>
              <a:rPr lang="hr-HR" sz="2400" b="1" dirty="0" err="1"/>
              <a:t>growth</a:t>
            </a:r>
            <a:endParaRPr lang="hr-HR" sz="2400" b="1" dirty="0"/>
          </a:p>
          <a:p>
            <a:endParaRPr lang="hr-HR" sz="2400" dirty="0"/>
          </a:p>
        </p:txBody>
      </p:sp>
      <p:pic>
        <p:nvPicPr>
          <p:cNvPr id="2050" name="Picture 2" descr="What is the Relevant Ecosystem For an African Entrepreneur? | Umaizi">
            <a:extLst>
              <a:ext uri="{FF2B5EF4-FFF2-40B4-BE49-F238E27FC236}">
                <a16:creationId xmlns:a16="http://schemas.microsoft.com/office/drawing/2014/main" id="{8982CF31-1F32-42F2-BF0E-C405732A19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1" r="17422" b="-1"/>
          <a:stretch/>
        </p:blipFill>
        <p:spPr bwMode="auto">
          <a:xfrm>
            <a:off x="7183472" y="1166327"/>
            <a:ext cx="5007006" cy="499187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009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CC2FC4E-88CE-4D4B-A048-DECB2AB68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861" y="1986536"/>
            <a:ext cx="5318449" cy="335145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hr-HR" b="1" kern="1200" dirty="0">
                <a:solidFill>
                  <a:schemeClr val="tx1"/>
                </a:solidFill>
                <a:ea typeface="+mj-ea"/>
                <a:cs typeface="+mj-cs"/>
              </a:rPr>
            </a:br>
            <a:r>
              <a:rPr lang="hr-HR" b="1" kern="1200" dirty="0" err="1">
                <a:solidFill>
                  <a:schemeClr val="tx1"/>
                </a:solidFill>
                <a:ea typeface="+mj-ea"/>
                <a:cs typeface="+mj-cs"/>
              </a:rPr>
              <a:t>Not</a:t>
            </a:r>
            <a:r>
              <a:rPr lang="hr-HR" b="1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hr-HR" b="1" kern="1200" dirty="0" err="1">
                <a:solidFill>
                  <a:schemeClr val="tx1"/>
                </a:solidFill>
                <a:ea typeface="+mj-ea"/>
                <a:cs typeface="+mj-cs"/>
              </a:rPr>
              <a:t>Adaptation</a:t>
            </a:r>
            <a:r>
              <a:rPr lang="hr-HR" b="1" kern="1200" dirty="0">
                <a:solidFill>
                  <a:schemeClr val="tx1"/>
                </a:solidFill>
                <a:ea typeface="+mj-ea"/>
                <a:cs typeface="+mj-cs"/>
              </a:rPr>
              <a:t> but </a:t>
            </a:r>
            <a:r>
              <a:rPr lang="hr-HR" b="1" kern="1200" dirty="0" err="1">
                <a:solidFill>
                  <a:schemeClr val="tx1"/>
                </a:solidFill>
                <a:ea typeface="+mj-ea"/>
                <a:cs typeface="+mj-cs"/>
              </a:rPr>
              <a:t>Transformation</a:t>
            </a:r>
            <a:br>
              <a:rPr lang="hr-HR" b="1" kern="1200" dirty="0">
                <a:solidFill>
                  <a:schemeClr val="tx1"/>
                </a:solidFill>
                <a:ea typeface="+mj-ea"/>
                <a:cs typeface="+mj-cs"/>
              </a:rPr>
            </a:br>
            <a:br>
              <a:rPr lang="hr-HR" b="1" kern="1200" dirty="0">
                <a:solidFill>
                  <a:schemeClr val="tx1"/>
                </a:solidFill>
                <a:ea typeface="+mj-ea"/>
                <a:cs typeface="+mj-cs"/>
              </a:rPr>
            </a:br>
            <a:r>
              <a:rPr lang="hr-HR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New </a:t>
            </a:r>
            <a:r>
              <a:rPr lang="hr-HR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Mindset</a:t>
            </a:r>
            <a:br>
              <a:rPr lang="en-US" b="1" kern="1200" dirty="0">
                <a:solidFill>
                  <a:schemeClr val="tx1"/>
                </a:solidFill>
                <a:ea typeface="+mj-ea"/>
                <a:cs typeface="+mj-cs"/>
              </a:rPr>
            </a:br>
            <a:endParaRPr lang="en-US" b="1" kern="1200" dirty="0">
              <a:solidFill>
                <a:schemeClr val="tx1"/>
              </a:solidFill>
              <a:ea typeface="+mj-ea"/>
              <a:cs typeface="+mj-cs"/>
            </a:endParaRP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5DD59679-6F16-4445-B1BB-790F1BE0B6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17" r="8904" b="1"/>
          <a:stretch/>
        </p:blipFill>
        <p:spPr>
          <a:xfrm>
            <a:off x="6705394" y="1166326"/>
            <a:ext cx="5486606" cy="4991878"/>
          </a:xfrm>
          <a:prstGeom prst="rect">
            <a:avLst/>
          </a:prstGeom>
        </p:spPr>
      </p:pic>
      <p:sp>
        <p:nvSpPr>
          <p:cNvPr id="7" name="Text Box 1">
            <a:extLst>
              <a:ext uri="{FF2B5EF4-FFF2-40B4-BE49-F238E27FC236}">
                <a16:creationId xmlns:a16="http://schemas.microsoft.com/office/drawing/2014/main" id="{72B0E575-36D6-47B8-B3D2-86C92C5F1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370" y="0"/>
            <a:ext cx="10344538" cy="9330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6633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New Normal Calls for RESET</a:t>
            </a:r>
          </a:p>
        </p:txBody>
      </p:sp>
    </p:spTree>
    <p:extLst>
      <p:ext uri="{BB962C8B-B14F-4D97-AF65-F5344CB8AC3E}">
        <p14:creationId xmlns:p14="http://schemas.microsoft.com/office/powerpoint/2010/main" val="383677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50" b="-1"/>
          <a:stretch/>
        </p:blipFill>
        <p:spPr bwMode="auto">
          <a:xfrm>
            <a:off x="3317247" y="1153852"/>
            <a:ext cx="5929922" cy="50136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 Box 1">
            <a:extLst>
              <a:ext uri="{FF2B5EF4-FFF2-40B4-BE49-F238E27FC236}">
                <a16:creationId xmlns:a16="http://schemas.microsoft.com/office/drawing/2014/main" id="{5C0E2A54-2EEA-4437-8B1C-CC9B66AE3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370" y="0"/>
            <a:ext cx="10344538" cy="9330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6633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r-HR" sz="4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Why</a:t>
            </a:r>
            <a:r>
              <a:rPr lang="hr-HR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r-HR" sz="4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Mindset</a:t>
            </a:r>
            <a:r>
              <a:rPr lang="hr-HR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r-HR" sz="4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Shift</a:t>
            </a:r>
            <a:r>
              <a:rPr lang="hr-HR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  <a:endParaRPr lang="en-US" sz="4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27378292"/>
      </p:ext>
    </p:extLst>
  </p:cSld>
  <p:clrMapOvr>
    <a:masterClrMapping/>
  </p:clrMapOvr>
  <p:transition spd="med"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030505" y="94129"/>
            <a:ext cx="757069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Why</a:t>
            </a:r>
            <a:r>
              <a:rPr kumimoji="0" lang="hr-HR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hr-HR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Mindset</a:t>
            </a:r>
            <a:r>
              <a:rPr kumimoji="0" lang="hr-HR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?</a:t>
            </a:r>
          </a:p>
        </p:txBody>
      </p:sp>
      <p:sp>
        <p:nvSpPr>
          <p:cNvPr id="9" name="Rezervirano mjesto sadržaja 2"/>
          <p:cNvSpPr>
            <a:spLocks noGrp="1"/>
          </p:cNvSpPr>
          <p:nvPr>
            <p:ph idx="1"/>
          </p:nvPr>
        </p:nvSpPr>
        <p:spPr>
          <a:xfrm>
            <a:off x="485159" y="1598929"/>
            <a:ext cx="10972800" cy="4707742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hr-HR" dirty="0" err="1"/>
              <a:t>Mindset</a:t>
            </a:r>
            <a:r>
              <a:rPr lang="hr-HR" dirty="0"/>
              <a:t> = </a:t>
            </a:r>
            <a:r>
              <a:rPr lang="hr-HR" dirty="0" err="1"/>
              <a:t>Values</a:t>
            </a:r>
            <a:r>
              <a:rPr lang="hr-HR" dirty="0"/>
              <a:t> </a:t>
            </a:r>
          </a:p>
          <a:p>
            <a:pPr>
              <a:spcBef>
                <a:spcPct val="20000"/>
              </a:spcBef>
              <a:defRPr/>
            </a:pPr>
            <a:r>
              <a:rPr lang="hr-HR" dirty="0" err="1"/>
              <a:t>Values</a:t>
            </a:r>
            <a:r>
              <a:rPr lang="hr-HR" dirty="0"/>
              <a:t>        </a:t>
            </a:r>
            <a:r>
              <a:rPr lang="hr-HR" dirty="0" err="1"/>
              <a:t>Behavior</a:t>
            </a:r>
            <a:r>
              <a:rPr lang="hr-HR" dirty="0"/>
              <a:t> </a:t>
            </a:r>
          </a:p>
          <a:p>
            <a:pPr>
              <a:spcBef>
                <a:spcPct val="20000"/>
              </a:spcBef>
              <a:defRPr/>
            </a:pPr>
            <a:r>
              <a:rPr lang="hr-HR" dirty="0" err="1"/>
              <a:t>Behavior</a:t>
            </a:r>
            <a:r>
              <a:rPr lang="hr-HR" dirty="0"/>
              <a:t>        </a:t>
            </a:r>
            <a:r>
              <a:rPr lang="hr-HR" dirty="0" err="1"/>
              <a:t>Outcomes</a:t>
            </a:r>
            <a:endParaRPr lang="hr-HR" dirty="0"/>
          </a:p>
          <a:p>
            <a:pPr>
              <a:spcBef>
                <a:spcPct val="20000"/>
              </a:spcBef>
              <a:defRPr/>
            </a:pPr>
            <a:endParaRPr lang="hr-HR" dirty="0"/>
          </a:p>
          <a:p>
            <a:pPr>
              <a:spcBef>
                <a:spcPct val="20000"/>
              </a:spcBef>
              <a:defRPr/>
            </a:pPr>
            <a:endParaRPr lang="hr-HR" dirty="0"/>
          </a:p>
          <a:p>
            <a:pPr>
              <a:spcBef>
                <a:spcPct val="20000"/>
              </a:spcBef>
              <a:defRPr/>
            </a:pPr>
            <a:endParaRPr lang="hr-HR" dirty="0"/>
          </a:p>
          <a:p>
            <a:pPr>
              <a:spcBef>
                <a:spcPct val="20000"/>
              </a:spcBef>
              <a:defRPr/>
            </a:pPr>
            <a:endParaRPr lang="hr-HR" dirty="0"/>
          </a:p>
          <a:p>
            <a:pPr>
              <a:spcBef>
                <a:spcPct val="20000"/>
              </a:spcBef>
              <a:defRPr/>
            </a:pPr>
            <a:endParaRPr lang="hr-HR" dirty="0"/>
          </a:p>
          <a:p>
            <a:pPr marL="0" indent="0">
              <a:spcBef>
                <a:spcPct val="20000"/>
              </a:spcBef>
              <a:buNone/>
              <a:defRPr/>
            </a:pPr>
            <a:r>
              <a:rPr lang="hr-HR" dirty="0"/>
              <a:t>        </a:t>
            </a:r>
            <a:r>
              <a:rPr lang="hr-HR" dirty="0" err="1"/>
              <a:t>If</a:t>
            </a:r>
            <a:r>
              <a:rPr lang="hr-HR" dirty="0"/>
              <a:t> </a:t>
            </a:r>
            <a:r>
              <a:rPr lang="hr-HR" dirty="0" err="1"/>
              <a:t>we</a:t>
            </a:r>
            <a:r>
              <a:rPr lang="hr-HR" dirty="0"/>
              <a:t> </a:t>
            </a:r>
            <a:r>
              <a:rPr lang="hr-HR" dirty="0" err="1"/>
              <a:t>want</a:t>
            </a:r>
            <a:r>
              <a:rPr lang="hr-HR" dirty="0"/>
              <a:t> </a:t>
            </a:r>
            <a:r>
              <a:rPr lang="hr-HR" b="1" dirty="0" err="1"/>
              <a:t>better</a:t>
            </a:r>
            <a:r>
              <a:rPr lang="hr-HR" b="1" dirty="0"/>
              <a:t> </a:t>
            </a:r>
            <a:r>
              <a:rPr lang="hr-HR" b="1" dirty="0" err="1"/>
              <a:t>outcomes</a:t>
            </a:r>
            <a:r>
              <a:rPr lang="hr-HR" dirty="0"/>
              <a:t>, </a:t>
            </a:r>
            <a:r>
              <a:rPr lang="hr-HR" dirty="0" err="1"/>
              <a:t>we</a:t>
            </a:r>
            <a:r>
              <a:rPr lang="hr-HR" dirty="0"/>
              <a:t> must </a:t>
            </a:r>
            <a:r>
              <a:rPr lang="hr-HR" b="1" dirty="0"/>
              <a:t>change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values</a:t>
            </a:r>
            <a:r>
              <a:rPr lang="hr-HR" dirty="0"/>
              <a:t>!</a:t>
            </a:r>
          </a:p>
          <a:p>
            <a:pPr>
              <a:spcBef>
                <a:spcPct val="20000"/>
              </a:spcBef>
              <a:defRPr/>
            </a:pPr>
            <a:endParaRPr lang="hr-HR" dirty="0"/>
          </a:p>
          <a:p>
            <a:pPr>
              <a:spcBef>
                <a:spcPct val="20000"/>
              </a:spcBef>
              <a:defRPr/>
            </a:pPr>
            <a:endParaRPr lang="hr-HR" dirty="0"/>
          </a:p>
        </p:txBody>
      </p:sp>
      <p:sp>
        <p:nvSpPr>
          <p:cNvPr id="2" name="Strelica udesno 1"/>
          <p:cNvSpPr/>
          <p:nvPr/>
        </p:nvSpPr>
        <p:spPr>
          <a:xfrm>
            <a:off x="1815440" y="2186109"/>
            <a:ext cx="457200" cy="255494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trelica udesno 6"/>
          <p:cNvSpPr/>
          <p:nvPr/>
        </p:nvSpPr>
        <p:spPr>
          <a:xfrm>
            <a:off x="2224385" y="2675656"/>
            <a:ext cx="457200" cy="255494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61335"/>
            <a:ext cx="5041349" cy="3591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924317"/>
      </p:ext>
    </p:extLst>
  </p:cSld>
  <p:clrMapOvr>
    <a:masterClrMapping/>
  </p:clrMapOvr>
  <p:transition spd="med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980922" y="139960"/>
            <a:ext cx="5458408" cy="830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Change</a:t>
            </a:r>
            <a:r>
              <a:rPr kumimoji="0" lang="hr-HR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</a:t>
            </a:r>
            <a:r>
              <a:rPr kumimoji="0" lang="hr-HR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is</a:t>
            </a:r>
            <a:r>
              <a:rPr kumimoji="0" lang="hr-HR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Hard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098" name="Picture 2" descr="Naslovn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9379" y="970383"/>
            <a:ext cx="1597248" cy="2470743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" name="Slika 1" descr="Slika na kojoj se prikazuje svijetlo&#10;&#10;Opis je automatski generiran">
            <a:extLst>
              <a:ext uri="{FF2B5EF4-FFF2-40B4-BE49-F238E27FC236}">
                <a16:creationId xmlns:a16="http://schemas.microsoft.com/office/drawing/2014/main" id="{DE9D1ED2-084C-4F96-8181-6C39B7C3A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72" y="3670395"/>
            <a:ext cx="3026663" cy="2020297"/>
          </a:xfrm>
          <a:prstGeom prst="rect">
            <a:avLst/>
          </a:prstGeom>
          <a:effectLst/>
        </p:spPr>
      </p:pic>
      <p:sp>
        <p:nvSpPr>
          <p:cNvPr id="9" name="Rezervirano mjesto sadržaja 2"/>
          <p:cNvSpPr>
            <a:spLocks noGrp="1"/>
          </p:cNvSpPr>
          <p:nvPr>
            <p:ph idx="1"/>
          </p:nvPr>
        </p:nvSpPr>
        <p:spPr>
          <a:xfrm>
            <a:off x="4779528" y="1662677"/>
            <a:ext cx="6422848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spcBef>
                <a:spcPct val="20000"/>
              </a:spcBef>
              <a:buNone/>
              <a:defRPr/>
            </a:pPr>
            <a:endParaRPr lang="en-US" dirty="0"/>
          </a:p>
          <a:p>
            <a:pPr marL="0" indent="0" algn="ctr">
              <a:spcBef>
                <a:spcPct val="20000"/>
              </a:spcBef>
              <a:buNone/>
              <a:defRPr/>
            </a:pPr>
            <a:r>
              <a:rPr lang="hr-HR" dirty="0" err="1"/>
              <a:t>We</a:t>
            </a:r>
            <a:r>
              <a:rPr lang="hr-HR" dirty="0"/>
              <a:t> </a:t>
            </a:r>
            <a:r>
              <a:rPr lang="hr-HR" dirty="0" err="1"/>
              <a:t>cannot</a:t>
            </a:r>
            <a:r>
              <a:rPr lang="hr-HR" dirty="0"/>
              <a:t> </a:t>
            </a:r>
            <a:r>
              <a:rPr lang="hr-HR" dirty="0" err="1"/>
              <a:t>solve</a:t>
            </a:r>
            <a:r>
              <a:rPr lang="hr-HR" dirty="0"/>
              <a:t> </a:t>
            </a:r>
            <a:r>
              <a:rPr lang="hr-HR" dirty="0" err="1"/>
              <a:t>problems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same </a:t>
            </a:r>
            <a:r>
              <a:rPr lang="hr-HR" dirty="0" err="1"/>
              <a:t>thinking</a:t>
            </a:r>
            <a:r>
              <a:rPr lang="hr-HR" dirty="0"/>
              <a:t> </a:t>
            </a:r>
            <a:r>
              <a:rPr lang="hr-HR" dirty="0" err="1"/>
              <a:t>that</a:t>
            </a:r>
            <a:r>
              <a:rPr lang="hr-HR" dirty="0"/>
              <a:t> </a:t>
            </a:r>
            <a:r>
              <a:rPr lang="hr-HR" dirty="0" err="1"/>
              <a:t>caused</a:t>
            </a:r>
            <a:r>
              <a:rPr lang="hr-HR" dirty="0"/>
              <a:t> </a:t>
            </a:r>
            <a:r>
              <a:rPr lang="hr-HR" dirty="0" err="1"/>
              <a:t>them</a:t>
            </a:r>
            <a:r>
              <a:rPr lang="hr-HR" dirty="0"/>
              <a:t>!</a:t>
            </a:r>
            <a:endParaRPr lang="en-US" dirty="0"/>
          </a:p>
          <a:p>
            <a:pPr marL="0" indent="0" algn="ctr">
              <a:spcBef>
                <a:spcPct val="20000"/>
              </a:spcBef>
              <a:buNone/>
              <a:defRPr/>
            </a:pPr>
            <a:endParaRPr lang="en-US" dirty="0"/>
          </a:p>
          <a:p>
            <a:pPr marL="0" indent="0" algn="ctr">
              <a:spcBef>
                <a:spcPct val="20000"/>
              </a:spcBef>
              <a:buNone/>
              <a:defRPr/>
            </a:pPr>
            <a:r>
              <a:rPr lang="hr-HR" sz="2800" dirty="0" err="1"/>
              <a:t>Change</a:t>
            </a:r>
            <a:r>
              <a:rPr lang="hr-HR" sz="2800" dirty="0"/>
              <a:t> </a:t>
            </a:r>
            <a:r>
              <a:rPr lang="hr-HR" sz="2800" dirty="0" err="1"/>
              <a:t>is</a:t>
            </a:r>
            <a:r>
              <a:rPr lang="hr-HR" sz="2800" dirty="0"/>
              <a:t> </a:t>
            </a:r>
            <a:r>
              <a:rPr lang="hr-HR" sz="2800" dirty="0" err="1"/>
              <a:t>usually</a:t>
            </a:r>
            <a:r>
              <a:rPr lang="hr-HR" sz="2800" dirty="0"/>
              <a:t> „</a:t>
            </a:r>
            <a:r>
              <a:rPr lang="hr-HR" sz="2800" dirty="0" err="1"/>
              <a:t>imposed</a:t>
            </a:r>
            <a:r>
              <a:rPr lang="hr-HR" sz="2800" dirty="0"/>
              <a:t>”, </a:t>
            </a:r>
            <a:r>
              <a:rPr lang="hr-HR" sz="2800" dirty="0" err="1"/>
              <a:t>not</a:t>
            </a:r>
            <a:r>
              <a:rPr lang="hr-HR" sz="2800" dirty="0"/>
              <a:t> „</a:t>
            </a:r>
            <a:r>
              <a:rPr lang="hr-HR" sz="2800" dirty="0" err="1"/>
              <a:t>explained</a:t>
            </a:r>
            <a:r>
              <a:rPr lang="hr-HR" sz="2800" dirty="0"/>
              <a:t>”!</a:t>
            </a:r>
          </a:p>
          <a:p>
            <a:pPr marL="0" indent="0" algn="ctr">
              <a:spcBef>
                <a:spcPct val="20000"/>
              </a:spcBef>
              <a:buNone/>
              <a:defRPr/>
            </a:pPr>
            <a:endParaRPr lang="en-US" dirty="0"/>
          </a:p>
          <a:p>
            <a:pPr marL="0" indent="0" algn="ctr">
              <a:spcBef>
                <a:spcPct val="20000"/>
              </a:spcBef>
              <a:buNone/>
              <a:defRPr/>
            </a:pPr>
            <a:r>
              <a:rPr lang="hr-HR" dirty="0" err="1"/>
              <a:t>We</a:t>
            </a:r>
            <a:r>
              <a:rPr lang="hr-HR" dirty="0"/>
              <a:t> are </a:t>
            </a:r>
            <a:r>
              <a:rPr lang="hr-HR" dirty="0" err="1"/>
              <a:t>all</a:t>
            </a:r>
            <a:r>
              <a:rPr lang="hr-HR" dirty="0"/>
              <a:t> for </a:t>
            </a:r>
            <a:r>
              <a:rPr lang="hr-HR" dirty="0" err="1"/>
              <a:t>change</a:t>
            </a:r>
            <a:r>
              <a:rPr lang="hr-HR" dirty="0"/>
              <a:t>, but</a:t>
            </a:r>
            <a:r>
              <a:rPr lang="en-US" dirty="0"/>
              <a:t>…</a:t>
            </a:r>
          </a:p>
          <a:p>
            <a:pPr marL="0" indent="0" algn="ctr">
              <a:spcBef>
                <a:spcPct val="20000"/>
              </a:spcBef>
              <a:buNone/>
              <a:defRPr/>
            </a:pPr>
            <a:endParaRPr lang="en-US" dirty="0"/>
          </a:p>
          <a:p>
            <a:pPr marL="0" indent="0" algn="ctr">
              <a:spcBef>
                <a:spcPct val="20000"/>
              </a:spcBef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431040"/>
      </p:ext>
    </p:extLst>
  </p:cSld>
  <p:clrMapOvr>
    <a:masterClrMapping/>
  </p:clrMapOvr>
  <p:transition spd="med"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0615" y="121298"/>
            <a:ext cx="6355417" cy="970384"/>
          </a:xfrm>
        </p:spPr>
        <p:txBody>
          <a:bodyPr anchor="b">
            <a:normAutofit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 </a:t>
            </a:r>
            <a:r>
              <a:rPr lang="hr-HR" b="1" dirty="0" err="1"/>
              <a:t>Fixing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World </a:t>
            </a:r>
            <a:r>
              <a:rPr lang="hr-HR" b="1" dirty="0" err="1"/>
              <a:t>Values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25345" y="1544515"/>
            <a:ext cx="6577888" cy="4385360"/>
          </a:xfrm>
        </p:spPr>
        <p:txBody>
          <a:bodyPr>
            <a:noAutofit/>
          </a:bodyPr>
          <a:lstStyle/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600" dirty="0"/>
              <a:t>Leaders: Catalyzers</a:t>
            </a:r>
            <a:r>
              <a:rPr lang="hr-HR" sz="2600" dirty="0"/>
              <a:t> </a:t>
            </a:r>
            <a:r>
              <a:rPr lang="hr-HR" sz="2600" dirty="0" err="1"/>
              <a:t>of</a:t>
            </a:r>
            <a:r>
              <a:rPr lang="hr-HR" sz="2600" dirty="0"/>
              <a:t> </a:t>
            </a:r>
            <a:r>
              <a:rPr lang="hr-HR" sz="2600" dirty="0" err="1"/>
              <a:t>Purpose</a:t>
            </a:r>
            <a:endParaRPr lang="en-US" sz="2600" dirty="0"/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600" dirty="0"/>
              <a:t>Learn and unlearn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600" dirty="0"/>
              <a:t>Cherish candor and trust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600" dirty="0"/>
              <a:t>Cultivate passion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600" dirty="0"/>
              <a:t>Cherish empathy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600" dirty="0"/>
              <a:t>Value initiative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600" dirty="0" err="1"/>
              <a:t>Thinik</a:t>
            </a:r>
            <a:r>
              <a:rPr lang="en-US" sz="2600" dirty="0"/>
              <a:t> Kaizen – Think Positive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600" dirty="0"/>
              <a:t>Take calculated risk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600" dirty="0"/>
              <a:t>Create the </a:t>
            </a:r>
            <a:r>
              <a:rPr lang="hr-HR" sz="2600" dirty="0"/>
              <a:t>W</a:t>
            </a:r>
            <a:r>
              <a:rPr lang="en-US" sz="2600" dirty="0"/>
              <a:t>in-</a:t>
            </a:r>
            <a:r>
              <a:rPr lang="hr-HR" sz="2600" dirty="0"/>
              <a:t>W</a:t>
            </a:r>
            <a:r>
              <a:rPr lang="en-US" sz="2600" dirty="0"/>
              <a:t>in spirit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r-HR" sz="2600" dirty="0" err="1"/>
              <a:t>Build</a:t>
            </a:r>
            <a:r>
              <a:rPr lang="hr-HR" sz="2600" dirty="0"/>
              <a:t> </a:t>
            </a:r>
            <a:r>
              <a:rPr lang="hr-HR" sz="2600" dirty="0" err="1"/>
              <a:t>Self-efficacy</a:t>
            </a:r>
            <a:r>
              <a:rPr lang="en-US" sz="2600" dirty="0"/>
              <a:t>…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hr-HR" sz="2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534" y="304599"/>
            <a:ext cx="1851713" cy="278453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30886" y="3366374"/>
            <a:ext cx="2977011" cy="27845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881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740102" y="68227"/>
            <a:ext cx="6580881" cy="1152525"/>
          </a:xfrm>
        </p:spPr>
        <p:txBody>
          <a:bodyPr>
            <a:normAutofit fontScale="90000"/>
          </a:bodyPr>
          <a:lstStyle/>
          <a:p>
            <a:r>
              <a:rPr lang="hr-HR" altLang="sr-Latn-RS" b="1" dirty="0" err="1"/>
              <a:t>Leaders</a:t>
            </a:r>
            <a:r>
              <a:rPr lang="hr-HR" altLang="sr-Latn-RS" b="1" dirty="0"/>
              <a:t> – </a:t>
            </a:r>
            <a:r>
              <a:rPr lang="hr-HR" altLang="sr-Latn-RS" b="1" dirty="0" err="1"/>
              <a:t>Catalyzers</a:t>
            </a:r>
            <a:r>
              <a:rPr lang="hr-HR" altLang="sr-Latn-RS" b="1" dirty="0"/>
              <a:t> </a:t>
            </a:r>
            <a:r>
              <a:rPr lang="hr-HR" altLang="sr-Latn-RS" b="1" dirty="0" err="1"/>
              <a:t>of</a:t>
            </a:r>
            <a:r>
              <a:rPr lang="hr-HR" altLang="sr-Latn-RS" b="1" dirty="0"/>
              <a:t> </a:t>
            </a:r>
            <a:r>
              <a:rPr lang="hr-HR" altLang="sr-Latn-RS" b="1" dirty="0" err="1"/>
              <a:t>Purpose</a:t>
            </a:r>
            <a:endParaRPr lang="it-IT" altLang="sr-Latn-RS" b="1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3535" y="1622220"/>
            <a:ext cx="8776738" cy="4195481"/>
          </a:xfrm>
        </p:spPr>
        <p:txBody>
          <a:bodyPr>
            <a:normAutofit/>
          </a:bodyPr>
          <a:lstStyle/>
          <a:p>
            <a:r>
              <a:rPr lang="hr-HR" altLang="sr-Latn-RS" dirty="0"/>
              <a:t>L</a:t>
            </a:r>
            <a:r>
              <a:rPr lang="en-US" altLang="sr-Latn-RS" dirty="0" err="1"/>
              <a:t>eadership</a:t>
            </a:r>
            <a:r>
              <a:rPr lang="en-US" altLang="sr-Latn-RS" dirty="0"/>
              <a:t> is critical for change</a:t>
            </a:r>
            <a:endParaRPr lang="it-IT" altLang="sr-Latn-RS" dirty="0"/>
          </a:p>
          <a:p>
            <a:r>
              <a:rPr lang="hr-HR" altLang="sr-Latn-RS" dirty="0" err="1"/>
              <a:t>Catalyzers</a:t>
            </a:r>
            <a:r>
              <a:rPr lang="en-US" altLang="sr-Latn-RS" dirty="0"/>
              <a:t> </a:t>
            </a:r>
            <a:r>
              <a:rPr lang="hr-HR" altLang="sr-Latn-RS" dirty="0"/>
              <a:t>deal </a:t>
            </a:r>
            <a:r>
              <a:rPr lang="hr-HR" altLang="sr-Latn-RS" dirty="0" err="1"/>
              <a:t>with</a:t>
            </a:r>
            <a:r>
              <a:rPr lang="hr-HR" altLang="sr-Latn-RS" dirty="0"/>
              <a:t> </a:t>
            </a:r>
            <a:r>
              <a:rPr lang="en-US" altLang="sr-Latn-RS" dirty="0"/>
              <a:t>“sense making”</a:t>
            </a:r>
            <a:r>
              <a:rPr lang="hr-HR" altLang="sr-Latn-RS" dirty="0"/>
              <a:t> </a:t>
            </a:r>
          </a:p>
          <a:p>
            <a:r>
              <a:rPr lang="hr-HR" altLang="sr-Latn-RS" dirty="0" err="1"/>
              <a:t>Such</a:t>
            </a:r>
            <a:r>
              <a:rPr lang="hr-HR" altLang="sr-Latn-RS" dirty="0"/>
              <a:t> l</a:t>
            </a:r>
            <a:r>
              <a:rPr lang="en-US" altLang="sr-Latn-RS" dirty="0" err="1"/>
              <a:t>eadership</a:t>
            </a:r>
            <a:r>
              <a:rPr lang="en-US" altLang="sr-Latn-RS" dirty="0"/>
              <a:t> is about vision, challenging goals, </a:t>
            </a:r>
            <a:r>
              <a:rPr lang="hr-HR" altLang="sr-Latn-RS" dirty="0" err="1"/>
              <a:t>new</a:t>
            </a:r>
            <a:r>
              <a:rPr lang="hr-HR" altLang="sr-Latn-RS" dirty="0"/>
              <a:t> </a:t>
            </a:r>
            <a:r>
              <a:rPr lang="en-US" altLang="sr-Latn-RS" dirty="0"/>
              <a:t>values….</a:t>
            </a:r>
          </a:p>
          <a:p>
            <a:r>
              <a:rPr lang="hr-HR" altLang="sr-Latn-RS" dirty="0" err="1"/>
              <a:t>It</a:t>
            </a:r>
            <a:r>
              <a:rPr lang="hr-HR" altLang="sr-Latn-RS" dirty="0"/>
              <a:t> </a:t>
            </a:r>
            <a:r>
              <a:rPr lang="en-US" altLang="sr-Latn-RS" dirty="0"/>
              <a:t>goes beyond </a:t>
            </a:r>
            <a:r>
              <a:rPr lang="hr-HR" altLang="sr-Latn-RS" dirty="0" err="1"/>
              <a:t>tradi</a:t>
            </a:r>
            <a:r>
              <a:rPr lang="en-US" altLang="sr-Latn-RS" dirty="0" err="1"/>
              <a:t>tional</a:t>
            </a:r>
            <a:r>
              <a:rPr lang="en-US" altLang="sr-Latn-RS" dirty="0"/>
              <a:t> mechanisms that influence behavior</a:t>
            </a:r>
            <a:endParaRPr lang="hr-HR" altLang="sr-Latn-R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424" y="3781234"/>
            <a:ext cx="3138613" cy="2353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E33ABF3-A0F1-9BF2-C806-380BDAE24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534" y="304599"/>
            <a:ext cx="1851713" cy="278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71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Slika na kojoj se prikazuje tekst&#10;&#10;Opis je automatski generir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5539" y="567751"/>
            <a:ext cx="1604927" cy="247074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Slika 3" descr="Slika na kojoj se prikazuje tekst&#10;&#10;Opis je automatski generiran">
            <a:extLst>
              <a:ext uri="{FF2B5EF4-FFF2-40B4-BE49-F238E27FC236}">
                <a16:creationId xmlns:a16="http://schemas.microsoft.com/office/drawing/2014/main" id="{54ECC794-3E5D-40AC-8884-E2529EBBF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" y="3772545"/>
            <a:ext cx="3026663" cy="1815997"/>
          </a:xfrm>
          <a:prstGeom prst="rect">
            <a:avLst/>
          </a:prstGeom>
          <a:effectLst/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337153" y="394200"/>
            <a:ext cx="5572869" cy="3785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4400" b="1" dirty="0">
                <a:solidFill>
                  <a:schemeClr val="bg1"/>
                </a:solidFill>
                <a:latin typeface="+mj-lt"/>
              </a:rPr>
              <a:t>Love </a:t>
            </a:r>
            <a:r>
              <a:rPr lang="hr-HR" sz="4400" b="1" dirty="0" err="1">
                <a:solidFill>
                  <a:schemeClr val="bg1"/>
                </a:solidFill>
                <a:latin typeface="+mj-lt"/>
              </a:rPr>
              <a:t>of</a:t>
            </a:r>
            <a:r>
              <a:rPr lang="hr-HR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hr-HR" sz="4400" b="1" dirty="0" err="1">
                <a:solidFill>
                  <a:schemeClr val="bg1"/>
                </a:solidFill>
                <a:latin typeface="+mj-lt"/>
              </a:rPr>
              <a:t>Purpose</a:t>
            </a:r>
            <a:endParaRPr lang="hr-HR" sz="4400" b="1" dirty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endParaRPr lang="hr-HR" sz="3200" dirty="0"/>
          </a:p>
          <a:p>
            <a:pPr marL="0" indent="0" algn="ctr">
              <a:buNone/>
            </a:pPr>
            <a:r>
              <a:rPr lang="hr-HR" sz="3200" dirty="0" err="1"/>
              <a:t>Purpose</a:t>
            </a:r>
            <a:r>
              <a:rPr lang="hr-HR" sz="3200" dirty="0"/>
              <a:t> </a:t>
            </a:r>
            <a:r>
              <a:rPr lang="hr-HR" sz="3200" dirty="0" err="1"/>
              <a:t>is</a:t>
            </a:r>
            <a:r>
              <a:rPr lang="hr-HR" sz="3200" dirty="0"/>
              <a:t> </a:t>
            </a:r>
            <a:r>
              <a:rPr lang="hr-HR" sz="3200" dirty="0" err="1"/>
              <a:t>the</a:t>
            </a:r>
            <a:r>
              <a:rPr lang="hr-HR" sz="3200" dirty="0"/>
              <a:t> </a:t>
            </a:r>
            <a:r>
              <a:rPr lang="hr-HR" sz="3200" dirty="0" err="1"/>
              <a:t>key</a:t>
            </a:r>
            <a:r>
              <a:rPr lang="hr-HR" sz="3200" dirty="0"/>
              <a:t> motivator</a:t>
            </a:r>
          </a:p>
          <a:p>
            <a:pPr marL="0" indent="0" algn="ctr">
              <a:buNone/>
            </a:pPr>
            <a:endParaRPr lang="hr-HR" sz="3200" dirty="0"/>
          </a:p>
          <a:p>
            <a:pPr marL="0" indent="0" algn="ctr">
              <a:buNone/>
            </a:pPr>
            <a:endParaRPr lang="hr-HR" sz="3200" b="1" dirty="0"/>
          </a:p>
          <a:p>
            <a:pPr marL="0" indent="0" algn="ctr">
              <a:buNone/>
            </a:pPr>
            <a:endParaRPr lang="hr-HR" sz="3200" b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1D92E671-6E03-4E3B-9D9A-BA6E83A72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442222"/>
            <a:ext cx="4124678" cy="347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69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497563" y="-109330"/>
            <a:ext cx="4800600" cy="1054361"/>
          </a:xfrm>
        </p:spPr>
        <p:txBody>
          <a:bodyPr anchor="b">
            <a:normAutofit/>
          </a:bodyPr>
          <a:lstStyle/>
          <a:p>
            <a:pPr eaLnBrk="1" hangingPunct="1"/>
            <a:r>
              <a:rPr lang="hr-HR" altLang="sr-Latn-RS" sz="4000" b="1" dirty="0" err="1">
                <a:solidFill>
                  <a:schemeClr val="bg1"/>
                </a:solidFill>
              </a:rPr>
              <a:t>Learn</a:t>
            </a:r>
            <a:r>
              <a:rPr lang="hr-HR" altLang="sr-Latn-RS" sz="4000" b="1" dirty="0">
                <a:solidFill>
                  <a:schemeClr val="bg1"/>
                </a:solidFill>
              </a:rPr>
              <a:t> </a:t>
            </a:r>
            <a:r>
              <a:rPr lang="hr-HR" altLang="sr-Latn-RS" sz="4000" b="1" dirty="0" err="1">
                <a:solidFill>
                  <a:schemeClr val="bg1"/>
                </a:solidFill>
              </a:rPr>
              <a:t>and</a:t>
            </a:r>
            <a:r>
              <a:rPr lang="hr-HR" altLang="sr-Latn-RS" sz="4000" b="1" dirty="0">
                <a:solidFill>
                  <a:schemeClr val="bg1"/>
                </a:solidFill>
              </a:rPr>
              <a:t> </a:t>
            </a:r>
            <a:r>
              <a:rPr lang="hr-HR" altLang="sr-Latn-RS" b="1" dirty="0" err="1">
                <a:solidFill>
                  <a:schemeClr val="bg1"/>
                </a:solidFill>
              </a:rPr>
              <a:t>Unlearn</a:t>
            </a:r>
            <a:r>
              <a:rPr lang="hr-HR" altLang="sr-Latn-RS" sz="4000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1006151" y="2148125"/>
            <a:ext cx="5292012" cy="3115161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hr-HR" altLang="sr-Latn-RS" dirty="0" err="1"/>
              <a:t>The</a:t>
            </a:r>
            <a:r>
              <a:rPr lang="hr-HR" altLang="sr-Latn-RS" dirty="0"/>
              <a:t> </a:t>
            </a:r>
            <a:r>
              <a:rPr lang="hr-HR" altLang="sr-Latn-RS" dirty="0" err="1"/>
              <a:t>Nan-in</a:t>
            </a:r>
            <a:r>
              <a:rPr lang="hr-HR" altLang="sr-Latn-RS" dirty="0"/>
              <a:t> story</a:t>
            </a:r>
          </a:p>
          <a:p>
            <a:pPr marL="0" indent="0" algn="ctr" eaLnBrk="1" hangingPunct="1">
              <a:buNone/>
            </a:pPr>
            <a:endParaRPr lang="hr-HR" altLang="sr-Latn-RS" dirty="0"/>
          </a:p>
          <a:p>
            <a:pPr marL="0" indent="0" algn="ctr" eaLnBrk="1" hangingPunct="1">
              <a:buNone/>
            </a:pPr>
            <a:r>
              <a:rPr lang="en-US" altLang="sr-Latn-RS" dirty="0"/>
              <a:t>The problem is n</a:t>
            </a:r>
            <a:r>
              <a:rPr lang="hr-HR" altLang="sr-Latn-RS" dirty="0" err="1"/>
              <a:t>ot</a:t>
            </a:r>
            <a:r>
              <a:rPr lang="en-US" altLang="sr-Latn-RS" dirty="0"/>
              <a:t> how to get new</a:t>
            </a:r>
            <a:r>
              <a:rPr lang="hr-HR" altLang="sr-Latn-RS" dirty="0"/>
              <a:t> </a:t>
            </a:r>
            <a:r>
              <a:rPr lang="en-US" altLang="sr-Latn-RS" dirty="0"/>
              <a:t>thoughts into your mind, but how to get the old ones out!</a:t>
            </a:r>
          </a:p>
          <a:p>
            <a:pPr marL="0" indent="0" algn="ctr" eaLnBrk="1" hangingPunct="1">
              <a:buNone/>
            </a:pPr>
            <a:endParaRPr lang="hr-HR" altLang="sr-Latn-RS" dirty="0"/>
          </a:p>
          <a:p>
            <a:pPr marL="0" indent="0" algn="ctr">
              <a:buNone/>
            </a:pPr>
            <a:endParaRPr lang="hr-HR" altLang="sr-Latn-RS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D76D6907-9E71-4911-A999-A7000734B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95" y="285938"/>
            <a:ext cx="1851713" cy="2784532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31967" y="3429000"/>
            <a:ext cx="3588640" cy="265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9380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82646" y="195943"/>
            <a:ext cx="5977937" cy="93306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r-HR" sz="4400" b="1" dirty="0" err="1">
                <a:solidFill>
                  <a:srgbClr val="FFFFFF"/>
                </a:solidFill>
              </a:rPr>
              <a:t>Think</a:t>
            </a:r>
            <a:r>
              <a:rPr lang="hr-HR" sz="4400" b="1" dirty="0">
                <a:solidFill>
                  <a:srgbClr val="FFFFFF"/>
                </a:solidFill>
              </a:rPr>
              <a:t> </a:t>
            </a:r>
            <a:r>
              <a:rPr lang="hr-HR" sz="4400" b="1" dirty="0" err="1">
                <a:solidFill>
                  <a:srgbClr val="FFFFFF"/>
                </a:solidFill>
              </a:rPr>
              <a:t>Kaizen</a:t>
            </a:r>
            <a:r>
              <a:rPr lang="hr-HR" sz="4400" b="1" dirty="0"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2645" y="2000375"/>
            <a:ext cx="5977938" cy="31888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hr-HR" dirty="0" err="1"/>
              <a:t>It’s</a:t>
            </a:r>
            <a:r>
              <a:rPr lang="hr-HR" dirty="0"/>
              <a:t> </a:t>
            </a:r>
            <a:r>
              <a:rPr lang="hr-HR" dirty="0" err="1"/>
              <a:t>bad</a:t>
            </a:r>
            <a:r>
              <a:rPr lang="hr-HR" dirty="0"/>
              <a:t>, </a:t>
            </a:r>
            <a:r>
              <a:rPr lang="hr-HR" dirty="0" err="1"/>
              <a:t>we</a:t>
            </a:r>
            <a:r>
              <a:rPr lang="hr-HR" dirty="0"/>
              <a:t> must </a:t>
            </a:r>
            <a:r>
              <a:rPr lang="hr-HR" dirty="0" err="1"/>
              <a:t>change</a:t>
            </a:r>
            <a:r>
              <a:rPr lang="hr-HR" dirty="0"/>
              <a:t> </a:t>
            </a:r>
            <a:r>
              <a:rPr lang="hr-HR" dirty="0" err="1"/>
              <a:t>it</a:t>
            </a:r>
            <a:r>
              <a:rPr lang="hr-HR" dirty="0"/>
              <a:t>!</a:t>
            </a:r>
          </a:p>
          <a:p>
            <a:pPr marL="0" indent="0" algn="ctr" eaLnBrk="1" hangingPunct="1">
              <a:buNone/>
            </a:pPr>
            <a:endParaRPr lang="hr-HR" dirty="0"/>
          </a:p>
          <a:p>
            <a:pPr marL="0" indent="0" algn="ctr" eaLnBrk="1" hangingPunct="1">
              <a:buNone/>
            </a:pPr>
            <a:r>
              <a:rPr lang="hr-HR" dirty="0" err="1"/>
              <a:t>It’s</a:t>
            </a:r>
            <a:r>
              <a:rPr lang="hr-HR" dirty="0"/>
              <a:t> </a:t>
            </a:r>
            <a:r>
              <a:rPr lang="hr-HR" dirty="0" err="1"/>
              <a:t>good</a:t>
            </a:r>
            <a:r>
              <a:rPr lang="hr-HR" dirty="0"/>
              <a:t> but </a:t>
            </a:r>
            <a:r>
              <a:rPr lang="hr-HR" dirty="0" err="1"/>
              <a:t>can</a:t>
            </a:r>
            <a:r>
              <a:rPr lang="hr-HR" dirty="0"/>
              <a:t> </a:t>
            </a:r>
            <a:r>
              <a:rPr lang="hr-HR" dirty="0" err="1"/>
              <a:t>be</a:t>
            </a:r>
            <a:r>
              <a:rPr lang="hr-HR" dirty="0"/>
              <a:t> </a:t>
            </a:r>
            <a:r>
              <a:rPr lang="hr-HR" dirty="0" err="1"/>
              <a:t>better</a:t>
            </a:r>
            <a:r>
              <a:rPr lang="hr-HR" dirty="0"/>
              <a:t>, </a:t>
            </a:r>
            <a:r>
              <a:rPr lang="hr-HR" dirty="0" err="1"/>
              <a:t>we</a:t>
            </a:r>
            <a:r>
              <a:rPr lang="hr-HR" dirty="0"/>
              <a:t> </a:t>
            </a:r>
            <a:r>
              <a:rPr lang="hr-HR" dirty="0" err="1"/>
              <a:t>want</a:t>
            </a:r>
            <a:r>
              <a:rPr lang="hr-HR" dirty="0"/>
              <a:t> to </a:t>
            </a:r>
            <a:r>
              <a:rPr lang="hr-HR" dirty="0" err="1"/>
              <a:t>change</a:t>
            </a:r>
            <a:r>
              <a:rPr lang="hr-HR" dirty="0"/>
              <a:t> </a:t>
            </a:r>
            <a:r>
              <a:rPr lang="hr-HR" dirty="0" err="1"/>
              <a:t>it</a:t>
            </a:r>
            <a:r>
              <a:rPr lang="hr-HR" dirty="0"/>
              <a:t>!</a:t>
            </a:r>
          </a:p>
          <a:p>
            <a:pPr marL="0" indent="0" algn="ctr" eaLnBrk="1" hangingPunct="1">
              <a:buNone/>
            </a:pPr>
            <a:endParaRPr lang="hr-HR" dirty="0"/>
          </a:p>
          <a:p>
            <a:pPr marL="0" indent="0" algn="ctr" eaLnBrk="1" hangingPunct="1">
              <a:buNone/>
            </a:pPr>
            <a:r>
              <a:rPr lang="hr-HR" dirty="0" err="1"/>
              <a:t>Catch</a:t>
            </a:r>
            <a:r>
              <a:rPr lang="hr-HR" dirty="0"/>
              <a:t> </a:t>
            </a:r>
            <a:r>
              <a:rPr lang="hr-HR" dirty="0" err="1"/>
              <a:t>people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 </a:t>
            </a:r>
            <a:r>
              <a:rPr lang="hr-HR" dirty="0" err="1"/>
              <a:t>what</a:t>
            </a:r>
            <a:r>
              <a:rPr lang="hr-HR" dirty="0"/>
              <a:t> </a:t>
            </a:r>
            <a:r>
              <a:rPr lang="hr-HR" dirty="0" err="1"/>
              <a:t>they</a:t>
            </a:r>
            <a:r>
              <a:rPr lang="hr-HR" dirty="0"/>
              <a:t> do </a:t>
            </a:r>
            <a:r>
              <a:rPr lang="hr-HR" dirty="0" err="1"/>
              <a:t>right</a:t>
            </a:r>
            <a:r>
              <a:rPr lang="hr-HR" dirty="0"/>
              <a:t>!</a:t>
            </a:r>
          </a:p>
        </p:txBody>
      </p:sp>
      <p:pic>
        <p:nvPicPr>
          <p:cNvPr id="7" name="Picture 2" descr="http://www.restorationfitness.net/wp-content/uploads/2012/04/10-COMMANDMENTS-KAIZEN-2.jpg">
            <a:extLst>
              <a:ext uri="{FF2B5EF4-FFF2-40B4-BE49-F238E27FC236}">
                <a16:creationId xmlns:a16="http://schemas.microsoft.com/office/drawing/2014/main" id="{7446DF3F-9469-46FB-BBF1-06D8878C0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428382" y="651589"/>
            <a:ext cx="3093888" cy="1941414"/>
          </a:xfrm>
          <a:prstGeom prst="rect">
            <a:avLst/>
          </a:prstGeom>
          <a:noFill/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5AEAA2B-66EA-409C-923B-658016FAE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941" y="3107758"/>
            <a:ext cx="1722770" cy="259063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026818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131" y="1186980"/>
            <a:ext cx="9091485" cy="511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slov 1"/>
          <p:cNvSpPr txBox="1">
            <a:spLocks/>
          </p:cNvSpPr>
          <p:nvPr/>
        </p:nvSpPr>
        <p:spPr>
          <a:xfrm>
            <a:off x="569168" y="236360"/>
            <a:ext cx="485783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0" i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Teaching</a:t>
            </a:r>
            <a:r>
              <a:rPr kumimoji="0" lang="hr-H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655" y="379174"/>
            <a:ext cx="2784179" cy="531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8EF8EDF-E995-43D8-90C4-55C2762D5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6093" y="267470"/>
            <a:ext cx="2616540" cy="65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96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zervirano mjesto sadržaja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13307327"/>
              </p:ext>
            </p:extLst>
          </p:nvPr>
        </p:nvGraphicFramePr>
        <p:xfrm>
          <a:off x="6204857" y="1503463"/>
          <a:ext cx="3714134" cy="4038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zervirano mjesto sadržaja 2"/>
          <p:cNvSpPr>
            <a:spLocks noGrp="1"/>
          </p:cNvSpPr>
          <p:nvPr>
            <p:ph idx="1"/>
          </p:nvPr>
        </p:nvSpPr>
        <p:spPr>
          <a:xfrm>
            <a:off x="412423" y="318606"/>
            <a:ext cx="8761103" cy="512127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r-HR" sz="4400" b="1" dirty="0" err="1">
                <a:solidFill>
                  <a:schemeClr val="bg1"/>
                </a:solidFill>
                <a:latin typeface="+mj-lt"/>
              </a:rPr>
              <a:t>Harmony</a:t>
            </a:r>
            <a:r>
              <a:rPr lang="hr-HR" sz="44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hr-HR" sz="4400" b="1" dirty="0" err="1">
                <a:solidFill>
                  <a:schemeClr val="bg1"/>
                </a:solidFill>
                <a:latin typeface="+mj-lt"/>
              </a:rPr>
              <a:t>not</a:t>
            </a:r>
            <a:r>
              <a:rPr lang="hr-HR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hr-HR" sz="4400" b="1" dirty="0" err="1">
                <a:solidFill>
                  <a:schemeClr val="bg1"/>
                </a:solidFill>
                <a:latin typeface="+mj-lt"/>
              </a:rPr>
              <a:t>Conflict</a:t>
            </a:r>
            <a:endParaRPr lang="hr-HR" sz="4400" b="1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endParaRPr lang="hr-HR" sz="3200" dirty="0">
              <a:latin typeface="+mj-lt"/>
            </a:endParaRPr>
          </a:p>
          <a:p>
            <a:pPr lvl="1">
              <a:spcBef>
                <a:spcPts val="600"/>
              </a:spcBef>
            </a:pPr>
            <a:r>
              <a:rPr lang="hr-HR" sz="2800" dirty="0">
                <a:latin typeface="+mj-lt"/>
              </a:rPr>
              <a:t>Personal </a:t>
            </a:r>
            <a:r>
              <a:rPr lang="hr-HR" sz="2800" dirty="0" err="1">
                <a:latin typeface="+mj-lt"/>
              </a:rPr>
              <a:t>harmony</a:t>
            </a:r>
            <a:endParaRPr lang="hr-HR" sz="2800" dirty="0">
              <a:latin typeface="+mj-lt"/>
            </a:endParaRPr>
          </a:p>
          <a:p>
            <a:pPr lvl="1">
              <a:spcBef>
                <a:spcPts val="600"/>
              </a:spcBef>
            </a:pPr>
            <a:r>
              <a:rPr lang="hr-HR" sz="2800" dirty="0">
                <a:latin typeface="+mj-lt"/>
              </a:rPr>
              <a:t>Organizational </a:t>
            </a:r>
            <a:r>
              <a:rPr lang="hr-HR" sz="2800" dirty="0" err="1">
                <a:latin typeface="+mj-lt"/>
              </a:rPr>
              <a:t>harmony</a:t>
            </a:r>
            <a:r>
              <a:rPr lang="hr-HR" sz="2800" dirty="0">
                <a:latin typeface="+mj-lt"/>
              </a:rPr>
              <a:t> </a:t>
            </a:r>
          </a:p>
          <a:p>
            <a:pPr lvl="1">
              <a:spcBef>
                <a:spcPts val="600"/>
              </a:spcBef>
            </a:pPr>
            <a:r>
              <a:rPr lang="hr-HR" sz="2800" dirty="0" err="1">
                <a:latin typeface="+mj-lt"/>
              </a:rPr>
              <a:t>Harmony</a:t>
            </a:r>
            <a:r>
              <a:rPr lang="hr-HR" sz="2800" dirty="0">
                <a:latin typeface="+mj-lt"/>
              </a:rPr>
              <a:t> </a:t>
            </a:r>
            <a:r>
              <a:rPr lang="hr-HR" sz="2800" dirty="0" err="1">
                <a:latin typeface="+mj-lt"/>
              </a:rPr>
              <a:t>with</a:t>
            </a:r>
            <a:r>
              <a:rPr lang="hr-HR" sz="2800" dirty="0">
                <a:latin typeface="+mj-lt"/>
              </a:rPr>
              <a:t> </a:t>
            </a:r>
            <a:r>
              <a:rPr lang="hr-HR" sz="2800" dirty="0" err="1">
                <a:latin typeface="+mj-lt"/>
              </a:rPr>
              <a:t>environment</a:t>
            </a:r>
            <a:endParaRPr lang="hr-HR" sz="2800" dirty="0">
              <a:latin typeface="+mj-lt"/>
            </a:endParaRPr>
          </a:p>
          <a:p>
            <a:pPr lvl="1">
              <a:spcBef>
                <a:spcPts val="600"/>
              </a:spcBef>
            </a:pPr>
            <a:r>
              <a:rPr lang="hr-HR" sz="2800" dirty="0" err="1">
                <a:latin typeface="+mj-lt"/>
              </a:rPr>
              <a:t>Harmonious</a:t>
            </a:r>
            <a:r>
              <a:rPr lang="hr-HR" sz="2800" dirty="0">
                <a:latin typeface="+mj-lt"/>
              </a:rPr>
              <a:t> </a:t>
            </a:r>
            <a:r>
              <a:rPr lang="hr-HR" sz="2800" dirty="0" err="1">
                <a:latin typeface="+mj-lt"/>
              </a:rPr>
              <a:t>democracy</a:t>
            </a:r>
            <a:r>
              <a:rPr lang="hr-HR" sz="2800" dirty="0">
                <a:latin typeface="+mj-lt"/>
              </a:rPr>
              <a:t> </a:t>
            </a:r>
          </a:p>
          <a:p>
            <a:pPr lvl="1">
              <a:spcBef>
                <a:spcPts val="600"/>
              </a:spcBef>
            </a:pPr>
            <a:r>
              <a:rPr lang="hr-HR" sz="2800" dirty="0" err="1">
                <a:latin typeface="+mj-lt"/>
              </a:rPr>
              <a:t>Harmonious</a:t>
            </a:r>
            <a:r>
              <a:rPr lang="hr-HR" sz="2800" dirty="0">
                <a:latin typeface="+mj-lt"/>
              </a:rPr>
              <a:t> </a:t>
            </a:r>
            <a:r>
              <a:rPr lang="hr-HR" sz="2800" dirty="0" err="1">
                <a:latin typeface="+mj-lt"/>
              </a:rPr>
              <a:t>economy</a:t>
            </a:r>
            <a:endParaRPr lang="hr-HR" sz="2800" dirty="0">
              <a:latin typeface="+mj-lt"/>
            </a:endParaRPr>
          </a:p>
          <a:p>
            <a:pPr lvl="1">
              <a:spcBef>
                <a:spcPts val="600"/>
              </a:spcBef>
            </a:pPr>
            <a:r>
              <a:rPr lang="hr-HR" sz="2800" dirty="0" err="1">
                <a:latin typeface="+mj-lt"/>
              </a:rPr>
              <a:t>Harmonious</a:t>
            </a:r>
            <a:r>
              <a:rPr lang="hr-HR" sz="2800" dirty="0">
                <a:latin typeface="+mj-lt"/>
              </a:rPr>
              <a:t> </a:t>
            </a:r>
            <a:r>
              <a:rPr lang="hr-HR" sz="2800" dirty="0" err="1">
                <a:latin typeface="+mj-lt"/>
              </a:rPr>
              <a:t>businesses</a:t>
            </a:r>
            <a:endParaRPr lang="hr-HR" sz="2800" dirty="0">
              <a:latin typeface="+mj-lt"/>
            </a:endParaRPr>
          </a:p>
          <a:p>
            <a:pPr lvl="1">
              <a:spcBef>
                <a:spcPts val="600"/>
              </a:spcBef>
            </a:pPr>
            <a:r>
              <a:rPr lang="hr-HR" sz="2800" dirty="0" err="1">
                <a:latin typeface="+mj-lt"/>
              </a:rPr>
              <a:t>Harmonious</a:t>
            </a:r>
            <a:r>
              <a:rPr lang="hr-HR" sz="2800" dirty="0">
                <a:latin typeface="+mj-lt"/>
              </a:rPr>
              <a:t> </a:t>
            </a:r>
            <a:r>
              <a:rPr lang="hr-HR" sz="2800" dirty="0" err="1">
                <a:latin typeface="+mj-lt"/>
              </a:rPr>
              <a:t>projects</a:t>
            </a:r>
            <a:endParaRPr lang="hr-HR" sz="2800" dirty="0">
              <a:latin typeface="+mj-lt"/>
            </a:endParaRPr>
          </a:p>
          <a:p>
            <a:pPr lvl="1">
              <a:spcBef>
                <a:spcPts val="600"/>
              </a:spcBef>
            </a:pPr>
            <a:r>
              <a:rPr lang="hr-HR" sz="2800" dirty="0" err="1">
                <a:latin typeface="+mj-lt"/>
              </a:rPr>
              <a:t>Harmonious</a:t>
            </a:r>
            <a:r>
              <a:rPr lang="hr-HR" sz="2800" dirty="0">
                <a:latin typeface="+mj-lt"/>
              </a:rPr>
              <a:t> </a:t>
            </a:r>
            <a:r>
              <a:rPr lang="hr-HR" sz="2800" dirty="0" err="1">
                <a:latin typeface="+mj-lt"/>
              </a:rPr>
              <a:t>families</a:t>
            </a:r>
            <a:endParaRPr lang="hr-HR" sz="2800" dirty="0">
              <a:latin typeface="+mj-lt"/>
            </a:endParaRPr>
          </a:p>
          <a:p>
            <a:pPr lvl="1">
              <a:spcBef>
                <a:spcPts val="600"/>
              </a:spcBef>
            </a:pPr>
            <a:r>
              <a:rPr lang="hr-HR" sz="2800" dirty="0" err="1">
                <a:latin typeface="+mj-lt"/>
              </a:rPr>
              <a:t>Harmonious</a:t>
            </a:r>
            <a:r>
              <a:rPr lang="hr-HR" sz="2800" dirty="0">
                <a:latin typeface="+mj-lt"/>
              </a:rPr>
              <a:t> </a:t>
            </a:r>
            <a:r>
              <a:rPr lang="hr-HR" sz="2800" dirty="0" err="1">
                <a:latin typeface="+mj-lt"/>
              </a:rPr>
              <a:t>friendships</a:t>
            </a:r>
            <a:r>
              <a:rPr lang="hr-HR" sz="2800" dirty="0">
                <a:latin typeface="+mj-lt"/>
              </a:rPr>
              <a:t>…</a:t>
            </a:r>
          </a:p>
          <a:p>
            <a:pPr>
              <a:spcBef>
                <a:spcPts val="0"/>
              </a:spcBef>
            </a:pPr>
            <a:endParaRPr lang="hr-HR" sz="3200" dirty="0">
              <a:latin typeface="+mj-lt"/>
            </a:endParaRPr>
          </a:p>
          <a:p>
            <a:pPr>
              <a:spcBef>
                <a:spcPts val="0"/>
              </a:spcBef>
            </a:pPr>
            <a:endParaRPr lang="hr-HR" sz="3200" dirty="0">
              <a:latin typeface="+mj-lt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E8D8E749-0083-4607-AF86-5F9786D375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674" y="473560"/>
            <a:ext cx="1557228" cy="234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36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Rezervirano mjesto sadržaja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267765"/>
              </p:ext>
            </p:extLst>
          </p:nvPr>
        </p:nvGraphicFramePr>
        <p:xfrm>
          <a:off x="1031712" y="1290263"/>
          <a:ext cx="4506686" cy="3938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Naslov 1"/>
          <p:cNvSpPr>
            <a:spLocks noGrp="1"/>
          </p:cNvSpPr>
          <p:nvPr>
            <p:ph type="title"/>
          </p:nvPr>
        </p:nvSpPr>
        <p:spPr>
          <a:xfrm>
            <a:off x="1538978" y="98489"/>
            <a:ext cx="8540317" cy="1191774"/>
          </a:xfrm>
        </p:spPr>
        <p:txBody>
          <a:bodyPr>
            <a:normAutofit/>
          </a:bodyPr>
          <a:lstStyle/>
          <a:p>
            <a:r>
              <a:rPr lang="hr-HR" b="1" dirty="0" err="1"/>
              <a:t>Key</a:t>
            </a:r>
            <a:r>
              <a:rPr lang="hr-HR" b="1" dirty="0"/>
              <a:t> </a:t>
            </a:r>
            <a:r>
              <a:rPr lang="hr-HR" b="1" dirty="0" err="1"/>
              <a:t>Values</a:t>
            </a:r>
            <a:endParaRPr lang="hr-HR" b="1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6417974" y="1570729"/>
            <a:ext cx="4275784" cy="36576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hr-HR" sz="2600" b="1" dirty="0"/>
              <a:t>T  E  S  T</a:t>
            </a:r>
            <a:endParaRPr lang="hr-HR" sz="2600" dirty="0"/>
          </a:p>
          <a:p>
            <a:pPr marL="514350" indent="-514350" eaLnBrk="1" fontAlgn="auto" hangingPunct="1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hr-HR" sz="2600" b="1" dirty="0"/>
              <a:t>T</a:t>
            </a:r>
            <a:r>
              <a:rPr lang="hr-HR" sz="2600" dirty="0"/>
              <a:t>rust</a:t>
            </a:r>
          </a:p>
          <a:p>
            <a:pPr marL="514350" indent="-514350" eaLnBrk="1" fontAlgn="auto" hangingPunct="1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hr-HR" sz="2600" b="1" dirty="0" err="1"/>
              <a:t>E</a:t>
            </a:r>
            <a:r>
              <a:rPr lang="hr-HR" sz="2600" dirty="0" err="1"/>
              <a:t>mpathy</a:t>
            </a:r>
            <a:endParaRPr lang="hr-HR" sz="2600" dirty="0"/>
          </a:p>
          <a:p>
            <a:pPr marL="514350" indent="-514350" eaLnBrk="1" fontAlgn="auto" hangingPunct="1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hr-HR" sz="2600" b="1" dirty="0" err="1"/>
              <a:t>S</a:t>
            </a:r>
            <a:r>
              <a:rPr lang="hr-HR" sz="2600" dirty="0" err="1"/>
              <a:t>ustainability</a:t>
            </a:r>
            <a:endParaRPr lang="hr-HR" sz="2600" dirty="0"/>
          </a:p>
          <a:p>
            <a:pPr marL="514350" indent="-514350" eaLnBrk="1" fontAlgn="auto" hangingPunct="1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hr-HR" sz="2600" b="1" dirty="0" err="1"/>
              <a:t>T</a:t>
            </a:r>
            <a:r>
              <a:rPr lang="hr-HR" sz="2600" dirty="0" err="1"/>
              <a:t>ransparency</a:t>
            </a:r>
            <a:endParaRPr lang="hr-HR" sz="26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hr-HR" sz="26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6B30B05-CAE8-44FC-A70F-4BFCC67B5C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965" y="1878993"/>
            <a:ext cx="2061586" cy="310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581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959798" y="214604"/>
            <a:ext cx="4800600" cy="830425"/>
          </a:xfrm>
        </p:spPr>
        <p:txBody>
          <a:bodyPr anchor="b">
            <a:normAutofit/>
          </a:bodyPr>
          <a:lstStyle/>
          <a:p>
            <a:pPr eaLnBrk="1" hangingPunct="1"/>
            <a:r>
              <a:rPr lang="hr-HR" altLang="sr-Latn-RS" sz="4100" b="1" dirty="0">
                <a:solidFill>
                  <a:schemeClr val="bg1"/>
                </a:solidFill>
              </a:rPr>
              <a:t>Trust </a:t>
            </a:r>
            <a:r>
              <a:rPr lang="hr-HR" altLang="sr-Latn-RS" sz="4100" b="1" dirty="0" err="1">
                <a:solidFill>
                  <a:schemeClr val="bg1"/>
                </a:solidFill>
              </a:rPr>
              <a:t>and</a:t>
            </a:r>
            <a:r>
              <a:rPr lang="hr-HR" altLang="sr-Latn-RS" sz="4100" b="1" dirty="0">
                <a:solidFill>
                  <a:schemeClr val="bg1"/>
                </a:solidFill>
              </a:rPr>
              <a:t> </a:t>
            </a:r>
            <a:r>
              <a:rPr lang="hr-HR" altLang="sr-Latn-RS" sz="4100" b="1" dirty="0" err="1">
                <a:solidFill>
                  <a:schemeClr val="bg1"/>
                </a:solidFill>
              </a:rPr>
              <a:t>Candor</a:t>
            </a:r>
            <a:endParaRPr lang="hr-HR" altLang="sr-Latn-RS" sz="4100" b="1" dirty="0">
              <a:solidFill>
                <a:schemeClr val="bg1"/>
              </a:solidFill>
            </a:endParaRP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7432" y="1762179"/>
            <a:ext cx="6659148" cy="4032131"/>
          </a:xfrm>
        </p:spPr>
        <p:txBody>
          <a:bodyPr>
            <a:normAutofit/>
          </a:bodyPr>
          <a:lstStyle/>
          <a:p>
            <a:r>
              <a:rPr lang="en-US" dirty="0"/>
              <a:t>Most people </a:t>
            </a:r>
            <a:r>
              <a:rPr lang="en-US" dirty="0" err="1"/>
              <a:t>withold</a:t>
            </a:r>
            <a:r>
              <a:rPr lang="en-US" dirty="0"/>
              <a:t> comments, sugarcoat bad news, </a:t>
            </a:r>
            <a:r>
              <a:rPr lang="hr-HR" dirty="0"/>
              <a:t>a</a:t>
            </a:r>
            <a:r>
              <a:rPr lang="en-US" dirty="0"/>
              <a:t>void conflicts</a:t>
            </a:r>
          </a:p>
          <a:p>
            <a:pPr eaLnBrk="1" hangingPunct="1"/>
            <a:r>
              <a:rPr lang="en-US" altLang="sr-Latn-RS" dirty="0"/>
              <a:t>Candor </a:t>
            </a:r>
            <a:r>
              <a:rPr lang="hr-HR" altLang="sr-Latn-RS" dirty="0" err="1"/>
              <a:t>brings</a:t>
            </a:r>
            <a:r>
              <a:rPr lang="hr-HR" altLang="sr-Latn-RS" dirty="0"/>
              <a:t> </a:t>
            </a:r>
            <a:r>
              <a:rPr lang="en-US" altLang="sr-Latn-RS" dirty="0"/>
              <a:t>conversation</a:t>
            </a:r>
            <a:r>
              <a:rPr lang="hr-HR" altLang="sr-Latn-RS" dirty="0"/>
              <a:t> </a:t>
            </a:r>
            <a:r>
              <a:rPr lang="hr-HR" altLang="sr-Latn-RS" dirty="0" err="1"/>
              <a:t>and</a:t>
            </a:r>
            <a:r>
              <a:rPr lang="hr-HR" altLang="sr-Latn-RS" dirty="0"/>
              <a:t> </a:t>
            </a:r>
            <a:r>
              <a:rPr lang="en-US" altLang="sr-Latn-RS" dirty="0"/>
              <a:t>ideas, generates speed, helps problem solving</a:t>
            </a:r>
            <a:r>
              <a:rPr lang="hr-HR" altLang="sr-Latn-RS" dirty="0"/>
              <a:t>, </a:t>
            </a:r>
            <a:r>
              <a:rPr lang="hr-HR" altLang="sr-Latn-RS" dirty="0" err="1"/>
              <a:t>and</a:t>
            </a:r>
            <a:r>
              <a:rPr lang="hr-HR" altLang="sr-Latn-RS" dirty="0"/>
              <a:t> </a:t>
            </a:r>
            <a:r>
              <a:rPr lang="en-US" altLang="sr-Latn-RS" dirty="0"/>
              <a:t>cuts cost by eliminating meaningless meetings and reports</a:t>
            </a:r>
            <a:endParaRPr lang="hr-HR" altLang="sr-Latn-RS" dirty="0"/>
          </a:p>
          <a:p>
            <a:r>
              <a:rPr lang="hr-HR" sz="2800" dirty="0" err="1"/>
              <a:t>Confronting</a:t>
            </a:r>
            <a:r>
              <a:rPr lang="hr-HR" sz="2800" dirty="0"/>
              <a:t> </a:t>
            </a:r>
            <a:r>
              <a:rPr lang="hr-HR" sz="2800" dirty="0" err="1"/>
              <a:t>brutal</a:t>
            </a:r>
            <a:r>
              <a:rPr lang="hr-HR" sz="2800" dirty="0"/>
              <a:t> </a:t>
            </a:r>
            <a:r>
              <a:rPr lang="hr-HR" sz="2800" dirty="0" err="1"/>
              <a:t>facts</a:t>
            </a:r>
            <a:r>
              <a:rPr lang="hr-HR" sz="2800" dirty="0"/>
              <a:t> </a:t>
            </a:r>
            <a:r>
              <a:rPr lang="hr-HR" sz="2800" dirty="0" err="1"/>
              <a:t>is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best</a:t>
            </a:r>
            <a:r>
              <a:rPr lang="hr-HR" sz="2800" dirty="0"/>
              <a:t> </a:t>
            </a:r>
            <a:r>
              <a:rPr lang="hr-HR" sz="2800" dirty="0" err="1"/>
              <a:t>way</a:t>
            </a:r>
            <a:r>
              <a:rPr lang="hr-HR" sz="2800" dirty="0"/>
              <a:t> to deal </a:t>
            </a:r>
            <a:r>
              <a:rPr lang="hr-HR" sz="2800" dirty="0" err="1"/>
              <a:t>with</a:t>
            </a:r>
            <a:r>
              <a:rPr lang="hr-HR" sz="2800" dirty="0"/>
              <a:t> </a:t>
            </a:r>
            <a:r>
              <a:rPr lang="hr-HR" sz="2800" dirty="0" err="1"/>
              <a:t>problems</a:t>
            </a:r>
            <a:endParaRPr lang="hr-HR" sz="2800" dirty="0"/>
          </a:p>
          <a:p>
            <a:pPr eaLnBrk="1" hangingPunct="1"/>
            <a:endParaRPr lang="en-US" altLang="sr-Latn-RS" dirty="0"/>
          </a:p>
          <a:p>
            <a:pPr eaLnBrk="1" hangingPunct="1"/>
            <a:endParaRPr lang="hr-HR" altLang="sr-Latn-RS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753" y="295268"/>
            <a:ext cx="1844752" cy="278453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D3F8464-B329-4B71-A75C-942B3A01F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454" y="4074498"/>
            <a:ext cx="3765114" cy="1478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5728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0354" y="204182"/>
            <a:ext cx="10909073" cy="8216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b="1" dirty="0" err="1"/>
              <a:t>Truth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en-US" b="1" dirty="0"/>
              <a:t>Transparency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>
          <a:xfrm>
            <a:off x="0" y="4920750"/>
            <a:ext cx="4926563" cy="117213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b="1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„Lack of candor is the dirtiest </a:t>
            </a:r>
            <a:r>
              <a:rPr lang="hr-HR" sz="2400" b="1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LITTLE </a:t>
            </a:r>
            <a:r>
              <a:rPr lang="en-US" sz="2400" b="1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secret </a:t>
            </a:r>
            <a:r>
              <a:rPr lang="hr-HR" sz="2400" b="1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OF </a:t>
            </a:r>
            <a:r>
              <a:rPr lang="hr-HR" sz="2400" b="1" cap="all" spc="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failure</a:t>
            </a:r>
            <a:r>
              <a:rPr lang="en-US" sz="2400" b="1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” (J</a:t>
            </a:r>
            <a:r>
              <a:rPr lang="hr-HR" sz="2400" b="1" cap="all" spc="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ack</a:t>
            </a:r>
            <a:r>
              <a:rPr lang="en-US" sz="2400" b="1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Welch)</a:t>
            </a:r>
          </a:p>
        </p:txBody>
      </p:sp>
      <p:pic>
        <p:nvPicPr>
          <p:cNvPr id="6" name="Picture 1" descr="C:\Users\Velimir\Pictures\Welch u Zagrebu\P101005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171924"/>
            <a:ext cx="4819711" cy="360273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14947" y="1627632"/>
            <a:ext cx="2389569" cy="36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4082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42541" y="186612"/>
            <a:ext cx="6111402" cy="998377"/>
          </a:xfrm>
        </p:spPr>
        <p:txBody>
          <a:bodyPr>
            <a:normAutofit/>
          </a:bodyPr>
          <a:lstStyle/>
          <a:p>
            <a:pPr eaLnBrk="1" hangingPunct="1"/>
            <a:r>
              <a:rPr lang="hr-HR" b="1" dirty="0" err="1">
                <a:solidFill>
                  <a:srgbClr val="FFFFFF"/>
                </a:solidFill>
              </a:rPr>
              <a:t>Criticism</a:t>
            </a:r>
            <a:r>
              <a:rPr lang="hr-HR" b="1" dirty="0">
                <a:solidFill>
                  <a:srgbClr val="FFFFFF"/>
                </a:solidFill>
              </a:rPr>
              <a:t> </a:t>
            </a:r>
            <a:r>
              <a:rPr lang="hr-HR" b="1" dirty="0" err="1">
                <a:solidFill>
                  <a:srgbClr val="FFFFFF"/>
                </a:solidFill>
              </a:rPr>
              <a:t>is</a:t>
            </a:r>
            <a:r>
              <a:rPr lang="hr-HR" b="1" dirty="0">
                <a:solidFill>
                  <a:srgbClr val="FFFFFF"/>
                </a:solidFill>
              </a:rPr>
              <a:t> Free </a:t>
            </a:r>
            <a:r>
              <a:rPr lang="hr-HR" b="1" dirty="0" err="1">
                <a:solidFill>
                  <a:srgbClr val="FFFFFF"/>
                </a:solidFill>
              </a:rPr>
              <a:t>Consulting</a:t>
            </a:r>
            <a:endParaRPr lang="hr-HR" b="1" dirty="0">
              <a:solidFill>
                <a:srgbClr val="FFFFFF"/>
              </a:solidFill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540" y="1901790"/>
            <a:ext cx="5977938" cy="3652667"/>
          </a:xfrm>
        </p:spPr>
        <p:txBody>
          <a:bodyPr>
            <a:normAutofit/>
          </a:bodyPr>
          <a:lstStyle/>
          <a:p>
            <a:pPr algn="ctr"/>
            <a:r>
              <a:rPr lang="hr-HR" dirty="0"/>
              <a:t>A </a:t>
            </a:r>
            <a:r>
              <a:rPr lang="hr-HR" dirty="0" err="1"/>
              <a:t>man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his</a:t>
            </a:r>
            <a:r>
              <a:rPr lang="hr-HR" dirty="0"/>
              <a:t> </a:t>
            </a:r>
            <a:r>
              <a:rPr lang="hr-HR" dirty="0" err="1"/>
              <a:t>horse</a:t>
            </a:r>
            <a:r>
              <a:rPr lang="hr-HR" dirty="0"/>
              <a:t> </a:t>
            </a:r>
            <a:r>
              <a:rPr lang="hr-HR" dirty="0" err="1"/>
              <a:t>know</a:t>
            </a:r>
            <a:r>
              <a:rPr lang="hr-HR" dirty="0"/>
              <a:t> more </a:t>
            </a:r>
            <a:r>
              <a:rPr lang="hr-HR" dirty="0" err="1"/>
              <a:t>than</a:t>
            </a:r>
            <a:r>
              <a:rPr lang="hr-HR" dirty="0"/>
              <a:t> a </a:t>
            </a:r>
            <a:r>
              <a:rPr lang="hr-HR" dirty="0" err="1"/>
              <a:t>man</a:t>
            </a:r>
            <a:r>
              <a:rPr lang="hr-HR" dirty="0"/>
              <a:t> </a:t>
            </a:r>
            <a:r>
              <a:rPr lang="hr-HR" dirty="0" err="1"/>
              <a:t>alone</a:t>
            </a:r>
            <a:r>
              <a:rPr lang="hr-HR" dirty="0"/>
              <a:t>!</a:t>
            </a:r>
          </a:p>
          <a:p>
            <a:pPr algn="ctr"/>
            <a:endParaRPr lang="hr-HR" dirty="0"/>
          </a:p>
          <a:p>
            <a:pPr algn="ctr"/>
            <a:endParaRPr lang="hr-HR" dirty="0"/>
          </a:p>
          <a:p>
            <a:pPr algn="ctr"/>
            <a:r>
              <a:rPr lang="en-US" altLang="sr-Latn-RS" dirty="0"/>
              <a:t>Don’t criticize people but their actions!</a:t>
            </a:r>
          </a:p>
          <a:p>
            <a:pPr algn="ctr"/>
            <a:endParaRPr lang="hr-HR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19687" y="630203"/>
            <a:ext cx="1758843" cy="272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4588" y="3910840"/>
            <a:ext cx="3841647" cy="22473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35606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0384" y="0"/>
            <a:ext cx="5525510" cy="1061257"/>
          </a:xfrm>
        </p:spPr>
        <p:txBody>
          <a:bodyPr anchor="b">
            <a:normAutofit/>
          </a:bodyPr>
          <a:lstStyle/>
          <a:p>
            <a:r>
              <a:rPr lang="hr-HR" b="1" dirty="0" err="1">
                <a:solidFill>
                  <a:schemeClr val="bg1"/>
                </a:solidFill>
              </a:rPr>
              <a:t>Importance</a:t>
            </a:r>
            <a:r>
              <a:rPr lang="hr-HR" b="1" dirty="0">
                <a:solidFill>
                  <a:schemeClr val="bg1"/>
                </a:solidFill>
              </a:rPr>
              <a:t> </a:t>
            </a:r>
            <a:r>
              <a:rPr lang="hr-HR" b="1" dirty="0" err="1">
                <a:solidFill>
                  <a:schemeClr val="bg1"/>
                </a:solidFill>
              </a:rPr>
              <a:t>of</a:t>
            </a:r>
            <a:r>
              <a:rPr lang="hr-HR" b="1" dirty="0">
                <a:solidFill>
                  <a:schemeClr val="bg1"/>
                </a:solidFill>
              </a:rPr>
              <a:t>  </a:t>
            </a:r>
            <a:r>
              <a:rPr lang="hr-HR" b="1" dirty="0" err="1">
                <a:solidFill>
                  <a:schemeClr val="bg1"/>
                </a:solidFill>
              </a:rPr>
              <a:t>Empathy</a:t>
            </a:r>
            <a:endParaRPr lang="hr-HR" b="1" dirty="0">
              <a:solidFill>
                <a:schemeClr val="bg1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19389" y="1891881"/>
            <a:ext cx="5814676" cy="37115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2600" b="1" dirty="0" err="1"/>
              <a:t>A</a:t>
            </a:r>
            <a:r>
              <a:rPr lang="hr-HR" sz="2600" dirty="0" err="1"/>
              <a:t>bility</a:t>
            </a:r>
            <a:r>
              <a:rPr lang="hr-HR" sz="2600" dirty="0"/>
              <a:t> to </a:t>
            </a:r>
            <a:r>
              <a:rPr lang="hr-HR" sz="2600" dirty="0" err="1"/>
              <a:t>recognize</a:t>
            </a:r>
            <a:r>
              <a:rPr lang="hr-HR" sz="2600" dirty="0"/>
              <a:t> </a:t>
            </a:r>
            <a:r>
              <a:rPr lang="hr-HR" sz="2600" dirty="0" err="1"/>
              <a:t>and</a:t>
            </a:r>
            <a:r>
              <a:rPr lang="hr-HR" sz="2600" dirty="0"/>
              <a:t> </a:t>
            </a:r>
            <a:r>
              <a:rPr lang="hr-HR" sz="2600" dirty="0" err="1"/>
              <a:t>understand</a:t>
            </a:r>
            <a:r>
              <a:rPr lang="hr-HR" sz="2600" dirty="0"/>
              <a:t> </a:t>
            </a:r>
            <a:r>
              <a:rPr lang="hr-HR" sz="2600" dirty="0" err="1"/>
              <a:t>emotions</a:t>
            </a:r>
            <a:r>
              <a:rPr lang="hr-HR" sz="2600" dirty="0"/>
              <a:t>, </a:t>
            </a:r>
            <a:r>
              <a:rPr lang="hr-HR" sz="2600" dirty="0" err="1"/>
              <a:t>needs</a:t>
            </a:r>
            <a:r>
              <a:rPr lang="hr-HR" sz="2600" dirty="0"/>
              <a:t> </a:t>
            </a:r>
            <a:r>
              <a:rPr lang="hr-HR" sz="2600" dirty="0" err="1"/>
              <a:t>and</a:t>
            </a:r>
            <a:r>
              <a:rPr lang="hr-HR" sz="2600" dirty="0"/>
              <a:t> </a:t>
            </a:r>
            <a:r>
              <a:rPr lang="hr-HR" sz="2600" dirty="0" err="1"/>
              <a:t>thoughts</a:t>
            </a:r>
            <a:r>
              <a:rPr lang="hr-HR" sz="2600" dirty="0"/>
              <a:t> </a:t>
            </a:r>
            <a:r>
              <a:rPr lang="hr-HR" sz="2600" dirty="0" err="1"/>
              <a:t>of</a:t>
            </a:r>
            <a:r>
              <a:rPr lang="hr-HR" sz="2600" dirty="0"/>
              <a:t> </a:t>
            </a:r>
            <a:r>
              <a:rPr lang="hr-HR" sz="2600" dirty="0" err="1"/>
              <a:t>other</a:t>
            </a:r>
            <a:r>
              <a:rPr lang="hr-HR" sz="2600" dirty="0"/>
              <a:t> </a:t>
            </a:r>
            <a:r>
              <a:rPr lang="hr-HR" sz="2600" dirty="0" err="1"/>
              <a:t>people</a:t>
            </a:r>
            <a:r>
              <a:rPr lang="hr-HR" sz="2600" dirty="0"/>
              <a:t> („</a:t>
            </a:r>
            <a:r>
              <a:rPr lang="hr-HR" sz="2600" dirty="0" err="1"/>
              <a:t>be</a:t>
            </a:r>
            <a:r>
              <a:rPr lang="hr-HR" sz="2600" dirty="0"/>
              <a:t> </a:t>
            </a:r>
            <a:r>
              <a:rPr lang="hr-HR" sz="2600" dirty="0" err="1"/>
              <a:t>in</a:t>
            </a:r>
            <a:r>
              <a:rPr lang="hr-HR" sz="2600" dirty="0"/>
              <a:t> </a:t>
            </a:r>
            <a:r>
              <a:rPr lang="hr-HR" sz="2600" dirty="0" err="1"/>
              <a:t>their</a:t>
            </a:r>
            <a:r>
              <a:rPr lang="hr-HR" sz="2600" dirty="0"/>
              <a:t> </a:t>
            </a:r>
            <a:r>
              <a:rPr lang="hr-HR" sz="2600" dirty="0" err="1"/>
              <a:t>shoes</a:t>
            </a:r>
            <a:r>
              <a:rPr lang="hr-HR" sz="2600" dirty="0"/>
              <a:t>”)</a:t>
            </a:r>
          </a:p>
          <a:p>
            <a:pPr marL="0" indent="0" algn="ctr">
              <a:buNone/>
            </a:pPr>
            <a:endParaRPr lang="hr-HR" sz="2600" dirty="0"/>
          </a:p>
          <a:p>
            <a:pPr marL="0" indent="0" algn="ctr">
              <a:buNone/>
            </a:pPr>
            <a:r>
              <a:rPr lang="en-US" sz="2600" dirty="0"/>
              <a:t>„</a:t>
            </a:r>
            <a:r>
              <a:rPr lang="hr-HR" sz="2600" dirty="0"/>
              <a:t>T</a:t>
            </a:r>
            <a:r>
              <a:rPr lang="en-US" sz="2600" dirty="0"/>
              <a:t>he most valuable stuff they teach at Harvard Business School” </a:t>
            </a:r>
            <a:r>
              <a:rPr lang="en-US" sz="2600" i="1" dirty="0"/>
              <a:t>(Global Empathy Index, Harvard Business Review)</a:t>
            </a:r>
          </a:p>
          <a:p>
            <a:pPr marL="0" indent="0" algn="ctr">
              <a:buNone/>
            </a:pPr>
            <a:endParaRPr lang="hr-HR" sz="2600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619" y="360583"/>
            <a:ext cx="1851713" cy="278453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38661" y="4290621"/>
            <a:ext cx="3588640" cy="166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6081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556411" y="212110"/>
            <a:ext cx="5004634" cy="105685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r-HR" sz="4400" b="1" dirty="0" err="1">
                <a:solidFill>
                  <a:srgbClr val="FFFFFF"/>
                </a:solidFill>
              </a:rPr>
              <a:t>Value</a:t>
            </a:r>
            <a:r>
              <a:rPr lang="hr-HR" sz="4400" b="1" dirty="0">
                <a:solidFill>
                  <a:srgbClr val="FFFFFF"/>
                </a:solidFill>
              </a:rPr>
              <a:t> </a:t>
            </a:r>
            <a:r>
              <a:rPr lang="hr-HR" sz="4400" b="1" dirty="0" err="1">
                <a:solidFill>
                  <a:srgbClr val="FFFFFF"/>
                </a:solidFill>
              </a:rPr>
              <a:t>Initiative</a:t>
            </a:r>
            <a:endParaRPr lang="hr-HR" sz="4400" b="1" dirty="0">
              <a:solidFill>
                <a:srgbClr val="FFFFFF"/>
              </a:solidFill>
            </a:endParaRP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1569" y="1993307"/>
            <a:ext cx="5004634" cy="3372877"/>
          </a:xfrm>
        </p:spPr>
        <p:txBody>
          <a:bodyPr>
            <a:normAutofit/>
          </a:bodyPr>
          <a:lstStyle/>
          <a:p>
            <a:pPr eaLnBrk="1" hangingPunct="1"/>
            <a:r>
              <a:rPr lang="hr-HR" dirty="0" err="1"/>
              <a:t>Nobunaga</a:t>
            </a:r>
            <a:r>
              <a:rPr lang="hr-HR" dirty="0"/>
              <a:t> </a:t>
            </a:r>
            <a:r>
              <a:rPr lang="hr-HR" dirty="0" err="1"/>
              <a:t>Lesson</a:t>
            </a:r>
            <a:endParaRPr lang="hr-HR" dirty="0"/>
          </a:p>
          <a:p>
            <a:endParaRPr lang="hr-HR" dirty="0"/>
          </a:p>
          <a:p>
            <a:r>
              <a:rPr lang="hr-HR" dirty="0"/>
              <a:t>Be </a:t>
            </a:r>
            <a:r>
              <a:rPr lang="hr-HR" dirty="0" err="1"/>
              <a:t>proactive</a:t>
            </a:r>
            <a:r>
              <a:rPr lang="hr-HR" dirty="0"/>
              <a:t>!</a:t>
            </a:r>
          </a:p>
          <a:p>
            <a:endParaRPr lang="hr-HR" dirty="0"/>
          </a:p>
          <a:p>
            <a:r>
              <a:rPr lang="hr-HR" dirty="0" err="1"/>
              <a:t>Two</a:t>
            </a:r>
            <a:r>
              <a:rPr lang="hr-HR" dirty="0"/>
              <a:t> </a:t>
            </a:r>
            <a:r>
              <a:rPr lang="hr-HR" dirty="0" err="1"/>
              <a:t>tools</a:t>
            </a:r>
            <a:r>
              <a:rPr lang="hr-HR" dirty="0"/>
              <a:t> to </a:t>
            </a:r>
            <a:r>
              <a:rPr lang="hr-HR" dirty="0" err="1"/>
              <a:t>change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world</a:t>
            </a:r>
            <a:r>
              <a:rPr lang="hr-HR" dirty="0"/>
              <a:t>:</a:t>
            </a:r>
          </a:p>
          <a:p>
            <a:pPr lvl="1"/>
            <a:r>
              <a:rPr lang="hr-HR" dirty="0" err="1"/>
              <a:t>Wallet</a:t>
            </a:r>
            <a:endParaRPr lang="hr-HR" dirty="0"/>
          </a:p>
          <a:p>
            <a:pPr lvl="1"/>
            <a:r>
              <a:rPr lang="hr-HR" dirty="0" err="1"/>
              <a:t>Ballot</a:t>
            </a:r>
            <a:r>
              <a:rPr lang="hr-HR" dirty="0"/>
              <a:t> </a:t>
            </a:r>
          </a:p>
          <a:p>
            <a:endParaRPr lang="hr-HR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409E5BA-E222-4C8C-BE54-CC935BEDF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758" y="322293"/>
            <a:ext cx="1812928" cy="272620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13D3C02-308F-4C2B-B60A-E0A955CEF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8656" y="3438331"/>
            <a:ext cx="5443344" cy="272167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843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15122" y="160338"/>
            <a:ext cx="4800600" cy="919408"/>
          </a:xfrm>
        </p:spPr>
        <p:txBody>
          <a:bodyPr anchor="b">
            <a:normAutofit/>
          </a:bodyPr>
          <a:lstStyle/>
          <a:p>
            <a:pPr eaLnBrk="1" hangingPunct="1"/>
            <a:r>
              <a:rPr lang="hr-HR" b="1" dirty="0" err="1">
                <a:solidFill>
                  <a:schemeClr val="bg1"/>
                </a:solidFill>
              </a:rPr>
              <a:t>Think</a:t>
            </a:r>
            <a:r>
              <a:rPr lang="hr-HR" b="1" dirty="0">
                <a:solidFill>
                  <a:schemeClr val="bg1"/>
                </a:solidFill>
              </a:rPr>
              <a:t> </a:t>
            </a:r>
            <a:r>
              <a:rPr lang="hr-HR" b="1" dirty="0" err="1">
                <a:solidFill>
                  <a:schemeClr val="bg1"/>
                </a:solidFill>
              </a:rPr>
              <a:t>Positive</a:t>
            </a:r>
            <a:r>
              <a:rPr lang="hr-HR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6820" y="1874481"/>
            <a:ext cx="5332290" cy="3711571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hr-HR" dirty="0" err="1"/>
              <a:t>Two</a:t>
            </a:r>
            <a:r>
              <a:rPr lang="hr-HR" dirty="0"/>
              <a:t> </a:t>
            </a:r>
            <a:r>
              <a:rPr lang="hr-HR" dirty="0" err="1"/>
              <a:t>shoe</a:t>
            </a:r>
            <a:r>
              <a:rPr lang="hr-HR" dirty="0"/>
              <a:t> </a:t>
            </a:r>
            <a:r>
              <a:rPr lang="hr-HR" dirty="0" err="1"/>
              <a:t>salesmen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Africa</a:t>
            </a:r>
            <a:endParaRPr lang="hr-HR" dirty="0"/>
          </a:p>
          <a:p>
            <a:pPr marL="0" indent="0" algn="ctr" eaLnBrk="1" hangingPunct="1">
              <a:buNone/>
            </a:pPr>
            <a:endParaRPr lang="hr-HR" dirty="0"/>
          </a:p>
          <a:p>
            <a:pPr marL="0" indent="0" algn="ctr">
              <a:buNone/>
            </a:pPr>
            <a:r>
              <a:rPr lang="en-US" dirty="0"/>
              <a:t>Optimist</a:t>
            </a:r>
            <a:r>
              <a:rPr lang="hr-HR" dirty="0"/>
              <a:t>s</a:t>
            </a:r>
            <a:r>
              <a:rPr lang="en-US" dirty="0"/>
              <a:t> don't focus on what they can't do, but on what they can do</a:t>
            </a:r>
            <a:r>
              <a:rPr lang="hr-HR" dirty="0"/>
              <a:t>!</a:t>
            </a:r>
            <a:endParaRPr lang="en-US" dirty="0"/>
          </a:p>
          <a:p>
            <a:pPr marL="0" indent="0" algn="ctr" eaLnBrk="1" hangingPunct="1">
              <a:buNone/>
            </a:pPr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397" y="228258"/>
            <a:ext cx="1851713" cy="278453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363D5B6-277D-4EC7-9215-1D47151E6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1452" y="3373014"/>
            <a:ext cx="3513604" cy="27845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AutoShape 2" descr="data:image/jpeg;base64,/9j/4AAQSkZJRgABAQAAAQABAAD/2wCEAAkGBxQSERUUExQVFhUWGRwYFxgYGCAbHRkbHBgaHBwfIBsfHCggHB4mGxkbITEhJSkrLi4uHx8zODMsNygtLisBCgoKDg0OGxAQGiwkICQsLCwsLC4sLCwsLSwsLCwsLCwsLCwsLCwsLCwsLCwsLCwsLCwsLCwsLCwsLCwsLCwsLP/AABEIAOsA1gMBIgACEQEDEQH/xAAcAAACAgMBAQAAAAAAAAAAAAAABQQGAQMHAgj/xABKEAACAQMCBAMFAwgGCAUFAAABAgMABBESIQUGMUETUWEHFCJxgTKRoRUjM0JSYnKxNIKys8HRCCQ1Q3N0kuElg6LD8URTY8Lw/8QAGgEBAAMBAQEAAAAAAAAAAAAAAAECAwQFBv/EACkRAAICAQQBAgYDAQAAAAAAAAABAhEDBBIhMUETUQUUIjJhgSMzoXH/2gAMAwEAAhEDEQA/AO40UVjNAZorGaM0BmisZozQGaKxmjNAZorGaxmgPVFYzRmgM0Vis0AUUUUAUUUUAUUVigM0UUUAUUUUAUUUUAUUUUBg1zj2u8sX154D2cojESyeIPFaMtnQRjSN8aW610io1+Pzb/wn+RoQ+j5Z5RseIcRmaGC6kDqhc655FGAVB3Gd8sO1WH2hTXNvxK2hM8gKQ2yvpkYKzDAY9RnOOpqT/o/wEcRlJH/079//AMkf+VefbRbl+LgDbVHEucbAkkVBi5UrOne1a9xwqcxy6WwuCrYP2h0IOa5/yVezHgHE2aWUsD8LF2LL8K9CTkfSoPM/svns7WS4e6WRUAJQKwzkgdScVN5IH/gHE/r/AGFqSrm7Nvspvp5OH8SDSSOwjOgliWB8NuhJ23pB7LOdZbW8VbiWR4ZsIxdi2hv1WGScb7H5089kwxYcTx10H+7alPKXK44jZ3WgDxkCMn8QByPkwA+tSyvqMZe268lTiUPhTSorRLsjsB9s74BwetMP9IK8ljay8KWRMrLnQ5XOPCxnB36mufca4u9ybVZQfEgAiYnqcPtn1A2roH+kIN7H+Gb/ANqobLLJxYu535ykHDrGxgdzPJFG0rKTq3wEXV11Mev0866h7OOXJLKzVZ5Hknf45CzltJxsoyegH45rhfCZDw3iFrcXKeJGyrIpIz8DDGpc90r6btp1kRXQhlYAqR0IPQ0NcbshHiEhkkSOIN4ZAJL6ckqG2Gk9iKyONII3ZwyFDpdCMsGPQDTkNnIxjrUKC5dbi6CwvJ8abqyAZ8JNvicH8K0R2je9xPPpBkMjhVJKh0RFjGSBqbwzK3Qb58qg0GYvJyNQt9uukygP92CoPpqx616/LMfgvKdQEedakfEpH6pX9rpjzyMdaYYpFe2Sy3E8fQPAhYjswdtDY6ZGM59BUgkrxNwU8WExrIQoOoNpY/ZDAfZydsgkZwO9ZXiZcSeFHq8KRo21Np3UA5GxyN6jyXs0Gn3hUeMsFMqZBUswClkPbJG4Jx5YrHARtef8xJ/YSoBm348Ta+9PEUj0CQAOGbB7YwBn60wsL0SGQYKmNyjA/IEH5FSDVakH/gY/5df8Kb3Y8G7jlH2Zh4Un8S5aI/i6/UeVSBhe3ojaNSCTI2hQPkST8gATUKx4pLNGHSAaTnGqUAnBIzgKcZxmvNqfGuXl/UhBiT1c4MjfIfCo9Q9QeXWuvdk0LBp+LGpnzjW3XC1AHQvh4qwkEO0Zk23ACsqkZ88sO1Ztr4NJJHghoyMg9wwyGHodx9DS85/KEWrGfdpc46Z8WHpXnmSU2+LtUZzGNLouMyITsBkgZD4IJ6At51IGcd6GleMAkxgFj2BbOF+eBn6ipYqBwWzMcXx4MjkvKR3duv0H2R6AUwoAooooArVcx6lZfMEfeK20v41xVLaIySZxkKFAyzsxwqqO7EnAFAUP2bezSThl08z3CShozHpVCu5ZWzuT+z+NbucfZ3NeXy3KXKxqAgKFSc6Dk7hsb/KnEnN8iXEEEto8b3DaY/ziMMAEsSAcjAHljfrTLi/McdvPbwMMtOW3yAEVFLFmyc42xQpsTM828FN5aSW4ZVLgAFhkDBB6AiqzwnkM2/Dbu1aZB4+TrCnSvwgbgt6edNuCc6Lc3XgCGVFaMywyuAFmRWCllHUDcEE9RvUniHMREzw28DXDxAGXSwVU1A4Us2xcjfT5dcZpZDxpuyo+z3laOKC7gjvYbgzLgmLcJlSozhj91NfZtyK/DPG1zLL4mnGlSuNOfMnzr37OJBN75dhBGs05VV+HZYkVOqkqfiDbgnpVytrhZFDowZW3DKcg/IigUEcz5t9k3vV4biGZYgxDOpQtls5JBBGM019pPIT8T8DRMsXghwdSls69HkRjGn8avmKMUJ9NFB5l9nK3fD7e2MirNbqoSXTt0AbbOcHHTNM/Z7y1ccPtzBNcLOgOYsKQUB6ruTtnp9ateKMUJUUiNbWmh5XznxCpx5YQL/hRf2YlXBJBBDKw6qw6Ef8A93NSqxQsQAlxjGYiezYb7yufwzWv8kfm3Uu2uQhmk6NqGNJHYAYGF6feaaUUArnspZQEkZAmQX0g5fSQQN/sgkb9e49a22PDvD8b4s+LI0nTpqVRj/01PrFAJ24H/qXuuv8A3Yj1Y8sb4z6edS+L2HjwtHnSxGVbGdDjdWA9GAOKnUUBC4XY+DEqZyRuzftMd2P1Yk1A4bZXMMYjBgYLnBOoHBYkZ2PnTyigE11YTGeOdDHqWJo2Vs4+JkbII32KY3rddWUk0DxyFFLd1yQBkHvTOigMCs0UUAUUUUBiqrz5wu5mFtJahHe3nWUxu2lXABGC3bGc9O1WqqtzlznHw94leJ5DKGI04204znJ/eoVlJRVsU8U5SvHlt7yOWE3iOxcyBjEqMhUIgBBwoPmMnf0rVxTkKSa5tXklMoBka6lJAZsrgRqvRY+2B265Jrbw/wBqEMsscYhlBkYICSuxP1qdx3ntLScwywS7YIcacFT3G+dqmjP5jHV3weOZ+EXYvLa5skibw4pIWEjaVQOVIbA3bGn7I6+lLOA8rX8T3MEkqeBPMZpLgHE0oZFBjCjaPdcauwyBvuLJx/myG1SNyC/ibqFx9nGS256bj760nm4e4G9MEgX9VGIBYZAB9Ac0pk+tD3EnK3K14kPucxjhtI5JG/NMTJOryM4Un/dp8WDjJPmK6BDGFUKoAAGAB0AHSudD2qoPtW0gHo6mnXG+eVt44JBCziddQGQNIwDv99KM1qsTTdlvzRmuewe1GM/bgkUZ7FW/DIq6W3FIpIROrjwyurV2x6+VGmXx6jHP7WTs0ZrnPEParErYiieRf2yQoPyG5xTPlr2hQXTiNgYpG2UNghj5Bh39DSiq1ONurLnmiqhzjzuLB1QwtJqUtkMBjBx3qXxvm2K2ijdslpQCkY6nIz16Ab9aUyzzwV2+iyZozXP7X2mRmQLLE0anbXqDAfPbp6ip/NPPK2cqx+E0mUD5DADckd/lTa0UWqxNbky40Vz/AIF7TFubqK3EDqZSRqLAgYRm6f1cVfwag2hkU1cT1RWKzQuFFFFAFFFYoDNFFFAFFFFAYrkPtyP560/hl/nHXXq477dmHi2mf2Zf5x0OfU/1s08pcy2xntofcoNZZV8XbVkD7X2ev1q6e03hMctoZWIR4fiVj37FT8/54qlcqc+kSW8HusG5WPWPteWenWvXtH5ha8ulsoNwj6SB+tJ0+5c/fnyq1nHGlha7FPALX3q4ggkfCnbBP6q76F+ZzXTvaLEF4ZIqjAGgAemoYqi868ovZRwTQljpAWRh1VxuH9Bnb7qdcU5lW94LI5/SJoWQA9G1Lv8AIjepMsUNkJRkuSp8K45DbRlZbWKcltWXxkDAGBlT5fjVh9orh4rNlUIDGSFzgLkAgD5VXOA85+5xsiwRSEsX1PnI2AxnHpTj2ncT8SGylKhfEjLYHbIBwKIxhD+FryeeN3dh7hGsYX3j4NRRcHOPiycfOo15cvFwaJNwk8zdT1TBbt2JFL+OWDWaWtzpEkUoWTDDK50glD898V0Li9vHxnhitbYDL8SKf1XUYKHy22o2aYsMpJvp0efZzy3btaLNJFHI8mTllDYGdgNWcVr5h9mizTeJbSrbjY6REGAYHOofEMfKqRy5z7ccLDW80BYAkhHYxsp74Ok5GfSiLiPEOM3Y8J5oU2B8KR1SNepJII1N/wBqg6oLHtUXHkb+1zKSQhiGYQkFiOpzuan87cIlaC2uI01gQqjhRkrlQcgDfHbbpSf20ERSwDJYiEgat+hxkk9TU7nziN7bxWssMsiQtCgYqAQH05+LIOMj+VTZlPEm52aeHcasLrRFdweGVGhWQ4T6gbqaPahbqtzEqnZYFA77BjjfqarXH+O/lCVPDgCyldBCfEZGON9gMUw9p4aGe3Rj8S20YPzBYGlmO1vG417Dzk3mW3kv4IUsbdHbUBKuNS4ic5Hw53wR9a6NxOLXcW6EtpIkJAYrkgLjOCPM1zfkn2hme9gtjaQJ4hZfEX7Q0xu37PfTjr3rpHEJAt3bZIHwyjc43wtVkeppo7YUYv7BolMkDPqQaijOzLIBuVwScEjoR386xxe68SKNI2YG5IUMNiEI1OwI3B0ZAPYkV74vxRdDRxMrzOCqIpyQSMZbH2VHUk0s4dw55JtaylUt0FtF8IOrTjxH36ZKqv8AUPXNQdA04BMfDaNyS8LGNiepwAVJPfKFTmlnArqRvdNTsdXvGrJ66X2z54rabZ7e7SVpS6TqsL5UDDKWaNtu51Mu/mtQ+BSqosiSB/SRucfrmoJHM0jRXS5JMc40jfZJVBI+QZQfqo86xw2Qy3Esmo+GmYUGdiQ35xsd/iAXP7p8zXnmrEllPpbdUZlZTurKMqQfMEA0x4ZbLHDGijCqigfdQglCiiipAUUUUBiuce1rmmaxa3EKxHxA+rxE1Y06MY3GOtdHNcd9vkZaSzA8pf8A26iXRlm+xnvlrmLiktxAHtVETsNTi3Iwp7htW3zrpXGLiK2gknZVHhqWJwOvz+dc75Pu+MCW2SRHNtlQzlY9ITTtgj4j23rb7cON6IYrVDvIdcmO6rnA+rEH6VCfBhBqMGzbyFz7LeT+DciICQNoCrj4huAck5yufupn7QeI3dr4fuUCujBjKfC1gYxjOCMbZ61zzjFmtibKSBkLiNXbSwP51CGOcHuGI+lds98We0MqHKvEWHyK5pF2RjbnFp9nGLTnziExIhghkYDJCQEnH0au0W7KY4fGVQ7gDSR+tpyQAfkdvSuP+wk5u5v+EP7VdW5hm0S2h0s3547KMn9DJ2pFuuS+nhxbGV2Y0T85pC5AGemSdKj7yBUT8pwRs0YzlT8QSNjgkZ30qRnFLuZ+IaoVHhzLmaDcpgfp075rZw++0XF2vhyt+dXdVyP0UffNTZ00hkYIbhQzRq47eJH/AIMM16spodTxRFA0eNSLgadXTYVi44kqQPM4ZFRSxDDBwPTPekaYt1gnYrrLYuN+0zDy66H0D5ZqRtRYZVjZwrBS2MgEAnAOD9MkVF4jxSCIaZcgbD9GzDc4A2UjrtivEp/1+P8A5eT+8jrbx/8AQ/8AmR/3i1BNI8WEduMNHGiFiQPzegkgEnYgHpk1LuljGDIF6hQWA6sQoH1JAqFxu48OW2Ol2/OMMIMn9E/byqJxriOpIh4UwzcW4yyYA/Px9TnpUkbUNrWOJvijCbEjIA2IJBHzByKJEilLIwRyhAYEA6SRnv0OCPoaVX90LOV3I/NzDIA7zgAAAebqBsO6nuaZcFszHENe8jEvIfN23P0HQegFAlRKhtlQYRVUeSgD+VbAmK9UUJPLLmtM1mjgB0RgOgZQcffUiigI8FmiAhERQeoVQM/dW8VmigCiiigCiiigMVzT2w8u3V2bf3aMOE8QPuARq046npsfwrpdUD2wI620cqO6BX0SaWK/C4xnY9mwarJ0jPL9rEHLFtx6OeBZiwt1YBgfCICAY3wNVR+NcmXvEOKPJNG0duzaVfUpKxqMDAz1J3+tNeNceccvxsHIlbTCWBOSVfDHPXJVSfrW3kTjLx8LuDK5Z4dR+JiWAZcqCeoqm5Pg5/of0v8A6LeM+yERws9rLI8wwVVtIB333xtVs5I4fcQWLwTppK6vDyRjDDOnY9mJG/bFVj2a8Udbe7vbiR2WMBQCxIGkFiACcA5IFK+HG/43JKfEMcI6bkKh7AAfaJHX6U3Lx5ITiuYrsb+ybly8tbmV7mLw0aPC4K4zq8lPlXReI2zPJbsoGI5Czb9jG67ee7CuQ3Njf8EdZTOZYjsFDMVYkHYqc6cdcirRz/xvxeERXCa11uhwGKkHfIJG+AR0op0jSGRRTVdFz5gtGmhCIMnxIm+iyox/AGo0DyQzXB8CVxI4ZWQx4x4aL+tIDnIPauPwcvcRltPfkuXK4LaRK4YBSem+O1XHk3meW74ZdiViZYI2GvuwMbFTn9rY1MZ32WjmvtFzvYGuhGrxssevVIj6ckLuowrMCC2D17Vvn4LbupUwx4YEH4B3+lcl9mPMhtrW+nnkeTQI9IdyxLEPgDUe5xTL2V8PuLud+IXMkpXUfDTW2ksep05xpA2FFNPotHKpdF1gjnjlhkeJ5SkMkTFCmSfEXS3xOvVUzt50wvC88WBE6EOhw5XOFdST8LMOg86kcVvhAisVJ1OibfvuFB+mazxS8EEMkpGoRqWIHfAzVzUxeQM0sLDojMW+RjYD8TXjjNu0iIFG4lhc/wAKTIzfgDW66vBHEZW+yq6j92cfPtWjg3EDPEHZSjglXjJyUcdQSPofkRUg88es2lWIKASk8Uhz+ykgJPzxTMUkteI3Eupkhj0B3QZkIY6GKZxowN1861S8wvmNEiAleUxMjvgIVjMmdQByCoBBA70BYaKTy8TliGqaEBB9p431hR5lSoOB3IpsjZAIOQdwR3oD1RRRQBRRRQBRRRQBRRRQBSLnXhnvNjcRd2QkbZ3G4/EU9qLxC7jiRnldUQD4mY4AHzNQ+iJK0cT4JL40dnZhgXSfLHB2B6emcAjPasc0I1pccQgUrpudLKNQBALBjscDuw+gppybb8Oh4j4sfEFfJfTGV0glzsAx2OM7VP8AaPwqxmu1M96lu4QBkK5JXOxz28q5tr29nD6T298mxeBunLrIAQ7J4pHc5YNj/pxR7FOJx+7yQkgOJC4ztqBA6eeMb1a7DmuxbRFHcRnICoM9QNh2quc2ez6HS80U4tlAy+R8AHoQQVGevnV/yjXa1Uo80bvazxaMWwgV18ZyGRdiQFOc+h7A1VuJ2jx8uQhwQzTa8HqAzuR+G/1phyZ7PbSV/Ga5Fz4bYKoMLqG41Z+I7EHyqwc5T2d8Pyf72kUwkX4cZOoD7ONh3o03bKuEpXJ+Ucwj5hvI7WO11LHBICFYrjKliGOvyyTmum8E5YWw4VcqGDvJE7uw6H82cY9AP51B5j5esoOHQ2t3crGyEmKUrvnOW+HuMHenfLHBCOHGAXPjRSRkRSaMaVZSO53G+3SkItPknHjafJwyx4TJLaTzITpg0F19CG+L+rj8TXcvZlzBFdWSKgVHhAR0HbA2IHkev3145H5HHD1nVpfGE2kEFcbKGBHU5yGqDy57Omsbw3EFyRGSQYimQUOfhznt2NTCDiTixOHJYudNXu6acavHgxnp+mXyrRzT7z7ncavAx4bZxrz0pxxWwE6KpYjS6Pt+4wYD64r3xSzE8MkRJAkUqSOoyK2o6hLxm7zJbQaHddppdC6sKmNAIztqff8AqGs2l7pvSNEiJcL+uukeKg7eZZP7FNrHh4jeR86mk074xhVXCqPQbn6mvXErISqBkqVZXVh1DKQR9OxHkTUAT2PEhb2pcqzA3Eq7Y2LXMgBJJAA1EDPqKjz2zLdW0kgCvNcMxUb6Qtq6qM9zgZJ9cdqeW/DFETxN8SOZCwPcSOzEf+rFQ5eCuVt9M3x27FlZ01agUZAGAddwrdc74qQOZiNJz0wc/LG9LuV8+5wZz+jXGeuMfD+GK8TcMklGmeYMh6pHH4Yb0Yl3Yj0BFNkGKA9UUUUAUUUUAUUUUAUUUUAVyn29xzG3gK58EOfEx54Ggn06/XFdVNUb2n81tYRx/wCrrPHNqVtZ+EYGQCMHORn7qpPopP7TnvL/ACtw/iEMSwTtDcqo8ZXydRxuVycYz0wat3OvJMQs/eJHZ54LdUMhOAxQAaivc9TVC5vuLGZIJLL81KwzLEuVWPA3OOinPcda6ZxK6c8va5cs/uyltXVthufUjf61zqmmjnjTTRUvZby3Beh5XL5glQrhsaiBq+IeWR0p57bOM6II7RT8Uxy2P2VPT6tj7qx7DkCw3OPsmRSD6aaonMvFnveKPNFG0oiYCNACcrG3kOxbP30tLHwRe3Fx5LH7LuItZ372M4w0gABz+sF1AfVc7/Stntp4KYpor+IYOVVyP213Rj9Bj6CqjzLxW5a7S8lgaCQFMbEAlDsd++MD6V2HmW4jvOCzS4BV7cyLnsyrkH5hh+FIcxaJhzFx9jmnE7wcd4jbxDKqqgH+HZpflvsDXaeISe72/wCbAGnQi5+yoJCgn0Gc/SuV+wK3VpLqQga1CKD5BtRP3kD7q67fvGEIlxobCkMMg6jpwQdsHON61xLizXCuLZEFrOjIRKZQTiQOFG37S4AwR5dxUCeOcXccQupNLxyOfgjyCrxgY+DphjXu+tza+G8Uj6TIiNE7l1Idgvw6sspGcgA42rdcf7Rg/wCXm/vIa1NjEcc0k0yi4dFjKKAqoc5jViTlTuSax+UHgaVZiZAiCRGCgMwJK6SBtq1DAOB1rDNKGvTBpMoKFA3QnwU2696hvCZLdrgMZZCUYgDSQIn1GMLvgghgQT1qQM4rGaQapZmQkfYiwAnpqKksR57D0rMNxJFKsUraw+fDkwAcgZKsBtnGSCOuD5UwtbhZFDoQysMgjoRS7iEge5gjXBZGMr/uroZR9SW2HkDUAi8ucUkOEnIJk1PE4AUMoY5Qj9pQB8xv51Ou74pcIpICGKR2/qlN8/ImofD7LxbKNQdLjLI46o4Y4I/kfMEjoaXSztcTCMgLOLeeN0z+sfDwf4WGCD5HzyKAbWqS3CiQyPFGwBREADaexZiCckYOBjHrW63injkAL+LEcglgA6eW4ADjt0zWbG5M0CmIhGwAQwzoYbMpGRuDkVD4jdTxNEokjd5HVQnh4JGoaz9vYBcnPyqQWCisCs0AUUUUAUUUUAUUUUAVW+eJYBAFuIfGSRgujbruQc9jt1FWSqf7SpdNuhxvrwD5fCa5tVNxxNoh9FMs7ThUUm1rI2CCcvqGR6E7gGug8eu4JLB2dfFgdQCo2ypIGPSufTcVDWqReAoIxmTG5wfl3+dWa4VBwbCOHGBkjzLAkY7V5WDVZKlfsVjRP5Gtbb3RxbxGKNmIZSxJO2Dv8qV8gwWSTyC2tzE+k5YtqyAem/rTL2d/0Rv4z/IUq5HQe+SMv2WRjjyOsZFbfMT/AI/ySkuCfdXVtxOU2k8BYISwJbG6kjtvWOFT2qs/CkhYRfnEwWyCDlmHnvk0r5U/2m//AJn9qvNl/to/8R/7s1WOpnSfu6I4LDDwq14PBLLBEQG06gGJJ3wOp7ZpXP7Q4WBV7dipGCCVII8iKd8//wBBk+a/2hS7kHh8cln8aK2XYbqDW+bJl9XZB1wT5pDDlu6tbn44y7MnRZXZjHkY2DE9ts0+aBS4cqNYBUN3AJBI+uB91cx4dF7rxcRx/YLacfusM4+hq780qpFuHxoM6ag3QjDdc7dcV06XM8kXfaJTscJAqlmAwXILHzwAB+AArzBaqhYqoBc6mx3bpn57VGsbW2RswrCGxvo05x9O1JEnYSC+yfDZ/BxnbwCdKyY6fpAGB/ZY11EjmXgseolS8ZbOrwnZAxPUkA4z69ak2lkkQIRcZ3J3JY+ZYklj8zULihzdWyndWE2odj8C9R3pbbcGt/f5h4MeBBEQNIwDrl3x57VALJbQqihVAAHQD55rSeHx+N42geLp0a++nOcfLNK+X7xFNyGkUEXMgwzAYHw46npUmwuA91PpYMoSLocgH48/Xp+FAbrnhEbtr+JHPVo3KFsftaThvqDWyy4XHEdSglyMF2JZyPIsxJx6dKm0VICiiigCiiigCiiigCiiigCqX7UEJtkwCfzg6DPY1dKTczXTxxhkIX4gCSuob5xn6965da0sMmxV8HPBx6VrX3YW/wCqF1YJPXyxVj4Ty9J+TZY2BV5PiCnt0xn12pzJxIrZ+L8OvA3AGNWcUcB4q0kLtIQWTOcDG2K8nE8SklKXaJ9NlJ4PzFJZI8LRHUSSNW2Cf5infs64fKoklkUqr40gjBPcnB6DtTHl6/eZnaXQVUZ+yBg58/QVHuOPzSvptl288ZJ9d9gKpDLjilNtv2QWN2JuU4yOJybHH5zfH71RbiZouJTTBCfDZm6HfK4/xqzDitxCVMqZB2IxvnzBGxpnxq/K2/iR4ySMEjPU4NRGeOWJ8tOLsemVriHHHu7KfVEU0lOmTnJGe3alfAuZJraHwkh1bkgkHv6AU9Tit1p1gAp3OgY/Cm9jxfxIJHChZEBz5ZwcGqY86yS3bmnXsS8bK5yhwOaS597uFK4yygjBZj3x2A9atPMUGs24K6h46EjGdsN1pDb8YvHGUAYDrhOlNOBccefVG4CyAZBA2P0PcHtXZo9dhS2pPn/SfT2krjkAWLRCgWSY+EGVcEBsljkDbCBjv3ArS/LAaDwDc3Ph6NGMxj4cY/8AteVReAcaladopyMjOMDGCOv3jevFhxmee8KIVESkk/Dn4Rt19TXVH4jjlSXbdUNrNtlI7S2gkyXj8aOQ46sqqNW2w1ABh86nW6n8oTHBwYIgD2yHl7/WmckyqyKftOTp264GT+FauJXwhVWKu2pggCDJJPp5bGvQRQV8AsEJuS8akm5k3ZRkj4fMVJ4fbKl1PpUKCsXQYB+3/wBq32vES7BfBmTP6zKAP7VaZONoCxCyMqnDyKmUUjrvnJx3wDjegG9FL7jiqJoA1SM41IsY1Er+15BdxuSO1bbC+WUHTkFTpZWGGU4zgj5HPlUgl0UUUAUUUUAUUUUAUUUUAUt5gt/Et5F76cj5jf8AwplXh6xzxUsbTJRzuzuyYFiGCWl6HfY/96nSOIHuI8aQVGMHz8h9a3WHL7pdBiB4YYsDntvgY+eK38z8GklkVowCCMHJxv2/nXynyeVwc12nX6Ntys12dqFsJGBPxgnON8dOg9BUjkwJpfBy2rfbG2Nvp1p5a26rEse2AoX8Kq9xwCeB9du2Qe3QgeXkRXe8EsLx5Iq6XKK3fA65lkCwnPcgeu5pE6FeHkHoJNvlr/zzQvB7q4YeO2lR57n6AbfU074zw0m2EUQzgrgZ7A+dZzx5NQ55kqVVRKdcCC0434cHhBMk5AOdtye1TuG8PaO2mZxguvTuAAev315fgLNbKMASrnbPUZ6Z+6mFpFO1s8ci/HpIU5zqyNs+RrHT4MjdZPbgNld4NxkW6MCurUc9dulM+V7BzK07jSGBwPPJyfpXjhvLzmCRJQFJIKHOcED/ADphyxBcRAxyqNI3VtWcenyrTR6bKskfUXHgSa8Crm+1MUqzIcatjjzx/lTLkyw0Q+IftSb/AE7f5175v4bJPGgjGSGyd8bYNMeCWzR28aP9pVAPzruw6TbrHKuCrl9J44h/SLb+KT+7NauY5iggYKzkTp8K4ychhtkgbdevatvE4nMkLomvQzahqAOGQjIz61pvhNIEIhwY5VfSXX4hhgcHzGc717KMyVb3zMwBhlT95tOPwYmlkMktqhR4jJCuoq8eC2kkn4ozg5GcZXOfLtTWKeRjhoSo89anH0G9QopLlFKGMSsM6JNYCsM7axjKkDrjOceuBINWlg8dxbKkkbRBNGQp0Z1IUJGO+Cpx28ql8JvklaTCNHKukSK4AYbHTnBIYYzgg9jUW3tZ7YRhB4yBNLqCEIYEnWoO2+SNORtj6yuHWzmaSeQBS6rGqA50qhcgk/tEudu2B60A0ooooAooooAooooAooooDFVnm9yDHhiPtdD8qs1VfnFcmP8Arf4V5nxZ1pmb6f8AsREks5oVEokz07nvU6+u2ltAw2OoA4OOhpW88shWJ20g4xt91NeMWgitVRd8MP8A5r5/DKTxzcG9tc2/J0yXKT7shWfDJJFDCXHoSc9fnVqlkCISegGT9KrHDuHCRVZpAD+IwfnTHmWfEWgdW6/KuzQ5fR00sjXj3Mssd2RREVtxFxMJSTpLb+WO/wBwq4Xj/mmP7pP4VTZJ4/AVBnUDk7efWnvDrvxLRvNVIP8Ah+FZfD9U6nCT7V/svmh00vwKLGwklJ0uQABjJPet9nfy283hyklSQN98Z6EelbeUbgAPkgdMVE47MJrgKm/QZHnmscaUMUcsJfVfRZ8ycWuC18QuvChkkxnQjPjpnSpOPTpWngfExcQJLpKFh8SE5KMOqn5H7618w/0O4/4Mn921Q7A+DJF+xcIv0lVP/wBkH3r619fF2kzzyZzFxf3WLXoMjFgqoDgnud+wCgsfQV7u+JaWWONNcrDVpzgKv7TN+qM7dyewpRxM+MtzL1SNHij9T/vGH9YaP6p86Y8KI8e4z9rMf/T4Yx9M6qsD3LdzxjU8SMo3PhsSwHopUavoc+leLni51QLCqP4wZlYsVGlQDnZSe4ptVUsMePbFPsarrR/DqGMenXFAN24m6SIk0QAkyEdG1LqCltJyoIJCtg4xtWvhnEbieJJViiCuNQBlbIB6ZxF1qILlrwghCkUEjFtZGsuisoXSCdIBOrJ6jG2DWvldLr3ODS8GnQMZRicds/HQFmjJxvjPfFe68RZxv1748691ICiiigCiiigCiiigCiiigCq9zSYRoM0oj6gZ71YDVB9qnSD5t/IVxa9J4Xas6NLDflUbGM93Zz6VWdNQ2B86Y8VREtgJpcAEfGR91c34hHbeFGIdRl21Zzj8fWrXzOjrwqNXOXHhgn12ryMTxuM/pXR2ZNPtlGm+X57NRks9h70vWrJd8G8WRX1nAxt6Df8AGqDwhLAovjs/iE74zjr8vlXVYhsMdK10OkxTi01wZau8cqTf7IsnDIyCNC798VCsOB+EHAckOMYx09alcDuWki1OcnW4+iyMB+AFeeH3TNLcqxyI5FVR5AwRN/aYmvTehwN3tOP1JVViyPlYA/pD91MOHcDjiYsN28z2+Q7VAt+JyG4Ehb/VpHaBBgbMvR89cMyuv/TUnicjm7t4hIyI6TM2nG5Xw9O5B6ajVMfw7TwluUeS0s05KmxnfWoljeM7B1ZCfRgR/jUfiHCxLB4WpkIA0OuNSMuNLDIxkEZ32pLzHdTW0cmiVm1RuVLBS0bLp3GFwRgnqNtqn8VjkhiaVJnJjGsq+kq4G5BwoIyO474ruMiY3DF938AZC6NOe/z+ZO9YveG6yro5jkUYDgZyv7LDoy9/MHpjetXDbxsyxyn4o/iDHbVG2Sp9Mbqf4c962cEneVDK2yyMWjXyj6KT6sPix2zigNcthNINLzAIfteGulmHlqJOn6b+tbjwpPEhdfhEKsqqOmGAH4aRTCipAv8AyYBM0qsV1rpdR0YjZWP7wG2e4x5CovDeGTwRJEs0ZVBpGYznA6Zw9OqKA8xggDO5716oooAooooAooooAooooAooooDFUH2p9Ifm38qv1LOM8Nim0+KgfTnGe1cmtjuxNG+myenlUjm9/NZm2AiUibAydwPX0pte6/yOuvOdS4z106tvwqx2vL9sGB8FNqZcSs0kj0OoZdtu23SvKxYHKMnfijtnqVuikn3fJzvgs3DxGvjqTJnc4Pn6V1GIjAx07VW4+XrYkfmV/H/OrLGNq7fh8Wk06OfVzU5Wr/ZXuX+Fo0JJMmTJL0lcD9K/QBsCoxcwi9SInxHnSOLUSx1PbwjJJOcLkt16LVphiCjCgAbnA8ycn8TWr3OPXr0DVnVnG+rQEz89IA+VekcYhn4HcG1FussICqAh8JshlwVb9J1DDNRnka6uLJg7xN4VwH0acq4MIZfiU9GBq34qOlogbUFAbc5xv8WNX34H3UAg5n4WqWdy+p3cxFdTtkgfujGBvv07CmTcFDbSyyyrkHSxAUkbjIVRn5HamM8KupVgCp2IPQitgoBBzPY6/BIYrqkWJ8D7UTn4l9MkA57b+dPkGBjyrzNEGxkA4II9COhr2KkGaKKKAKKKKAKKKKAKKKKAKKKKAKKKKAKKKKA//9k=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628" name="AutoShape 4" descr="data:image/jpeg;base64,/9j/4AAQSkZJRgABAQAAAQABAAD/2wCEAAkGBxQSERUUExQVFhUWGRwYFxgYGCAbHRkbHBgaHBwfIBsfHCggHB4mGxkbITEhJSkrLi4uHx8zODMsNygtLisBCgoKDg0OGxAQGiwkICQsLCwsLC4sLCwsLSwsLCwsLCwsLCwsLCwsLCwsLCwsLCwsLCwsLCwsLCwsLCwsLCwsLP/AABEIAOsA1gMBIgACEQEDEQH/xAAcAAACAgMBAQAAAAAAAAAAAAAABQQGAQMHAgj/xABKEAACAQMCBAMFAwgGCAUFAAABAgMABBESIQUGMUETUWEHFCJxgTKRoRUjM0JSYnKxNIKys8HRCCQ1Q3N0kuElg6LD8URTY8Lw/8QAGgEBAAMBAQEAAAAAAAAAAAAAAAECAwQFBv/EACkRAAICAQQBAgYDAQAAAAAAAAABAhEDBBIhMUETUQUUIjJhgSMzoXH/2gAMAwEAAhEDEQA/AO40UVjNAZorGaM0BmisZozQGaKxmjNAZorGaxmgPVFYzRmgM0Vis0AUUUUAUUUUAUUVigM0UUUAUUUUAUUUUAUUUUBg1zj2u8sX154D2cojESyeIPFaMtnQRjSN8aW610io1+Pzb/wn+RoQ+j5Z5RseIcRmaGC6kDqhc655FGAVB3Gd8sO1WH2hTXNvxK2hM8gKQ2yvpkYKzDAY9RnOOpqT/o/wEcRlJH/079//AMkf+VefbRbl+LgDbVHEucbAkkVBi5UrOne1a9xwqcxy6WwuCrYP2h0IOa5/yVezHgHE2aWUsD8LF2LL8K9CTkfSoPM/svns7WS4e6WRUAJQKwzkgdScVN5IH/gHE/r/AGFqSrm7Nvspvp5OH8SDSSOwjOgliWB8NuhJ23pB7LOdZbW8VbiWR4ZsIxdi2hv1WGScb7H5089kwxYcTx10H+7alPKXK44jZ3WgDxkCMn8QByPkwA+tSyvqMZe268lTiUPhTSorRLsjsB9s74BwetMP9IK8ljay8KWRMrLnQ5XOPCxnB36mufca4u9ybVZQfEgAiYnqcPtn1A2roH+kIN7H+Gb/ANqobLLJxYu535ykHDrGxgdzPJFG0rKTq3wEXV11Mev0866h7OOXJLKzVZ5Hknf45CzltJxsoyegH45rhfCZDw3iFrcXKeJGyrIpIz8DDGpc90r6btp1kRXQhlYAqR0IPQ0NcbshHiEhkkSOIN4ZAJL6ckqG2Gk9iKyONII3ZwyFDpdCMsGPQDTkNnIxjrUKC5dbi6CwvJ8abqyAZ8JNvicH8K0R2je9xPPpBkMjhVJKh0RFjGSBqbwzK3Qb58qg0GYvJyNQt9uukygP92CoPpqx616/LMfgvKdQEedakfEpH6pX9rpjzyMdaYYpFe2Sy3E8fQPAhYjswdtDY6ZGM59BUgkrxNwU8WExrIQoOoNpY/ZDAfZydsgkZwO9ZXiZcSeFHq8KRo21Np3UA5GxyN6jyXs0Gn3hUeMsFMqZBUswClkPbJG4Jx5YrHARtef8xJ/YSoBm348Ta+9PEUj0CQAOGbB7YwBn60wsL0SGQYKmNyjA/IEH5FSDVakH/gY/5df8Kb3Y8G7jlH2Zh4Un8S5aI/i6/UeVSBhe3ojaNSCTI2hQPkST8gATUKx4pLNGHSAaTnGqUAnBIzgKcZxmvNqfGuXl/UhBiT1c4MjfIfCo9Q9QeXWuvdk0LBp+LGpnzjW3XC1AHQvh4qwkEO0Zk23ACsqkZ88sO1Ztr4NJJHghoyMg9wwyGHodx9DS85/KEWrGfdpc46Z8WHpXnmSU2+LtUZzGNLouMyITsBkgZD4IJ6At51IGcd6GleMAkxgFj2BbOF+eBn6ipYqBwWzMcXx4MjkvKR3duv0H2R6AUwoAooooArVcx6lZfMEfeK20v41xVLaIySZxkKFAyzsxwqqO7EnAFAUP2bezSThl08z3CShozHpVCu5ZWzuT+z+NbucfZ3NeXy3KXKxqAgKFSc6Dk7hsb/KnEnN8iXEEEto8b3DaY/ziMMAEsSAcjAHljfrTLi/McdvPbwMMtOW3yAEVFLFmyc42xQpsTM828FN5aSW4ZVLgAFhkDBB6AiqzwnkM2/Dbu1aZB4+TrCnSvwgbgt6edNuCc6Lc3XgCGVFaMywyuAFmRWCllHUDcEE9RvUniHMREzw28DXDxAGXSwVU1A4Us2xcjfT5dcZpZDxpuyo+z3laOKC7gjvYbgzLgmLcJlSozhj91NfZtyK/DPG1zLL4mnGlSuNOfMnzr37OJBN75dhBGs05VV+HZYkVOqkqfiDbgnpVytrhZFDowZW3DKcg/IigUEcz5t9k3vV4biGZYgxDOpQtls5JBBGM019pPIT8T8DRMsXghwdSls69HkRjGn8avmKMUJ9NFB5l9nK3fD7e2MirNbqoSXTt0AbbOcHHTNM/Z7y1ccPtzBNcLOgOYsKQUB6ruTtnp9ateKMUJUUiNbWmh5XznxCpx5YQL/hRf2YlXBJBBDKw6qw6Ef8A93NSqxQsQAlxjGYiezYb7yufwzWv8kfm3Uu2uQhmk6NqGNJHYAYGF6feaaUUArnspZQEkZAmQX0g5fSQQN/sgkb9e49a22PDvD8b4s+LI0nTpqVRj/01PrFAJ24H/qXuuv8A3Yj1Y8sb4z6edS+L2HjwtHnSxGVbGdDjdWA9GAOKnUUBC4XY+DEqZyRuzftMd2P1Yk1A4bZXMMYjBgYLnBOoHBYkZ2PnTyigE11YTGeOdDHqWJo2Vs4+JkbII32KY3rddWUk0DxyFFLd1yQBkHvTOigMCs0UUAUUUUBiqrz5wu5mFtJahHe3nWUxu2lXABGC3bGc9O1WqqtzlznHw94leJ5DKGI04204znJ/eoVlJRVsU8U5SvHlt7yOWE3iOxcyBjEqMhUIgBBwoPmMnf0rVxTkKSa5tXklMoBka6lJAZsrgRqvRY+2B265Jrbw/wBqEMsscYhlBkYICSuxP1qdx3ntLScwywS7YIcacFT3G+dqmjP5jHV3weOZ+EXYvLa5skibw4pIWEjaVQOVIbA3bGn7I6+lLOA8rX8T3MEkqeBPMZpLgHE0oZFBjCjaPdcauwyBvuLJx/myG1SNyC/ibqFx9nGS256bj760nm4e4G9MEgX9VGIBYZAB9Ac0pk+tD3EnK3K14kPucxjhtI5JG/NMTJOryM4Un/dp8WDjJPmK6BDGFUKoAAGAB0AHSudD2qoPtW0gHo6mnXG+eVt44JBCziddQGQNIwDv99KM1qsTTdlvzRmuewe1GM/bgkUZ7FW/DIq6W3FIpIROrjwyurV2x6+VGmXx6jHP7WTs0ZrnPEParErYiieRf2yQoPyG5xTPlr2hQXTiNgYpG2UNghj5Bh39DSiq1ONurLnmiqhzjzuLB1QwtJqUtkMBjBx3qXxvm2K2ijdslpQCkY6nIz16Ab9aUyzzwV2+iyZozXP7X2mRmQLLE0anbXqDAfPbp6ip/NPPK2cqx+E0mUD5DADckd/lTa0UWqxNbky40Vz/AIF7TFubqK3EDqZSRqLAgYRm6f1cVfwag2hkU1cT1RWKzQuFFFFAFFFYoDNFFFAFFFFAYrkPtyP560/hl/nHXXq477dmHi2mf2Zf5x0OfU/1s08pcy2xntofcoNZZV8XbVkD7X2ev1q6e03hMctoZWIR4fiVj37FT8/54qlcqc+kSW8HusG5WPWPteWenWvXtH5ha8ulsoNwj6SB+tJ0+5c/fnyq1nHGlha7FPALX3q4ggkfCnbBP6q76F+ZzXTvaLEF4ZIqjAGgAemoYqi868ovZRwTQljpAWRh1VxuH9Bnb7qdcU5lW94LI5/SJoWQA9G1Lv8AIjepMsUNkJRkuSp8K45DbRlZbWKcltWXxkDAGBlT5fjVh9orh4rNlUIDGSFzgLkAgD5VXOA85+5xsiwRSEsX1PnI2AxnHpTj2ncT8SGylKhfEjLYHbIBwKIxhD+FryeeN3dh7hGsYX3j4NRRcHOPiycfOo15cvFwaJNwk8zdT1TBbt2JFL+OWDWaWtzpEkUoWTDDK50glD898V0Li9vHxnhitbYDL8SKf1XUYKHy22o2aYsMpJvp0efZzy3btaLNJFHI8mTllDYGdgNWcVr5h9mizTeJbSrbjY6REGAYHOofEMfKqRy5z7ccLDW80BYAkhHYxsp74Ok5GfSiLiPEOM3Y8J5oU2B8KR1SNepJII1N/wBqg6oLHtUXHkb+1zKSQhiGYQkFiOpzuan87cIlaC2uI01gQqjhRkrlQcgDfHbbpSf20ERSwDJYiEgat+hxkk9TU7nziN7bxWssMsiQtCgYqAQH05+LIOMj+VTZlPEm52aeHcasLrRFdweGVGhWQ4T6gbqaPahbqtzEqnZYFA77BjjfqarXH+O/lCVPDgCyldBCfEZGON9gMUw9p4aGe3Rj8S20YPzBYGlmO1vG417Dzk3mW3kv4IUsbdHbUBKuNS4ic5Hw53wR9a6NxOLXcW6EtpIkJAYrkgLjOCPM1zfkn2hme9gtjaQJ4hZfEX7Q0xu37PfTjr3rpHEJAt3bZIHwyjc43wtVkeppo7YUYv7BolMkDPqQaijOzLIBuVwScEjoR386xxe68SKNI2YG5IUMNiEI1OwI3B0ZAPYkV74vxRdDRxMrzOCqIpyQSMZbH2VHUk0s4dw55JtaylUt0FtF8IOrTjxH36ZKqv8AUPXNQdA04BMfDaNyS8LGNiepwAVJPfKFTmlnArqRvdNTsdXvGrJ66X2z54rabZ7e7SVpS6TqsL5UDDKWaNtu51Mu/mtQ+BSqosiSB/SRucfrmoJHM0jRXS5JMc40jfZJVBI+QZQfqo86xw2Qy3Esmo+GmYUGdiQ35xsd/iAXP7p8zXnmrEllPpbdUZlZTurKMqQfMEA0x4ZbLHDGijCqigfdQglCiiipAUUUUBiuce1rmmaxa3EKxHxA+rxE1Y06MY3GOtdHNcd9vkZaSzA8pf8A26iXRlm+xnvlrmLiktxAHtVETsNTi3Iwp7htW3zrpXGLiK2gknZVHhqWJwOvz+dc75Pu+MCW2SRHNtlQzlY9ITTtgj4j23rb7cON6IYrVDvIdcmO6rnA+rEH6VCfBhBqMGzbyFz7LeT+DciICQNoCrj4huAck5yufupn7QeI3dr4fuUCujBjKfC1gYxjOCMbZ61zzjFmtibKSBkLiNXbSwP51CGOcHuGI+lds98We0MqHKvEWHyK5pF2RjbnFp9nGLTnziExIhghkYDJCQEnH0au0W7KY4fGVQ7gDSR+tpyQAfkdvSuP+wk5u5v+EP7VdW5hm0S2h0s3547KMn9DJ2pFuuS+nhxbGV2Y0T85pC5AGemSdKj7yBUT8pwRs0YzlT8QSNjgkZ30qRnFLuZ+IaoVHhzLmaDcpgfp075rZw++0XF2vhyt+dXdVyP0UffNTZ00hkYIbhQzRq47eJH/AIMM16spodTxRFA0eNSLgadXTYVi44kqQPM4ZFRSxDDBwPTPekaYt1gnYrrLYuN+0zDy66H0D5ZqRtRYZVjZwrBS2MgEAnAOD9MkVF4jxSCIaZcgbD9GzDc4A2UjrtivEp/1+P8A5eT+8jrbx/8AQ/8AmR/3i1BNI8WEduMNHGiFiQPzegkgEnYgHpk1LuljGDIF6hQWA6sQoH1JAqFxu48OW2Ol2/OMMIMn9E/byqJxriOpIh4UwzcW4yyYA/Px9TnpUkbUNrWOJvijCbEjIA2IJBHzByKJEilLIwRyhAYEA6SRnv0OCPoaVX90LOV3I/NzDIA7zgAAAebqBsO6nuaZcFszHENe8jEvIfN23P0HQegFAlRKhtlQYRVUeSgD+VbAmK9UUJPLLmtM1mjgB0RgOgZQcffUiigI8FmiAhERQeoVQM/dW8VmigCiiigCiiigMVzT2w8u3V2bf3aMOE8QPuARq046npsfwrpdUD2wI620cqO6BX0SaWK/C4xnY9mwarJ0jPL9rEHLFtx6OeBZiwt1YBgfCICAY3wNVR+NcmXvEOKPJNG0duzaVfUpKxqMDAz1J3+tNeNceccvxsHIlbTCWBOSVfDHPXJVSfrW3kTjLx8LuDK5Z4dR+JiWAZcqCeoqm5Pg5/of0v8A6LeM+yERws9rLI8wwVVtIB333xtVs5I4fcQWLwTppK6vDyRjDDOnY9mJG/bFVj2a8Udbe7vbiR2WMBQCxIGkFiACcA5IFK+HG/43JKfEMcI6bkKh7AAfaJHX6U3Lx5ITiuYrsb+ybly8tbmV7mLw0aPC4K4zq8lPlXReI2zPJbsoGI5Czb9jG67ee7CuQ3Njf8EdZTOZYjsFDMVYkHYqc6cdcirRz/xvxeERXCa11uhwGKkHfIJG+AR0op0jSGRRTVdFz5gtGmhCIMnxIm+iyox/AGo0DyQzXB8CVxI4ZWQx4x4aL+tIDnIPauPwcvcRltPfkuXK4LaRK4YBSem+O1XHk3meW74ZdiViZYI2GvuwMbFTn9rY1MZ32WjmvtFzvYGuhGrxssevVIj6ckLuowrMCC2D17Vvn4LbupUwx4YEH4B3+lcl9mPMhtrW+nnkeTQI9IdyxLEPgDUe5xTL2V8PuLud+IXMkpXUfDTW2ksep05xpA2FFNPotHKpdF1gjnjlhkeJ5SkMkTFCmSfEXS3xOvVUzt50wvC88WBE6EOhw5XOFdST8LMOg86kcVvhAisVJ1OibfvuFB+mazxS8EEMkpGoRqWIHfAzVzUxeQM0sLDojMW+RjYD8TXjjNu0iIFG4lhc/wAKTIzfgDW66vBHEZW+yq6j92cfPtWjg3EDPEHZSjglXjJyUcdQSPofkRUg88es2lWIKASk8Uhz+ykgJPzxTMUkteI3Eupkhj0B3QZkIY6GKZxowN1861S8wvmNEiAleUxMjvgIVjMmdQByCoBBA70BYaKTy8TliGqaEBB9p431hR5lSoOB3IpsjZAIOQdwR3oD1RRRQBRRRQBRRRQBRRRQBSLnXhnvNjcRd2QkbZ3G4/EU9qLxC7jiRnldUQD4mY4AHzNQ+iJK0cT4JL40dnZhgXSfLHB2B6emcAjPasc0I1pccQgUrpudLKNQBALBjscDuw+gppybb8Oh4j4sfEFfJfTGV0glzsAx2OM7VP8AaPwqxmu1M96lu4QBkK5JXOxz28q5tr29nD6T298mxeBunLrIAQ7J4pHc5YNj/pxR7FOJx+7yQkgOJC4ztqBA6eeMb1a7DmuxbRFHcRnICoM9QNh2quc2ez6HS80U4tlAy+R8AHoQQVGevnV/yjXa1Uo80bvazxaMWwgV18ZyGRdiQFOc+h7A1VuJ2jx8uQhwQzTa8HqAzuR+G/1phyZ7PbSV/Ga5Fz4bYKoMLqG41Z+I7EHyqwc5T2d8Pyf72kUwkX4cZOoD7ONh3o03bKuEpXJ+Ucwj5hvI7WO11LHBICFYrjKliGOvyyTmum8E5YWw4VcqGDvJE7uw6H82cY9AP51B5j5esoOHQ2t3crGyEmKUrvnOW+HuMHenfLHBCOHGAXPjRSRkRSaMaVZSO53G+3SkItPknHjafJwyx4TJLaTzITpg0F19CG+L+rj8TXcvZlzBFdWSKgVHhAR0HbA2IHkev3145H5HHD1nVpfGE2kEFcbKGBHU5yGqDy57Omsbw3EFyRGSQYimQUOfhznt2NTCDiTixOHJYudNXu6acavHgxnp+mXyrRzT7z7ncavAx4bZxrz0pxxWwE6KpYjS6Pt+4wYD64r3xSzE8MkRJAkUqSOoyK2o6hLxm7zJbQaHddppdC6sKmNAIztqff8AqGs2l7pvSNEiJcL+uukeKg7eZZP7FNrHh4jeR86mk074xhVXCqPQbn6mvXErISqBkqVZXVh1DKQR9OxHkTUAT2PEhb2pcqzA3Eq7Y2LXMgBJJAA1EDPqKjz2zLdW0kgCvNcMxUb6Qtq6qM9zgZJ9cdqeW/DFETxN8SOZCwPcSOzEf+rFQ5eCuVt9M3x27FlZ01agUZAGAddwrdc74qQOZiNJz0wc/LG9LuV8+5wZz+jXGeuMfD+GK8TcMklGmeYMh6pHH4Yb0Yl3Yj0BFNkGKA9UUUUAUUUUAUUUUAUUUUAVyn29xzG3gK58EOfEx54Ggn06/XFdVNUb2n81tYRx/wCrrPHNqVtZ+EYGQCMHORn7qpPopP7TnvL/ACtw/iEMSwTtDcqo8ZXydRxuVycYz0wat3OvJMQs/eJHZ54LdUMhOAxQAaivc9TVC5vuLGZIJLL81KwzLEuVWPA3OOinPcda6ZxK6c8va5cs/uyltXVthufUjf61zqmmjnjTTRUvZby3Beh5XL5glQrhsaiBq+IeWR0p57bOM6II7RT8Uxy2P2VPT6tj7qx7DkCw3OPsmRSD6aaonMvFnveKPNFG0oiYCNACcrG3kOxbP30tLHwRe3Fx5LH7LuItZ372M4w0gABz+sF1AfVc7/Stntp4KYpor+IYOVVyP213Rj9Bj6CqjzLxW5a7S8lgaCQFMbEAlDsd++MD6V2HmW4jvOCzS4BV7cyLnsyrkH5hh+FIcxaJhzFx9jmnE7wcd4jbxDKqqgH+HZpflvsDXaeISe72/wCbAGnQi5+yoJCgn0Gc/SuV+wK3VpLqQga1CKD5BtRP3kD7q67fvGEIlxobCkMMg6jpwQdsHON61xLizXCuLZEFrOjIRKZQTiQOFG37S4AwR5dxUCeOcXccQupNLxyOfgjyCrxgY+DphjXu+tza+G8Uj6TIiNE7l1Idgvw6sspGcgA42rdcf7Rg/wCXm/vIa1NjEcc0k0yi4dFjKKAqoc5jViTlTuSax+UHgaVZiZAiCRGCgMwJK6SBtq1DAOB1rDNKGvTBpMoKFA3QnwU2696hvCZLdrgMZZCUYgDSQIn1GMLvgghgQT1qQM4rGaQapZmQkfYiwAnpqKksR57D0rMNxJFKsUraw+fDkwAcgZKsBtnGSCOuD5UwtbhZFDoQysMgjoRS7iEge5gjXBZGMr/uroZR9SW2HkDUAi8ucUkOEnIJk1PE4AUMoY5Qj9pQB8xv51Ou74pcIpICGKR2/qlN8/ImofD7LxbKNQdLjLI46o4Y4I/kfMEjoaXSztcTCMgLOLeeN0z+sfDwf4WGCD5HzyKAbWqS3CiQyPFGwBREADaexZiCckYOBjHrW63injkAL+LEcglgA6eW4ADjt0zWbG5M0CmIhGwAQwzoYbMpGRuDkVD4jdTxNEokjd5HVQnh4JGoaz9vYBcnPyqQWCisCs0AUUUUAUUUUAUUUUAVW+eJYBAFuIfGSRgujbruQc9jt1FWSqf7SpdNuhxvrwD5fCa5tVNxxNoh9FMs7ThUUm1rI2CCcvqGR6E7gGug8eu4JLB2dfFgdQCo2ypIGPSufTcVDWqReAoIxmTG5wfl3+dWa4VBwbCOHGBkjzLAkY7V5WDVZKlfsVjRP5Gtbb3RxbxGKNmIZSxJO2Dv8qV8gwWSTyC2tzE+k5YtqyAem/rTL2d/0Rv4z/IUq5HQe+SMv2WRjjyOsZFbfMT/AI/ySkuCfdXVtxOU2k8BYISwJbG6kjtvWOFT2qs/CkhYRfnEwWyCDlmHnvk0r5U/2m//AJn9qvNl/to/8R/7s1WOpnSfu6I4LDDwq14PBLLBEQG06gGJJ3wOp7ZpXP7Q4WBV7dipGCCVII8iKd8//wBBk+a/2hS7kHh8cln8aK2XYbqDW+bJl9XZB1wT5pDDlu6tbn44y7MnRZXZjHkY2DE9ts0+aBS4cqNYBUN3AJBI+uB91cx4dF7rxcRx/YLacfusM4+hq780qpFuHxoM6ag3QjDdc7dcV06XM8kXfaJTscJAqlmAwXILHzwAB+AArzBaqhYqoBc6mx3bpn57VGsbW2RswrCGxvo05x9O1JEnYSC+yfDZ/BxnbwCdKyY6fpAGB/ZY11EjmXgseolS8ZbOrwnZAxPUkA4z69ak2lkkQIRcZ3J3JY+ZYklj8zULihzdWyndWE2odj8C9R3pbbcGt/f5h4MeBBEQNIwDrl3x57VALJbQqihVAAHQD55rSeHx+N42geLp0a++nOcfLNK+X7xFNyGkUEXMgwzAYHw46npUmwuA91PpYMoSLocgH48/Xp+FAbrnhEbtr+JHPVo3KFsftaThvqDWyy4XHEdSglyMF2JZyPIsxJx6dKm0VICiiigCiiigCiiigCiiigCqX7UEJtkwCfzg6DPY1dKTczXTxxhkIX4gCSuob5xn6965da0sMmxV8HPBx6VrX3YW/wCqF1YJPXyxVj4Ty9J+TZY2BV5PiCnt0xn12pzJxIrZ+L8OvA3AGNWcUcB4q0kLtIQWTOcDG2K8nE8SklKXaJ9NlJ4PzFJZI8LRHUSSNW2Cf5infs64fKoklkUqr40gjBPcnB6DtTHl6/eZnaXQVUZ+yBg58/QVHuOPzSvptl288ZJ9d9gKpDLjilNtv2QWN2JuU4yOJybHH5zfH71RbiZouJTTBCfDZm6HfK4/xqzDitxCVMqZB2IxvnzBGxpnxq/K2/iR4ySMEjPU4NRGeOWJ8tOLsemVriHHHu7KfVEU0lOmTnJGe3alfAuZJraHwkh1bkgkHv6AU9Tit1p1gAp3OgY/Cm9jxfxIJHChZEBz5ZwcGqY86yS3bmnXsS8bK5yhwOaS597uFK4yygjBZj3x2A9atPMUGs24K6h46EjGdsN1pDb8YvHGUAYDrhOlNOBccefVG4CyAZBA2P0PcHtXZo9dhS2pPn/SfT2krjkAWLRCgWSY+EGVcEBsljkDbCBjv3ArS/LAaDwDc3Ph6NGMxj4cY/8AteVReAcaladopyMjOMDGCOv3jevFhxmee8KIVESkk/Dn4Rt19TXVH4jjlSXbdUNrNtlI7S2gkyXj8aOQ46sqqNW2w1ABh86nW6n8oTHBwYIgD2yHl7/WmckyqyKftOTp264GT+FauJXwhVWKu2pggCDJJPp5bGvQRQV8AsEJuS8akm5k3ZRkj4fMVJ4fbKl1PpUKCsXQYB+3/wBq32vES7BfBmTP6zKAP7VaZONoCxCyMqnDyKmUUjrvnJx3wDjegG9FL7jiqJoA1SM41IsY1Er+15BdxuSO1bbC+WUHTkFTpZWGGU4zgj5HPlUgl0UUUAUUUUAUUUUAUUUUAUt5gt/Et5F76cj5jf8AwplXh6xzxUsbTJRzuzuyYFiGCWl6HfY/96nSOIHuI8aQVGMHz8h9a3WHL7pdBiB4YYsDntvgY+eK38z8GklkVowCCMHJxv2/nXynyeVwc12nX6Ntys12dqFsJGBPxgnON8dOg9BUjkwJpfBy2rfbG2Nvp1p5a26rEse2AoX8Kq9xwCeB9du2Qe3QgeXkRXe8EsLx5Iq6XKK3fA65lkCwnPcgeu5pE6FeHkHoJNvlr/zzQvB7q4YeO2lR57n6AbfU074zw0m2EUQzgrgZ7A+dZzx5NQ55kqVVRKdcCC0434cHhBMk5AOdtye1TuG8PaO2mZxguvTuAAev315fgLNbKMASrnbPUZ6Z+6mFpFO1s8ci/HpIU5zqyNs+RrHT4MjdZPbgNld4NxkW6MCurUc9dulM+V7BzK07jSGBwPPJyfpXjhvLzmCRJQFJIKHOcED/ADphyxBcRAxyqNI3VtWcenyrTR6bKskfUXHgSa8Crm+1MUqzIcatjjzx/lTLkyw0Q+IftSb/AE7f5175v4bJPGgjGSGyd8bYNMeCWzR28aP9pVAPzruw6TbrHKuCrl9J44h/SLb+KT+7NauY5iggYKzkTp8K4ychhtkgbdevatvE4nMkLomvQzahqAOGQjIz61pvhNIEIhwY5VfSXX4hhgcHzGc717KMyVb3zMwBhlT95tOPwYmlkMktqhR4jJCuoq8eC2kkn4ozg5GcZXOfLtTWKeRjhoSo89anH0G9QopLlFKGMSsM6JNYCsM7axjKkDrjOceuBINWlg8dxbKkkbRBNGQp0Z1IUJGO+Cpx28ql8JvklaTCNHKukSK4AYbHTnBIYYzgg9jUW3tZ7YRhB4yBNLqCEIYEnWoO2+SNORtj6yuHWzmaSeQBS6rGqA50qhcgk/tEudu2B60A0ooooAooooAooooAooooDFVnm9yDHhiPtdD8qs1VfnFcmP8Arf4V5nxZ1pmb6f8AsREks5oVEokz07nvU6+u2ltAw2OoA4OOhpW88shWJ20g4xt91NeMWgitVRd8MP8A5r5/DKTxzcG9tc2/J0yXKT7shWfDJJFDCXHoSc9fnVqlkCISegGT9KrHDuHCRVZpAD+IwfnTHmWfEWgdW6/KuzQ5fR00sjXj3Mssd2RREVtxFxMJSTpLb+WO/wBwq4Xj/mmP7pP4VTZJ4/AVBnUDk7efWnvDrvxLRvNVIP8Ah+FZfD9U6nCT7V/svmh00vwKLGwklJ0uQABjJPet9nfy283hyklSQN98Z6EelbeUbgAPkgdMVE47MJrgKm/QZHnmscaUMUcsJfVfRZ8ycWuC18QuvChkkxnQjPjpnSpOPTpWngfExcQJLpKFh8SE5KMOqn5H7618w/0O4/4Mn921Q7A+DJF+xcIv0lVP/wBkH3r619fF2kzzyZzFxf3WLXoMjFgqoDgnud+wCgsfQV7u+JaWWONNcrDVpzgKv7TN+qM7dyewpRxM+MtzL1SNHij9T/vGH9YaP6p86Y8KI8e4z9rMf/T4Yx9M6qsD3LdzxjU8SMo3PhsSwHopUavoc+leLni51QLCqP4wZlYsVGlQDnZSe4ptVUsMePbFPsarrR/DqGMenXFAN24m6SIk0QAkyEdG1LqCltJyoIJCtg4xtWvhnEbieJJViiCuNQBlbIB6ZxF1qILlrwghCkUEjFtZGsuisoXSCdIBOrJ6jG2DWvldLr3ODS8GnQMZRicds/HQFmjJxvjPfFe68RZxv1748691ICiiigCiiigCiiigCiiigCq9zSYRoM0oj6gZ71YDVB9qnSD5t/IVxa9J4Xas6NLDflUbGM93Zz6VWdNQ2B86Y8VREtgJpcAEfGR91c34hHbeFGIdRl21Zzj8fWrXzOjrwqNXOXHhgn12ryMTxuM/pXR2ZNPtlGm+X57NRks9h70vWrJd8G8WRX1nAxt6Df8AGqDwhLAovjs/iE74zjr8vlXVYhsMdK10OkxTi01wZau8cqTf7IsnDIyCNC798VCsOB+EHAckOMYx09alcDuWki1OcnW4+iyMB+AFeeH3TNLcqxyI5FVR5AwRN/aYmvTehwN3tOP1JVViyPlYA/pD91MOHcDjiYsN28z2+Q7VAt+JyG4Ehb/VpHaBBgbMvR89cMyuv/TUnicjm7t4hIyI6TM2nG5Xw9O5B6ajVMfw7TwluUeS0s05KmxnfWoljeM7B1ZCfRgR/jUfiHCxLB4WpkIA0OuNSMuNLDIxkEZ32pLzHdTW0cmiVm1RuVLBS0bLp3GFwRgnqNtqn8VjkhiaVJnJjGsq+kq4G5BwoIyO474ruMiY3DF938AZC6NOe/z+ZO9YveG6yro5jkUYDgZyv7LDoy9/MHpjetXDbxsyxyn4o/iDHbVG2Sp9Mbqf4c962cEneVDK2yyMWjXyj6KT6sPix2zigNcthNINLzAIfteGulmHlqJOn6b+tbjwpPEhdfhEKsqqOmGAH4aRTCipAv8AyYBM0qsV1rpdR0YjZWP7wG2e4x5CovDeGTwRJEs0ZVBpGYznA6Zw9OqKA8xggDO5716oooAooooAooooAooooAooooDFUH2p9Ifm38qv1LOM8Nim0+KgfTnGe1cmtjuxNG+myenlUjm9/NZm2AiUibAydwPX0pte6/yOuvOdS4z106tvwqx2vL9sGB8FNqZcSs0kj0OoZdtu23SvKxYHKMnfijtnqVuikn3fJzvgs3DxGvjqTJnc4Pn6V1GIjAx07VW4+XrYkfmV/H/OrLGNq7fh8Wk06OfVzU5Wr/ZXuX+Fo0JJMmTJL0lcD9K/QBsCoxcwi9SInxHnSOLUSx1PbwjJJOcLkt16LVphiCjCgAbnA8ycn8TWr3OPXr0DVnVnG+rQEz89IA+VekcYhn4HcG1FussICqAh8JshlwVb9J1DDNRnka6uLJg7xN4VwH0acq4MIZfiU9GBq34qOlogbUFAbc5xv8WNX34H3UAg5n4WqWdy+p3cxFdTtkgfujGBvv07CmTcFDbSyyyrkHSxAUkbjIVRn5HamM8KupVgCp2IPQitgoBBzPY6/BIYrqkWJ8D7UTn4l9MkA57b+dPkGBjyrzNEGxkA4II9COhr2KkGaKKKAKKKKAKKKKAKKKKAKKKKAKKKKAKKKKA//9k=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86361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67951"/>
            <a:ext cx="7111482" cy="87707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b="1" dirty="0" err="1"/>
              <a:t>Abundance</a:t>
            </a:r>
            <a:r>
              <a:rPr lang="hr-HR" b="1" dirty="0"/>
              <a:t>/</a:t>
            </a:r>
            <a:r>
              <a:rPr lang="hr-HR" b="1" dirty="0" err="1"/>
              <a:t>Scarcity</a:t>
            </a:r>
            <a:r>
              <a:rPr lang="hr-HR" dirty="0"/>
              <a:t> </a:t>
            </a:r>
            <a:r>
              <a:rPr lang="hr-HR" b="1" dirty="0" err="1"/>
              <a:t>Mentality</a:t>
            </a:r>
            <a:endParaRPr lang="hr-HR" b="1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408176"/>
            <a:ext cx="4234895" cy="4383023"/>
          </a:xfrm>
        </p:spPr>
        <p:txBody>
          <a:bodyPr anchor="ctr">
            <a:normAutofit/>
          </a:bodyPr>
          <a:lstStyle/>
          <a:p>
            <a:pPr marL="0" indent="0" algn="ctr" eaLnBrk="1" hangingPunct="1">
              <a:buNone/>
            </a:pPr>
            <a:r>
              <a:rPr lang="hr-HR" altLang="sr-Latn-RS" dirty="0" err="1"/>
              <a:t>Perception</a:t>
            </a:r>
            <a:r>
              <a:rPr lang="hr-HR" altLang="sr-Latn-RS" dirty="0"/>
              <a:t> </a:t>
            </a:r>
            <a:r>
              <a:rPr lang="hr-HR" altLang="sr-Latn-RS" dirty="0" err="1"/>
              <a:t>of</a:t>
            </a:r>
            <a:r>
              <a:rPr lang="hr-HR" altLang="sr-Latn-RS" dirty="0"/>
              <a:t> „</a:t>
            </a:r>
            <a:r>
              <a:rPr lang="hr-HR" altLang="sr-Latn-RS" dirty="0" err="1"/>
              <a:t>Limited</a:t>
            </a:r>
            <a:r>
              <a:rPr lang="hr-HR" altLang="sr-Latn-RS" dirty="0"/>
              <a:t> </a:t>
            </a:r>
            <a:r>
              <a:rPr lang="hr-HR" altLang="sr-Latn-RS" dirty="0" err="1"/>
              <a:t>resources</a:t>
            </a:r>
            <a:r>
              <a:rPr lang="hr-HR" altLang="sr-Latn-RS" dirty="0"/>
              <a:t>”</a:t>
            </a:r>
          </a:p>
          <a:p>
            <a:pPr marL="0" indent="0" algn="ctr" eaLnBrk="1" hangingPunct="1">
              <a:buNone/>
            </a:pPr>
            <a:endParaRPr lang="hr-HR" altLang="sr-Latn-RS" dirty="0"/>
          </a:p>
          <a:p>
            <a:pPr marL="0" indent="0" algn="ctr" eaLnBrk="1" hangingPunct="1">
              <a:buNone/>
            </a:pPr>
            <a:r>
              <a:rPr lang="hr-HR" altLang="sr-Latn-RS" dirty="0" err="1"/>
              <a:t>Swedish</a:t>
            </a:r>
            <a:r>
              <a:rPr lang="hr-HR" altLang="sr-Latn-RS" dirty="0"/>
              <a:t> table </a:t>
            </a:r>
            <a:r>
              <a:rPr lang="hr-HR" altLang="sr-Latn-RS" dirty="0" err="1"/>
              <a:t>lesson</a:t>
            </a:r>
            <a:endParaRPr lang="hr-HR" altLang="sr-Latn-RS" dirty="0"/>
          </a:p>
          <a:p>
            <a:pPr marL="0" indent="0" algn="ctr" eaLnBrk="1" hangingPunct="1">
              <a:buNone/>
            </a:pPr>
            <a:endParaRPr lang="hr-HR" altLang="sr-Latn-RS" dirty="0"/>
          </a:p>
          <a:p>
            <a:pPr marL="0" indent="0" algn="ctr" eaLnBrk="1" hangingPunct="1">
              <a:buNone/>
            </a:pPr>
            <a:r>
              <a:rPr lang="hr-HR" altLang="sr-Latn-RS" dirty="0" err="1"/>
              <a:t>Reusable</a:t>
            </a:r>
            <a:r>
              <a:rPr lang="hr-HR" altLang="sr-Latn-RS" dirty="0"/>
              <a:t>, </a:t>
            </a:r>
            <a:r>
              <a:rPr lang="hr-HR" altLang="sr-Latn-RS" dirty="0" err="1"/>
              <a:t>and</a:t>
            </a:r>
            <a:r>
              <a:rPr lang="hr-HR" altLang="sr-Latn-RS" dirty="0"/>
              <a:t> </a:t>
            </a:r>
            <a:r>
              <a:rPr lang="hr-HR" altLang="sr-Latn-RS" dirty="0" err="1"/>
              <a:t>sharing</a:t>
            </a:r>
            <a:r>
              <a:rPr lang="hr-HR" altLang="sr-Latn-RS" dirty="0"/>
              <a:t> </a:t>
            </a:r>
            <a:r>
              <a:rPr lang="hr-HR" altLang="sr-Latn-RS" dirty="0" err="1"/>
              <a:t>economy</a:t>
            </a:r>
            <a:endParaRPr lang="hr-HR" altLang="sr-Latn-RS" dirty="0"/>
          </a:p>
          <a:p>
            <a:pPr marL="0" indent="0" algn="ctr" eaLnBrk="1" hangingPunct="1">
              <a:buNone/>
            </a:pPr>
            <a:endParaRPr lang="hr-HR" altLang="sr-Latn-R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4386" y="1938407"/>
            <a:ext cx="5170711" cy="3428406"/>
          </a:xfrm>
          <a:custGeom>
            <a:avLst/>
            <a:gdLst/>
            <a:ahLst/>
            <a:cxnLst/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9487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7508" y="1"/>
            <a:ext cx="8132720" cy="1381882"/>
          </a:xfrm>
        </p:spPr>
        <p:txBody>
          <a:bodyPr>
            <a:noAutofit/>
          </a:bodyPr>
          <a:lstStyle/>
          <a:p>
            <a:r>
              <a:rPr lang="hr-HR" b="1" dirty="0"/>
              <a:t>Trust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Self-confidence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59837" y="1836434"/>
            <a:ext cx="4889241" cy="3639684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Self-confidence is the key to success</a:t>
            </a:r>
            <a:endParaRPr lang="hr-HR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Self-confident people are not afraid of change</a:t>
            </a:r>
            <a:endParaRPr lang="hr-HR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They collaborate, and don’t undermine other people’s effort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5055" y="2291654"/>
            <a:ext cx="5170711" cy="2908524"/>
          </a:xfrm>
          <a:custGeom>
            <a:avLst/>
            <a:gdLst/>
            <a:ahLst/>
            <a:cxnLst/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266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15447" y="131803"/>
            <a:ext cx="3648305" cy="1143000"/>
          </a:xfrm>
        </p:spPr>
        <p:txBody>
          <a:bodyPr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Consulting:</a:t>
            </a:r>
            <a:endParaRPr lang="en-US" sz="4400" dirty="0">
              <a:solidFill>
                <a:schemeClr val="tx1"/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43791" y="1381051"/>
            <a:ext cx="10753195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  <a:t>Ericsson Nikola Tesla</a:t>
            </a:r>
          </a:p>
          <a:p>
            <a:pPr>
              <a:spcBef>
                <a:spcPts val="0"/>
              </a:spcBef>
            </a:pPr>
            <a: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  <a:t>Končar, </a:t>
            </a:r>
            <a:r>
              <a:rPr lang="hr-H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Infobip</a:t>
            </a:r>
            <a: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FINA</a:t>
            </a:r>
          </a:p>
          <a:p>
            <a:pPr>
              <a:spcBef>
                <a:spcPts val="0"/>
              </a:spcBef>
            </a:pPr>
            <a:r>
              <a:rPr lang="hr-H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Coca</a:t>
            </a:r>
            <a: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Cola, INA</a:t>
            </a:r>
          </a:p>
          <a:p>
            <a:pPr>
              <a:spcBef>
                <a:spcPts val="0"/>
              </a:spcBef>
            </a:pPr>
            <a: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  <a:t>Tisak, RBA, Hrvatska Pošta</a:t>
            </a:r>
          </a:p>
          <a:p>
            <a:pPr>
              <a:spcBef>
                <a:spcPts val="0"/>
              </a:spcBef>
            </a:pPr>
            <a: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  <a:t>Banca Intesa, PBZ, </a:t>
            </a:r>
            <a:r>
              <a:rPr lang="hr-H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Pevex</a:t>
            </a:r>
            <a:endParaRPr lang="hr-H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hr-H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UniCredit</a:t>
            </a:r>
            <a: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Kraš, dm</a:t>
            </a:r>
          </a:p>
          <a:p>
            <a:pPr>
              <a:spcBef>
                <a:spcPts val="0"/>
              </a:spcBef>
            </a:pPr>
            <a: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SRC, </a:t>
            </a:r>
            <a:r>
              <a:rPr lang="hr-H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Unior</a:t>
            </a:r>
            <a: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Crosco</a:t>
            </a:r>
          </a:p>
          <a:p>
            <a:pPr>
              <a:spcBef>
                <a:spcPts val="0"/>
              </a:spcBef>
            </a:pPr>
            <a:r>
              <a:rPr lang="hr-H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Iskratel</a:t>
            </a:r>
            <a: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Gorenje, KD</a:t>
            </a:r>
          </a:p>
          <a:p>
            <a:pPr>
              <a:spcBef>
                <a:spcPts val="0"/>
              </a:spcBef>
            </a:pPr>
            <a: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Trimo, </a:t>
            </a:r>
            <a:r>
              <a:rPr lang="hr-H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Prevent</a:t>
            </a:r>
            <a: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NLB,</a:t>
            </a:r>
          </a:p>
          <a:p>
            <a:pPr>
              <a:spcBef>
                <a:spcPts val="0"/>
              </a:spcBef>
            </a:pPr>
            <a: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  <a:t>Krka, Triglav, ZZZS</a:t>
            </a:r>
          </a:p>
          <a:p>
            <a:pPr>
              <a:spcBef>
                <a:spcPts val="0"/>
              </a:spcBef>
            </a:pPr>
            <a:r>
              <a:rPr lang="hr-H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Tilia</a:t>
            </a:r>
            <a: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r-H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Vzajemna</a:t>
            </a:r>
            <a:endParaRPr lang="hr-H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hr-H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hr-H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3" name="AutoShape 9" descr="data:image/jpeg;base64,/9j/4AAQSkZJRgABAQAAAQABAAD/2wCEAAkGBwgHBhMIBwgVEwkTGR0aFBgYGSQfIRsfGx0gGyUfIB8kJzQsIiQqISseJDEpKjU3MTouHyAzOD8wOC8uLywBCgoKDg0OGhAQGzQmICUtNy40NzE3NDQ0NCwwKy80NzQyNzc0LzQsNC00LzQxLDQsLCwsMCwsLCw0NDQsLywsLP/AABEIAG8AogMBEQACEQEDEQH/xAAbAAEAAgMBAQAAAAAAAAAAAAAABAUBAgMHBv/EADcQAAIBAwIDBQUECwAAAAAAAAABAgMEEQUSBiExExQiQVEyYYGR0RVx4fAjM1JTVXKCkpOhsf/EABoBAQADAQEBAAAAAAAAAAAAAAACAwQBBQb/xAAyEQEAAgIABAMHAgUFAAAAAAAAAQIDEQQSITETQVEUInGBkdHwYbEFIzIzUjShweHx/9oADAMBAAIRAxEAPwD3EAAAAAAAAAAAAAAAAAAAAAAAAAAAAAAAAAAAAAAAAAAAAAAAAAAAAAAAAAAAAAAAAAAAAAAAAAAAAAAAAAAAAAAAAAAAAAAAAAAAAAAAAAAAAAAAAAAAAAAAAAAAR61/Z29Ts693TjP0lJJ/JkLZaVnUzELa4cl43WszHwc/tXTv4hS/vj9SPj4/8o+qXs2b/CfpLejqFlXqdnRvKcpvolJN/LJ2uWlp1FoRtgy1jdqzEfBJLFQAAAAAAAAAAAAAAAAAAAFLKrTpapXlOkpN7Elht+y3ySTZRWk2yW1G+3dpy5Iphx7mfPt8XeNzbyxto09r5p+XNZ67cdOZ226zqax+fJRXNFtatPVFnVhV1K3cKKi1OX384N+iKObmvXprr/w21rMYsm530j91frN9fPiVWNHUexouKeWlhcs+ZTny5PH5ItqNNXDYcXsvi2pzTt24f1a9qVbijXn29OisxnFe0/RY65JcPnye/E+9y+nmr4zhsVa47Vjlm3lPkkVddvbTbUvtLcLeTxndlr4YFuNy01OTHqPiprwmO+4x33Pwdq+t1IX8rOhZudReziXXz58uSJX420ZJx1pufLr+aVV4eJpFptptZa5GpCp3yj2dSksyWc/l5O4eN5otzxqao5cHJETE7iWLHVry9qxlDTmrZvG5y/3jAw8VkyTExT3fXamYiGlzq9/RUqq0p93i3luWHheeMdDt+Jy13PJ0j9VU2n0ddR1Bz4cnf2knGWxuL9GXeLzYuevohmvMYptHopLXiqvaWVvG4t3Wq1VJtp4ed7ikljn5HMeSeWNsccZalaxMb390yhxLdq+djeaU4XTg5U4714mk2lnHLOGsltbddSnHF35uS1NTrcde/wD6i6LxHqt5qM4V7FOhF4niSXZLnlv9r8DRakaZ+H43PkyTFq9PPr2+7q+K7upSleWejuenQbzNzw8Lq8YLfZ6xPLNuqc/xDJMTemPdI89tr/i6MKlChpdm61zXipRTltwm2ub9cp/I7j4XcTa86iEsv8RiJpXFXmm0b9PzsmPVtUp6U7iroku+b9qpRnnOceLdjkuvyIRixzfUX6a7rvHzRi5px+9vWt/7odnxPeQ1enpus6S6E6v6uSmpJv06fnkW34WvJN8dt6VU428ZYx5acu+3Xb6gxPRAAFTQpSlr9WqukdufjErxz794+C7NWZpin05v3hrDTLiOkd0cl2mevuxglmjn5tebJw9Zx8u/KYkv6clrtCq/ZbwvhGf1RnyR/OrP52l6WG0ez3j87x9lBr/d6fFqqX9u52uxZW3PkzFxPLHE7vG409Lg+eeD1jnVttNP7/GNzW0ihUp2LXgi0+vLLivuz0IVnLFclsMTFfzs7n8KfDrmmJv5/wDbjd93racnbwrTuU12kpNtL3ehmyclsfuxabeczsx89ck80xEeURpf6Ym+IpyceWxf8RvwRPtVp/T7PMy/2Yj9fuh1bWrdald06cXuayvfhp4KLYrXy5YgyT/JomaXrEadrCxlRkrpeFLHLPk36Gjh+LiKRjmJ5uzJaPNTxnGta1I3sa09R54XPC5dce7qZomLVtz7m/zZu/fuslGT4FnFRe7ZLl/Uzdg/0v1/dHL/AGJ+Cgs6U+9admm+XXl0/Sssxf01/PN51YnnxfnmvNYhJ8b2slF7dvXH85db+qGrNE+1U+H3VdhU7jq13pl1Tkqty3GDxy8WUn93Pqa/SfRixT4eXJitE7t0j5q+yo2VnQdprUrqncJtbYN7ZJ+ix+DNVptad00z4646VmmbmifSO0pmq23D1vYUaF7RuIVOz305Y8S3SctrwsZT59PM7htmmZmsx36r8uPha461vFo6bifPrO9IE7jXocLQlWqVladr4pLO/Zj164yX1rh8ada3r5bU8/Exw0TMzrm+emIws6nEdlV0i3rd17SOalTc9zyumfTzx6nd3jFeMkxvXaEtY54jHOKJ1vvO+r1I8V9EAAIVbTLetcOu5TU5YztnJZx05JlVsNZnm6/WV9eIvWsV6aj1iJa/ZND99V/yy+pzwK+s/WUvar+kfSGaWl29OvGtum5xzt3Tk8ZWOjYjBWJi3Xp+suW4m81mvTU+kQnFzOAAAAAAAAAAAAAAAAAAAAAAAAAAAAAAAAAAAAAAAAAAAAAAAAAAAAAAAAAAAAAAAAAAAAAAAAAAAAAAAAAAAAAAAAAAAAAAAAAAAAAAAAAAAAAAAAAAAAAAAAAAAAAAAAAAAAAAAAAAAAAf/9k="/>
          <p:cNvSpPr>
            <a:spLocks noChangeAspect="1" noChangeArrowheads="1"/>
          </p:cNvSpPr>
          <p:nvPr/>
        </p:nvSpPr>
        <p:spPr bwMode="auto">
          <a:xfrm>
            <a:off x="207433" y="-144462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7" descr="http://upload.wikimedia.org/wikipedia/commons/thumb/c/c9/FINA_Logo.svg/630px-FINA_Logo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6839" y="2709873"/>
            <a:ext cx="2024920" cy="301328"/>
          </a:xfrm>
          <a:prstGeom prst="rect">
            <a:avLst/>
          </a:prstGeom>
          <a:noFill/>
        </p:spPr>
      </p:pic>
      <p:pic>
        <p:nvPicPr>
          <p:cNvPr id="36" name="Picture 13" descr="http://www.da-ma-fin.si/wp-content/uploads/2013/08/4487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5370" y="4507220"/>
            <a:ext cx="1464097" cy="10258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3" descr="http://www.src.si/wp-content/uploads/SRC_rast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6558" y="3382063"/>
            <a:ext cx="1316111" cy="9007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29" descr="http://www.brandsoftheworld.com/sites/default/files/styles/logo-thumbnail/public/0016/0449/brand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57247" y="3483835"/>
            <a:ext cx="1259904" cy="1259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5" descr="http://terrifictop10.files.wordpress.com/2013/10/logo-coca-col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38255" y="2206510"/>
            <a:ext cx="1598949" cy="970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Picture 13" descr="http://www.bj-sajam.hr/images/uploads/logo_pbz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59022" y="2401398"/>
            <a:ext cx="1538927" cy="8802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1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331" y="5464745"/>
            <a:ext cx="1296144" cy="93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14" descr="pokončen TILIA-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513147" y="4377031"/>
            <a:ext cx="1259904" cy="85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Slika 43" descr="tisak_logo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716172" y="1381051"/>
            <a:ext cx="1076325" cy="381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Slika 8" descr="končar.gif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214255" y="1296089"/>
            <a:ext cx="1662296" cy="699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6" name="Object 3">
            <a:hlinkClick r:id="rId13" action="ppaction://hlinkpres?slideindex=1&amp;slidetitle="/>
          </p:cNvPr>
          <p:cNvGraphicFramePr>
            <a:graphicFrameLocks noChangeAspect="1"/>
          </p:cNvGraphicFramePr>
          <p:nvPr/>
        </p:nvGraphicFramePr>
        <p:xfrm>
          <a:off x="8419717" y="5889628"/>
          <a:ext cx="1314747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CorelDRAW" r:id="rId14" imgW="2331720" imgH="755294" progId="">
                  <p:embed/>
                </p:oleObj>
              </mc:Choice>
              <mc:Fallback>
                <p:oleObj name="CorelDRAW" r:id="rId14" imgW="2331720" imgH="755294" progId="">
                  <p:embed/>
                  <p:pic>
                    <p:nvPicPr>
                      <p:cNvPr id="46" name="Object 3">
                        <a:hlinkClick r:id="" action="ppaction://hlinkpres?slideindex=1&amp;slidetitle="/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9717" y="5889628"/>
                        <a:ext cx="1314747" cy="4320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" name="Slika 4" descr="hp_logo.gif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47963" y="1927143"/>
            <a:ext cx="2857520" cy="3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2" descr="http://www.pevec.hr/wp-content/themes/pevec/images/links-pevec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468136" y="241171"/>
            <a:ext cx="837869" cy="8378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5" descr="http://www.infobip.com/images/signatures/InfobipLogoSocial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020922" y="3564935"/>
            <a:ext cx="1752129" cy="6578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7" descr="http://turizam.primjena.com/template/images/logo/ericsson-NTK_logo.gif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464135" y="266523"/>
            <a:ext cx="2620048" cy="6718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2" descr="http://www.kwikkitcheninstallation.co.uk/files/manufactures/gorenje_logo.jpg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003667" y="4986755"/>
            <a:ext cx="2033627" cy="5718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15" descr="http://www.ispionline.it/it/gifs/logo_unicredito.gif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441136" y="1242042"/>
            <a:ext cx="1864869" cy="5128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17" descr="http://www.lansys.com.ua/assets/images/status/Iskratel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350415" y="5852727"/>
            <a:ext cx="1612780" cy="4097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19" descr="http://www.unior.com/media/images/unior/design/logo.gif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278930" y="5877966"/>
            <a:ext cx="1680121" cy="3015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21" descr="http://logonoid.com/images/krka-logo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074439" y="1355268"/>
            <a:ext cx="2162765" cy="6505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Picture 23" descr="http://www.triglavrs.ba/Triglav%20KK-logo%20izmjena.jp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8306006" y="4911449"/>
            <a:ext cx="1754820" cy="8060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Picture 25" descr="http://www.trimo.si/media/trimo.logo.jpeg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557679" y="4560684"/>
            <a:ext cx="1405517" cy="2846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Picture 27" descr="http://www.ekapija.com/dokumenti/prevent_group_logo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894263" y="3720265"/>
            <a:ext cx="1139744" cy="533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31" descr="http://www.ina.hr/UserDocsImages/novi%20logo_INA_jpg.jp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441137" y="2566215"/>
            <a:ext cx="1750417" cy="6483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11" descr="http://www.ina.hr/UserDocsImages/logo_crosco.gif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0118673" y="140284"/>
            <a:ext cx="1757879" cy="8789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Picture 15" descr="http://www.jatrgovac.com/usdocs/kras-logo-midi.jp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8716172" y="241641"/>
            <a:ext cx="1076325" cy="8988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507" y="3459348"/>
            <a:ext cx="1163741" cy="8051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93563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397070" y="1444082"/>
            <a:ext cx="3149600" cy="954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en-US" sz="1600" dirty="0">
              <a:latin typeface="Times New Roman" pitchFamily="18" charset="0"/>
            </a:endParaRPr>
          </a:p>
          <a:p>
            <a:pPr algn="ctr" eaLnBrk="0" hangingPunct="0"/>
            <a:r>
              <a:rPr lang="hr-HR" sz="2400" dirty="0" err="1">
                <a:latin typeface="Tahoma" pitchFamily="34" charset="0"/>
              </a:rPr>
              <a:t>Person</a:t>
            </a:r>
            <a:endParaRPr lang="hr-HR" sz="2400" dirty="0">
              <a:latin typeface="Tahoma" pitchFamily="34" charset="0"/>
            </a:endParaRPr>
          </a:p>
          <a:p>
            <a:pPr algn="ctr" eaLnBrk="0" hangingPunct="0"/>
            <a:endParaRPr lang="en-US" sz="1600" dirty="0">
              <a:latin typeface="Times New Roman" pitchFamily="18" charset="0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482237" y="1485525"/>
            <a:ext cx="3149600" cy="107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en-US" sz="1600" dirty="0">
              <a:latin typeface="Times New Roman" pitchFamily="18" charset="0"/>
            </a:endParaRPr>
          </a:p>
          <a:p>
            <a:pPr algn="ctr" eaLnBrk="0" hangingPunct="0"/>
            <a:r>
              <a:rPr lang="hr-HR" sz="2400" dirty="0" err="1">
                <a:latin typeface="Tahoma" pitchFamily="34" charset="0"/>
              </a:rPr>
              <a:t>Behavior</a:t>
            </a:r>
            <a:endParaRPr lang="hr-HR" sz="2400" dirty="0">
              <a:latin typeface="Tahoma" pitchFamily="34" charset="0"/>
            </a:endParaRPr>
          </a:p>
          <a:p>
            <a:pPr algn="ctr" eaLnBrk="0" hangingPunct="0"/>
            <a:endParaRPr lang="hr-HR" sz="2400" dirty="0">
              <a:latin typeface="Tahoma" pitchFamily="34" charset="0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8525070" y="1444082"/>
            <a:ext cx="3149600" cy="954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en-US" sz="1600" dirty="0">
              <a:latin typeface="Times New Roman" pitchFamily="18" charset="0"/>
            </a:endParaRPr>
          </a:p>
          <a:p>
            <a:pPr algn="ctr" eaLnBrk="0" hangingPunct="0"/>
            <a:r>
              <a:rPr lang="hr-HR" sz="2400" dirty="0" err="1">
                <a:latin typeface="Tahoma" pitchFamily="34" charset="0"/>
              </a:rPr>
              <a:t>Outcome</a:t>
            </a:r>
            <a:endParaRPr lang="hr-HR" sz="2400" dirty="0">
              <a:latin typeface="Tahoma" pitchFamily="34" charset="0"/>
            </a:endParaRPr>
          </a:p>
          <a:p>
            <a:pPr algn="ctr" eaLnBrk="0" hangingPunct="0"/>
            <a:endParaRPr lang="en-US" sz="1600" dirty="0">
              <a:latin typeface="Times New Roman" pitchFamily="18" charset="0"/>
            </a:endParaRP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6391470" y="3577682"/>
            <a:ext cx="3149600" cy="892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en-US" sz="1600" dirty="0">
              <a:latin typeface="Times New Roman" pitchFamily="18" charset="0"/>
            </a:endParaRPr>
          </a:p>
          <a:p>
            <a:pPr algn="ctr" eaLnBrk="0" hangingPunct="0"/>
            <a:r>
              <a:rPr lang="hr-HR" sz="2000" dirty="0" err="1">
                <a:latin typeface="Tahoma" pitchFamily="34" charset="0"/>
              </a:rPr>
              <a:t>Expected</a:t>
            </a:r>
            <a:r>
              <a:rPr lang="hr-HR" sz="2000" dirty="0">
                <a:latin typeface="Tahoma" pitchFamily="34" charset="0"/>
              </a:rPr>
              <a:t> </a:t>
            </a:r>
            <a:r>
              <a:rPr lang="hr-HR" sz="2000" dirty="0" err="1">
                <a:latin typeface="Tahoma" pitchFamily="34" charset="0"/>
              </a:rPr>
              <a:t>outcome</a:t>
            </a:r>
            <a:endParaRPr lang="hr-HR" sz="2000" dirty="0">
              <a:latin typeface="Tahoma" pitchFamily="34" charset="0"/>
            </a:endParaRPr>
          </a:p>
          <a:p>
            <a:pPr algn="ctr" eaLnBrk="0" hangingPunct="0"/>
            <a:endParaRPr lang="en-US" sz="1600" dirty="0">
              <a:latin typeface="Times New Roman" pitchFamily="18" charset="0"/>
            </a:endParaRP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2429070" y="3577682"/>
            <a:ext cx="3369568" cy="892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endParaRPr lang="en-US" sz="1600" dirty="0">
              <a:latin typeface="Times New Roman" pitchFamily="18" charset="0"/>
            </a:endParaRPr>
          </a:p>
          <a:p>
            <a:pPr algn="ctr" eaLnBrk="0" hangingPunct="0"/>
            <a:r>
              <a:rPr lang="hr-HR" sz="2000" dirty="0" err="1">
                <a:latin typeface="Tahoma" pitchFamily="34" charset="0"/>
              </a:rPr>
              <a:t>Expected</a:t>
            </a:r>
            <a:r>
              <a:rPr lang="hr-HR" sz="2000" dirty="0">
                <a:latin typeface="Tahoma" pitchFamily="34" charset="0"/>
              </a:rPr>
              <a:t> </a:t>
            </a:r>
            <a:r>
              <a:rPr lang="hr-HR" sz="2000" dirty="0" err="1">
                <a:latin typeface="Tahoma" pitchFamily="34" charset="0"/>
              </a:rPr>
              <a:t>efficiency</a:t>
            </a:r>
            <a:endParaRPr lang="hr-HR" sz="2000" dirty="0">
              <a:latin typeface="Tahoma" pitchFamily="34" charset="0"/>
            </a:endParaRPr>
          </a:p>
          <a:p>
            <a:pPr algn="ctr" eaLnBrk="0" hangingPunct="0"/>
            <a:endParaRPr lang="en-US" sz="1600" dirty="0">
              <a:latin typeface="Times New Roman" pitchFamily="18" charset="0"/>
            </a:endParaRP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>
            <a:off x="3546670" y="2053682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>
            <a:off x="7610670" y="2040982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25" name="Line 9"/>
          <p:cNvSpPr>
            <a:spLocks noChangeShapeType="1"/>
          </p:cNvSpPr>
          <p:nvPr/>
        </p:nvSpPr>
        <p:spPr bwMode="auto">
          <a:xfrm>
            <a:off x="3974237" y="2040982"/>
            <a:ext cx="0" cy="15113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8006488" y="2040982"/>
            <a:ext cx="10583" cy="15367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7" name="Rectangle 11"/>
          <p:cNvSpPr>
            <a:spLocks noGrp="1" noChangeArrowheads="1"/>
          </p:cNvSpPr>
          <p:nvPr>
            <p:ph type="title"/>
          </p:nvPr>
        </p:nvSpPr>
        <p:spPr>
          <a:xfrm>
            <a:off x="1922242" y="155971"/>
            <a:ext cx="7771451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r-HR" b="1" dirty="0" err="1"/>
              <a:t>Build</a:t>
            </a:r>
            <a:r>
              <a:rPr lang="hr-HR" b="1" dirty="0"/>
              <a:t> </a:t>
            </a:r>
            <a:r>
              <a:rPr lang="hr-HR" b="1" dirty="0" err="1"/>
              <a:t>Self-efficacy</a:t>
            </a:r>
            <a:r>
              <a:rPr lang="hr-HR" b="1" dirty="0"/>
              <a:t> (Albert </a:t>
            </a:r>
            <a:r>
              <a:rPr lang="hr-HR" b="1" dirty="0" err="1"/>
              <a:t>Bandura</a:t>
            </a:r>
            <a:r>
              <a:rPr lang="hr-HR" b="1" dirty="0"/>
              <a:t>)</a:t>
            </a:r>
            <a:r>
              <a:rPr lang="hr-HR" dirty="0"/>
              <a:t>  </a:t>
            </a:r>
          </a:p>
        </p:txBody>
      </p:sp>
      <p:pic>
        <p:nvPicPr>
          <p:cNvPr id="12" name="Picture 2" descr="http://webpages.scu.edu/ftp/MAdair/images/Self-Efficac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149" y="5091375"/>
            <a:ext cx="3985912" cy="935309"/>
          </a:xfrm>
          <a:prstGeom prst="rect">
            <a:avLst/>
          </a:prstGeom>
          <a:noFill/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id="{094FDC9E-6D44-4697-914D-D8019B748B23}"/>
              </a:ext>
            </a:extLst>
          </p:cNvPr>
          <p:cNvSpPr txBox="1"/>
          <p:nvPr/>
        </p:nvSpPr>
        <p:spPr>
          <a:xfrm>
            <a:off x="4422026" y="5222868"/>
            <a:ext cx="75584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conviction to </a:t>
            </a:r>
            <a:r>
              <a:rPr lang="hr-HR" sz="2800" dirty="0" err="1"/>
              <a:t>be</a:t>
            </a:r>
            <a:r>
              <a:rPr lang="en-US" sz="2800" dirty="0"/>
              <a:t>successful in any situation	</a:t>
            </a:r>
          </a:p>
        </p:txBody>
      </p:sp>
    </p:spTree>
    <p:extLst>
      <p:ext uri="{BB962C8B-B14F-4D97-AF65-F5344CB8AC3E}">
        <p14:creationId xmlns:p14="http://schemas.microsoft.com/office/powerpoint/2010/main" val="16015797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422710" y="214604"/>
            <a:ext cx="6697824" cy="7743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>
                <a:srgbClr val="006633"/>
              </a:buClr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Fight the Enemy Inside</a:t>
            </a:r>
          </a:p>
        </p:txBody>
      </p:sp>
      <p:pic>
        <p:nvPicPr>
          <p:cNvPr id="1026" name="Picture 2" descr="Vidi izvornu sliku">
            <a:extLst>
              <a:ext uri="{FF2B5EF4-FFF2-40B4-BE49-F238E27FC236}">
                <a16:creationId xmlns:a16="http://schemas.microsoft.com/office/drawing/2014/main" id="{E0693E45-33E4-446C-9803-2CDE852BD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864" y="325100"/>
            <a:ext cx="2071853" cy="310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ED98877-BF92-4CAF-9F35-4D7C9741B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96" y="2601842"/>
            <a:ext cx="2148687" cy="3231109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229080" y="2069997"/>
            <a:ext cx="4592874" cy="326725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1CADE4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Shaolin story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1CADE4"/>
              </a:buClr>
              <a:buSzTx/>
              <a:buFont typeface="Calibri" panose="020F0502020204030204" pitchFamily="34" charset="0"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1CADE4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Try to be </a:t>
            </a:r>
            <a:r>
              <a:rPr kumimoji="0" lang="hr-H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better person every day</a:t>
            </a:r>
            <a:r>
              <a:rPr kumimoji="0" lang="hr-H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3712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646588" y="139841"/>
            <a:ext cx="6405063" cy="1098746"/>
          </a:xfrm>
        </p:spPr>
        <p:txBody>
          <a:bodyPr>
            <a:normAutofit/>
          </a:bodyPr>
          <a:lstStyle/>
          <a:p>
            <a:r>
              <a:rPr lang="hr-HR" sz="4400" b="1" dirty="0"/>
              <a:t>Take </a:t>
            </a:r>
            <a:r>
              <a:rPr lang="hr-HR" sz="4400" b="1" dirty="0" err="1"/>
              <a:t>Calculated</a:t>
            </a:r>
            <a:r>
              <a:rPr lang="hr-HR" sz="4400" b="1" dirty="0"/>
              <a:t> </a:t>
            </a:r>
            <a:r>
              <a:rPr lang="hr-HR" sz="4400" b="1" dirty="0" err="1"/>
              <a:t>Risk</a:t>
            </a:r>
            <a:endParaRPr lang="hr-HR" sz="4400" b="1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6" r="-1" b="6969"/>
          <a:stretch/>
        </p:blipFill>
        <p:spPr>
          <a:xfrm>
            <a:off x="1806553" y="291848"/>
            <a:ext cx="1675184" cy="2558039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2"/>
          <a:stretch/>
        </p:blipFill>
        <p:spPr bwMode="auto">
          <a:xfrm>
            <a:off x="633997" y="3264754"/>
            <a:ext cx="4020296" cy="24761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52940" y="2189584"/>
            <a:ext cx="6405063" cy="36701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dirty="0" err="1"/>
              <a:t>Encourage</a:t>
            </a:r>
            <a:r>
              <a:rPr lang="hr-HR" dirty="0"/>
              <a:t> </a:t>
            </a:r>
            <a:r>
              <a:rPr lang="hr-HR" dirty="0" err="1"/>
              <a:t>failure</a:t>
            </a:r>
            <a:r>
              <a:rPr lang="hr-HR" dirty="0"/>
              <a:t> = </a:t>
            </a:r>
            <a:r>
              <a:rPr lang="hr-HR" dirty="0" err="1"/>
              <a:t>Learn</a:t>
            </a:r>
            <a:r>
              <a:rPr lang="hr-HR" dirty="0"/>
              <a:t> </a:t>
            </a:r>
            <a:r>
              <a:rPr lang="hr-HR" dirty="0" err="1"/>
              <a:t>from</a:t>
            </a:r>
            <a:r>
              <a:rPr lang="hr-HR" dirty="0"/>
              <a:t> </a:t>
            </a:r>
            <a:r>
              <a:rPr lang="hr-HR" dirty="0" err="1"/>
              <a:t>mistakes</a:t>
            </a:r>
            <a:r>
              <a:rPr lang="hr-HR" dirty="0"/>
              <a:t>!</a:t>
            </a:r>
          </a:p>
          <a:p>
            <a:pPr marL="0" indent="0" algn="ctr">
              <a:buNone/>
            </a:pPr>
            <a:endParaRPr lang="hr-HR" dirty="0"/>
          </a:p>
          <a:p>
            <a:pPr marL="0" indent="0" algn="ctr">
              <a:buNone/>
            </a:pPr>
            <a:r>
              <a:rPr lang="hr-HR" dirty="0"/>
              <a:t>Niki Lauda: “</a:t>
            </a:r>
            <a:r>
              <a:rPr lang="hr-HR" i="1" dirty="0" err="1"/>
              <a:t>If</a:t>
            </a:r>
            <a:r>
              <a:rPr lang="hr-HR" i="1" dirty="0"/>
              <a:t> </a:t>
            </a:r>
            <a:r>
              <a:rPr lang="hr-HR" i="1" dirty="0" err="1"/>
              <a:t>everything</a:t>
            </a:r>
            <a:r>
              <a:rPr lang="hr-HR" i="1" dirty="0"/>
              <a:t> </a:t>
            </a:r>
            <a:r>
              <a:rPr lang="hr-HR" i="1" dirty="0" err="1"/>
              <a:t>seems</a:t>
            </a:r>
            <a:r>
              <a:rPr lang="hr-HR" i="1" dirty="0"/>
              <a:t> </a:t>
            </a:r>
            <a:r>
              <a:rPr lang="hr-HR" i="1" dirty="0" err="1"/>
              <a:t>under</a:t>
            </a:r>
            <a:r>
              <a:rPr lang="hr-HR" i="1" dirty="0"/>
              <a:t> </a:t>
            </a:r>
            <a:r>
              <a:rPr lang="hr-HR" i="1" dirty="0" err="1"/>
              <a:t>control</a:t>
            </a:r>
            <a:r>
              <a:rPr lang="hr-HR" i="1" dirty="0"/>
              <a:t>, </a:t>
            </a:r>
            <a:r>
              <a:rPr lang="hr-HR" i="1" dirty="0" err="1"/>
              <a:t>you’re</a:t>
            </a:r>
            <a:r>
              <a:rPr lang="hr-HR" i="1" dirty="0"/>
              <a:t> </a:t>
            </a:r>
            <a:r>
              <a:rPr lang="hr-HR" i="1" dirty="0" err="1"/>
              <a:t>not</a:t>
            </a:r>
            <a:r>
              <a:rPr lang="hr-HR" i="1" dirty="0"/>
              <a:t> </a:t>
            </a:r>
            <a:r>
              <a:rPr lang="hr-HR" i="1" dirty="0" err="1"/>
              <a:t>going</a:t>
            </a:r>
            <a:r>
              <a:rPr lang="hr-HR" i="1" dirty="0"/>
              <a:t> </a:t>
            </a:r>
            <a:r>
              <a:rPr lang="hr-HR" i="1" dirty="0" err="1"/>
              <a:t>fast</a:t>
            </a:r>
            <a:r>
              <a:rPr lang="hr-HR" i="1" dirty="0"/>
              <a:t> </a:t>
            </a:r>
            <a:r>
              <a:rPr lang="hr-HR" i="1" dirty="0" err="1"/>
              <a:t>enough</a:t>
            </a:r>
            <a:r>
              <a:rPr lang="hr-HR" dirty="0"/>
              <a:t>”</a:t>
            </a:r>
          </a:p>
          <a:p>
            <a:pPr marL="0" indent="0" algn="ctr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689395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selfhelpmagazine.com/sites/default/files/TaskForc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054" y="1589512"/>
            <a:ext cx="7548729" cy="4511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707885" y="140567"/>
            <a:ext cx="7839765" cy="1143000"/>
          </a:xfrm>
        </p:spPr>
        <p:txBody>
          <a:bodyPr>
            <a:normAutofit/>
          </a:bodyPr>
          <a:lstStyle/>
          <a:p>
            <a:r>
              <a:rPr lang="hr-HR" sz="4400" b="1" dirty="0" err="1"/>
              <a:t>Avoid</a:t>
            </a:r>
            <a:r>
              <a:rPr lang="hr-HR" sz="4400" b="1" dirty="0"/>
              <a:t> </a:t>
            </a:r>
            <a:r>
              <a:rPr lang="hr-HR" sz="4400" b="1" dirty="0" err="1"/>
              <a:t>Analysis</a:t>
            </a:r>
            <a:r>
              <a:rPr lang="hr-HR" sz="4400" b="1" dirty="0"/>
              <a:t> </a:t>
            </a:r>
            <a:r>
              <a:rPr lang="hr-HR" sz="4400" b="1" dirty="0" err="1"/>
              <a:t>Paralysis</a:t>
            </a:r>
            <a:endParaRPr lang="en-US" sz="4400" b="1" dirty="0"/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D9FCE650-DD08-4354-AC4C-8C810EA63E5B}"/>
              </a:ext>
            </a:extLst>
          </p:cNvPr>
          <p:cNvSpPr/>
          <p:nvPr/>
        </p:nvSpPr>
        <p:spPr>
          <a:xfrm>
            <a:off x="2286999" y="1505536"/>
            <a:ext cx="2609097" cy="466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7165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60436" y="140877"/>
            <a:ext cx="4409310" cy="866830"/>
          </a:xfrm>
        </p:spPr>
        <p:txBody>
          <a:bodyPr anchor="b">
            <a:normAutofit/>
          </a:bodyPr>
          <a:lstStyle/>
          <a:p>
            <a:pPr eaLnBrk="1" hangingPunct="1"/>
            <a:r>
              <a:rPr lang="hr-HR" b="1" dirty="0" err="1">
                <a:solidFill>
                  <a:schemeClr val="bg1"/>
                </a:solidFill>
              </a:rPr>
              <a:t>Go</a:t>
            </a:r>
            <a:r>
              <a:rPr lang="hr-HR" b="1" dirty="0">
                <a:solidFill>
                  <a:schemeClr val="bg1"/>
                </a:solidFill>
              </a:rPr>
              <a:t> for </a:t>
            </a:r>
            <a:r>
              <a:rPr lang="hr-HR" b="1" dirty="0" err="1">
                <a:solidFill>
                  <a:schemeClr val="bg1"/>
                </a:solidFill>
              </a:rPr>
              <a:t>Win-Win</a:t>
            </a:r>
            <a:r>
              <a:rPr lang="hr-HR" b="1" dirty="0">
                <a:solidFill>
                  <a:schemeClr val="bg1"/>
                </a:solidFill>
              </a:rPr>
              <a:t>!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8005" y="2100381"/>
            <a:ext cx="4800600" cy="3461484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hr-HR" sz="2600" dirty="0" err="1"/>
              <a:t>Give</a:t>
            </a:r>
            <a:r>
              <a:rPr lang="hr-HR" sz="2600" dirty="0"/>
              <a:t> </a:t>
            </a:r>
            <a:r>
              <a:rPr lang="hr-HR" sz="2600" dirty="0" err="1"/>
              <a:t>up</a:t>
            </a:r>
            <a:r>
              <a:rPr lang="hr-HR" sz="2600" dirty="0"/>
              <a:t> on </a:t>
            </a:r>
            <a:r>
              <a:rPr lang="hr-HR" sz="2600" dirty="0" err="1"/>
              <a:t>your</a:t>
            </a:r>
            <a:r>
              <a:rPr lang="hr-HR" sz="2600" dirty="0"/>
              <a:t> </a:t>
            </a:r>
            <a:r>
              <a:rPr lang="hr-HR" sz="2600" dirty="0" err="1"/>
              <a:t>idea</a:t>
            </a:r>
            <a:r>
              <a:rPr lang="hr-HR" sz="2600" dirty="0"/>
              <a:t>, I </a:t>
            </a:r>
            <a:r>
              <a:rPr lang="hr-HR" sz="2600" dirty="0" err="1"/>
              <a:t>give</a:t>
            </a:r>
            <a:r>
              <a:rPr lang="hr-HR" sz="2600" dirty="0"/>
              <a:t> </a:t>
            </a:r>
            <a:r>
              <a:rPr lang="hr-HR" sz="2600" dirty="0" err="1"/>
              <a:t>up</a:t>
            </a:r>
            <a:r>
              <a:rPr lang="hr-HR" sz="2600" dirty="0"/>
              <a:t> on mine, </a:t>
            </a:r>
            <a:r>
              <a:rPr lang="hr-HR" sz="2600" dirty="0" err="1"/>
              <a:t>and</a:t>
            </a:r>
            <a:r>
              <a:rPr lang="hr-HR" sz="2600" dirty="0"/>
              <a:t> </a:t>
            </a:r>
            <a:r>
              <a:rPr lang="hr-HR" sz="2600" dirty="0" err="1"/>
              <a:t>then</a:t>
            </a:r>
            <a:r>
              <a:rPr lang="hr-HR" sz="2600" dirty="0"/>
              <a:t> </a:t>
            </a:r>
            <a:r>
              <a:rPr lang="hr-HR" sz="2600" dirty="0" err="1"/>
              <a:t>we</a:t>
            </a:r>
            <a:r>
              <a:rPr lang="hr-HR" sz="2600" dirty="0"/>
              <a:t> </a:t>
            </a:r>
            <a:r>
              <a:rPr lang="hr-HR" sz="2600" dirty="0" err="1"/>
              <a:t>can</a:t>
            </a:r>
            <a:r>
              <a:rPr lang="hr-HR" sz="2600" dirty="0"/>
              <a:t> </a:t>
            </a:r>
            <a:r>
              <a:rPr lang="hr-HR" sz="2600" dirty="0" err="1"/>
              <a:t>search</a:t>
            </a:r>
            <a:r>
              <a:rPr lang="hr-HR" sz="2600" dirty="0"/>
              <a:t> for a </a:t>
            </a:r>
            <a:r>
              <a:rPr lang="hr-HR" sz="2600" dirty="0" err="1"/>
              <a:t>solution</a:t>
            </a:r>
            <a:r>
              <a:rPr lang="hr-HR" sz="2600" dirty="0"/>
              <a:t> </a:t>
            </a:r>
            <a:r>
              <a:rPr lang="hr-HR" sz="2600" dirty="0" err="1"/>
              <a:t>that</a:t>
            </a:r>
            <a:r>
              <a:rPr lang="hr-HR" sz="2600" dirty="0"/>
              <a:t> </a:t>
            </a:r>
            <a:r>
              <a:rPr lang="hr-HR" sz="2600" dirty="0" err="1"/>
              <a:t>is</a:t>
            </a:r>
            <a:r>
              <a:rPr lang="hr-HR" sz="2600" dirty="0"/>
              <a:t> </a:t>
            </a:r>
            <a:r>
              <a:rPr lang="hr-HR" sz="2600" dirty="0" err="1"/>
              <a:t>better</a:t>
            </a:r>
            <a:r>
              <a:rPr lang="hr-HR" sz="2600" dirty="0"/>
              <a:t> </a:t>
            </a:r>
            <a:r>
              <a:rPr lang="hr-HR" sz="2600" dirty="0" err="1"/>
              <a:t>than</a:t>
            </a:r>
            <a:r>
              <a:rPr lang="hr-HR" sz="2600" dirty="0"/>
              <a:t> </a:t>
            </a:r>
            <a:r>
              <a:rPr lang="hr-HR" sz="2600" dirty="0" err="1"/>
              <a:t>either</a:t>
            </a:r>
            <a:r>
              <a:rPr lang="hr-HR" sz="2600" dirty="0"/>
              <a:t> </a:t>
            </a:r>
            <a:r>
              <a:rPr lang="hr-HR" sz="2600" dirty="0" err="1"/>
              <a:t>of</a:t>
            </a:r>
            <a:r>
              <a:rPr lang="hr-HR" sz="2600" dirty="0"/>
              <a:t> </a:t>
            </a:r>
            <a:r>
              <a:rPr lang="hr-HR" sz="2600" dirty="0" err="1"/>
              <a:t>our</a:t>
            </a:r>
            <a:r>
              <a:rPr lang="hr-HR" sz="2600" dirty="0"/>
              <a:t> </a:t>
            </a:r>
            <a:r>
              <a:rPr lang="hr-HR" sz="2600" dirty="0" err="1"/>
              <a:t>proposals</a:t>
            </a:r>
            <a:r>
              <a:rPr lang="hr-HR" sz="2600" dirty="0"/>
              <a:t>!</a:t>
            </a:r>
            <a:endParaRPr lang="en-US" sz="26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3B93733-213D-4B48-A84A-56651B560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974" y="251817"/>
            <a:ext cx="1851713" cy="2784532"/>
          </a:xfrm>
          <a:prstGeom prst="rect">
            <a:avLst/>
          </a:prstGeom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45355" y="3560533"/>
            <a:ext cx="3588640" cy="26017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77521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65838" y="195943"/>
            <a:ext cx="4800600" cy="905069"/>
          </a:xfrm>
        </p:spPr>
        <p:txBody>
          <a:bodyPr anchor="b">
            <a:normAutofit/>
          </a:bodyPr>
          <a:lstStyle/>
          <a:p>
            <a:r>
              <a:rPr lang="hr-HR" b="1" dirty="0" err="1">
                <a:solidFill>
                  <a:schemeClr val="bg1"/>
                </a:solidFill>
              </a:rPr>
              <a:t>Ignite</a:t>
            </a:r>
            <a:r>
              <a:rPr lang="hr-HR" b="1" dirty="0">
                <a:solidFill>
                  <a:schemeClr val="bg1"/>
                </a:solidFill>
              </a:rPr>
              <a:t> P</a:t>
            </a:r>
            <a:r>
              <a:rPr lang="en-US" b="1" dirty="0" err="1">
                <a:solidFill>
                  <a:schemeClr val="bg1"/>
                </a:solidFill>
              </a:rPr>
              <a:t>assion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89438" y="1646871"/>
            <a:ext cx="5306561" cy="3516374"/>
          </a:xfrm>
        </p:spPr>
        <p:txBody>
          <a:bodyPr>
            <a:noAutofit/>
          </a:bodyPr>
          <a:lstStyle/>
          <a:p>
            <a:pPr marL="0" indent="0" algn="ctr" fontAlgn="base">
              <a:lnSpc>
                <a:spcPct val="100000"/>
              </a:lnSpc>
              <a:spcBef>
                <a:spcPts val="600"/>
              </a:spcBef>
              <a:buNone/>
            </a:pPr>
            <a:r>
              <a:rPr lang="hr-HR" sz="2600" b="1" dirty="0"/>
              <a:t>P</a:t>
            </a:r>
            <a:r>
              <a:rPr lang="en-US" sz="2600" b="1" dirty="0" err="1"/>
              <a:t>assionate</a:t>
            </a:r>
            <a:r>
              <a:rPr lang="hr-HR" sz="2600" b="1" dirty="0"/>
              <a:t> </a:t>
            </a:r>
            <a:r>
              <a:rPr lang="hr-HR" sz="2600" b="1" dirty="0" err="1"/>
              <a:t>people</a:t>
            </a:r>
            <a:r>
              <a:rPr lang="hr-HR" sz="2600" b="1" dirty="0"/>
              <a:t> </a:t>
            </a:r>
            <a:r>
              <a:rPr lang="hr-HR" sz="2600" dirty="0"/>
              <a:t>are</a:t>
            </a:r>
            <a:r>
              <a:rPr lang="hr-HR" sz="2600" b="1" dirty="0"/>
              <a:t> </a:t>
            </a:r>
            <a:r>
              <a:rPr lang="en-US" sz="2600" dirty="0"/>
              <a:t>energized by any challenge that stands in their way.</a:t>
            </a:r>
            <a:endParaRPr lang="hr-HR" sz="2600" dirty="0"/>
          </a:p>
          <a:p>
            <a:pPr marL="0" indent="0" algn="ctr" fontAlgn="base">
              <a:lnSpc>
                <a:spcPct val="100000"/>
              </a:lnSpc>
              <a:spcBef>
                <a:spcPts val="600"/>
              </a:spcBef>
              <a:buNone/>
            </a:pPr>
            <a:endParaRPr lang="hr-HR" sz="2600" dirty="0"/>
          </a:p>
          <a:p>
            <a:pPr marL="0" indent="0" algn="ctr" fontAlgn="base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600" dirty="0"/>
              <a:t>Enthusiasm, Appetite for Life, Engagement, Commitment, Great Causes, Determination to Make a Difference, Insatiable Appetite for Change… Otherwise, why Bother?</a:t>
            </a:r>
          </a:p>
          <a:p>
            <a:pPr marL="0" indent="0" algn="ctr">
              <a:buNone/>
            </a:pPr>
            <a:endParaRPr lang="en-US" sz="2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124" y="435228"/>
            <a:ext cx="1851713" cy="2784532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5501" y="4180114"/>
            <a:ext cx="4626499" cy="19662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3871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323930" y="0"/>
            <a:ext cx="11180684" cy="1400530"/>
          </a:xfrm>
        </p:spPr>
        <p:txBody>
          <a:bodyPr>
            <a:normAutofit/>
          </a:bodyPr>
          <a:lstStyle/>
          <a:p>
            <a:pPr algn="ctr"/>
            <a:r>
              <a:rPr lang="hr-HR" b="1" dirty="0"/>
              <a:t>Be </a:t>
            </a:r>
            <a:r>
              <a:rPr lang="hr-HR" b="1" dirty="0" err="1"/>
              <a:t>Ready</a:t>
            </a:r>
            <a:r>
              <a:rPr lang="hr-HR" b="1" dirty="0"/>
              <a:t> to </a:t>
            </a:r>
            <a:r>
              <a:rPr lang="hr-HR" b="1" dirty="0" err="1"/>
              <a:t>Work</a:t>
            </a:r>
            <a:r>
              <a:rPr lang="hr-HR" b="1" dirty="0"/>
              <a:t> Hard!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318" y="1345836"/>
            <a:ext cx="7732057" cy="4516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2326341" y="5027555"/>
            <a:ext cx="745685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I am </a:t>
            </a:r>
            <a:r>
              <a:rPr lang="hr-H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successful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because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 I am </a:t>
            </a:r>
            <a:r>
              <a:rPr lang="hr-H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lucky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. But I </a:t>
            </a:r>
            <a:r>
              <a:rPr lang="hr-H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lucky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until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hr-H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started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working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 50 </a:t>
            </a:r>
            <a:r>
              <a:rPr lang="hr-H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hours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hr-H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week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Pravokutnik 1"/>
          <p:cNvSpPr/>
          <p:nvPr/>
        </p:nvSpPr>
        <p:spPr>
          <a:xfrm>
            <a:off x="2326341" y="1460927"/>
            <a:ext cx="2635624" cy="336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35787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82989" y="149190"/>
            <a:ext cx="7494684" cy="1091781"/>
          </a:xfrm>
        </p:spPr>
        <p:txBody>
          <a:bodyPr>
            <a:normAutofit/>
          </a:bodyPr>
          <a:lstStyle/>
          <a:p>
            <a:pPr algn="ctr"/>
            <a:r>
              <a:rPr lang="hr-HR" sz="4400" b="1" dirty="0" err="1">
                <a:solidFill>
                  <a:srgbClr val="FFFFFF"/>
                </a:solidFill>
              </a:rPr>
              <a:t>Get</a:t>
            </a:r>
            <a:r>
              <a:rPr lang="hr-HR" sz="4400" b="1" dirty="0">
                <a:solidFill>
                  <a:srgbClr val="FFFFFF"/>
                </a:solidFill>
              </a:rPr>
              <a:t> </a:t>
            </a:r>
            <a:r>
              <a:rPr lang="hr-HR" sz="4400" b="1" dirty="0" err="1">
                <a:solidFill>
                  <a:srgbClr val="FFFFFF"/>
                </a:solidFill>
              </a:rPr>
              <a:t>Excited</a:t>
            </a:r>
            <a:r>
              <a:rPr lang="hr-HR" sz="4400" b="1" dirty="0">
                <a:solidFill>
                  <a:srgbClr val="FFFFFF"/>
                </a:solidFill>
              </a:rPr>
              <a:t> </a:t>
            </a:r>
            <a:r>
              <a:rPr lang="hr-HR" sz="4400" b="1" dirty="0" err="1">
                <a:solidFill>
                  <a:srgbClr val="FFFFFF"/>
                </a:solidFill>
              </a:rPr>
              <a:t>and</a:t>
            </a:r>
            <a:r>
              <a:rPr lang="hr-HR" sz="4400" b="1" dirty="0">
                <a:solidFill>
                  <a:srgbClr val="FFFFFF"/>
                </a:solidFill>
              </a:rPr>
              <a:t> </a:t>
            </a:r>
            <a:r>
              <a:rPr lang="hr-HR" sz="4400" b="1" dirty="0" err="1">
                <a:solidFill>
                  <a:srgbClr val="FFFFFF"/>
                </a:solidFill>
              </a:rPr>
              <a:t>Celebrate</a:t>
            </a:r>
            <a:r>
              <a:rPr lang="hr-HR" sz="4400" b="1" dirty="0">
                <a:solidFill>
                  <a:srgbClr val="FFFFFF"/>
                </a:solidFill>
              </a:rPr>
              <a:t>!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58620" y="1636006"/>
            <a:ext cx="4071711" cy="3731520"/>
          </a:xfrm>
        </p:spPr>
        <p:txBody>
          <a:bodyPr>
            <a:noAutofit/>
          </a:bodyPr>
          <a:lstStyle/>
          <a:p>
            <a:pPr algn="ctr" fontAlgn="base"/>
            <a:r>
              <a:rPr lang="en-US" sz="2600" dirty="0"/>
              <a:t>Keep being enthusiastic </a:t>
            </a:r>
            <a:endParaRPr lang="hr-HR" sz="2600" dirty="0"/>
          </a:p>
          <a:p>
            <a:pPr algn="ctr" fontAlgn="base"/>
            <a:endParaRPr lang="en-US" sz="2600" dirty="0"/>
          </a:p>
          <a:p>
            <a:pPr algn="ctr" fontAlgn="base"/>
            <a:r>
              <a:rPr lang="en-US" sz="2600" dirty="0"/>
              <a:t>Celebrate every idea, every accomplishment, it's all important</a:t>
            </a:r>
            <a:endParaRPr lang="hr-HR" sz="2600" dirty="0"/>
          </a:p>
          <a:p>
            <a:pPr algn="ctr" fontAlgn="base"/>
            <a:endParaRPr lang="en-US" sz="2600" dirty="0"/>
          </a:p>
          <a:p>
            <a:pPr algn="ctr" fontAlgn="base"/>
            <a:r>
              <a:rPr lang="en-US" sz="2600" dirty="0"/>
              <a:t>Nothing is too small to get excited about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4613" y="1850610"/>
            <a:ext cx="6798082" cy="35859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6291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AB5BF75-4F3F-44A4-BD9B-49074CD66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5542" y="3080520"/>
            <a:ext cx="3582955" cy="102494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r-HR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velimir@velimirsrica.com</a:t>
            </a:r>
            <a:r>
              <a:rPr lang="hr-HR" sz="2400" dirty="0"/>
              <a:t> </a:t>
            </a:r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r>
              <a:rPr lang="hr-HR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https://velimirsrica.com/</a:t>
            </a:r>
            <a:r>
              <a:rPr lang="hr-HR" sz="2400" dirty="0"/>
              <a:t>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A5E8815-D78F-48EF-BE56-902057336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177252"/>
            <a:ext cx="7777565" cy="498095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Naslov 1">
            <a:extLst>
              <a:ext uri="{FF2B5EF4-FFF2-40B4-BE49-F238E27FC236}">
                <a16:creationId xmlns:a16="http://schemas.microsoft.com/office/drawing/2014/main" id="{593E0275-8603-4E9D-817C-425C7601D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60" y="0"/>
            <a:ext cx="8540317" cy="1191774"/>
          </a:xfrm>
        </p:spPr>
        <p:txBody>
          <a:bodyPr>
            <a:normAutofit/>
          </a:bodyPr>
          <a:lstStyle/>
          <a:p>
            <a:r>
              <a:rPr lang="hr-HR" b="1" dirty="0" err="1"/>
              <a:t>Thanks</a:t>
            </a:r>
            <a:r>
              <a:rPr lang="hr-HR" b="1" dirty="0"/>
              <a:t> for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Attention</a:t>
            </a:r>
            <a:r>
              <a:rPr lang="hr-HR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49413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Text Box 2"/>
          <p:cNvSpPr txBox="1">
            <a:spLocks noChangeArrowheads="1"/>
          </p:cNvSpPr>
          <p:nvPr/>
        </p:nvSpPr>
        <p:spPr bwMode="auto">
          <a:xfrm>
            <a:off x="7859558" y="6351"/>
            <a:ext cx="4383831" cy="16821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251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hr-HR" altLang="sr-Latn-R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DejaVu Sans Condensed"/>
                <a:cs typeface="DejaVu Sans Condensed"/>
              </a:rPr>
              <a:t>  </a:t>
            </a:r>
            <a:r>
              <a:rPr kumimoji="0" lang="hr-HR" altLang="sr-Latn-R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DejaVu Sans Condensed"/>
                <a:cs typeface="DejaVu Sans Condensed"/>
              </a:rPr>
              <a:t>Books</a:t>
            </a:r>
            <a:r>
              <a:rPr kumimoji="0" lang="hr-HR" altLang="sr-Latn-R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DejaVu Sans Condensed"/>
                <a:cs typeface="DejaVu Sans Condensed"/>
              </a:rPr>
              <a:t>:</a:t>
            </a:r>
            <a:endParaRPr kumimoji="0" lang="hr-HR" altLang="sr-Latn-R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DejaVu Sans Condensed"/>
              <a:cs typeface="DejaVu Sans Condense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251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GB" altLang="sr-Latn-R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DejaVu Sans Condensed"/>
              <a:cs typeface="DejaVu Sans Condensed"/>
            </a:endParaRPr>
          </a:p>
        </p:txBody>
      </p:sp>
      <p:pic>
        <p:nvPicPr>
          <p:cNvPr id="8194" name="Picture 8" descr="Graphic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17">
            <a:off x="3829954" y="-62461"/>
            <a:ext cx="2131484" cy="217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2" descr="slov"/>
          <p:cNvPicPr>
            <a:picLocks noChangeAspect="1" noChangeArrowheads="1"/>
          </p:cNvPicPr>
          <p:nvPr/>
        </p:nvPicPr>
        <p:blipFill>
          <a:blip r:embed="rId3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1243">
            <a:off x="8214546" y="673327"/>
            <a:ext cx="2148417" cy="2206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8" descr="Naslovnica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8066">
            <a:off x="1915540" y="-209185"/>
            <a:ext cx="1881717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1" descr="D:\informatikauposlovanj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185">
            <a:off x="2988733" y="3605215"/>
            <a:ext cx="1938867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2" descr="C:\Users\Velimir\Pictures\slike za Gadljivu politiku\Slika1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3737">
            <a:off x="300567" y="-18642"/>
            <a:ext cx="1703917" cy="2052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20" descr="kAKO_PRODAVATI_U_EUSLIK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8174">
            <a:off x="4719217" y="4110398"/>
            <a:ext cx="2055283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8" descr="scan2000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815">
            <a:off x="-103604" y="4592056"/>
            <a:ext cx="2250016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invmgr"/>
          <p:cNvPicPr>
            <a:picLocks noChangeAspect="1" noChangeArrowheads="1"/>
          </p:cNvPicPr>
          <p:nvPr/>
        </p:nvPicPr>
        <p:blipFill>
          <a:blip r:embed="rId9">
            <a:lum bright="20000" contrast="20000"/>
          </a:blip>
          <a:srcRect/>
          <a:stretch>
            <a:fillRect/>
          </a:stretch>
        </p:blipFill>
        <p:spPr bwMode="auto">
          <a:xfrm rot="370878">
            <a:off x="7398864" y="1558848"/>
            <a:ext cx="2000251" cy="2190751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</p:spPr>
      </p:pic>
      <p:pic>
        <p:nvPicPr>
          <p:cNvPr id="8203" name="Picture 9" descr="naslovnica-Klimen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4811">
            <a:off x="62554" y="2182982"/>
            <a:ext cx="1917700" cy="202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3" descr="IT do poslovnog uspjeh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8212">
            <a:off x="7428480" y="4722522"/>
            <a:ext cx="1866869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19" descr="rees"/>
          <p:cNvPicPr>
            <a:picLocks noChangeAspect="1" noChangeArrowheads="1"/>
          </p:cNvPicPr>
          <p:nvPr/>
        </p:nvPicPr>
        <p:blipFill>
          <a:blip r:embed="rId1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108">
            <a:off x="10066900" y="90884"/>
            <a:ext cx="2034117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8" descr="zelen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7809">
            <a:off x="1458384" y="3357563"/>
            <a:ext cx="2379133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6" descr="naslovnic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063" y="968791"/>
            <a:ext cx="1831089" cy="236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0354">
            <a:off x="1490966" y="4896175"/>
            <a:ext cx="1994903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14" descr="Menedžerska informatik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58026">
            <a:off x="10395614" y="1358093"/>
            <a:ext cx="1884992" cy="224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14" descr="ustvarjalno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015">
            <a:off x="8703771" y="2354243"/>
            <a:ext cx="20955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559">
            <a:off x="9440335" y="5376863"/>
            <a:ext cx="2745317" cy="1566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3" name="Picture 9" descr="razne igr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9815" y="3561711"/>
            <a:ext cx="1665816" cy="18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8" descr="Privatne istr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1732">
            <a:off x="9158206" y="3701987"/>
            <a:ext cx="1679887" cy="211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5" name="Picture 18" descr="madjarski Inventivni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53860">
            <a:off x="6007961" y="-294401"/>
            <a:ext cx="2127251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Slika 8" descr="Hrvatska2020naslovnica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662">
            <a:off x="1046538" y="1669351"/>
            <a:ext cx="1773599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17" descr="naslovnicaFinal (2)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724" y="787765"/>
            <a:ext cx="1947287" cy="2128839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5" descr="ideje"/>
          <p:cNvPicPr>
            <a:picLocks noChangeAspect="1" noChangeArrowheads="1"/>
          </p:cNvPicPr>
          <p:nvPr/>
        </p:nvPicPr>
        <p:blipFill>
          <a:blip r:embed="rId24">
            <a:lum bright="38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91886">
            <a:off x="2597133" y="3210295"/>
            <a:ext cx="1685299" cy="21034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In Search of Harmony in a Disharmonious World. Leadership Manual for Change Agents and Dreamers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 rot="21305448">
            <a:off x="3975739" y="2145063"/>
            <a:ext cx="1845881" cy="238366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207" name="Picture 9" descr="KREATIV"/>
          <p:cNvPicPr>
            <a:picLocks noChangeAspect="1" noChangeArrowheads="1"/>
          </p:cNvPicPr>
          <p:nvPr/>
        </p:nvPicPr>
        <p:blipFill>
          <a:blip r:embed="rId26">
            <a:lum bright="8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644" y="5009551"/>
            <a:ext cx="2000251" cy="23573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0" name="Picture 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9946">
            <a:off x="3321544" y="4654657"/>
            <a:ext cx="1992991" cy="21970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Slika 2">
            <a:hlinkClick r:id="rId28"/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5055">
            <a:off x="7106178" y="2815929"/>
            <a:ext cx="1823946" cy="243205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31" y="2810268"/>
            <a:ext cx="2044996" cy="241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077" y="2515439"/>
            <a:ext cx="1847393" cy="272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25692"/>
      </p:ext>
    </p:extLst>
  </p:cSld>
  <p:clrMapOvr>
    <a:masterClrMapping/>
  </p:clrMapOvr>
  <p:transition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595" y="3830778"/>
            <a:ext cx="4385916" cy="2923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14" y="3289769"/>
            <a:ext cx="2388471" cy="3618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520" y="3408510"/>
            <a:ext cx="3900692" cy="304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520" y="479337"/>
            <a:ext cx="3294721" cy="26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49" y="961750"/>
            <a:ext cx="3044420" cy="2328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Naslov 1"/>
          <p:cNvSpPr txBox="1">
            <a:spLocks/>
          </p:cNvSpPr>
          <p:nvPr/>
        </p:nvSpPr>
        <p:spPr>
          <a:xfrm>
            <a:off x="3761779" y="2857500"/>
            <a:ext cx="5294379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0" i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Inspiration</a:t>
            </a:r>
            <a:r>
              <a:rPr kumimoji="0" lang="hr-H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FE7DFBB-5330-4DC9-833D-B813C6F9EF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3543" y="249087"/>
            <a:ext cx="4029734" cy="249967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31221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624" y="4422417"/>
            <a:ext cx="3542725" cy="2599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78" y="1739616"/>
            <a:ext cx="4228742" cy="2753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46" y="1788460"/>
            <a:ext cx="2035747" cy="2827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Naslov 1"/>
          <p:cNvSpPr txBox="1">
            <a:spLocks/>
          </p:cNvSpPr>
          <p:nvPr/>
        </p:nvSpPr>
        <p:spPr>
          <a:xfrm>
            <a:off x="3444844" y="1045501"/>
            <a:ext cx="5294379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0" i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Politics</a:t>
            </a:r>
            <a:r>
              <a:rPr kumimoji="0" lang="hr-H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051" y="4408970"/>
            <a:ext cx="3486551" cy="2527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7" y="4387860"/>
            <a:ext cx="2770096" cy="2963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602" y="2134826"/>
            <a:ext cx="3150453" cy="2371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307" y="-13447"/>
            <a:ext cx="2745994" cy="2291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106" y="-26894"/>
            <a:ext cx="3608239" cy="2299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051" y="2162259"/>
            <a:ext cx="3703556" cy="2387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80" y="-26894"/>
            <a:ext cx="3357483" cy="1894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03" y="4103307"/>
            <a:ext cx="3097213" cy="3359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-26894"/>
            <a:ext cx="1537314" cy="1149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8417176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3690"/>
            <a:ext cx="4074459" cy="2557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270" y="105406"/>
            <a:ext cx="4652682" cy="246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13" y="2080890"/>
            <a:ext cx="2772435" cy="88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7" y="2836896"/>
            <a:ext cx="2872911" cy="137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105" y="5153491"/>
            <a:ext cx="3582733" cy="696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Naslov 1"/>
          <p:cNvSpPr txBox="1">
            <a:spLocks/>
          </p:cNvSpPr>
          <p:nvPr/>
        </p:nvSpPr>
        <p:spPr>
          <a:xfrm>
            <a:off x="6631620" y="5502648"/>
            <a:ext cx="5601092" cy="125516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0" i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Afterwork and </a:t>
            </a:r>
            <a:r>
              <a:rPr kumimoji="0" lang="hr-H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Leadership</a:t>
            </a:r>
            <a:r>
              <a:rPr kumimoji="0" lang="hr-H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 Academy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978" y="2594230"/>
            <a:ext cx="3900988" cy="2603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0" y="40426"/>
            <a:ext cx="4917607" cy="2525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015" y="2718054"/>
            <a:ext cx="3991155" cy="2660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4984470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1">
            <a:extLst>
              <a:ext uri="{FF2B5EF4-FFF2-40B4-BE49-F238E27FC236}">
                <a16:creationId xmlns:a16="http://schemas.microsoft.com/office/drawing/2014/main" id="{5FFA6644-6ECB-4DEE-BD47-B9D9B904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629" y="446048"/>
            <a:ext cx="3264363" cy="1143000"/>
          </a:xfrm>
        </p:spPr>
        <p:txBody>
          <a:bodyPr>
            <a:normAutofit/>
          </a:bodyPr>
          <a:lstStyle/>
          <a:p>
            <a:r>
              <a:rPr lang="hr-HR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Contact</a:t>
            </a:r>
            <a:r>
              <a:rPr lang="hr-HR" sz="44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809E864-47F3-4B82-B2F6-59206FECC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552" y="785912"/>
            <a:ext cx="7680854" cy="4320480"/>
          </a:xfrm>
          <a:prstGeom prst="rect">
            <a:avLst/>
          </a:prstGeo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AD8E3CA5-80B5-4374-B4AF-E56BB65FA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8640" y="5579657"/>
            <a:ext cx="3744416" cy="40011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hr-HR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Mail: </a:t>
            </a:r>
            <a:r>
              <a:rPr kumimoji="0" lang="hr-HR" sz="2000" b="0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velimir</a:t>
            </a:r>
            <a:r>
              <a:rPr kumimoji="0" lang="en-US" sz="2000" b="0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@</a:t>
            </a:r>
            <a:r>
              <a:rPr kumimoji="0" lang="hr-HR" sz="2000" b="0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velimirsrica</a:t>
            </a:r>
            <a:r>
              <a:rPr kumimoji="0" lang="en-US" sz="2000" b="0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.</a:t>
            </a:r>
            <a:r>
              <a:rPr kumimoji="0" lang="hr-HR" sz="2000" b="0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38662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Škriljevac">
  <a:themeElements>
    <a:clrScheme name="Škriljevac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Škriljevac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Škriljeva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C2D337832A5AF43B0D8ED4739A32C46" ma:contentTypeVersion="14" ma:contentTypeDescription="Ustvari nov dokument." ma:contentTypeScope="" ma:versionID="0a08f16ec13b4088f311588b0ca98ad5">
  <xsd:schema xmlns:xsd="http://www.w3.org/2001/XMLSchema" xmlns:xs="http://www.w3.org/2001/XMLSchema" xmlns:p="http://schemas.microsoft.com/office/2006/metadata/properties" xmlns:ns2="349146fa-d6d4-4974-841d-4f522d46d75f" xmlns:ns3="1ae4303e-6252-4464-9f6e-5557b09ab637" targetNamespace="http://schemas.microsoft.com/office/2006/metadata/properties" ma:root="true" ma:fieldsID="76b6362a9c3468f35ec5453ba63b83b4" ns2:_="" ns3:_="">
    <xsd:import namespace="349146fa-d6d4-4974-841d-4f522d46d75f"/>
    <xsd:import namespace="1ae4303e-6252-4464-9f6e-5557b09ab6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Datum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9146fa-d6d4-4974-841d-4f522d46d7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Datum" ma:index="20" nillable="true" ma:displayName="Datum" ma:format="DateTime" ma:internalName="Datum">
      <xsd:simpleType>
        <xsd:restriction base="dms:DateTime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e4303e-6252-4464-9f6e-5557b09ab63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um xmlns="349146fa-d6d4-4974-841d-4f522d46d75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C204D3-DBE7-453F-90E1-BB3DBE0BA5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9146fa-d6d4-4974-841d-4f522d46d75f"/>
    <ds:schemaRef ds:uri="1ae4303e-6252-4464-9f6e-5557b09ab6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A55AEEE-0301-4837-B5BC-25E59BCE73B1}">
  <ds:schemaRefs>
    <ds:schemaRef ds:uri="http://schemas.microsoft.com/office/2006/metadata/properties"/>
    <ds:schemaRef ds:uri="http://schemas.microsoft.com/office/infopath/2007/PartnerControls"/>
    <ds:schemaRef ds:uri="349146fa-d6d4-4974-841d-4f522d46d75f"/>
  </ds:schemaRefs>
</ds:datastoreItem>
</file>

<file path=customXml/itemProps3.xml><?xml version="1.0" encoding="utf-8"?>
<ds:datastoreItem xmlns:ds="http://schemas.openxmlformats.org/officeDocument/2006/customXml" ds:itemID="{C63F96D1-103A-4BF9-AD1A-35005F6AA0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1347</Words>
  <Application>Microsoft Office PowerPoint</Application>
  <PresentationFormat>Široki zaslon</PresentationFormat>
  <Paragraphs>271</Paragraphs>
  <Slides>48</Slides>
  <Notes>7</Notes>
  <HiddenSlides>0</HiddenSlides>
  <MMClips>0</MMClips>
  <ScaleCrop>false</ScaleCrop>
  <HeadingPairs>
    <vt:vector size="8" baseType="variant">
      <vt:variant>
        <vt:lpstr>Korišteni fontovi</vt:lpstr>
      </vt:variant>
      <vt:variant>
        <vt:i4>10</vt:i4>
      </vt:variant>
      <vt:variant>
        <vt:lpstr>Tema</vt:lpstr>
      </vt:variant>
      <vt:variant>
        <vt:i4>2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48</vt:i4>
      </vt:variant>
    </vt:vector>
  </HeadingPairs>
  <TitlesOfParts>
    <vt:vector size="61" baseType="lpstr">
      <vt:lpstr>Arial</vt:lpstr>
      <vt:lpstr>Calibri</vt:lpstr>
      <vt:lpstr>Calibri Light</vt:lpstr>
      <vt:lpstr>Calisto MT</vt:lpstr>
      <vt:lpstr>Tahoma</vt:lpstr>
      <vt:lpstr>Times New Roman</vt:lpstr>
      <vt:lpstr>Trebuchet MS</vt:lpstr>
      <vt:lpstr>Verdana</vt:lpstr>
      <vt:lpstr>Wingdings</vt:lpstr>
      <vt:lpstr>Wingdings 2</vt:lpstr>
      <vt:lpstr>Officeova tema</vt:lpstr>
      <vt:lpstr>Škriljevac</vt:lpstr>
      <vt:lpstr>CorelDRAW</vt:lpstr>
      <vt:lpstr>The World is Broken How to Fix It</vt:lpstr>
      <vt:lpstr>PowerPoint prezentacija</vt:lpstr>
      <vt:lpstr>PowerPoint prezentacija</vt:lpstr>
      <vt:lpstr>Consulting:</vt:lpstr>
      <vt:lpstr>PowerPoint prezentacija</vt:lpstr>
      <vt:lpstr>PowerPoint prezentacija</vt:lpstr>
      <vt:lpstr>PowerPoint prezentacija</vt:lpstr>
      <vt:lpstr>PowerPoint prezentacija</vt:lpstr>
      <vt:lpstr>Contact:</vt:lpstr>
      <vt:lpstr>Living in the Broken World</vt:lpstr>
      <vt:lpstr>PowerPoint prezentacija</vt:lpstr>
      <vt:lpstr>The Ukraine War</vt:lpstr>
      <vt:lpstr>Disrupted Values</vt:lpstr>
      <vt:lpstr>PowerPoint prezentacija</vt:lpstr>
      <vt:lpstr>Digital Rules the World </vt:lpstr>
      <vt:lpstr>PowerPoint prezentacija</vt:lpstr>
      <vt:lpstr>PowerPoint prezentacija</vt:lpstr>
      <vt:lpstr>Disruption Issues</vt:lpstr>
      <vt:lpstr>Motivational Disruption</vt:lpstr>
      <vt:lpstr>World Bank Study in Africa</vt:lpstr>
      <vt:lpstr> Not Adaptation but Transformation  New Mindset </vt:lpstr>
      <vt:lpstr>PowerPoint prezentacija</vt:lpstr>
      <vt:lpstr>PowerPoint prezentacija</vt:lpstr>
      <vt:lpstr>PowerPoint prezentacija</vt:lpstr>
      <vt:lpstr> Fixing the World Values</vt:lpstr>
      <vt:lpstr>Leaders – Catalyzers of Purpose</vt:lpstr>
      <vt:lpstr>PowerPoint prezentacija</vt:lpstr>
      <vt:lpstr>Learn and Unlearn!</vt:lpstr>
      <vt:lpstr>Think Kaizen!</vt:lpstr>
      <vt:lpstr>PowerPoint prezentacija</vt:lpstr>
      <vt:lpstr>Key Values</vt:lpstr>
      <vt:lpstr>Trust and Candor</vt:lpstr>
      <vt:lpstr>Truth and Transparency</vt:lpstr>
      <vt:lpstr>Criticism is Free Consulting</vt:lpstr>
      <vt:lpstr>Importance of  Empathy</vt:lpstr>
      <vt:lpstr>Value Initiative</vt:lpstr>
      <vt:lpstr>Think Positive!</vt:lpstr>
      <vt:lpstr>Abundance/Scarcity Mentality</vt:lpstr>
      <vt:lpstr>Trust and Self-confidence</vt:lpstr>
      <vt:lpstr>Build Self-efficacy (Albert Bandura)  </vt:lpstr>
      <vt:lpstr>PowerPoint prezentacija</vt:lpstr>
      <vt:lpstr>Take Calculated Risk</vt:lpstr>
      <vt:lpstr>Avoid Analysis Paralysis</vt:lpstr>
      <vt:lpstr>Go for Win-Win!</vt:lpstr>
      <vt:lpstr>Ignite Passion</vt:lpstr>
      <vt:lpstr>Be Ready to Work Hard!</vt:lpstr>
      <vt:lpstr>Get Excited and Celebrate!</vt:lpstr>
      <vt:lpstr>Thanks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Tanja Grilj</dc:creator>
  <cp:lastModifiedBy>Velimir Srića</cp:lastModifiedBy>
  <cp:revision>8</cp:revision>
  <dcterms:created xsi:type="dcterms:W3CDTF">2022-04-13T13:34:36Z</dcterms:created>
  <dcterms:modified xsi:type="dcterms:W3CDTF">2022-05-17T10:20:55Z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0x010100EC2D337832A5AF43B0D8ED4739A32C46</vt:lpwstr>
  </property>
</Properties>
</file>