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3" r:id="rId5"/>
    <p:sldMasterId id="2147483705" r:id="rId6"/>
  </p:sldMasterIdLst>
  <p:notesMasterIdLst>
    <p:notesMasterId r:id="rId35"/>
  </p:notesMasterIdLst>
  <p:handoutMasterIdLst>
    <p:handoutMasterId r:id="rId36"/>
  </p:handoutMasterIdLst>
  <p:sldIdLst>
    <p:sldId id="281" r:id="rId7"/>
    <p:sldId id="361" r:id="rId8"/>
    <p:sldId id="363" r:id="rId9"/>
    <p:sldId id="299" r:id="rId10"/>
    <p:sldId id="364" r:id="rId11"/>
    <p:sldId id="298" r:id="rId12"/>
    <p:sldId id="365" r:id="rId13"/>
    <p:sldId id="366" r:id="rId14"/>
    <p:sldId id="367" r:id="rId15"/>
    <p:sldId id="7216" r:id="rId16"/>
    <p:sldId id="3323" r:id="rId17"/>
    <p:sldId id="3359" r:id="rId18"/>
    <p:sldId id="3361" r:id="rId19"/>
    <p:sldId id="7219" r:id="rId20"/>
    <p:sldId id="3362" r:id="rId21"/>
    <p:sldId id="7220" r:id="rId22"/>
    <p:sldId id="7221" r:id="rId23"/>
    <p:sldId id="7205" r:id="rId24"/>
    <p:sldId id="7206" r:id="rId25"/>
    <p:sldId id="7207" r:id="rId26"/>
    <p:sldId id="7208" r:id="rId27"/>
    <p:sldId id="7209" r:id="rId28"/>
    <p:sldId id="7210" r:id="rId29"/>
    <p:sldId id="7211" r:id="rId30"/>
    <p:sldId id="7212" r:id="rId31"/>
    <p:sldId id="7213" r:id="rId32"/>
    <p:sldId id="7214" r:id="rId33"/>
    <p:sldId id="7215" r:id="rId34"/>
  </p:sldIdLst>
  <p:sldSz cx="10907713" cy="6858000"/>
  <p:notesSz cx="6797675" cy="9928225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agoj Puzak" initials="DP" lastIdx="1" clrIdx="0">
    <p:extLst>
      <p:ext uri="{19B8F6BF-5375-455C-9EA6-DF929625EA0E}">
        <p15:presenceInfo xmlns:p15="http://schemas.microsoft.com/office/powerpoint/2012/main" userId="S-1-5-21-1004336348-1500820517-725345543-321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479"/>
    <a:srgbClr val="D9222A"/>
    <a:srgbClr val="1D3A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6163" autoAdjust="0"/>
  </p:normalViewPr>
  <p:slideViewPr>
    <p:cSldViewPr snapToGrid="0">
      <p:cViewPr varScale="1">
        <p:scale>
          <a:sx n="59" d="100"/>
          <a:sy n="59" d="100"/>
        </p:scale>
        <p:origin x="1016" y="48"/>
      </p:cViewPr>
      <p:guideLst>
        <p:guide orient="horz" pos="2160"/>
        <p:guide pos="3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355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1407F5-CA92-4F48-A817-3AF597F38A4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402719-7047-4B55-80FF-ED422447DC59}">
      <dgm:prSet custT="1"/>
      <dgm:spPr>
        <a:solidFill>
          <a:schemeClr val="tx1"/>
        </a:solidFill>
      </dgm:spPr>
      <dgm:t>
        <a:bodyPr/>
        <a:lstStyle/>
        <a:p>
          <a:r>
            <a:rPr lang="hr-BA" sz="2000" dirty="0" err="1"/>
            <a:t>Dekabronizacija</a:t>
          </a:r>
          <a:r>
            <a:rPr lang="hr-BA" sz="2000" dirty="0"/>
            <a:t> prometnog sektora</a:t>
          </a:r>
          <a:endParaRPr lang="en-US" sz="2000" dirty="0"/>
        </a:p>
      </dgm:t>
    </dgm:pt>
    <dgm:pt modelId="{AFCFB88A-CF06-434F-AB70-3B46A85C0F08}" type="parTrans" cxnId="{A3FA9AC2-C6CF-4C7A-82FF-A9FACFF7466C}">
      <dgm:prSet/>
      <dgm:spPr/>
      <dgm:t>
        <a:bodyPr/>
        <a:lstStyle/>
        <a:p>
          <a:endParaRPr lang="en-US"/>
        </a:p>
      </dgm:t>
    </dgm:pt>
    <dgm:pt modelId="{9CBD2B31-F146-4E9C-86D3-4C7F68067E04}" type="sibTrans" cxnId="{A3FA9AC2-C6CF-4C7A-82FF-A9FACFF7466C}">
      <dgm:prSet/>
      <dgm:spPr/>
      <dgm:t>
        <a:bodyPr/>
        <a:lstStyle/>
        <a:p>
          <a:endParaRPr lang="en-US"/>
        </a:p>
      </dgm:t>
    </dgm:pt>
    <dgm:pt modelId="{2C050442-BABF-47A9-B9DE-2CFF0785849A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hr-BA" sz="2000" dirty="0"/>
            <a:t>Smanjenje CO2 emisija</a:t>
          </a:r>
          <a:endParaRPr lang="en-US" sz="2000" dirty="0"/>
        </a:p>
      </dgm:t>
    </dgm:pt>
    <dgm:pt modelId="{89984466-0752-46D6-AA09-39A2D754C1AE}" type="parTrans" cxnId="{B5B57F6C-C8D5-4EA4-B49F-189A5C801C71}">
      <dgm:prSet/>
      <dgm:spPr/>
      <dgm:t>
        <a:bodyPr/>
        <a:lstStyle/>
        <a:p>
          <a:endParaRPr lang="en-US"/>
        </a:p>
      </dgm:t>
    </dgm:pt>
    <dgm:pt modelId="{A2D9E819-1E72-4CA5-B717-9317B1A0233D}" type="sibTrans" cxnId="{B5B57F6C-C8D5-4EA4-B49F-189A5C801C71}">
      <dgm:prSet/>
      <dgm:spPr/>
      <dgm:t>
        <a:bodyPr/>
        <a:lstStyle/>
        <a:p>
          <a:endParaRPr lang="en-US"/>
        </a:p>
      </dgm:t>
    </dgm:pt>
    <dgm:pt modelId="{9C7DC55A-CF63-44A3-BA3F-C8393194F1EC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sz="2000" dirty="0"/>
            <a:t>Smanjenje lokalnih štetnih emisija</a:t>
          </a:r>
          <a:endParaRPr lang="en-US" sz="2000" dirty="0"/>
        </a:p>
      </dgm:t>
    </dgm:pt>
    <dgm:pt modelId="{52DFA056-5331-4CF8-A943-DC32E3D43B02}" type="parTrans" cxnId="{1902F461-9509-4242-9E7E-B3A0A9422C03}">
      <dgm:prSet/>
      <dgm:spPr/>
      <dgm:t>
        <a:bodyPr/>
        <a:lstStyle/>
        <a:p>
          <a:endParaRPr lang="en-US"/>
        </a:p>
      </dgm:t>
    </dgm:pt>
    <dgm:pt modelId="{B843AB78-DCCA-4B63-AD6B-2592A2C933A3}" type="sibTrans" cxnId="{1902F461-9509-4242-9E7E-B3A0A9422C03}">
      <dgm:prSet/>
      <dgm:spPr/>
      <dgm:t>
        <a:bodyPr/>
        <a:lstStyle/>
        <a:p>
          <a:endParaRPr lang="en-US"/>
        </a:p>
      </dgm:t>
    </dgm:pt>
    <dgm:pt modelId="{44F986DF-9C53-429B-A53D-7BBEE9092F32}">
      <dgm:prSet/>
      <dgm:spPr>
        <a:solidFill>
          <a:schemeClr val="tx1"/>
        </a:solidFill>
      </dgm:spPr>
      <dgm:t>
        <a:bodyPr/>
        <a:lstStyle/>
        <a:p>
          <a:r>
            <a:rPr lang="hr-HR" dirty="0"/>
            <a:t>Proizvodnja prati potrošnju -&gt; potrošnja se prilagođava proizvodnji</a:t>
          </a:r>
          <a:endParaRPr lang="en-US" dirty="0"/>
        </a:p>
      </dgm:t>
    </dgm:pt>
    <dgm:pt modelId="{F6FB1CB6-EAF8-48A4-A7A3-78C8985187C5}" type="parTrans" cxnId="{86215B92-6457-4D75-B217-CD9D127ADA8A}">
      <dgm:prSet/>
      <dgm:spPr/>
      <dgm:t>
        <a:bodyPr/>
        <a:lstStyle/>
        <a:p>
          <a:endParaRPr lang="en-US"/>
        </a:p>
      </dgm:t>
    </dgm:pt>
    <dgm:pt modelId="{D1ED0605-93E1-4714-89F9-511F98C9A39E}" type="sibTrans" cxnId="{86215B92-6457-4D75-B217-CD9D127ADA8A}">
      <dgm:prSet/>
      <dgm:spPr/>
      <dgm:t>
        <a:bodyPr/>
        <a:lstStyle/>
        <a:p>
          <a:endParaRPr lang="en-US"/>
        </a:p>
      </dgm:t>
    </dgm:pt>
    <dgm:pt modelId="{D0B76953-8DFC-4B26-8AFF-93868AE9468C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hr-HR" dirty="0"/>
            <a:t>Pružanje fleksibilnosti, održavanje ekvilibrija proizvodnje i potrošnje</a:t>
          </a:r>
          <a:endParaRPr lang="en-US" dirty="0"/>
        </a:p>
      </dgm:t>
    </dgm:pt>
    <dgm:pt modelId="{5392D2ED-71F2-4B29-A8F6-52ED9559F12E}" type="parTrans" cxnId="{BD760907-B53F-44E6-91E9-1FD0AA540DF3}">
      <dgm:prSet/>
      <dgm:spPr/>
      <dgm:t>
        <a:bodyPr/>
        <a:lstStyle/>
        <a:p>
          <a:endParaRPr lang="en-US"/>
        </a:p>
      </dgm:t>
    </dgm:pt>
    <dgm:pt modelId="{9042E1AC-BA19-4BDD-AD18-6448A0505A2C}" type="sibTrans" cxnId="{BD760907-B53F-44E6-91E9-1FD0AA540DF3}">
      <dgm:prSet/>
      <dgm:spPr/>
      <dgm:t>
        <a:bodyPr/>
        <a:lstStyle/>
        <a:p>
          <a:endParaRPr lang="en-US"/>
        </a:p>
      </dgm:t>
    </dgm:pt>
    <dgm:pt modelId="{49534AE0-C93B-4C42-8271-5D304EDFC2B5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hr-HR" dirty="0"/>
            <a:t>Pružanje fleksibilnosti operatorima sustava -&gt; pomoćne usluge</a:t>
          </a:r>
          <a:endParaRPr lang="en-US" dirty="0"/>
        </a:p>
      </dgm:t>
    </dgm:pt>
    <dgm:pt modelId="{D2F7CBE2-8422-452C-B17F-3C08B7D97E5A}" type="parTrans" cxnId="{2538511A-567B-4135-AED0-DA686AF374A8}">
      <dgm:prSet/>
      <dgm:spPr/>
      <dgm:t>
        <a:bodyPr/>
        <a:lstStyle/>
        <a:p>
          <a:endParaRPr lang="en-US"/>
        </a:p>
      </dgm:t>
    </dgm:pt>
    <dgm:pt modelId="{959CE18A-B0C6-4F33-AEA7-778A83B1C44D}" type="sibTrans" cxnId="{2538511A-567B-4135-AED0-DA686AF374A8}">
      <dgm:prSet/>
      <dgm:spPr/>
      <dgm:t>
        <a:bodyPr/>
        <a:lstStyle/>
        <a:p>
          <a:endParaRPr lang="en-US"/>
        </a:p>
      </dgm:t>
    </dgm:pt>
    <dgm:pt modelId="{B1793587-C834-453F-A126-DBBFAB592900}" type="pres">
      <dgm:prSet presAssocID="{EA1407F5-CA92-4F48-A817-3AF597F38A44}" presName="diagram" presStyleCnt="0">
        <dgm:presLayoutVars>
          <dgm:dir/>
          <dgm:resizeHandles val="exact"/>
        </dgm:presLayoutVars>
      </dgm:prSet>
      <dgm:spPr/>
    </dgm:pt>
    <dgm:pt modelId="{BB0D87B3-93BA-4A80-9C64-E858FBF44298}" type="pres">
      <dgm:prSet presAssocID="{3E402719-7047-4B55-80FF-ED422447DC59}" presName="node" presStyleLbl="node1" presStyleIdx="0" presStyleCnt="6">
        <dgm:presLayoutVars>
          <dgm:bulletEnabled val="1"/>
        </dgm:presLayoutVars>
      </dgm:prSet>
      <dgm:spPr/>
    </dgm:pt>
    <dgm:pt modelId="{DB4A68F4-8D3D-4C7C-AC79-E2FBB7AB6C4B}" type="pres">
      <dgm:prSet presAssocID="{9CBD2B31-F146-4E9C-86D3-4C7F68067E04}" presName="sibTrans" presStyleCnt="0"/>
      <dgm:spPr/>
    </dgm:pt>
    <dgm:pt modelId="{B3748D9E-ADCA-420C-9AD4-EC24A52A7F6E}" type="pres">
      <dgm:prSet presAssocID="{2C050442-BABF-47A9-B9DE-2CFF0785849A}" presName="node" presStyleLbl="node1" presStyleIdx="1" presStyleCnt="6">
        <dgm:presLayoutVars>
          <dgm:bulletEnabled val="1"/>
        </dgm:presLayoutVars>
      </dgm:prSet>
      <dgm:spPr/>
    </dgm:pt>
    <dgm:pt modelId="{F3E78565-EA07-48D0-80E7-C99C69F34B5E}" type="pres">
      <dgm:prSet presAssocID="{A2D9E819-1E72-4CA5-B717-9317B1A0233D}" presName="sibTrans" presStyleCnt="0"/>
      <dgm:spPr/>
    </dgm:pt>
    <dgm:pt modelId="{174FCFE4-F051-477C-9D9B-5EE3FEBC47CD}" type="pres">
      <dgm:prSet presAssocID="{9C7DC55A-CF63-44A3-BA3F-C8393194F1EC}" presName="node" presStyleLbl="node1" presStyleIdx="2" presStyleCnt="6">
        <dgm:presLayoutVars>
          <dgm:bulletEnabled val="1"/>
        </dgm:presLayoutVars>
      </dgm:prSet>
      <dgm:spPr/>
    </dgm:pt>
    <dgm:pt modelId="{27055FA6-B95C-4687-BC2E-A847B0CB3E91}" type="pres">
      <dgm:prSet presAssocID="{B843AB78-DCCA-4B63-AD6B-2592A2C933A3}" presName="sibTrans" presStyleCnt="0"/>
      <dgm:spPr/>
    </dgm:pt>
    <dgm:pt modelId="{BAC80352-7C46-4773-B6E1-FAD85B56F5AC}" type="pres">
      <dgm:prSet presAssocID="{44F986DF-9C53-429B-A53D-7BBEE9092F32}" presName="node" presStyleLbl="node1" presStyleIdx="3" presStyleCnt="6">
        <dgm:presLayoutVars>
          <dgm:bulletEnabled val="1"/>
        </dgm:presLayoutVars>
      </dgm:prSet>
      <dgm:spPr/>
    </dgm:pt>
    <dgm:pt modelId="{73BCB3EE-21CE-46B1-A07E-BEF8F6C38F82}" type="pres">
      <dgm:prSet presAssocID="{D1ED0605-93E1-4714-89F9-511F98C9A39E}" presName="sibTrans" presStyleCnt="0"/>
      <dgm:spPr/>
    </dgm:pt>
    <dgm:pt modelId="{F6038AF8-A144-4891-8909-911ABA6C50C7}" type="pres">
      <dgm:prSet presAssocID="{D0B76953-8DFC-4B26-8AFF-93868AE9468C}" presName="node" presStyleLbl="node1" presStyleIdx="4" presStyleCnt="6">
        <dgm:presLayoutVars>
          <dgm:bulletEnabled val="1"/>
        </dgm:presLayoutVars>
      </dgm:prSet>
      <dgm:spPr/>
    </dgm:pt>
    <dgm:pt modelId="{835BDFA6-1ED7-4E17-AA50-3D1FD3A040D1}" type="pres">
      <dgm:prSet presAssocID="{9042E1AC-BA19-4BDD-AD18-6448A0505A2C}" presName="sibTrans" presStyleCnt="0"/>
      <dgm:spPr/>
    </dgm:pt>
    <dgm:pt modelId="{36BC0254-D2A9-4CAD-AF07-11030F9A88C1}" type="pres">
      <dgm:prSet presAssocID="{49534AE0-C93B-4C42-8271-5D304EDFC2B5}" presName="node" presStyleLbl="node1" presStyleIdx="5" presStyleCnt="6">
        <dgm:presLayoutVars>
          <dgm:bulletEnabled val="1"/>
        </dgm:presLayoutVars>
      </dgm:prSet>
      <dgm:spPr/>
    </dgm:pt>
  </dgm:ptLst>
  <dgm:cxnLst>
    <dgm:cxn modelId="{BD760907-B53F-44E6-91E9-1FD0AA540DF3}" srcId="{EA1407F5-CA92-4F48-A817-3AF597F38A44}" destId="{D0B76953-8DFC-4B26-8AFF-93868AE9468C}" srcOrd="4" destOrd="0" parTransId="{5392D2ED-71F2-4B29-A8F6-52ED9559F12E}" sibTransId="{9042E1AC-BA19-4BDD-AD18-6448A0505A2C}"/>
    <dgm:cxn modelId="{2F354D1A-CA0A-4530-BD68-CD12AB5C4B20}" type="presOf" srcId="{3E402719-7047-4B55-80FF-ED422447DC59}" destId="{BB0D87B3-93BA-4A80-9C64-E858FBF44298}" srcOrd="0" destOrd="0" presId="urn:microsoft.com/office/officeart/2005/8/layout/default"/>
    <dgm:cxn modelId="{2538511A-567B-4135-AED0-DA686AF374A8}" srcId="{EA1407F5-CA92-4F48-A817-3AF597F38A44}" destId="{49534AE0-C93B-4C42-8271-5D304EDFC2B5}" srcOrd="5" destOrd="0" parTransId="{D2F7CBE2-8422-452C-B17F-3C08B7D97E5A}" sibTransId="{959CE18A-B0C6-4F33-AEA7-778A83B1C44D}"/>
    <dgm:cxn modelId="{0A8B7229-1762-40A7-8FA6-DD64D7599624}" type="presOf" srcId="{2C050442-BABF-47A9-B9DE-2CFF0785849A}" destId="{B3748D9E-ADCA-420C-9AD4-EC24A52A7F6E}" srcOrd="0" destOrd="0" presId="urn:microsoft.com/office/officeart/2005/8/layout/default"/>
    <dgm:cxn modelId="{1902F461-9509-4242-9E7E-B3A0A9422C03}" srcId="{EA1407F5-CA92-4F48-A817-3AF597F38A44}" destId="{9C7DC55A-CF63-44A3-BA3F-C8393194F1EC}" srcOrd="2" destOrd="0" parTransId="{52DFA056-5331-4CF8-A943-DC32E3D43B02}" sibTransId="{B843AB78-DCCA-4B63-AD6B-2592A2C933A3}"/>
    <dgm:cxn modelId="{386C6945-E5D7-41CA-99DD-1281DA1C86E8}" type="presOf" srcId="{D0B76953-8DFC-4B26-8AFF-93868AE9468C}" destId="{F6038AF8-A144-4891-8909-911ABA6C50C7}" srcOrd="0" destOrd="0" presId="urn:microsoft.com/office/officeart/2005/8/layout/default"/>
    <dgm:cxn modelId="{B5B57F6C-C8D5-4EA4-B49F-189A5C801C71}" srcId="{EA1407F5-CA92-4F48-A817-3AF597F38A44}" destId="{2C050442-BABF-47A9-B9DE-2CFF0785849A}" srcOrd="1" destOrd="0" parTransId="{89984466-0752-46D6-AA09-39A2D754C1AE}" sibTransId="{A2D9E819-1E72-4CA5-B717-9317B1A0233D}"/>
    <dgm:cxn modelId="{D0168A73-2628-4AEF-A133-AD919424055D}" type="presOf" srcId="{49534AE0-C93B-4C42-8271-5D304EDFC2B5}" destId="{36BC0254-D2A9-4CAD-AF07-11030F9A88C1}" srcOrd="0" destOrd="0" presId="urn:microsoft.com/office/officeart/2005/8/layout/default"/>
    <dgm:cxn modelId="{86215B92-6457-4D75-B217-CD9D127ADA8A}" srcId="{EA1407F5-CA92-4F48-A817-3AF597F38A44}" destId="{44F986DF-9C53-429B-A53D-7BBEE9092F32}" srcOrd="3" destOrd="0" parTransId="{F6FB1CB6-EAF8-48A4-A7A3-78C8985187C5}" sibTransId="{D1ED0605-93E1-4714-89F9-511F98C9A39E}"/>
    <dgm:cxn modelId="{A034C9A5-1601-41D9-BF23-D9A98668A16B}" type="presOf" srcId="{EA1407F5-CA92-4F48-A817-3AF597F38A44}" destId="{B1793587-C834-453F-A126-DBBFAB592900}" srcOrd="0" destOrd="0" presId="urn:microsoft.com/office/officeart/2005/8/layout/default"/>
    <dgm:cxn modelId="{A3FA9AC2-C6CF-4C7A-82FF-A9FACFF7466C}" srcId="{EA1407F5-CA92-4F48-A817-3AF597F38A44}" destId="{3E402719-7047-4B55-80FF-ED422447DC59}" srcOrd="0" destOrd="0" parTransId="{AFCFB88A-CF06-434F-AB70-3B46A85C0F08}" sibTransId="{9CBD2B31-F146-4E9C-86D3-4C7F68067E04}"/>
    <dgm:cxn modelId="{5D587BEC-2496-41C0-B6DE-3D6764647BA3}" type="presOf" srcId="{9C7DC55A-CF63-44A3-BA3F-C8393194F1EC}" destId="{174FCFE4-F051-477C-9D9B-5EE3FEBC47CD}" srcOrd="0" destOrd="0" presId="urn:microsoft.com/office/officeart/2005/8/layout/default"/>
    <dgm:cxn modelId="{4DBC9EF3-CDAE-41D9-90B0-ACC235613D66}" type="presOf" srcId="{44F986DF-9C53-429B-A53D-7BBEE9092F32}" destId="{BAC80352-7C46-4773-B6E1-FAD85B56F5AC}" srcOrd="0" destOrd="0" presId="urn:microsoft.com/office/officeart/2005/8/layout/default"/>
    <dgm:cxn modelId="{D56E2242-7116-498D-8B11-EA4E8DE7B2E6}" type="presParOf" srcId="{B1793587-C834-453F-A126-DBBFAB592900}" destId="{BB0D87B3-93BA-4A80-9C64-E858FBF44298}" srcOrd="0" destOrd="0" presId="urn:microsoft.com/office/officeart/2005/8/layout/default"/>
    <dgm:cxn modelId="{2B5250E5-DE2D-4482-9495-242A040C8A77}" type="presParOf" srcId="{B1793587-C834-453F-A126-DBBFAB592900}" destId="{DB4A68F4-8D3D-4C7C-AC79-E2FBB7AB6C4B}" srcOrd="1" destOrd="0" presId="urn:microsoft.com/office/officeart/2005/8/layout/default"/>
    <dgm:cxn modelId="{D6F162E8-E8B1-4841-8855-F4FE7C444ADD}" type="presParOf" srcId="{B1793587-C834-453F-A126-DBBFAB592900}" destId="{B3748D9E-ADCA-420C-9AD4-EC24A52A7F6E}" srcOrd="2" destOrd="0" presId="urn:microsoft.com/office/officeart/2005/8/layout/default"/>
    <dgm:cxn modelId="{B5ED69FB-F66E-4FC5-9ABD-6B748B808226}" type="presParOf" srcId="{B1793587-C834-453F-A126-DBBFAB592900}" destId="{F3E78565-EA07-48D0-80E7-C99C69F34B5E}" srcOrd="3" destOrd="0" presId="urn:microsoft.com/office/officeart/2005/8/layout/default"/>
    <dgm:cxn modelId="{0D2DF8F0-41DD-4488-974D-BF34E1302873}" type="presParOf" srcId="{B1793587-C834-453F-A126-DBBFAB592900}" destId="{174FCFE4-F051-477C-9D9B-5EE3FEBC47CD}" srcOrd="4" destOrd="0" presId="urn:microsoft.com/office/officeart/2005/8/layout/default"/>
    <dgm:cxn modelId="{CB115E6F-68CE-4863-BA0C-C4FB62304DCA}" type="presParOf" srcId="{B1793587-C834-453F-A126-DBBFAB592900}" destId="{27055FA6-B95C-4687-BC2E-A847B0CB3E91}" srcOrd="5" destOrd="0" presId="urn:microsoft.com/office/officeart/2005/8/layout/default"/>
    <dgm:cxn modelId="{26EF518E-514A-41CE-92EC-62D378E7B753}" type="presParOf" srcId="{B1793587-C834-453F-A126-DBBFAB592900}" destId="{BAC80352-7C46-4773-B6E1-FAD85B56F5AC}" srcOrd="6" destOrd="0" presId="urn:microsoft.com/office/officeart/2005/8/layout/default"/>
    <dgm:cxn modelId="{5F72404C-5474-473D-8E5A-8A4854CB0817}" type="presParOf" srcId="{B1793587-C834-453F-A126-DBBFAB592900}" destId="{73BCB3EE-21CE-46B1-A07E-BEF8F6C38F82}" srcOrd="7" destOrd="0" presId="urn:microsoft.com/office/officeart/2005/8/layout/default"/>
    <dgm:cxn modelId="{28AC6832-6C9E-4CC9-9D05-E7C16C41A493}" type="presParOf" srcId="{B1793587-C834-453F-A126-DBBFAB592900}" destId="{F6038AF8-A144-4891-8909-911ABA6C50C7}" srcOrd="8" destOrd="0" presId="urn:microsoft.com/office/officeart/2005/8/layout/default"/>
    <dgm:cxn modelId="{37DA2F92-BB09-4789-9FA2-FEA211096B1D}" type="presParOf" srcId="{B1793587-C834-453F-A126-DBBFAB592900}" destId="{835BDFA6-1ED7-4E17-AA50-3D1FD3A040D1}" srcOrd="9" destOrd="0" presId="urn:microsoft.com/office/officeart/2005/8/layout/default"/>
    <dgm:cxn modelId="{5A06C67A-C75A-4D70-A15D-B24366B026CE}" type="presParOf" srcId="{B1793587-C834-453F-A126-DBBFAB592900}" destId="{36BC0254-D2A9-4CAD-AF07-11030F9A88C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D87B3-93BA-4A80-9C64-E858FBF44298}">
      <dsp:nvSpPr>
        <dsp:cNvPr id="0" name=""/>
        <dsp:cNvSpPr/>
      </dsp:nvSpPr>
      <dsp:spPr>
        <a:xfrm>
          <a:off x="0" y="218056"/>
          <a:ext cx="2878719" cy="1727232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BA" sz="2000" kern="1200" dirty="0" err="1"/>
            <a:t>Dekabronizacija</a:t>
          </a:r>
          <a:r>
            <a:rPr lang="hr-BA" sz="2000" kern="1200" dirty="0"/>
            <a:t> prometnog sektora</a:t>
          </a:r>
          <a:endParaRPr lang="en-US" sz="2000" kern="1200" dirty="0"/>
        </a:p>
      </dsp:txBody>
      <dsp:txXfrm>
        <a:off x="0" y="218056"/>
        <a:ext cx="2878719" cy="1727232"/>
      </dsp:txXfrm>
    </dsp:sp>
    <dsp:sp modelId="{B3748D9E-ADCA-420C-9AD4-EC24A52A7F6E}">
      <dsp:nvSpPr>
        <dsp:cNvPr id="0" name=""/>
        <dsp:cNvSpPr/>
      </dsp:nvSpPr>
      <dsp:spPr>
        <a:xfrm>
          <a:off x="3166592" y="218056"/>
          <a:ext cx="2878719" cy="172723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BA" sz="2000" kern="1200" dirty="0"/>
            <a:t>Smanjenje CO2 emisija</a:t>
          </a:r>
          <a:endParaRPr lang="en-US" sz="2000" kern="1200" dirty="0"/>
        </a:p>
      </dsp:txBody>
      <dsp:txXfrm>
        <a:off x="3166592" y="218056"/>
        <a:ext cx="2878719" cy="1727232"/>
      </dsp:txXfrm>
    </dsp:sp>
    <dsp:sp modelId="{174FCFE4-F051-477C-9D9B-5EE3FEBC47CD}">
      <dsp:nvSpPr>
        <dsp:cNvPr id="0" name=""/>
        <dsp:cNvSpPr/>
      </dsp:nvSpPr>
      <dsp:spPr>
        <a:xfrm>
          <a:off x="6333184" y="218056"/>
          <a:ext cx="2878719" cy="1727232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kern="1200" dirty="0"/>
            <a:t>Smanjenje lokalnih štetnih emisija</a:t>
          </a:r>
          <a:endParaRPr lang="en-US" sz="2000" kern="1200" dirty="0"/>
        </a:p>
      </dsp:txBody>
      <dsp:txXfrm>
        <a:off x="6333184" y="218056"/>
        <a:ext cx="2878719" cy="1727232"/>
      </dsp:txXfrm>
    </dsp:sp>
    <dsp:sp modelId="{BAC80352-7C46-4773-B6E1-FAD85B56F5AC}">
      <dsp:nvSpPr>
        <dsp:cNvPr id="0" name=""/>
        <dsp:cNvSpPr/>
      </dsp:nvSpPr>
      <dsp:spPr>
        <a:xfrm>
          <a:off x="0" y="2233160"/>
          <a:ext cx="2878719" cy="1727232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Proizvodnja prati potrošnju -&gt; potrošnja se prilagođava proizvodnji</a:t>
          </a:r>
          <a:endParaRPr lang="en-US" sz="2300" kern="1200" dirty="0"/>
        </a:p>
      </dsp:txBody>
      <dsp:txXfrm>
        <a:off x="0" y="2233160"/>
        <a:ext cx="2878719" cy="1727232"/>
      </dsp:txXfrm>
    </dsp:sp>
    <dsp:sp modelId="{F6038AF8-A144-4891-8909-911ABA6C50C7}">
      <dsp:nvSpPr>
        <dsp:cNvPr id="0" name=""/>
        <dsp:cNvSpPr/>
      </dsp:nvSpPr>
      <dsp:spPr>
        <a:xfrm>
          <a:off x="3166592" y="2233160"/>
          <a:ext cx="2878719" cy="1727232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Pružanje fleksibilnosti, održavanje ekvilibrija proizvodnje i potrošnje</a:t>
          </a:r>
          <a:endParaRPr lang="en-US" sz="2300" kern="1200" dirty="0"/>
        </a:p>
      </dsp:txBody>
      <dsp:txXfrm>
        <a:off x="3166592" y="2233160"/>
        <a:ext cx="2878719" cy="1727232"/>
      </dsp:txXfrm>
    </dsp:sp>
    <dsp:sp modelId="{36BC0254-D2A9-4CAD-AF07-11030F9A88C1}">
      <dsp:nvSpPr>
        <dsp:cNvPr id="0" name=""/>
        <dsp:cNvSpPr/>
      </dsp:nvSpPr>
      <dsp:spPr>
        <a:xfrm>
          <a:off x="6333184" y="2233160"/>
          <a:ext cx="2878719" cy="1727232"/>
        </a:xfrm>
        <a:prstGeom prst="rect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Pružanje fleksibilnosti operatorima sustava -&gt; pomoćne usluge</a:t>
          </a:r>
          <a:endParaRPr lang="en-US" sz="2300" kern="1200" dirty="0"/>
        </a:p>
      </dsp:txBody>
      <dsp:txXfrm>
        <a:off x="6333184" y="2233160"/>
        <a:ext cx="2878719" cy="1727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BCF1CDB4-DB88-403D-B40C-95869E6872D0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8DA50667-5455-48B7-8C6E-10CE4316DC7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645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6"/>
          </a:xfrm>
          <a:prstGeom prst="rect">
            <a:avLst/>
          </a:prstGeom>
        </p:spPr>
        <p:txBody>
          <a:bodyPr vert="horz" lIns="92455" tIns="46227" rIns="92455" bIns="46227" rtlCol="0"/>
          <a:lstStyle>
            <a:lvl1pPr algn="r">
              <a:defRPr sz="1200"/>
            </a:lvl1pPr>
          </a:lstStyle>
          <a:p>
            <a:fld id="{8BC8F9C6-BE65-4FBB-A69C-013DCA3AB6B7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239838"/>
            <a:ext cx="53308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55" tIns="46227" rIns="92455" bIns="46227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2455" tIns="46227" rIns="92455" bIns="462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2"/>
            <a:ext cx="2945659" cy="498135"/>
          </a:xfrm>
          <a:prstGeom prst="rect">
            <a:avLst/>
          </a:prstGeom>
        </p:spPr>
        <p:txBody>
          <a:bodyPr vert="horz" lIns="92455" tIns="46227" rIns="92455" bIns="46227" rtlCol="0" anchor="b"/>
          <a:lstStyle>
            <a:lvl1pPr algn="r">
              <a:defRPr sz="1200"/>
            </a:lvl1pPr>
          </a:lstStyle>
          <a:p>
            <a:fld id="{8A8D336C-43DE-4946-A4C6-796C6F3794E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513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9838"/>
            <a:ext cx="53308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A6455-4091-4645-B8E2-9DA1E6AEE3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7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4FEEE-D623-4F70-BC3E-94C4A9266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894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Neos Cloud Solutions is your guarantee for flexible business expansion. </a:t>
            </a:r>
          </a:p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We are an award-winning oracle Platinum Partner with teams allocated to </a:t>
            </a:r>
            <a:r>
              <a:rPr lang="en-US" sz="2400" dirty="0" err="1">
                <a:latin typeface="Axiforma Light" panose="00000400000000000000" pitchFamily="50" charset="0"/>
              </a:rPr>
              <a:t>BigData</a:t>
            </a:r>
            <a:r>
              <a:rPr lang="en-US" sz="2400" dirty="0">
                <a:latin typeface="Axiforma Light" panose="00000400000000000000" pitchFamily="50" charset="0"/>
              </a:rPr>
              <a:t>, EPM, Oracle-based App Dev, BI and Java technologies. </a:t>
            </a:r>
          </a:p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Our clients are industry leaders such as Amazon Web Services and Azure. </a:t>
            </a:r>
          </a:p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Our automatized cloud-solutions enable businesses to perfect their workflow, expand, and decrease operational costs.</a:t>
            </a:r>
          </a:p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Your documents and data are precisely archived and stored thanks to top-level cybersecurity. </a:t>
            </a:r>
          </a:p>
          <a:p>
            <a:pPr marL="0" lvl="1">
              <a:lnSpc>
                <a:spcPct val="12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sz="2400" dirty="0">
                <a:latin typeface="Axiforma Light" panose="00000400000000000000" pitchFamily="50" charset="0"/>
              </a:rPr>
              <a:t>Optimized performance. More time to focus on developing and achieving your goals.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FEEE-D623-4F70-BC3E-94C4A9266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863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D4FEEE-D623-4F70-BC3E-94C4A9266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789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D4FEEE-D623-4F70-BC3E-94C4A9266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137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19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520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769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285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4738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837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239838"/>
            <a:ext cx="5330825" cy="33512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3353" indent="-173353" defTabSz="924550">
              <a:buFont typeface="Arial" panose="020B0604020202020204" pitchFamily="34" charset="0"/>
              <a:buChar char="•"/>
              <a:defRPr/>
            </a:pPr>
            <a:endParaRPr lang="hr-HR" baseline="0" dirty="0"/>
          </a:p>
          <a:p>
            <a:pPr marL="173353" indent="-173353" defTabSz="924550">
              <a:buFont typeface="Arial" panose="020B0604020202020204" pitchFamily="34" charset="0"/>
              <a:buChar char="•"/>
              <a:defRPr/>
            </a:pPr>
            <a:endParaRPr lang="hr-HR" baseline="0" dirty="0"/>
          </a:p>
          <a:p>
            <a:pPr marL="173353" indent="-173353" defTabSz="924550">
              <a:buFont typeface="Arial" panose="020B0604020202020204" pitchFamily="34" charset="0"/>
              <a:buChar char="•"/>
              <a:defRPr/>
            </a:pPr>
            <a:endParaRPr lang="hr-HR" baseline="0" dirty="0"/>
          </a:p>
          <a:p>
            <a:pPr marL="173353" indent="-173353" defTabSz="924550">
              <a:buFont typeface="Arial" panose="020B0604020202020204" pitchFamily="34" charset="0"/>
              <a:buChar char="•"/>
              <a:defRPr/>
            </a:pPr>
            <a:r>
              <a:rPr lang="hr-HR" dirty="0"/>
              <a:t>Projekt je sufinancirala je Europska Unija iz Europskog fonda za regionalni razvoj kroz program Jačanje kapaciteta za istraživanje, razvoj i inovacije (IRI). Partneri u projektu su Fakultet elektrotehnike i računarstva i tvrtka NEOS.</a:t>
            </a:r>
            <a:endParaRPr lang="hr-HR" baseline="0" dirty="0"/>
          </a:p>
          <a:p>
            <a:pPr defTabSz="924550">
              <a:defRPr/>
            </a:pPr>
            <a:endParaRPr lang="hr-HR" b="1" baseline="0" dirty="0"/>
          </a:p>
          <a:p>
            <a:pPr defTabSz="924550">
              <a:defRPr/>
            </a:pPr>
            <a:r>
              <a:rPr lang="hr-HR" b="1" baseline="0" dirty="0">
                <a:solidFill>
                  <a:srgbClr val="FF0000"/>
                </a:solidFill>
              </a:rPr>
              <a:t>partneri</a:t>
            </a:r>
          </a:p>
          <a:p>
            <a:pPr marL="288922" indent="-288922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Prijavitelj projekta -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Hrvatska elektroprivreda d.d.</a:t>
            </a:r>
          </a:p>
          <a:p>
            <a:pPr lvl="2" algn="just">
              <a:buClr>
                <a:schemeClr val="accent2"/>
              </a:buClr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Vodeća domaća tvrtka u području energetike i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elektromobilnosti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marL="288922" indent="-288922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marL="288922" indent="-288922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Sveučilište u Zagrebu,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Fakultet elektrotehnike i računarstva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(FER)</a:t>
            </a:r>
          </a:p>
          <a:p>
            <a:pPr lvl="2" algn="just">
              <a:buClr>
                <a:schemeClr val="accent2"/>
              </a:buClr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Vodeća domaća istraživačka institucija po broju EU i nacionalnih projekata</a:t>
            </a:r>
          </a:p>
          <a:p>
            <a:pPr marL="288922" indent="-288922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marL="288922" indent="-288922" algn="just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Neos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ea typeface="Arial" charset="0"/>
              <a:cs typeface="Arial" charset="0"/>
            </a:endParaRPr>
          </a:p>
          <a:p>
            <a:pPr lvl="2" algn="just">
              <a:buClr>
                <a:schemeClr val="accent2"/>
              </a:buClr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Vodeća domaća tvrtka u području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bigdata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ea typeface="Arial" charset="0"/>
                <a:cs typeface="Arial" charset="0"/>
              </a:rPr>
              <a:t> projekata</a:t>
            </a:r>
          </a:p>
          <a:p>
            <a:pPr defTabSz="924550">
              <a:defRPr/>
            </a:pPr>
            <a:endParaRPr lang="hr-HR" baseline="0" dirty="0"/>
          </a:p>
          <a:p>
            <a:pPr defTabSz="924550">
              <a:defRPr/>
            </a:pPr>
            <a:endParaRPr lang="hr-HR" b="1" baseline="0" dirty="0"/>
          </a:p>
          <a:p>
            <a:pPr defTabSz="924550">
              <a:defRPr/>
            </a:pPr>
            <a:endParaRPr lang="hr-H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CA6455-4091-4645-B8E2-9DA1E6AEE3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344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3442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987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B7473E-DE4F-4ABD-9DD9-9BD7B26F3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468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296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710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540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6306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767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64007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D336C-43DE-4946-A4C6-796C6F3794ED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1833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464" y="1122363"/>
            <a:ext cx="8180785" cy="2387600"/>
          </a:xfrm>
        </p:spPr>
        <p:txBody>
          <a:bodyPr anchor="b"/>
          <a:lstStyle>
            <a:lvl1pPr algn="ctr">
              <a:defRPr sz="5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3464" y="3602038"/>
            <a:ext cx="8180785" cy="1655762"/>
          </a:xfrm>
        </p:spPr>
        <p:txBody>
          <a:bodyPr/>
          <a:lstStyle>
            <a:lvl1pPr marL="0" indent="0" algn="ctr">
              <a:buNone/>
              <a:defRPr sz="2147"/>
            </a:lvl1pPr>
            <a:lvl2pPr marL="409057" indent="0" algn="ctr">
              <a:buNone/>
              <a:defRPr sz="1789"/>
            </a:lvl2pPr>
            <a:lvl3pPr marL="818114" indent="0" algn="ctr">
              <a:buNone/>
              <a:defRPr sz="1610"/>
            </a:lvl3pPr>
            <a:lvl4pPr marL="1227171" indent="0" algn="ctr">
              <a:buNone/>
              <a:defRPr sz="1432"/>
            </a:lvl4pPr>
            <a:lvl5pPr marL="1636227" indent="0" algn="ctr">
              <a:buNone/>
              <a:defRPr sz="1432"/>
            </a:lvl5pPr>
            <a:lvl6pPr marL="2045284" indent="0" algn="ctr">
              <a:buNone/>
              <a:defRPr sz="1432"/>
            </a:lvl6pPr>
            <a:lvl7pPr marL="2454341" indent="0" algn="ctr">
              <a:buNone/>
              <a:defRPr sz="1432"/>
            </a:lvl7pPr>
            <a:lvl8pPr marL="2863398" indent="0" algn="ctr">
              <a:buNone/>
              <a:defRPr sz="1432"/>
            </a:lvl8pPr>
            <a:lvl9pPr marL="3272455" indent="0" algn="ctr">
              <a:buNone/>
              <a:defRPr sz="143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  <p:sp>
        <p:nvSpPr>
          <p:cNvPr id="7" name="Rectangle 6"/>
          <p:cNvSpPr/>
          <p:nvPr userDrawn="1"/>
        </p:nvSpPr>
        <p:spPr>
          <a:xfrm>
            <a:off x="8746435" y="1248355"/>
            <a:ext cx="333955" cy="326003"/>
          </a:xfrm>
          <a:prstGeom prst="rect">
            <a:avLst/>
          </a:prstGeom>
          <a:solidFill>
            <a:srgbClr val="1F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469139" y="4894729"/>
            <a:ext cx="171967" cy="1810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6182023"/>
            <a:ext cx="1262843" cy="3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7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58592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5832" y="365125"/>
            <a:ext cx="235197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9905" y="365125"/>
            <a:ext cx="691958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42638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BC2B-18FB-44D1-9E0E-D0A8BBE64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464" y="1122363"/>
            <a:ext cx="8180785" cy="2387600"/>
          </a:xfrm>
        </p:spPr>
        <p:txBody>
          <a:bodyPr anchor="b"/>
          <a:lstStyle>
            <a:lvl1pPr algn="ctr">
              <a:defRPr sz="5368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7354D2-91FE-402F-BEF5-DD2C9A0BC8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3464" y="3602038"/>
            <a:ext cx="8180785" cy="1655762"/>
          </a:xfrm>
        </p:spPr>
        <p:txBody>
          <a:bodyPr/>
          <a:lstStyle>
            <a:lvl1pPr marL="0" indent="0" algn="ctr">
              <a:buNone/>
              <a:defRPr sz="2147"/>
            </a:lvl1pPr>
            <a:lvl2pPr marL="409057" indent="0" algn="ctr">
              <a:buNone/>
              <a:defRPr sz="1789"/>
            </a:lvl2pPr>
            <a:lvl3pPr marL="818114" indent="0" algn="ctr">
              <a:buNone/>
              <a:defRPr sz="1610"/>
            </a:lvl3pPr>
            <a:lvl4pPr marL="1227171" indent="0" algn="ctr">
              <a:buNone/>
              <a:defRPr sz="1432"/>
            </a:lvl4pPr>
            <a:lvl5pPr marL="1636227" indent="0" algn="ctr">
              <a:buNone/>
              <a:defRPr sz="1432"/>
            </a:lvl5pPr>
            <a:lvl6pPr marL="2045284" indent="0" algn="ctr">
              <a:buNone/>
              <a:defRPr sz="1432"/>
            </a:lvl6pPr>
            <a:lvl7pPr marL="2454341" indent="0" algn="ctr">
              <a:buNone/>
              <a:defRPr sz="1432"/>
            </a:lvl7pPr>
            <a:lvl8pPr marL="2863398" indent="0" algn="ctr">
              <a:buNone/>
              <a:defRPr sz="1432"/>
            </a:lvl8pPr>
            <a:lvl9pPr marL="3272455" indent="0" algn="ctr">
              <a:buNone/>
              <a:defRPr sz="1432"/>
            </a:lvl9pPr>
          </a:lstStyle>
          <a:p>
            <a:r>
              <a:rPr lang="en-US" dirty="0"/>
              <a:t>Click to edit Mas</a:t>
            </a:r>
            <a:r>
              <a:rPr lang="hr-HR" dirty="0"/>
              <a:t>s</a:t>
            </a:r>
            <a:r>
              <a:rPr lang="en-US" dirty="0" err="1"/>
              <a:t>ter</a:t>
            </a:r>
            <a:r>
              <a:rPr lang="en-US" dirty="0"/>
              <a:t>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C67FA-440C-427C-8375-35B97B1A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5437E-CD5A-40AD-9AF4-2FD008668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78B8794E-8D51-46F5-8CCD-B5D01C669D40}"/>
              </a:ext>
            </a:extLst>
          </p:cNvPr>
          <p:cNvSpPr/>
          <p:nvPr userDrawn="1"/>
        </p:nvSpPr>
        <p:spPr>
          <a:xfrm>
            <a:off x="0" y="2890838"/>
            <a:ext cx="7563604" cy="3967162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0" dist="533400" dir="15060000" sx="114000" sy="114000" algn="ctr" rotWithShape="0">
              <a:schemeClr val="bg1">
                <a:alpha val="9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0533EEB2-EC99-43BF-BCE5-383C6EB7A878}"/>
              </a:ext>
            </a:extLst>
          </p:cNvPr>
          <p:cNvSpPr/>
          <p:nvPr userDrawn="1"/>
        </p:nvSpPr>
        <p:spPr>
          <a:xfrm flipH="1">
            <a:off x="4686908" y="1122364"/>
            <a:ext cx="6220805" cy="5730850"/>
          </a:xfrm>
          <a:prstGeom prst="rtTriangle">
            <a:avLst/>
          </a:prstGeom>
          <a:gradFill flip="none" rotWithShape="1">
            <a:gsLst>
              <a:gs pos="20000">
                <a:srgbClr val="2F7D78">
                  <a:lumMod val="92000"/>
                </a:srgbClr>
              </a:gs>
              <a:gs pos="100000">
                <a:srgbClr val="7CCEC8">
                  <a:alpha val="56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33400" dist="495300" dir="17040000" sx="109000" sy="109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FF019685-53B9-44A0-8E02-711C85E10A93}"/>
              </a:ext>
            </a:extLst>
          </p:cNvPr>
          <p:cNvSpPr/>
          <p:nvPr userDrawn="1"/>
        </p:nvSpPr>
        <p:spPr>
          <a:xfrm rot="16200000">
            <a:off x="6175933" y="2121433"/>
            <a:ext cx="3481362" cy="59821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3E886012-01F2-45A8-A3C3-09AA335612BA}"/>
              </a:ext>
            </a:extLst>
          </p:cNvPr>
          <p:cNvSpPr/>
          <p:nvPr userDrawn="1"/>
        </p:nvSpPr>
        <p:spPr>
          <a:xfrm rot="10800000" flipH="1" flipV="1">
            <a:off x="1" y="3967163"/>
            <a:ext cx="7617399" cy="2886051"/>
          </a:xfrm>
          <a:prstGeom prst="rtTriangle">
            <a:avLst/>
          </a:prstGeom>
          <a:gradFill flip="none" rotWithShape="1">
            <a:gsLst>
              <a:gs pos="65000">
                <a:srgbClr val="357E79">
                  <a:alpha val="45000"/>
                </a:srgbClr>
              </a:gs>
              <a:gs pos="28000">
                <a:srgbClr val="173A39"/>
              </a:gs>
              <a:gs pos="88000">
                <a:srgbClr val="7CCEC8">
                  <a:alpha val="56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177800" dir="4680000" sx="1000" sy="1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pic>
        <p:nvPicPr>
          <p:cNvPr id="38" name="Picture 3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7907" y="-18712"/>
            <a:ext cx="2170871" cy="16189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8" y="5500447"/>
            <a:ext cx="3412796" cy="12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1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04CD1-BB37-46F2-BD7D-23CF1929F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278040"/>
            <a:ext cx="940790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D5C354-E7B0-4D7C-9725-A0191E7E5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906" y="1825625"/>
            <a:ext cx="940790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897FE-0E4F-445E-9A90-D6B009D7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3591" y="6356351"/>
            <a:ext cx="2454235" cy="365125"/>
          </a:xfrm>
        </p:spPr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CAB93-E8F5-4F57-AB0B-46ED1928F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6865" y="6356351"/>
            <a:ext cx="368135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09E66-BC80-4DED-AB9E-CD7B08E0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317258" y="6356351"/>
            <a:ext cx="2454235" cy="365125"/>
          </a:xfrm>
        </p:spPr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60FCD1E1-85E0-4048-9478-20A24B9F948A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381D3496-A7D1-442E-BE2B-F531F4E4761D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7B6CEE96-D550-4311-A018-A9033E68927D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822A414F-F662-4481-B450-EF600195BEE5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4168456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1997D-23E1-4EE8-AE0F-10C5AF12C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4" y="1709739"/>
            <a:ext cx="9407902" cy="2852737"/>
          </a:xfrm>
        </p:spPr>
        <p:txBody>
          <a:bodyPr anchor="b"/>
          <a:lstStyle>
            <a:lvl1pPr>
              <a:defRPr sz="536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DAA24-67FF-4CCB-AF7E-7F9C512B61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4224" y="4589464"/>
            <a:ext cx="9407902" cy="1500187"/>
          </a:xfrm>
        </p:spPr>
        <p:txBody>
          <a:bodyPr/>
          <a:lstStyle>
            <a:lvl1pPr marL="0" indent="0">
              <a:buNone/>
              <a:defRPr sz="2147">
                <a:solidFill>
                  <a:schemeClr val="tx1">
                    <a:tint val="75000"/>
                  </a:schemeClr>
                </a:solidFill>
              </a:defRPr>
            </a:lvl1pPr>
            <a:lvl2pPr marL="409057" indent="0">
              <a:buNone/>
              <a:defRPr sz="1789">
                <a:solidFill>
                  <a:schemeClr val="tx1">
                    <a:tint val="75000"/>
                  </a:schemeClr>
                </a:solidFill>
              </a:defRPr>
            </a:lvl2pPr>
            <a:lvl3pPr marL="818114" indent="0">
              <a:buNone/>
              <a:defRPr sz="1610">
                <a:solidFill>
                  <a:schemeClr val="tx1">
                    <a:tint val="75000"/>
                  </a:schemeClr>
                </a:solidFill>
              </a:defRPr>
            </a:lvl3pPr>
            <a:lvl4pPr marL="1227171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4pPr>
            <a:lvl5pPr marL="1636227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5pPr>
            <a:lvl6pPr marL="2045284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6pPr>
            <a:lvl7pPr marL="2454341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7pPr>
            <a:lvl8pPr marL="2863398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8pPr>
            <a:lvl9pPr marL="3272455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F40FE-A5B7-4038-BCD2-ADFB85D6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5199A-6003-4593-8134-97E39778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BEFF2-E22A-4E5F-85AE-4D8A51B9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A6E2669E-A26A-4226-AA3F-D7AC64A7111E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93E73C51-A92B-4E6B-9E5C-550B940AD6A2}"/>
              </a:ext>
            </a:extLst>
          </p:cNvPr>
          <p:cNvSpPr/>
          <p:nvPr userDrawn="1"/>
        </p:nvSpPr>
        <p:spPr>
          <a:xfrm>
            <a:off x="0" y="1905000"/>
            <a:ext cx="10907713" cy="4953000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FECAB26-C1A7-4F8F-8E87-3A74FE4DC014}"/>
              </a:ext>
            </a:extLst>
          </p:cNvPr>
          <p:cNvSpPr/>
          <p:nvPr userDrawn="1"/>
        </p:nvSpPr>
        <p:spPr>
          <a:xfrm>
            <a:off x="0" y="1905002"/>
            <a:ext cx="6840045" cy="49529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4B1752CB-BA40-4034-B069-34DF17D3CFF2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9000">
                <a:srgbClr val="050D0D">
                  <a:lumMod val="5000"/>
                </a:srgbClr>
              </a:gs>
              <a:gs pos="50000">
                <a:srgbClr val="245F5B">
                  <a:alpha val="44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F6CED12-D1D2-4031-A8D2-BCCD8D25C94B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8F82F9B-2C0B-43B0-9DE6-95F5564DE299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FAB66F34-A2A7-4C34-BF46-7CB32237EC88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560ECB4-037C-47BE-892F-B46FE505A837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2882159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28E1-6C6C-4316-BE56-704DC9380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85A11-7793-44E9-98BB-A9433180F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905" y="1825625"/>
            <a:ext cx="46357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F27BC-7EBB-4FAD-AB12-48713F20A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2030" y="1825625"/>
            <a:ext cx="46357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2A5B25-567D-4C48-9607-C55947B81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E116F-B12C-422A-A0BC-0C3CF3A4C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C707F-0B3D-4DF8-9237-BAC4DA08D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C44263A5-DFB6-49E3-8EB1-742E60B4F513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947CC04-FDB1-4372-95C0-A9B4D03A1970}"/>
              </a:ext>
            </a:extLst>
          </p:cNvPr>
          <p:cNvSpPr/>
          <p:nvPr userDrawn="1"/>
        </p:nvSpPr>
        <p:spPr>
          <a:xfrm>
            <a:off x="0" y="1905000"/>
            <a:ext cx="10907713" cy="4953000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65570D9-B1C5-499C-A639-18B994AA29DC}"/>
              </a:ext>
            </a:extLst>
          </p:cNvPr>
          <p:cNvSpPr/>
          <p:nvPr userDrawn="1"/>
        </p:nvSpPr>
        <p:spPr>
          <a:xfrm>
            <a:off x="0" y="1905002"/>
            <a:ext cx="6840045" cy="49529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F1D6A4E-7FBA-4CD6-8437-3D66CD9C32F0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9000">
                <a:srgbClr val="050D0D">
                  <a:lumMod val="5000"/>
                </a:srgbClr>
              </a:gs>
              <a:gs pos="50000">
                <a:srgbClr val="245F5B">
                  <a:alpha val="44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E88328-95CE-406A-BA8B-CD16D6B69097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26343F96-0C95-455B-ACBD-CB558F07D212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44BCCF01-824F-4A8A-AE9F-AF177AB48475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6D47CAAD-68F1-42C8-9BA9-A1F880932565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1904519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40AB6-3DAB-4710-AF74-D9E046C42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26" y="365126"/>
            <a:ext cx="940790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B7A93-D5A7-4EC7-9CEE-3632AADA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1327" y="1681163"/>
            <a:ext cx="4614473" cy="823912"/>
          </a:xfrm>
        </p:spPr>
        <p:txBody>
          <a:bodyPr anchor="b"/>
          <a:lstStyle>
            <a:lvl1pPr marL="0" indent="0">
              <a:buNone/>
              <a:defRPr sz="2147" b="1"/>
            </a:lvl1pPr>
            <a:lvl2pPr marL="409057" indent="0">
              <a:buNone/>
              <a:defRPr sz="1789" b="1"/>
            </a:lvl2pPr>
            <a:lvl3pPr marL="818114" indent="0">
              <a:buNone/>
              <a:defRPr sz="1610" b="1"/>
            </a:lvl3pPr>
            <a:lvl4pPr marL="1227171" indent="0">
              <a:buNone/>
              <a:defRPr sz="1432" b="1"/>
            </a:lvl4pPr>
            <a:lvl5pPr marL="1636227" indent="0">
              <a:buNone/>
              <a:defRPr sz="1432" b="1"/>
            </a:lvl5pPr>
            <a:lvl6pPr marL="2045284" indent="0">
              <a:buNone/>
              <a:defRPr sz="1432" b="1"/>
            </a:lvl6pPr>
            <a:lvl7pPr marL="2454341" indent="0">
              <a:buNone/>
              <a:defRPr sz="1432" b="1"/>
            </a:lvl7pPr>
            <a:lvl8pPr marL="2863398" indent="0">
              <a:buNone/>
              <a:defRPr sz="1432" b="1"/>
            </a:lvl8pPr>
            <a:lvl9pPr marL="3272455" indent="0">
              <a:buNone/>
              <a:defRPr sz="14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DA4199-4C60-485E-A7A9-004CF8177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1327" y="2505075"/>
            <a:ext cx="46144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266071-BB3B-44B8-A326-FE7C0C538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22030" y="1681163"/>
            <a:ext cx="4637199" cy="823912"/>
          </a:xfrm>
        </p:spPr>
        <p:txBody>
          <a:bodyPr anchor="b"/>
          <a:lstStyle>
            <a:lvl1pPr marL="0" indent="0">
              <a:buNone/>
              <a:defRPr sz="2147" b="1"/>
            </a:lvl1pPr>
            <a:lvl2pPr marL="409057" indent="0">
              <a:buNone/>
              <a:defRPr sz="1789" b="1"/>
            </a:lvl2pPr>
            <a:lvl3pPr marL="818114" indent="0">
              <a:buNone/>
              <a:defRPr sz="1610" b="1"/>
            </a:lvl3pPr>
            <a:lvl4pPr marL="1227171" indent="0">
              <a:buNone/>
              <a:defRPr sz="1432" b="1"/>
            </a:lvl4pPr>
            <a:lvl5pPr marL="1636227" indent="0">
              <a:buNone/>
              <a:defRPr sz="1432" b="1"/>
            </a:lvl5pPr>
            <a:lvl6pPr marL="2045284" indent="0">
              <a:buNone/>
              <a:defRPr sz="1432" b="1"/>
            </a:lvl6pPr>
            <a:lvl7pPr marL="2454341" indent="0">
              <a:buNone/>
              <a:defRPr sz="1432" b="1"/>
            </a:lvl7pPr>
            <a:lvl8pPr marL="2863398" indent="0">
              <a:buNone/>
              <a:defRPr sz="1432" b="1"/>
            </a:lvl8pPr>
            <a:lvl9pPr marL="3272455" indent="0">
              <a:buNone/>
              <a:defRPr sz="14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58D612-9D89-45D3-B9EE-1DCD5BC935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22030" y="2505075"/>
            <a:ext cx="463719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400A9-9A19-4DD3-8405-9194746E7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7B2F8-2686-4073-864D-981FEE0EF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B078A9-35A1-4B18-8817-7BD3BB8AB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D5B801F-9C22-4995-B7F3-FF6B96B26AF1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7DDF9961-2DFD-4C03-85E8-8F8D0C2DAE69}"/>
              </a:ext>
            </a:extLst>
          </p:cNvPr>
          <p:cNvSpPr/>
          <p:nvPr userDrawn="1"/>
        </p:nvSpPr>
        <p:spPr>
          <a:xfrm>
            <a:off x="0" y="1905000"/>
            <a:ext cx="10907713" cy="4953000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77E27373-130D-4E36-84AF-BD8A20CCCA29}"/>
              </a:ext>
            </a:extLst>
          </p:cNvPr>
          <p:cNvSpPr/>
          <p:nvPr userDrawn="1"/>
        </p:nvSpPr>
        <p:spPr>
          <a:xfrm>
            <a:off x="0" y="1905002"/>
            <a:ext cx="6840045" cy="49529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FB2FDB1E-3489-4F64-BAEA-8B248495BD60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9000">
                <a:srgbClr val="050D0D">
                  <a:lumMod val="5000"/>
                </a:srgbClr>
              </a:gs>
              <a:gs pos="50000">
                <a:srgbClr val="245F5B">
                  <a:alpha val="44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89A149EE-6B13-44B5-BCFA-DC0ABD1214E6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CE97F8DB-1744-4B75-838B-E371C223D091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AE2CD62-B4C5-43EA-9ECA-F625F158152E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CA91683-59AE-4FAB-9A2A-E5C16D13F0FE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29815379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379AE-7CDC-4683-982D-0C88C9713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03762F-1BA8-45EF-9026-76950174E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D11900-D7FF-4A3F-A38A-1F72D121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62879-DF0C-4CB0-8C72-90AFFC48C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116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FDFCAC-015C-4991-BE03-1044C7AA8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AB45E-F03F-494A-A767-BAC7FD54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DDCF-B9D9-4248-8BB8-65D77EB46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6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DE93B-0EBB-47E6-BBF2-8B5C64F2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26" y="457200"/>
            <a:ext cx="3518021" cy="1600200"/>
          </a:xfrm>
        </p:spPr>
        <p:txBody>
          <a:bodyPr anchor="b"/>
          <a:lstStyle>
            <a:lvl1pPr>
              <a:defRPr sz="28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4FB1-5948-4903-B940-A9EFB3622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199" y="987426"/>
            <a:ext cx="5522030" cy="4873625"/>
          </a:xfrm>
        </p:spPr>
        <p:txBody>
          <a:bodyPr/>
          <a:lstStyle>
            <a:lvl1pPr>
              <a:defRPr sz="2863"/>
            </a:lvl1pPr>
            <a:lvl2pPr>
              <a:defRPr sz="2505"/>
            </a:lvl2pPr>
            <a:lvl3pPr>
              <a:defRPr sz="2147"/>
            </a:lvl3pPr>
            <a:lvl4pPr>
              <a:defRPr sz="1789"/>
            </a:lvl4pPr>
            <a:lvl5pPr>
              <a:defRPr sz="1789"/>
            </a:lvl5pPr>
            <a:lvl6pPr>
              <a:defRPr sz="1789"/>
            </a:lvl6pPr>
            <a:lvl7pPr>
              <a:defRPr sz="1789"/>
            </a:lvl7pPr>
            <a:lvl8pPr>
              <a:defRPr sz="1789"/>
            </a:lvl8pPr>
            <a:lvl9pPr>
              <a:defRPr sz="17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E417B-BFF5-49E4-B20F-9FC737A9E5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326" y="2057400"/>
            <a:ext cx="3518021" cy="3811588"/>
          </a:xfrm>
        </p:spPr>
        <p:txBody>
          <a:bodyPr/>
          <a:lstStyle>
            <a:lvl1pPr marL="0" indent="0">
              <a:buNone/>
              <a:defRPr sz="1432"/>
            </a:lvl1pPr>
            <a:lvl2pPr marL="409057" indent="0">
              <a:buNone/>
              <a:defRPr sz="1253"/>
            </a:lvl2pPr>
            <a:lvl3pPr marL="818114" indent="0">
              <a:buNone/>
              <a:defRPr sz="1074"/>
            </a:lvl3pPr>
            <a:lvl4pPr marL="1227171" indent="0">
              <a:buNone/>
              <a:defRPr sz="895"/>
            </a:lvl4pPr>
            <a:lvl5pPr marL="1636227" indent="0">
              <a:buNone/>
              <a:defRPr sz="895"/>
            </a:lvl5pPr>
            <a:lvl6pPr marL="2045284" indent="0">
              <a:buNone/>
              <a:defRPr sz="895"/>
            </a:lvl6pPr>
            <a:lvl7pPr marL="2454341" indent="0">
              <a:buNone/>
              <a:defRPr sz="895"/>
            </a:lvl7pPr>
            <a:lvl8pPr marL="2863398" indent="0">
              <a:buNone/>
              <a:defRPr sz="895"/>
            </a:lvl8pPr>
            <a:lvl9pPr marL="3272455" indent="0">
              <a:buNone/>
              <a:defRPr sz="8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15E6AC-3E81-4E02-8B4F-227175F67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E1601-6C5C-44BA-B55D-E2C224D7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C5416-4519-45F5-AF1A-D6BD406DC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C0F7C60-2C16-49C4-A5D2-966D89D83944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DC4517A3-6726-4218-AC50-1C27E741AAF4}"/>
              </a:ext>
            </a:extLst>
          </p:cNvPr>
          <p:cNvSpPr/>
          <p:nvPr userDrawn="1"/>
        </p:nvSpPr>
        <p:spPr>
          <a:xfrm>
            <a:off x="0" y="1905000"/>
            <a:ext cx="10907713" cy="4953000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FD985B1-EB09-4C52-9AB7-267E61EF0667}"/>
              </a:ext>
            </a:extLst>
          </p:cNvPr>
          <p:cNvSpPr/>
          <p:nvPr userDrawn="1"/>
        </p:nvSpPr>
        <p:spPr>
          <a:xfrm>
            <a:off x="0" y="1905002"/>
            <a:ext cx="6840045" cy="49529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CC6ACA1-DF69-472B-8AA1-6315725DDCA1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9000">
                <a:srgbClr val="050D0D">
                  <a:lumMod val="5000"/>
                </a:srgbClr>
              </a:gs>
              <a:gs pos="50000">
                <a:srgbClr val="245F5B">
                  <a:alpha val="44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33711515-F61B-40AF-8414-67CFC215F99D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B8E1A9B-2573-4090-8A52-45EB5EC4F24A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B7882C5B-B288-4E79-85A7-2757852CF555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6A049B2-6376-404A-B2C8-1132D59CD65B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93528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  <p:sp>
        <p:nvSpPr>
          <p:cNvPr id="7" name="Rectangle 6"/>
          <p:cNvSpPr/>
          <p:nvPr userDrawn="1"/>
        </p:nvSpPr>
        <p:spPr>
          <a:xfrm>
            <a:off x="8746435" y="1248355"/>
            <a:ext cx="333955" cy="326003"/>
          </a:xfrm>
          <a:prstGeom prst="rect">
            <a:avLst/>
          </a:prstGeom>
          <a:solidFill>
            <a:srgbClr val="1F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0469139" y="4894729"/>
            <a:ext cx="171967" cy="1810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9259200" y="0"/>
            <a:ext cx="915742" cy="2282762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66" y="6182023"/>
            <a:ext cx="1262843" cy="3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13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2C2C-1D52-4865-B8E3-A698F00C3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26" y="457200"/>
            <a:ext cx="3518021" cy="1600200"/>
          </a:xfrm>
        </p:spPr>
        <p:txBody>
          <a:bodyPr anchor="b"/>
          <a:lstStyle>
            <a:lvl1pPr>
              <a:defRPr sz="286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DAEFAC-6CDF-404F-AADC-D5D360923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37199" y="987426"/>
            <a:ext cx="5522030" cy="4873625"/>
          </a:xfrm>
        </p:spPr>
        <p:txBody>
          <a:bodyPr/>
          <a:lstStyle>
            <a:lvl1pPr marL="0" indent="0">
              <a:buNone/>
              <a:defRPr sz="2863"/>
            </a:lvl1pPr>
            <a:lvl2pPr marL="409057" indent="0">
              <a:buNone/>
              <a:defRPr sz="2505"/>
            </a:lvl2pPr>
            <a:lvl3pPr marL="818114" indent="0">
              <a:buNone/>
              <a:defRPr sz="2147"/>
            </a:lvl3pPr>
            <a:lvl4pPr marL="1227171" indent="0">
              <a:buNone/>
              <a:defRPr sz="1789"/>
            </a:lvl4pPr>
            <a:lvl5pPr marL="1636227" indent="0">
              <a:buNone/>
              <a:defRPr sz="1789"/>
            </a:lvl5pPr>
            <a:lvl6pPr marL="2045284" indent="0">
              <a:buNone/>
              <a:defRPr sz="1789"/>
            </a:lvl6pPr>
            <a:lvl7pPr marL="2454341" indent="0">
              <a:buNone/>
              <a:defRPr sz="1789"/>
            </a:lvl7pPr>
            <a:lvl8pPr marL="2863398" indent="0">
              <a:buNone/>
              <a:defRPr sz="1789"/>
            </a:lvl8pPr>
            <a:lvl9pPr marL="3272455" indent="0">
              <a:buNone/>
              <a:defRPr sz="178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44581-2D6B-4F45-ABF1-98BAA4867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326" y="2057400"/>
            <a:ext cx="3518021" cy="3811588"/>
          </a:xfrm>
        </p:spPr>
        <p:txBody>
          <a:bodyPr/>
          <a:lstStyle>
            <a:lvl1pPr marL="0" indent="0">
              <a:buNone/>
              <a:defRPr sz="1432"/>
            </a:lvl1pPr>
            <a:lvl2pPr marL="409057" indent="0">
              <a:buNone/>
              <a:defRPr sz="1253"/>
            </a:lvl2pPr>
            <a:lvl3pPr marL="818114" indent="0">
              <a:buNone/>
              <a:defRPr sz="1074"/>
            </a:lvl3pPr>
            <a:lvl4pPr marL="1227171" indent="0">
              <a:buNone/>
              <a:defRPr sz="895"/>
            </a:lvl4pPr>
            <a:lvl5pPr marL="1636227" indent="0">
              <a:buNone/>
              <a:defRPr sz="895"/>
            </a:lvl5pPr>
            <a:lvl6pPr marL="2045284" indent="0">
              <a:buNone/>
              <a:defRPr sz="895"/>
            </a:lvl6pPr>
            <a:lvl7pPr marL="2454341" indent="0">
              <a:buNone/>
              <a:defRPr sz="895"/>
            </a:lvl7pPr>
            <a:lvl8pPr marL="2863398" indent="0">
              <a:buNone/>
              <a:defRPr sz="895"/>
            </a:lvl8pPr>
            <a:lvl9pPr marL="3272455" indent="0">
              <a:buNone/>
              <a:defRPr sz="8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9F49F-0879-4B06-A4F0-46BB2BE7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4D26E-83A3-46DB-9C93-E56F41B1D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60ACC-DD21-49C9-913A-1BAFC10D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A17E2A45-ABD7-4B38-828F-81DA0CD10D6C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B78472E0-FB2B-4319-B7EF-99C6914378E3}"/>
              </a:ext>
            </a:extLst>
          </p:cNvPr>
          <p:cNvSpPr/>
          <p:nvPr userDrawn="1"/>
        </p:nvSpPr>
        <p:spPr>
          <a:xfrm>
            <a:off x="0" y="1905000"/>
            <a:ext cx="10907713" cy="4953000"/>
          </a:xfrm>
          <a:prstGeom prst="rtTriangle">
            <a:avLst/>
          </a:prstGeom>
          <a:gradFill flip="none" rotWithShape="1">
            <a:gsLst>
              <a:gs pos="0">
                <a:srgbClr val="2F7D78">
                  <a:alpha val="53000"/>
                  <a:lumMod val="45000"/>
                </a:srgbClr>
              </a:gs>
              <a:gs pos="100000">
                <a:srgbClr val="225956">
                  <a:lumMod val="51000"/>
                  <a:lumOff val="49000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93421819-0BDB-4477-AFF7-212C85005FF4}"/>
              </a:ext>
            </a:extLst>
          </p:cNvPr>
          <p:cNvSpPr/>
          <p:nvPr userDrawn="1"/>
        </p:nvSpPr>
        <p:spPr>
          <a:xfrm>
            <a:off x="0" y="1905002"/>
            <a:ext cx="6840045" cy="4952999"/>
          </a:xfrm>
          <a:prstGeom prst="rtTriangle">
            <a:avLst/>
          </a:prstGeom>
          <a:gradFill flip="none" rotWithShape="1">
            <a:gsLst>
              <a:gs pos="0">
                <a:srgbClr val="050D0D">
                  <a:alpha val="89000"/>
                </a:srgbClr>
              </a:gs>
              <a:gs pos="100000">
                <a:srgbClr val="225956">
                  <a:alpha val="8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4D80C260-7A6C-4782-AD44-823C9C366BD2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9000">
                <a:srgbClr val="050D0D">
                  <a:lumMod val="5000"/>
                </a:srgbClr>
              </a:gs>
              <a:gs pos="50000">
                <a:srgbClr val="245F5B">
                  <a:alpha val="44000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E64F352-A8B4-45DA-8281-404FDBDB75EA}"/>
              </a:ext>
            </a:extLst>
          </p:cNvPr>
          <p:cNvSpPr/>
          <p:nvPr userDrawn="1"/>
        </p:nvSpPr>
        <p:spPr>
          <a:xfrm rot="10800000" flipH="1">
            <a:off x="0" y="-7941"/>
            <a:ext cx="10907713" cy="6015039"/>
          </a:xfrm>
          <a:prstGeom prst="rtTriangle">
            <a:avLst/>
          </a:prstGeom>
          <a:gradFill flip="none" rotWithShape="1">
            <a:gsLst>
              <a:gs pos="22000">
                <a:srgbClr val="050D0D">
                  <a:alpha val="89000"/>
                </a:srgbClr>
              </a:gs>
              <a:gs pos="75221">
                <a:srgbClr val="C1E2E0">
                  <a:alpha val="60000"/>
                </a:srgbClr>
              </a:gs>
              <a:gs pos="94690">
                <a:srgbClr val="C1E2E0"/>
              </a:gs>
              <a:gs pos="47000">
                <a:srgbClr val="C1E2E0"/>
              </a:gs>
            </a:gsLst>
            <a:lin ang="17400000" scaled="0"/>
            <a:tileRect/>
          </a:gra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5635323F-9614-4C22-9D52-4C44A36923E0}"/>
              </a:ext>
            </a:extLst>
          </p:cNvPr>
          <p:cNvSpPr/>
          <p:nvPr userDrawn="1"/>
        </p:nvSpPr>
        <p:spPr>
          <a:xfrm rot="10800000" flipH="1">
            <a:off x="0" y="-15878"/>
            <a:ext cx="10907713" cy="3605006"/>
          </a:xfrm>
          <a:prstGeom prst="rtTriangle">
            <a:avLst/>
          </a:prstGeom>
          <a:gradFill flip="none" rotWithShape="1">
            <a:gsLst>
              <a:gs pos="8000">
                <a:srgbClr val="003B3A"/>
              </a:gs>
              <a:gs pos="50000">
                <a:srgbClr val="4DBBB3">
                  <a:alpha val="43922"/>
                </a:srgb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50774A1B-40E7-40A4-AB8B-E507530E575E}"/>
              </a:ext>
            </a:extLst>
          </p:cNvPr>
          <p:cNvSpPr/>
          <p:nvPr userDrawn="1"/>
        </p:nvSpPr>
        <p:spPr>
          <a:xfrm>
            <a:off x="0" y="2148115"/>
            <a:ext cx="10907713" cy="4709885"/>
          </a:xfrm>
          <a:prstGeom prst="rtTriangle">
            <a:avLst/>
          </a:prstGeom>
          <a:gradFill flip="none" rotWithShape="1">
            <a:gsLst>
              <a:gs pos="0">
                <a:srgbClr val="2F7D78">
                  <a:lumMod val="45000"/>
                  <a:alpha val="41000"/>
                </a:srgbClr>
              </a:gs>
              <a:gs pos="100000">
                <a:srgbClr val="99D7D4"/>
              </a:gs>
            </a:gsLst>
            <a:lin ang="18900000" scaled="1"/>
            <a:tileRect/>
          </a:gradFill>
          <a:ln>
            <a:noFill/>
          </a:ln>
          <a:effectLst>
            <a:outerShdw blurRad="177800" dir="4680000" sx="106000" sy="106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AA42643-F35D-4673-A55D-89319CFBD866}"/>
              </a:ext>
            </a:extLst>
          </p:cNvPr>
          <p:cNvSpPr/>
          <p:nvPr userDrawn="1"/>
        </p:nvSpPr>
        <p:spPr>
          <a:xfrm>
            <a:off x="0" y="2148114"/>
            <a:ext cx="6840045" cy="4714876"/>
          </a:xfrm>
          <a:prstGeom prst="rtTriangle">
            <a:avLst/>
          </a:prstGeom>
          <a:gradFill flip="none" rotWithShape="1">
            <a:gsLst>
              <a:gs pos="18000">
                <a:srgbClr val="245E5D">
                  <a:alpha val="58824"/>
                </a:srgbClr>
              </a:gs>
              <a:gs pos="100000">
                <a:srgbClr val="6CC6C2">
                  <a:alpha val="80392"/>
                </a:srgbClr>
              </a:gs>
            </a:gsLst>
            <a:lin ang="18900000" scaled="1"/>
            <a:tileRect/>
          </a:gradFill>
          <a:ln>
            <a:noFill/>
          </a:ln>
          <a:effectLst>
            <a:outerShdw blurRad="50800" dist="50800" dir="132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 dirty="0"/>
          </a:p>
        </p:txBody>
      </p:sp>
    </p:spTree>
    <p:extLst>
      <p:ext uri="{BB962C8B-B14F-4D97-AF65-F5344CB8AC3E}">
        <p14:creationId xmlns:p14="http://schemas.microsoft.com/office/powerpoint/2010/main" val="340507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86858-5D8A-4416-9958-802388E3E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7191D-E494-4935-AA03-ED8782A07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27ADB-3B38-4147-96BB-2490C4D29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9EFC8-79DA-42EA-B80F-B6DA26792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91170-A69A-4C1A-9EB5-B3FFB0485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01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B1B097-4DB0-4694-8F11-1C503B7CE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805832" y="365125"/>
            <a:ext cx="2351976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FAC26E-60BC-4AD5-87A3-8BEC1051C6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9905" y="365125"/>
            <a:ext cx="691958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9592-BFDC-4698-A658-AAC8DDD0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D71A9-C563-4920-9738-1FC688D30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993EB-6474-4F89-A128-CFC818B5E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69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58D185-A7CE-413F-AFD4-807922BEED41}"/>
              </a:ext>
            </a:extLst>
          </p:cNvPr>
          <p:cNvSpPr/>
          <p:nvPr userDrawn="1"/>
        </p:nvSpPr>
        <p:spPr>
          <a:xfrm>
            <a:off x="0" y="-1"/>
            <a:ext cx="10907713" cy="6858001"/>
          </a:xfrm>
          <a:prstGeom prst="rect">
            <a:avLst/>
          </a:prstGeom>
          <a:solidFill>
            <a:srgbClr val="F3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31A12FF-3937-41A4-962D-701CE010B9F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157924" y="0"/>
            <a:ext cx="145471" cy="378300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42DFC-F3CC-460E-BD20-4CDC19DA3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865696" cy="611587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2BE179D5-8686-4E66-B723-0402569161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66080" y="5026615"/>
            <a:ext cx="3341895" cy="541925"/>
          </a:xfrm>
          <a:solidFill>
            <a:srgbClr val="F3F4F9"/>
          </a:solidFill>
        </p:spPr>
        <p:txBody>
          <a:bodyPr wrap="none" lIns="180000" tIns="72000" rIns="180000" bIns="72000" anchor="t" anchorCtr="0">
            <a:spAutoFit/>
          </a:bodyPr>
          <a:lstStyle>
            <a:lvl1pPr marL="0" indent="0" algn="l">
              <a:buNone/>
              <a:defRPr sz="2863">
                <a:solidFill>
                  <a:srgbClr val="242E45"/>
                </a:solidFill>
                <a:latin typeface="Industry-Medium" panose="00000600000000000000" pitchFamily="2" charset="0"/>
              </a:defRPr>
            </a:lvl1pPr>
            <a:lvl2pPr marL="409057" indent="0" algn="ctr">
              <a:buNone/>
              <a:defRPr sz="1789"/>
            </a:lvl2pPr>
            <a:lvl3pPr marL="818114" indent="0" algn="ctr">
              <a:buNone/>
              <a:defRPr sz="1610"/>
            </a:lvl3pPr>
            <a:lvl4pPr marL="1227171" indent="0" algn="ctr">
              <a:buNone/>
              <a:defRPr sz="1432"/>
            </a:lvl4pPr>
            <a:lvl5pPr marL="1636227" indent="0" algn="ctr">
              <a:buNone/>
              <a:defRPr sz="1432"/>
            </a:lvl5pPr>
            <a:lvl6pPr marL="2045284" indent="0" algn="ctr">
              <a:buNone/>
              <a:defRPr sz="1432"/>
            </a:lvl6pPr>
            <a:lvl7pPr marL="2454341" indent="0" algn="ctr">
              <a:buNone/>
              <a:defRPr sz="1432"/>
            </a:lvl7pPr>
            <a:lvl8pPr marL="2863398" indent="0" algn="ctr">
              <a:buNone/>
              <a:defRPr sz="1432"/>
            </a:lvl8pPr>
            <a:lvl9pPr marL="3272455" indent="0" algn="ctr">
              <a:buNone/>
              <a:defRPr sz="1432"/>
            </a:lvl9pPr>
          </a:lstStyle>
          <a:p>
            <a:r>
              <a:rPr lang="hr-HR"/>
              <a:t>Subtitle text row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F9296-EEED-4F52-BC3B-0560CC116F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66080" y="4439227"/>
            <a:ext cx="1437528" cy="591490"/>
          </a:xfrm>
          <a:prstGeom prst="rect">
            <a:avLst/>
          </a:prstGeom>
          <a:solidFill>
            <a:srgbClr val="F3F4F9"/>
          </a:solidFill>
        </p:spPr>
        <p:txBody>
          <a:bodyPr wrap="none" lIns="180000" tIns="72000" rIns="180000" bIns="72000" anchor="ctr" anchorCtr="0">
            <a:spAutoFit/>
          </a:bodyPr>
          <a:lstStyle>
            <a:lvl1pPr algn="l">
              <a:defRPr sz="3221">
                <a:solidFill>
                  <a:srgbClr val="33B9C8"/>
                </a:solidFill>
                <a:latin typeface="Industry-Black" panose="00000900000000000000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65F7FE2-4AD4-4AEF-988F-01ECC03C2BD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65555" y="5580999"/>
            <a:ext cx="3420443" cy="541925"/>
          </a:xfrm>
          <a:solidFill>
            <a:srgbClr val="F3F4F9"/>
          </a:solidFill>
        </p:spPr>
        <p:txBody>
          <a:bodyPr wrap="none" lIns="180000" tIns="72000" rIns="180000" bIns="72000">
            <a:spAutoFit/>
          </a:bodyPr>
          <a:lstStyle>
            <a:lvl1pPr marL="0" indent="0">
              <a:buNone/>
              <a:defRPr sz="2863">
                <a:solidFill>
                  <a:srgbClr val="242E45"/>
                </a:solidFill>
                <a:latin typeface="Industry-Medium" panose="00000600000000000000" pitchFamily="2" charset="0"/>
              </a:defRPr>
            </a:lvl1pPr>
          </a:lstStyle>
          <a:p>
            <a:pPr lvl="0"/>
            <a:r>
              <a:rPr lang="hr-HR"/>
              <a:t>Subtitle text row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260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9C27BD-A8A9-4E15-96EA-2F155A888226}"/>
              </a:ext>
            </a:extLst>
          </p:cNvPr>
          <p:cNvSpPr/>
          <p:nvPr userDrawn="1"/>
        </p:nvSpPr>
        <p:spPr>
          <a:xfrm>
            <a:off x="0" y="0"/>
            <a:ext cx="10907713" cy="6858000"/>
          </a:xfrm>
          <a:prstGeom prst="rect">
            <a:avLst/>
          </a:prstGeom>
          <a:solidFill>
            <a:srgbClr val="F3F4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219EB-D192-4E73-8F4C-C622D23C84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2D81B-CE87-4BF4-B7CB-FA9DDCE33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88" y="1354353"/>
            <a:ext cx="4317636" cy="911522"/>
          </a:xfrm>
        </p:spPr>
        <p:txBody>
          <a:bodyPr wrap="square" lIns="72000" tIns="36000" rIns="72000" bIns="36000">
            <a:spAutoFit/>
          </a:bodyPr>
          <a:lstStyle>
            <a:lvl1pPr marL="0" indent="0">
              <a:buNone/>
              <a:defRPr sz="2147">
                <a:solidFill>
                  <a:srgbClr val="242E45"/>
                </a:solidFill>
                <a:latin typeface="Industry-Black" panose="00000900000000000000" pitchFamily="2" charset="0"/>
              </a:defRPr>
            </a:lvl1pPr>
            <a:lvl2pPr marL="409057" indent="0" defTabSz="322092">
              <a:lnSpc>
                <a:spcPct val="100000"/>
              </a:lnSpc>
              <a:spcBef>
                <a:spcPts val="537"/>
              </a:spcBef>
              <a:buNone/>
              <a:defRPr sz="1432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2pPr>
            <a:lvl3pPr marL="818114" indent="0" defTabSz="322092">
              <a:lnSpc>
                <a:spcPct val="100000"/>
              </a:lnSpc>
              <a:spcBef>
                <a:spcPts val="537"/>
              </a:spcBef>
              <a:buNone/>
              <a:defRPr sz="1253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3pPr>
            <a:lvl4pPr marL="1227171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4pPr>
            <a:lvl5pPr marL="1636227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6B9966-CCEC-4CC6-98F7-50AC90817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4214" y="1828020"/>
            <a:ext cx="4683500" cy="502998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43A22FB-201E-4D09-8D38-3DF3B5ADF1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9906" y="1354352"/>
            <a:ext cx="517303" cy="429276"/>
          </a:xfrm>
        </p:spPr>
        <p:txBody>
          <a:bodyPr lIns="72000" tIns="36000" rIns="72000" bIns="36000"/>
          <a:lstStyle>
            <a:lvl1pPr marL="0" indent="0">
              <a:buNone/>
              <a:defRPr sz="2505">
                <a:solidFill>
                  <a:srgbClr val="33B9C8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pPr lvl="0"/>
            <a:r>
              <a:rPr lang="hr-HR"/>
              <a:t>01</a:t>
            </a:r>
            <a:endParaRPr lang="en-US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8CA3E41-EF49-404B-9D72-995F0ADB55BE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367688" y="2520213"/>
            <a:ext cx="4317636" cy="911522"/>
          </a:xfrm>
        </p:spPr>
        <p:txBody>
          <a:bodyPr wrap="square" lIns="72000" tIns="36000" rIns="72000" bIns="36000">
            <a:spAutoFit/>
          </a:bodyPr>
          <a:lstStyle>
            <a:lvl1pPr marL="0" indent="0">
              <a:buNone/>
              <a:defRPr sz="2147">
                <a:solidFill>
                  <a:srgbClr val="242E45"/>
                </a:solidFill>
                <a:latin typeface="Industry-Black" panose="00000900000000000000" pitchFamily="2" charset="0"/>
              </a:defRPr>
            </a:lvl1pPr>
            <a:lvl2pPr marL="409057" indent="0" defTabSz="322092">
              <a:lnSpc>
                <a:spcPct val="100000"/>
              </a:lnSpc>
              <a:spcBef>
                <a:spcPts val="537"/>
              </a:spcBef>
              <a:buNone/>
              <a:defRPr sz="1432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2pPr>
            <a:lvl3pPr marL="818114" indent="0" defTabSz="322092">
              <a:lnSpc>
                <a:spcPct val="100000"/>
              </a:lnSpc>
              <a:spcBef>
                <a:spcPts val="537"/>
              </a:spcBef>
              <a:buNone/>
              <a:defRPr sz="1253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3pPr>
            <a:lvl4pPr marL="1227171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4pPr>
            <a:lvl5pPr marL="1636227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E9394AF-96E9-479A-9AD4-C4C0271899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906" y="2520212"/>
            <a:ext cx="517303" cy="429276"/>
          </a:xfrm>
        </p:spPr>
        <p:txBody>
          <a:bodyPr lIns="72000" tIns="36000" rIns="72000" bIns="36000"/>
          <a:lstStyle>
            <a:lvl1pPr marL="0" indent="0">
              <a:buNone/>
              <a:defRPr sz="2505">
                <a:solidFill>
                  <a:srgbClr val="33B9C8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pPr lvl="0"/>
            <a:r>
              <a:rPr lang="hr-HR"/>
              <a:t>02</a:t>
            </a:r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BA893-D2D8-4261-9F24-B5DDF45D9358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1367688" y="3686073"/>
            <a:ext cx="4317636" cy="911522"/>
          </a:xfrm>
        </p:spPr>
        <p:txBody>
          <a:bodyPr wrap="square" lIns="72000" tIns="36000" rIns="72000" bIns="36000">
            <a:spAutoFit/>
          </a:bodyPr>
          <a:lstStyle>
            <a:lvl1pPr marL="0" indent="0">
              <a:buNone/>
              <a:defRPr sz="2147">
                <a:solidFill>
                  <a:srgbClr val="242E45"/>
                </a:solidFill>
                <a:latin typeface="Industry-Black" panose="00000900000000000000" pitchFamily="2" charset="0"/>
              </a:defRPr>
            </a:lvl1pPr>
            <a:lvl2pPr marL="409057" indent="0" defTabSz="322092">
              <a:lnSpc>
                <a:spcPct val="100000"/>
              </a:lnSpc>
              <a:spcBef>
                <a:spcPts val="537"/>
              </a:spcBef>
              <a:buNone/>
              <a:defRPr sz="1432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2pPr>
            <a:lvl3pPr marL="818114" indent="0" defTabSz="322092">
              <a:lnSpc>
                <a:spcPct val="100000"/>
              </a:lnSpc>
              <a:spcBef>
                <a:spcPts val="537"/>
              </a:spcBef>
              <a:buNone/>
              <a:defRPr sz="1253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3pPr>
            <a:lvl4pPr marL="1227171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4pPr>
            <a:lvl5pPr marL="1636227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48C8EE62-5557-408A-A9A4-65F4C84650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906" y="3686072"/>
            <a:ext cx="517303" cy="429276"/>
          </a:xfrm>
        </p:spPr>
        <p:txBody>
          <a:bodyPr lIns="72000" tIns="36000" rIns="72000" bIns="36000"/>
          <a:lstStyle>
            <a:lvl1pPr marL="0" indent="0">
              <a:buNone/>
              <a:defRPr sz="2505">
                <a:solidFill>
                  <a:srgbClr val="33B9C8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pPr lvl="0"/>
            <a:r>
              <a:rPr lang="hr-HR"/>
              <a:t>03</a:t>
            </a:r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835389F-7F68-4E46-940F-1138BE095CC6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1367688" y="4851933"/>
            <a:ext cx="4317636" cy="911522"/>
          </a:xfrm>
        </p:spPr>
        <p:txBody>
          <a:bodyPr wrap="square" lIns="72000" tIns="36000" rIns="72000" bIns="36000">
            <a:spAutoFit/>
          </a:bodyPr>
          <a:lstStyle>
            <a:lvl1pPr marL="0" indent="0">
              <a:buNone/>
              <a:defRPr sz="2147">
                <a:solidFill>
                  <a:srgbClr val="242E45"/>
                </a:solidFill>
                <a:latin typeface="Industry-Black" panose="00000900000000000000" pitchFamily="2" charset="0"/>
              </a:defRPr>
            </a:lvl1pPr>
            <a:lvl2pPr marL="409057" indent="0" defTabSz="322092">
              <a:lnSpc>
                <a:spcPct val="100000"/>
              </a:lnSpc>
              <a:spcBef>
                <a:spcPts val="537"/>
              </a:spcBef>
              <a:buNone/>
              <a:defRPr sz="1432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2pPr>
            <a:lvl3pPr marL="818114" indent="0" defTabSz="322092">
              <a:lnSpc>
                <a:spcPct val="100000"/>
              </a:lnSpc>
              <a:spcBef>
                <a:spcPts val="537"/>
              </a:spcBef>
              <a:buNone/>
              <a:defRPr sz="1253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3pPr>
            <a:lvl4pPr marL="1227171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4pPr>
            <a:lvl5pPr marL="1636227" indent="0" defTabSz="322092">
              <a:lnSpc>
                <a:spcPct val="100000"/>
              </a:lnSpc>
              <a:spcBef>
                <a:spcPts val="537"/>
              </a:spcBef>
              <a:buNone/>
              <a:defRPr sz="1074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D836F13A-3F84-4AC9-8E64-B91D9325D6C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906" y="4851932"/>
            <a:ext cx="517303" cy="429276"/>
          </a:xfrm>
        </p:spPr>
        <p:txBody>
          <a:bodyPr lIns="72000" tIns="36000" rIns="72000" bIns="36000"/>
          <a:lstStyle>
            <a:lvl1pPr marL="0" indent="0">
              <a:buNone/>
              <a:defRPr sz="2505">
                <a:solidFill>
                  <a:srgbClr val="33B9C8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pPr lvl="0"/>
            <a:r>
              <a:rPr lang="hr-HR"/>
              <a:t>04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504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 natuknic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678828" cy="1505211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D6904EC-F040-4704-9A17-3BFBE979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hr-HR"/>
              <a:t>Deep Dive into bigEVdata
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148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mrez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0FC5150-82F1-41C7-B841-8C141612B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05" y="0"/>
            <a:ext cx="354369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678828" cy="1505211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D6904EC-F040-4704-9A17-3BFBE979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38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reda odvoj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3370344" cy="1802600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E7BCA85D-FD6D-4851-9BC5-AF45BF7B3A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5508" y="1227138"/>
            <a:ext cx="3370344" cy="1802600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623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natuk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01B13A-1628-4E57-8BF7-41646D3756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05" y="0"/>
            <a:ext cx="354369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031183" cy="366951"/>
          </a:xfrm>
        </p:spPr>
        <p:txBody>
          <a:bodyPr wrap="square"/>
          <a:lstStyle>
            <a:lvl1pPr>
              <a:lnSpc>
                <a:spcPct val="125000"/>
              </a:lnSpc>
              <a:spcAft>
                <a:spcPts val="537"/>
              </a:spcAft>
              <a:defRPr sz="1610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</a:t>
            </a:r>
            <a:r>
              <a:rPr lang="hr-HR"/>
              <a:t>s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D6904EC-F040-4704-9A17-3BFBE979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207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ez natukn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031183" cy="366951"/>
          </a:xfrm>
        </p:spPr>
        <p:txBody>
          <a:bodyPr wrap="square"/>
          <a:lstStyle>
            <a:lvl1pPr>
              <a:lnSpc>
                <a:spcPct val="125000"/>
              </a:lnSpc>
              <a:spcAft>
                <a:spcPts val="537"/>
              </a:spcAft>
              <a:defRPr sz="1610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</a:t>
            </a:r>
            <a:r>
              <a:rPr lang="hr-HR"/>
              <a:t>s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D6904EC-F040-4704-9A17-3BFBE979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939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224" y="1709739"/>
            <a:ext cx="9407902" cy="2852737"/>
          </a:xfrm>
        </p:spPr>
        <p:txBody>
          <a:bodyPr anchor="b"/>
          <a:lstStyle>
            <a:lvl1pPr>
              <a:defRPr sz="53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224" y="4589464"/>
            <a:ext cx="9407902" cy="1500187"/>
          </a:xfrm>
        </p:spPr>
        <p:txBody>
          <a:bodyPr/>
          <a:lstStyle>
            <a:lvl1pPr marL="0" indent="0">
              <a:buNone/>
              <a:defRPr sz="2147">
                <a:solidFill>
                  <a:schemeClr val="tx1">
                    <a:tint val="75000"/>
                  </a:schemeClr>
                </a:solidFill>
              </a:defRPr>
            </a:lvl1pPr>
            <a:lvl2pPr marL="409057" indent="0">
              <a:buNone/>
              <a:defRPr sz="1789">
                <a:solidFill>
                  <a:schemeClr val="tx1">
                    <a:tint val="75000"/>
                  </a:schemeClr>
                </a:solidFill>
              </a:defRPr>
            </a:lvl2pPr>
            <a:lvl3pPr marL="818114" indent="0">
              <a:buNone/>
              <a:defRPr sz="1610">
                <a:solidFill>
                  <a:schemeClr val="tx1">
                    <a:tint val="75000"/>
                  </a:schemeClr>
                </a:solidFill>
              </a:defRPr>
            </a:lvl3pPr>
            <a:lvl4pPr marL="1227171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4pPr>
            <a:lvl5pPr marL="1636227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5pPr>
            <a:lvl6pPr marL="2045284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6pPr>
            <a:lvl7pPr marL="2454341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7pPr>
            <a:lvl8pPr marL="2863398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8pPr>
            <a:lvl9pPr marL="3272455" indent="0">
              <a:buNone/>
              <a:defRPr sz="14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54884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ez natuknica 2 re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D6904EC-F040-4704-9A17-3BFBE9797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067C1807-C834-430A-8499-8560C0F2BD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9339729" cy="446523"/>
          </a:xfrm>
        </p:spPr>
        <p:txBody>
          <a:bodyPr wrap="square" numCol="2" spcCol="540000"/>
          <a:lstStyle>
            <a:lvl1pPr>
              <a:lnSpc>
                <a:spcPct val="125000"/>
              </a:lnSpc>
              <a:spcAft>
                <a:spcPts val="537"/>
              </a:spcAft>
              <a:defRPr sz="1610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</a:t>
            </a:r>
            <a:r>
              <a:rPr lang="hr-HR"/>
              <a:t>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03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6F9488-7797-4A01-A157-E8913BD29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305" y="0"/>
            <a:ext cx="354369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64FADD62-DDBC-40EF-964F-DD13F210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92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phic 6">
            <a:extLst>
              <a:ext uri="{FF2B5EF4-FFF2-40B4-BE49-F238E27FC236}">
                <a16:creationId xmlns:a16="http://schemas.microsoft.com/office/drawing/2014/main" id="{90BEF9A9-4974-4AB6-8662-CEB961B7E3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627BB1-1CEC-493F-A400-14AAC0F9C9E0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64FADD62-DDBC-40EF-964F-DD13F210F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5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r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FE3BDC-2D1D-40FB-A657-57FF3A1C24C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805195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6E021498-CB5A-4888-BFC1-665CCF2C84D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361520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9FF3EABA-1CAE-4A8C-B70A-314F73B0B01A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3918957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7C6AB41E-F78A-4143-B302-9C740354B772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471169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EA3D45D4-4501-43F6-8A11-5983A92F8F42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7025994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33A13AFD-0176-4984-A3AE-247EE0D32CEE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580818" y="1269000"/>
            <a:ext cx="1403764" cy="276541"/>
          </a:xfrm>
        </p:spPr>
        <p:txBody>
          <a:bodyPr/>
          <a:lstStyle>
            <a:lvl1pPr>
              <a:defRPr sz="1432"/>
            </a:lvl1pPr>
          </a:lstStyle>
          <a:p>
            <a:r>
              <a:rPr lang="hr-HR"/>
              <a:t>Slika nagrade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643F7E4-0ECF-418C-AA85-48D628717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502BC7-4D70-45DC-89CB-49668484365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EEB8EC6B-4F1F-4313-95FC-CCBA1CE88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129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hoto svijetli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6B5B3-2C9C-4B4B-B382-AC6CE64E76C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253346" y="0"/>
            <a:ext cx="145471" cy="3783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678828" cy="1505211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E64FA3-4417-4FED-BB34-61516893659C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48D4825-1331-48CE-9AA9-01A45D7B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solidFill>
                  <a:srgbClr val="FFFFFF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F7731B-B2C2-486F-BE17-940FD8164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83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hoto tamni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5678828" cy="1505211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16B5B3-2C9C-4B4B-B382-AC6CE64E76C0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253346" y="0"/>
            <a:ext cx="145471" cy="3783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5F7731B-B2C2-486F-BE17-940FD8164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E64FA3-4417-4FED-BB34-61516893659C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48D4825-1331-48CE-9AA9-01A45D7BC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solidFill>
                  <a:srgbClr val="242E45"/>
                </a:solidFill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41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hoto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D6893-392D-4629-8ECA-056CE8404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0"/>
            <a:ext cx="2125030" cy="30225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04538" y="606079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97B25C4-A312-45B6-841A-FB1A5E743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9"/>
            <a:ext cx="3800871" cy="1802600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3121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2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photo+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D6893-392D-4629-8ECA-056CE8404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0"/>
            <a:ext cx="2125030" cy="30225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185293" y="1227137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C863ABF-FF6F-4B6C-AC8E-6B8F266DB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6" y="1227138"/>
            <a:ext cx="6169675" cy="4952682"/>
          </a:xfrm>
        </p:spPr>
        <p:txBody>
          <a:bodyPr wrap="square" numCol="2" spcCol="540000">
            <a:normAutofit/>
          </a:bodyPr>
          <a:lstStyle>
            <a:lvl1pPr>
              <a:lnSpc>
                <a:spcPct val="125000"/>
              </a:lnSpc>
              <a:spcAft>
                <a:spcPts val="537"/>
              </a:spcAft>
              <a:defRPr sz="1610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</a:t>
            </a:r>
            <a:r>
              <a:rPr lang="hr-HR"/>
              <a:t>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099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89BB3B9A-60A0-4C36-BF02-E11B48EA7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1"/>
            <a:ext cx="2125030" cy="48122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404538" y="606080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F622CE7-5791-45AF-A512-D2D7D5465C6A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404538" y="3523901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F97B25C4-A312-45B6-841A-FB1A5E743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9"/>
            <a:ext cx="3800871" cy="1802600"/>
          </a:xfrm>
        </p:spPr>
        <p:txBody>
          <a:bodyPr wrap="square"/>
          <a:lstStyle>
            <a:lvl1pPr>
              <a:spcAft>
                <a:spcPts val="537"/>
              </a:spcAft>
              <a:defRPr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5484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/>
      <p:bldP spid="22" grpId="0" uiExpand="1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photos+tex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B872CA1-C1B9-4DDF-9945-336D2C6A1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1"/>
            <a:ext cx="2125030" cy="481226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724025" y="729191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F622CE7-5791-45AF-A512-D2D7D5465C6A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5404538" y="3554514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4199CB4-4A28-461E-9B19-0BC5BF2D2C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9905" y="1227138"/>
            <a:ext cx="4267643" cy="366951"/>
          </a:xfrm>
        </p:spPr>
        <p:txBody>
          <a:bodyPr wrap="square"/>
          <a:lstStyle>
            <a:lvl1pPr>
              <a:lnSpc>
                <a:spcPct val="125000"/>
              </a:lnSpc>
              <a:spcAft>
                <a:spcPts val="537"/>
              </a:spcAft>
              <a:defRPr sz="1610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</a:t>
            </a:r>
            <a:r>
              <a:rPr lang="hr-HR"/>
              <a:t>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5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  <p:bldP spid="19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905" y="1825625"/>
            <a:ext cx="46357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2030" y="1825625"/>
            <a:ext cx="463577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3463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photo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D6893-392D-4629-8ECA-056CE8404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0"/>
            <a:ext cx="2125030" cy="30225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436" y="5549553"/>
            <a:ext cx="2996570" cy="276541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CD1655-8748-4CC5-94C2-086604C170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699" y="4911381"/>
            <a:ext cx="2986839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16438" y="1350890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5B5B7E0E-45C7-44D6-9F89-E5FC3254323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50417" y="5549553"/>
            <a:ext cx="2996570" cy="276541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A050AD4-0FD8-4B5F-BF28-990148AA66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55284" y="4911381"/>
            <a:ext cx="2986839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14FE8B9-9476-4B03-97A4-40D11251F0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89262" y="5549553"/>
            <a:ext cx="2996570" cy="276541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0E3A127-2846-47CC-B829-8E046C291A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4128" y="4911381"/>
            <a:ext cx="2986839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3A579D9-F208-43C9-BC1F-7218DAA8826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50418" y="1350890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A62214F-D2CF-4C39-A67A-D25853F8DB2C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7284399" y="1350890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07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/>
      <p:bldP spid="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photos+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AD6893-392D-4629-8ECA-056CE8404B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82683" y="0"/>
            <a:ext cx="2125030" cy="302252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1BA9B-DFC6-4E5D-A7A1-F248603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347" y="6275706"/>
            <a:ext cx="559020" cy="365125"/>
          </a:xfrm>
        </p:spPr>
        <p:txBody>
          <a:bodyPr/>
          <a:lstStyle>
            <a:lvl1pPr>
              <a:defRPr>
                <a:latin typeface="Industry-Bold" panose="00000800000000000000" pitchFamily="2" charset="0"/>
              </a:defRPr>
            </a:lvl1pPr>
          </a:lstStyle>
          <a:p>
            <a:r>
              <a:rPr lang="hr-HR"/>
              <a:t>0</a:t>
            </a:r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1D9ABC2-F4B8-4200-B9F6-458DC443F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905" y="441540"/>
            <a:ext cx="903627" cy="469222"/>
          </a:xfrm>
          <a:prstGeom prst="rect">
            <a:avLst/>
          </a:prstGeom>
        </p:spPr>
        <p:txBody>
          <a:bodyPr wrap="none" lIns="72000" tIns="36000" rIns="72000" bIns="36000" anchor="t" anchorCtr="0">
            <a:spAutoFit/>
          </a:bodyPr>
          <a:lstStyle>
            <a:lvl1pPr>
              <a:defRPr sz="2863" b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r>
              <a:rPr lang="hr-HR"/>
              <a:t>Title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AB1096-03CB-4D0D-9FF0-CC36CF009D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438" y="5264246"/>
            <a:ext cx="2127678" cy="474865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836CED7-985B-4FE4-85CE-569B88FD22A7}"/>
              </a:ext>
            </a:extLst>
          </p:cNvPr>
          <p:cNvCxnSpPr>
            <a:cxnSpLocks/>
          </p:cNvCxnSpPr>
          <p:nvPr userDrawn="1"/>
        </p:nvCxnSpPr>
        <p:spPr>
          <a:xfrm>
            <a:off x="1" y="6610350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F138C5-4EDC-4680-88F1-530829084F4D}"/>
              </a:ext>
            </a:extLst>
          </p:cNvPr>
          <p:cNvCxnSpPr>
            <a:cxnSpLocks/>
          </p:cNvCxnSpPr>
          <p:nvPr userDrawn="1"/>
        </p:nvCxnSpPr>
        <p:spPr>
          <a:xfrm>
            <a:off x="423952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4448EDD3-B2AC-4FB7-9D3D-643264DD9D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67198" y="6453413"/>
            <a:ext cx="958972" cy="17734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8891731-1DA2-41B8-9919-F2797105F11F}"/>
              </a:ext>
            </a:extLst>
          </p:cNvPr>
          <p:cNvCxnSpPr>
            <a:cxnSpLocks/>
          </p:cNvCxnSpPr>
          <p:nvPr userDrawn="1"/>
        </p:nvCxnSpPr>
        <p:spPr>
          <a:xfrm>
            <a:off x="10715976" y="6610350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D661CA24-30A7-4961-B340-E56A2924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220317"/>
          </a:xfrm>
          <a:prstGeom prst="rect">
            <a:avLst/>
          </a:prstGeom>
        </p:spPr>
        <p:txBody>
          <a:bodyPr wrap="square" lIns="72000" tIns="0" rIns="72000" bIns="0">
            <a:spAutoFit/>
          </a:bodyPr>
          <a:lstStyle>
            <a:lvl1pPr algn="r">
              <a:defRPr sz="716">
                <a:latin typeface="Glegoo" pitchFamily="2" charset="0"/>
                <a:cs typeface="Glegoo" pitchFamily="2" charset="0"/>
              </a:defRPr>
            </a:lvl1pPr>
          </a:lstStyle>
          <a:p>
            <a:r>
              <a:rPr lang="en-US"/>
              <a:t>Deep Dive into bigEVdata
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83CD1655-8748-4CC5-94C2-086604C170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701" y="4179124"/>
            <a:ext cx="2120768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F5B8F9-DB85-4F25-ADDF-8C29586D0B58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16439" y="1672727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3A579D9-F208-43C9-BC1F-7218DAA8826F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262938" y="1672727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5A62214F-D2CF-4C39-A67A-D25853F8DB2C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709437" y="1672727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2EF5F97E-BD37-433C-9DF3-C2B850AF1A3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8155937" y="1672727"/>
            <a:ext cx="145471" cy="276541"/>
          </a:xfrm>
        </p:spPr>
        <p:txBody>
          <a:bodyPr/>
          <a:lstStyle>
            <a:lvl1pPr>
              <a:defRPr sz="1432"/>
            </a:lvl1pPr>
          </a:lstStyle>
          <a:p>
            <a:endParaRPr lang="en-US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AB1D8D25-27F5-4513-B47E-5068E5364B6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62938" y="5264246"/>
            <a:ext cx="2127678" cy="474865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15FA2C99-959A-4405-B872-9E0FA60C2B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67201" y="4179124"/>
            <a:ext cx="2120768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3223AC3-0E4B-4F4B-B9F3-A27845706E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705174" y="5264246"/>
            <a:ext cx="2127678" cy="474865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E21A1843-AC0D-4786-966A-3F5DE3DC9D1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09437" y="4179124"/>
            <a:ext cx="2120768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60F16CE-B5DF-476E-A1CF-D47996BB22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155936" y="5264246"/>
            <a:ext cx="2127678" cy="474865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/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89361E73-D10A-4B4F-B00C-3A696EDF15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160199" y="4179124"/>
            <a:ext cx="2120768" cy="469350"/>
          </a:xfrm>
        </p:spPr>
        <p:txBody>
          <a:bodyPr wrap="square">
            <a:spAutoFit/>
          </a:bodyPr>
          <a:lstStyle>
            <a:lvl1pPr algn="ctr">
              <a:spcAft>
                <a:spcPts val="537"/>
              </a:spcAft>
              <a:defRPr sz="1432">
                <a:latin typeface="Industry-Black" panose="00000900000000000000" pitchFamily="2" charset="0"/>
              </a:defRPr>
            </a:lvl1pPr>
            <a:lvl2pPr marL="257674">
              <a:spcAft>
                <a:spcPts val="537"/>
              </a:spcAft>
              <a:defRPr sz="1432"/>
            </a:lvl2pPr>
            <a:lvl3pPr>
              <a:spcAft>
                <a:spcPts val="537"/>
              </a:spcAft>
              <a:defRPr sz="1253"/>
            </a:lvl3pPr>
            <a:lvl4pPr>
              <a:spcAft>
                <a:spcPts val="537"/>
              </a:spcAft>
              <a:defRPr sz="1074"/>
            </a:lvl4pPr>
            <a:lvl5pPr>
              <a:spcAft>
                <a:spcPts val="537"/>
              </a:spcAft>
              <a:defRPr sz="1074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179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23" grpId="0"/>
      <p:bldP spid="24" grpId="0"/>
      <p:bldP spid="19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99087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365126"/>
            <a:ext cx="940790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1327" y="1681163"/>
            <a:ext cx="4614473" cy="823912"/>
          </a:xfrm>
        </p:spPr>
        <p:txBody>
          <a:bodyPr anchor="b"/>
          <a:lstStyle>
            <a:lvl1pPr marL="0" indent="0">
              <a:buNone/>
              <a:defRPr sz="2147" b="1"/>
            </a:lvl1pPr>
            <a:lvl2pPr marL="409057" indent="0">
              <a:buNone/>
              <a:defRPr sz="1789" b="1"/>
            </a:lvl2pPr>
            <a:lvl3pPr marL="818114" indent="0">
              <a:buNone/>
              <a:defRPr sz="1610" b="1"/>
            </a:lvl3pPr>
            <a:lvl4pPr marL="1227171" indent="0">
              <a:buNone/>
              <a:defRPr sz="1432" b="1"/>
            </a:lvl4pPr>
            <a:lvl5pPr marL="1636227" indent="0">
              <a:buNone/>
              <a:defRPr sz="1432" b="1"/>
            </a:lvl5pPr>
            <a:lvl6pPr marL="2045284" indent="0">
              <a:buNone/>
              <a:defRPr sz="1432" b="1"/>
            </a:lvl6pPr>
            <a:lvl7pPr marL="2454341" indent="0">
              <a:buNone/>
              <a:defRPr sz="1432" b="1"/>
            </a:lvl7pPr>
            <a:lvl8pPr marL="2863398" indent="0">
              <a:buNone/>
              <a:defRPr sz="1432" b="1"/>
            </a:lvl8pPr>
            <a:lvl9pPr marL="3272455" indent="0">
              <a:buNone/>
              <a:defRPr sz="14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27" y="2505075"/>
            <a:ext cx="46144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22030" y="1681163"/>
            <a:ext cx="4637199" cy="823912"/>
          </a:xfrm>
        </p:spPr>
        <p:txBody>
          <a:bodyPr anchor="b"/>
          <a:lstStyle>
            <a:lvl1pPr marL="0" indent="0">
              <a:buNone/>
              <a:defRPr sz="2147" b="1"/>
            </a:lvl1pPr>
            <a:lvl2pPr marL="409057" indent="0">
              <a:buNone/>
              <a:defRPr sz="1789" b="1"/>
            </a:lvl2pPr>
            <a:lvl3pPr marL="818114" indent="0">
              <a:buNone/>
              <a:defRPr sz="1610" b="1"/>
            </a:lvl3pPr>
            <a:lvl4pPr marL="1227171" indent="0">
              <a:buNone/>
              <a:defRPr sz="1432" b="1"/>
            </a:lvl4pPr>
            <a:lvl5pPr marL="1636227" indent="0">
              <a:buNone/>
              <a:defRPr sz="1432" b="1"/>
            </a:lvl5pPr>
            <a:lvl6pPr marL="2045284" indent="0">
              <a:buNone/>
              <a:defRPr sz="1432" b="1"/>
            </a:lvl6pPr>
            <a:lvl7pPr marL="2454341" indent="0">
              <a:buNone/>
              <a:defRPr sz="1432" b="1"/>
            </a:lvl7pPr>
            <a:lvl8pPr marL="2863398" indent="0">
              <a:buNone/>
              <a:defRPr sz="1432" b="1"/>
            </a:lvl8pPr>
            <a:lvl9pPr marL="3272455" indent="0">
              <a:buNone/>
              <a:defRPr sz="143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22030" y="2505075"/>
            <a:ext cx="463719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814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3" t="10011" r="6354" b="7822"/>
          <a:stretch/>
        </p:blipFill>
        <p:spPr>
          <a:xfrm rot="10800000">
            <a:off x="4495844" y="16042"/>
            <a:ext cx="6415457" cy="6841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6" y="6116638"/>
            <a:ext cx="1395758" cy="47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9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0357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457200"/>
            <a:ext cx="3518021" cy="1600200"/>
          </a:xfrm>
        </p:spPr>
        <p:txBody>
          <a:bodyPr anchor="b"/>
          <a:lstStyle>
            <a:lvl1pPr>
              <a:defRPr sz="28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7199" y="987426"/>
            <a:ext cx="5522030" cy="4873625"/>
          </a:xfrm>
        </p:spPr>
        <p:txBody>
          <a:bodyPr/>
          <a:lstStyle>
            <a:lvl1pPr>
              <a:defRPr sz="2863"/>
            </a:lvl1pPr>
            <a:lvl2pPr>
              <a:defRPr sz="2505"/>
            </a:lvl2pPr>
            <a:lvl3pPr>
              <a:defRPr sz="2147"/>
            </a:lvl3pPr>
            <a:lvl4pPr>
              <a:defRPr sz="1789"/>
            </a:lvl4pPr>
            <a:lvl5pPr>
              <a:defRPr sz="1789"/>
            </a:lvl5pPr>
            <a:lvl6pPr>
              <a:defRPr sz="1789"/>
            </a:lvl6pPr>
            <a:lvl7pPr>
              <a:defRPr sz="1789"/>
            </a:lvl7pPr>
            <a:lvl8pPr>
              <a:defRPr sz="1789"/>
            </a:lvl8pPr>
            <a:lvl9pPr>
              <a:defRPr sz="17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057400"/>
            <a:ext cx="3518021" cy="3811588"/>
          </a:xfrm>
        </p:spPr>
        <p:txBody>
          <a:bodyPr/>
          <a:lstStyle>
            <a:lvl1pPr marL="0" indent="0">
              <a:buNone/>
              <a:defRPr sz="1432"/>
            </a:lvl1pPr>
            <a:lvl2pPr marL="409057" indent="0">
              <a:buNone/>
              <a:defRPr sz="1253"/>
            </a:lvl2pPr>
            <a:lvl3pPr marL="818114" indent="0">
              <a:buNone/>
              <a:defRPr sz="1074"/>
            </a:lvl3pPr>
            <a:lvl4pPr marL="1227171" indent="0">
              <a:buNone/>
              <a:defRPr sz="895"/>
            </a:lvl4pPr>
            <a:lvl5pPr marL="1636227" indent="0">
              <a:buNone/>
              <a:defRPr sz="895"/>
            </a:lvl5pPr>
            <a:lvl6pPr marL="2045284" indent="0">
              <a:buNone/>
              <a:defRPr sz="895"/>
            </a:lvl6pPr>
            <a:lvl7pPr marL="2454341" indent="0">
              <a:buNone/>
              <a:defRPr sz="895"/>
            </a:lvl7pPr>
            <a:lvl8pPr marL="2863398" indent="0">
              <a:buNone/>
              <a:defRPr sz="895"/>
            </a:lvl8pPr>
            <a:lvl9pPr marL="3272455" indent="0">
              <a:buNone/>
              <a:defRPr sz="8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305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326" y="457200"/>
            <a:ext cx="3518021" cy="1600200"/>
          </a:xfrm>
        </p:spPr>
        <p:txBody>
          <a:bodyPr anchor="b"/>
          <a:lstStyle>
            <a:lvl1pPr>
              <a:defRPr sz="28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37199" y="987426"/>
            <a:ext cx="5522030" cy="4873625"/>
          </a:xfrm>
        </p:spPr>
        <p:txBody>
          <a:bodyPr anchor="t"/>
          <a:lstStyle>
            <a:lvl1pPr marL="0" indent="0">
              <a:buNone/>
              <a:defRPr sz="2863"/>
            </a:lvl1pPr>
            <a:lvl2pPr marL="409057" indent="0">
              <a:buNone/>
              <a:defRPr sz="2505"/>
            </a:lvl2pPr>
            <a:lvl3pPr marL="818114" indent="0">
              <a:buNone/>
              <a:defRPr sz="2147"/>
            </a:lvl3pPr>
            <a:lvl4pPr marL="1227171" indent="0">
              <a:buNone/>
              <a:defRPr sz="1789"/>
            </a:lvl4pPr>
            <a:lvl5pPr marL="1636227" indent="0">
              <a:buNone/>
              <a:defRPr sz="1789"/>
            </a:lvl5pPr>
            <a:lvl6pPr marL="2045284" indent="0">
              <a:buNone/>
              <a:defRPr sz="1789"/>
            </a:lvl6pPr>
            <a:lvl7pPr marL="2454341" indent="0">
              <a:buNone/>
              <a:defRPr sz="1789"/>
            </a:lvl7pPr>
            <a:lvl8pPr marL="2863398" indent="0">
              <a:buNone/>
              <a:defRPr sz="1789"/>
            </a:lvl8pPr>
            <a:lvl9pPr marL="3272455" indent="0">
              <a:buNone/>
              <a:defRPr sz="17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326" y="2057400"/>
            <a:ext cx="3518021" cy="3811588"/>
          </a:xfrm>
        </p:spPr>
        <p:txBody>
          <a:bodyPr/>
          <a:lstStyle>
            <a:lvl1pPr marL="0" indent="0">
              <a:buNone/>
              <a:defRPr sz="1432"/>
            </a:lvl1pPr>
            <a:lvl2pPr marL="409057" indent="0">
              <a:buNone/>
              <a:defRPr sz="1253"/>
            </a:lvl2pPr>
            <a:lvl3pPr marL="818114" indent="0">
              <a:buNone/>
              <a:defRPr sz="1074"/>
            </a:lvl3pPr>
            <a:lvl4pPr marL="1227171" indent="0">
              <a:buNone/>
              <a:defRPr sz="895"/>
            </a:lvl4pPr>
            <a:lvl5pPr marL="1636227" indent="0">
              <a:buNone/>
              <a:defRPr sz="895"/>
            </a:lvl5pPr>
            <a:lvl6pPr marL="2045284" indent="0">
              <a:buNone/>
              <a:defRPr sz="895"/>
            </a:lvl6pPr>
            <a:lvl7pPr marL="2454341" indent="0">
              <a:buNone/>
              <a:defRPr sz="895"/>
            </a:lvl7pPr>
            <a:lvl8pPr marL="2863398" indent="0">
              <a:buNone/>
              <a:defRPr sz="895"/>
            </a:lvl8pPr>
            <a:lvl9pPr marL="3272455" indent="0">
              <a:buNone/>
              <a:defRPr sz="8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918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t="11339" r="1761" b="14700"/>
          <a:stretch/>
        </p:blipFill>
        <p:spPr>
          <a:xfrm>
            <a:off x="1" y="3"/>
            <a:ext cx="5383142" cy="685816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9906" y="1825625"/>
            <a:ext cx="94079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9905" y="6356351"/>
            <a:ext cx="2454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C9A05-D9F0-4175-B607-0F83A91A110A}" type="datetimeFigureOut">
              <a:rPr lang="hr-HR" smtClean="0"/>
              <a:t>18.5.2022.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13180" y="6356351"/>
            <a:ext cx="3681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3573" y="6356351"/>
            <a:ext cx="2454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48DEB-F26B-4621-9AD7-8A01B8C49674}" type="slidenum">
              <a:rPr lang="hr-HR" smtClean="0"/>
              <a:t>‹#›</a:t>
            </a:fld>
            <a:endParaRPr lang="hr-HR"/>
          </a:p>
        </p:txBody>
      </p:sp>
      <p:sp>
        <p:nvSpPr>
          <p:cNvPr id="8" name="Rectangle 7"/>
          <p:cNvSpPr/>
          <p:nvPr userDrawn="1"/>
        </p:nvSpPr>
        <p:spPr>
          <a:xfrm>
            <a:off x="389466" y="5020733"/>
            <a:ext cx="110067" cy="11006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389467" y="226509"/>
            <a:ext cx="198058" cy="20749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18114" rtl="0" eaLnBrk="1" latinLnBrk="0" hangingPunct="1">
        <a:lnSpc>
          <a:spcPct val="90000"/>
        </a:lnSpc>
        <a:spcBef>
          <a:spcPct val="0"/>
        </a:spcBef>
        <a:buNone/>
        <a:defRPr sz="3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528" indent="-204528" algn="l" defTabSz="818114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1pPr>
      <a:lvl2pPr marL="613585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2pPr>
      <a:lvl3pPr marL="1022642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3pPr>
      <a:lvl4pPr marL="1431699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840756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24981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658869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3067926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47698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1pPr>
      <a:lvl2pPr marL="40905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2pPr>
      <a:lvl3pPr marL="81811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3pPr>
      <a:lvl4pPr marL="122717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63622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04528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45434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2863398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272455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F84378-D400-449E-B6F0-28ED5CFD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9DA865-B3AB-4B45-B2F8-D0A8043F3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06" y="1825625"/>
            <a:ext cx="940790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F340-78DA-4338-A9DC-CC3174865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49905" y="6356351"/>
            <a:ext cx="2454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45F2B-85C4-4F03-A87D-48DECB114070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15299-41A9-4BA8-A2C3-D9ACA2C70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13180" y="6356351"/>
            <a:ext cx="3681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5F7F2-7605-4E40-AD57-30C415E42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03573" y="6356351"/>
            <a:ext cx="2454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BA8C-E7A6-488C-A2BE-7F3A46CEA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7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818114" rtl="0" eaLnBrk="1" latinLnBrk="0" hangingPunct="1">
        <a:lnSpc>
          <a:spcPct val="90000"/>
        </a:lnSpc>
        <a:spcBef>
          <a:spcPct val="0"/>
        </a:spcBef>
        <a:buNone/>
        <a:defRPr sz="3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4528" indent="-204528" algn="l" defTabSz="818114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Char char="•"/>
        <a:defRPr sz="2505" kern="1200">
          <a:solidFill>
            <a:schemeClr val="tx1"/>
          </a:solidFill>
          <a:latin typeface="+mn-lt"/>
          <a:ea typeface="+mn-ea"/>
          <a:cs typeface="+mn-cs"/>
        </a:defRPr>
      </a:lvl1pPr>
      <a:lvl2pPr marL="613585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2147" kern="1200">
          <a:solidFill>
            <a:schemeClr val="tx1"/>
          </a:solidFill>
          <a:latin typeface="+mn-lt"/>
          <a:ea typeface="+mn-ea"/>
          <a:cs typeface="+mn-cs"/>
        </a:defRPr>
      </a:lvl2pPr>
      <a:lvl3pPr marL="1022642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789" kern="1200">
          <a:solidFill>
            <a:schemeClr val="tx1"/>
          </a:solidFill>
          <a:latin typeface="+mn-lt"/>
          <a:ea typeface="+mn-ea"/>
          <a:cs typeface="+mn-cs"/>
        </a:defRPr>
      </a:lvl3pPr>
      <a:lvl4pPr marL="1431699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840756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24981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658869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3067926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47698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1pPr>
      <a:lvl2pPr marL="40905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2pPr>
      <a:lvl3pPr marL="81811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3pPr>
      <a:lvl4pPr marL="122717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63622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04528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45434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2863398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272455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D2810-6762-44FC-8024-2C9E09D5E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06" y="1261746"/>
            <a:ext cx="4287566" cy="1348437"/>
          </a:xfrm>
          <a:prstGeom prst="rect">
            <a:avLst/>
          </a:prstGeom>
        </p:spPr>
        <p:txBody>
          <a:bodyPr vert="horz" wrap="none" lIns="72000" tIns="36000" rIns="72000" bIns="3600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hr-HR"/>
          </a:p>
          <a:p>
            <a:pPr lvl="3"/>
            <a:r>
              <a:rPr lang="hr-HR"/>
              <a:t>Fourth level</a:t>
            </a:r>
          </a:p>
          <a:p>
            <a:pPr lvl="4"/>
            <a:r>
              <a:rPr lang="hr-HR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1B396-798C-45DC-B1C1-B7737E795F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0885" y="6333491"/>
            <a:ext cx="5590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74" i="0">
                <a:solidFill>
                  <a:srgbClr val="242E45"/>
                </a:solidFill>
                <a:latin typeface="Industry-Black" panose="00000900000000000000" pitchFamily="2" charset="0"/>
                <a:cs typeface="Glegoo" pitchFamily="2" charset="0"/>
              </a:defRPr>
            </a:lvl1pPr>
          </a:lstStyle>
          <a:p>
            <a:fld id="{18B6ACC9-E0C4-4DF1-B705-C10DC00BB7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7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</p:sldLayoutIdLst>
  <p:hf sldNum="0" hdr="0" dt="0"/>
  <p:txStyles>
    <p:titleStyle>
      <a:lvl1pPr algn="l" defTabSz="818114" rtl="0" eaLnBrk="1" latinLnBrk="0" hangingPunct="1">
        <a:lnSpc>
          <a:spcPct val="90000"/>
        </a:lnSpc>
        <a:spcBef>
          <a:spcPct val="0"/>
        </a:spcBef>
        <a:buNone/>
        <a:defRPr sz="39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818114" rtl="0" eaLnBrk="1" latinLnBrk="0" hangingPunct="1">
        <a:lnSpc>
          <a:spcPct val="90000"/>
        </a:lnSpc>
        <a:spcBef>
          <a:spcPts val="895"/>
        </a:spcBef>
        <a:buFont typeface="Arial" panose="020B0604020202020204" pitchFamily="34" charset="0"/>
        <a:buNone/>
        <a:defRPr sz="2147" kern="1200">
          <a:solidFill>
            <a:srgbClr val="242E45"/>
          </a:solidFill>
          <a:latin typeface="Glegoo" pitchFamily="2" charset="0"/>
          <a:ea typeface="+mn-ea"/>
          <a:cs typeface="Glegoo" pitchFamily="2" charset="0"/>
        </a:defRPr>
      </a:lvl1pPr>
      <a:lvl2pPr marL="0" indent="-257674" algn="l" defTabSz="818114" rtl="0" eaLnBrk="1" latinLnBrk="0" hangingPunct="1">
        <a:lnSpc>
          <a:spcPct val="90000"/>
        </a:lnSpc>
        <a:spcBef>
          <a:spcPts val="447"/>
        </a:spcBef>
        <a:buClr>
          <a:srgbClr val="33B9C8"/>
        </a:buClr>
        <a:buFont typeface="Glegoo" pitchFamily="2" charset="0"/>
        <a:buChar char="–"/>
        <a:defRPr sz="1610" kern="1200">
          <a:solidFill>
            <a:srgbClr val="242E45"/>
          </a:solidFill>
          <a:latin typeface="Glegoo" pitchFamily="2" charset="0"/>
          <a:ea typeface="+mn-ea"/>
          <a:cs typeface="Glegoo" pitchFamily="2" charset="0"/>
        </a:defRPr>
      </a:lvl2pPr>
      <a:lvl3pPr marL="644184" indent="-161046" algn="l" defTabSz="818114" rtl="0" eaLnBrk="1" latinLnBrk="0" hangingPunct="1">
        <a:lnSpc>
          <a:spcPct val="90000"/>
        </a:lnSpc>
        <a:spcBef>
          <a:spcPts val="447"/>
        </a:spcBef>
        <a:buClr>
          <a:srgbClr val="33B9C8"/>
        </a:buClr>
        <a:buFont typeface="Arial" panose="020B0604020202020204" pitchFamily="34" charset="0"/>
        <a:buChar char="•"/>
        <a:defRPr sz="1432" kern="1200">
          <a:solidFill>
            <a:srgbClr val="242E45"/>
          </a:solidFill>
          <a:latin typeface="Glegoo" pitchFamily="2" charset="0"/>
          <a:ea typeface="+mn-ea"/>
          <a:cs typeface="Glegoo" pitchFamily="2" charset="0"/>
        </a:defRPr>
      </a:lvl3pPr>
      <a:lvl4pPr marL="1227171" indent="0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None/>
        <a:defRPr sz="1253" kern="1200">
          <a:solidFill>
            <a:schemeClr val="tx1"/>
          </a:solidFill>
          <a:latin typeface="Glegoo" pitchFamily="2" charset="0"/>
          <a:ea typeface="+mn-ea"/>
          <a:cs typeface="Glegoo" pitchFamily="2" charset="0"/>
        </a:defRPr>
      </a:lvl4pPr>
      <a:lvl5pPr marL="1636227" indent="0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None/>
        <a:defRPr sz="1253" kern="1200">
          <a:solidFill>
            <a:schemeClr val="tx1"/>
          </a:solidFill>
          <a:latin typeface="Glegoo" pitchFamily="2" charset="0"/>
          <a:ea typeface="+mn-ea"/>
          <a:cs typeface="Glegoo" pitchFamily="2" charset="0"/>
        </a:defRPr>
      </a:lvl5pPr>
      <a:lvl6pPr marL="224981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658869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3067926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476983" indent="-204528" algn="l" defTabSz="818114" rtl="0" eaLnBrk="1" latinLnBrk="0" hangingPunct="1">
        <a:lnSpc>
          <a:spcPct val="90000"/>
        </a:lnSpc>
        <a:spcBef>
          <a:spcPts val="447"/>
        </a:spcBef>
        <a:buFont typeface="Arial" panose="020B0604020202020204" pitchFamily="34" charset="0"/>
        <a:buChar char="•"/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1pPr>
      <a:lvl2pPr marL="40905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2pPr>
      <a:lvl3pPr marL="81811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3pPr>
      <a:lvl4pPr marL="122717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4pPr>
      <a:lvl5pPr marL="1636227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5pPr>
      <a:lvl6pPr marL="2045284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6pPr>
      <a:lvl7pPr marL="2454341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7pPr>
      <a:lvl8pPr marL="2863398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8pPr>
      <a:lvl9pPr marL="3272455" algn="l" defTabSz="818114" rtl="0" eaLnBrk="1" latinLnBrk="0" hangingPunct="1">
        <a:defRPr sz="16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7.png"/><Relationship Id="rId9" Type="http://schemas.openxmlformats.org/officeDocument/2006/relationships/image" Target="../media/image5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sv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gevdata.e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bigevdata.eu/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94133" y="2255882"/>
            <a:ext cx="62492" cy="624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808" tIns="40904" rIns="81808" bIns="4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0"/>
          </a:p>
        </p:txBody>
      </p:sp>
      <p:sp>
        <p:nvSpPr>
          <p:cNvPr id="19" name="Rectangle 18"/>
          <p:cNvSpPr/>
          <p:nvPr/>
        </p:nvSpPr>
        <p:spPr>
          <a:xfrm>
            <a:off x="6696858" y="452745"/>
            <a:ext cx="463678" cy="4636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808" tIns="40904" rIns="81808" bIns="4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0"/>
          </a:p>
        </p:txBody>
      </p:sp>
      <p:sp>
        <p:nvSpPr>
          <p:cNvPr id="22" name="Rectangle 21"/>
          <p:cNvSpPr/>
          <p:nvPr/>
        </p:nvSpPr>
        <p:spPr>
          <a:xfrm>
            <a:off x="10306434" y="372714"/>
            <a:ext cx="136346" cy="14770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808" tIns="40904" rIns="81808" bIns="4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0">
              <a:solidFill>
                <a:srgbClr val="D9222A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1258" y="4136858"/>
            <a:ext cx="463678" cy="463678"/>
          </a:xfrm>
          <a:prstGeom prst="rect">
            <a:avLst/>
          </a:prstGeom>
          <a:solidFill>
            <a:srgbClr val="1F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1808" tIns="40904" rIns="81808" bIns="409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10"/>
          </a:p>
        </p:txBody>
      </p:sp>
      <p:sp>
        <p:nvSpPr>
          <p:cNvPr id="5" name="Rectangle 4"/>
          <p:cNvSpPr/>
          <p:nvPr/>
        </p:nvSpPr>
        <p:spPr>
          <a:xfrm>
            <a:off x="6221159" y="4933022"/>
            <a:ext cx="3853291" cy="963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2400" dirty="0">
                <a:solidFill>
                  <a:schemeClr val="tx1"/>
                </a:solidFill>
              </a:rPr>
              <a:t>Domagoj Puzak – HEP</a:t>
            </a:r>
          </a:p>
          <a:p>
            <a:r>
              <a:rPr lang="hr-HR" sz="2400" dirty="0">
                <a:solidFill>
                  <a:schemeClr val="tx1"/>
                </a:solidFill>
              </a:rPr>
              <a:t>Mario</a:t>
            </a:r>
            <a:r>
              <a:rPr lang="hr-HR" sz="24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hr-HR" sz="2400" dirty="0">
                <a:solidFill>
                  <a:schemeClr val="tx1"/>
                </a:solidFill>
              </a:rPr>
              <a:t>Nimac – NEOS</a:t>
            </a:r>
          </a:p>
          <a:p>
            <a:r>
              <a:rPr lang="hr-HR" sz="2400" dirty="0">
                <a:solidFill>
                  <a:schemeClr val="tx1"/>
                </a:solidFill>
              </a:rPr>
              <a:t>Tomislav Capuder - FER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8" t="11339" r="1761" b="14700"/>
          <a:stretch/>
        </p:blipFill>
        <p:spPr>
          <a:xfrm>
            <a:off x="2" y="3"/>
            <a:ext cx="5409486" cy="685816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9467" y="226509"/>
            <a:ext cx="198058" cy="20749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70" y="4815812"/>
            <a:ext cx="1673334" cy="108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72" y="4159149"/>
            <a:ext cx="1196875" cy="36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95" y="3819487"/>
            <a:ext cx="553138" cy="83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35" y="4286082"/>
            <a:ext cx="873564" cy="21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45259" y="6179004"/>
            <a:ext cx="64149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je sufinancirala Europska unija iz Europskog fonda za regionalni razvoj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3" y="4931750"/>
            <a:ext cx="1394066" cy="45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811673" y="1775383"/>
            <a:ext cx="94947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6000" b="1" dirty="0" err="1"/>
              <a:t>Deep</a:t>
            </a:r>
            <a:r>
              <a:rPr lang="hr-HR" sz="6000" b="1" dirty="0"/>
              <a:t> dive </a:t>
            </a:r>
            <a:r>
              <a:rPr lang="hr-HR" sz="6000" b="1" dirty="0" err="1"/>
              <a:t>into</a:t>
            </a:r>
            <a:r>
              <a:rPr lang="hr-HR" sz="6000" b="1" dirty="0"/>
              <a:t> </a:t>
            </a:r>
            <a:r>
              <a:rPr lang="hr-HR" sz="6000" b="1" dirty="0" err="1"/>
              <a:t>BigEVData</a:t>
            </a:r>
            <a:endParaRPr lang="hr-HR" sz="6000" b="1" dirty="0"/>
          </a:p>
          <a:p>
            <a:pPr algn="r"/>
            <a:endParaRPr lang="hr-HR" sz="60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962469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5AFB714-BF6D-8741-AAF9-0FD89E663C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7" t="-184" r="2991" b="184"/>
          <a:stretch/>
        </p:blipFill>
        <p:spPr>
          <a:xfrm flipH="1">
            <a:off x="1772863" y="352503"/>
            <a:ext cx="9134850" cy="4739034"/>
          </a:xfrm>
          <a:prstGeom prst="rect">
            <a:avLst/>
          </a:prstGeom>
        </p:spPr>
      </p:pic>
      <p:sp>
        <p:nvSpPr>
          <p:cNvPr id="13" name="Subtitle 8">
            <a:extLst>
              <a:ext uri="{FF2B5EF4-FFF2-40B4-BE49-F238E27FC236}">
                <a16:creationId xmlns:a16="http://schemas.microsoft.com/office/drawing/2014/main" id="{CED2D5D5-7882-D048-AF45-B55AFD38A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080" y="4685120"/>
            <a:ext cx="2056287" cy="541925"/>
          </a:xfrm>
        </p:spPr>
        <p:txBody>
          <a:bodyPr/>
          <a:lstStyle/>
          <a:p>
            <a:r>
              <a:rPr lang="hr-HR" dirty="0" err="1">
                <a:latin typeface="Industry-Black" panose="00000900000000000000" pitchFamily="2" charset="0"/>
              </a:rPr>
              <a:t>Deep</a:t>
            </a:r>
            <a:r>
              <a:rPr lang="hr-HR" dirty="0">
                <a:latin typeface="Industry-Black" panose="00000900000000000000" pitchFamily="2" charset="0"/>
              </a:rPr>
              <a:t> Dive</a:t>
            </a:r>
            <a:endParaRPr lang="en-US" dirty="0">
              <a:latin typeface="Industry-Black" panose="00000900000000000000" pitchFamily="2" charset="0"/>
            </a:endParaRPr>
          </a:p>
        </p:txBody>
      </p:sp>
      <p:sp>
        <p:nvSpPr>
          <p:cNvPr id="14" name="Title 7">
            <a:extLst>
              <a:ext uri="{FF2B5EF4-FFF2-40B4-BE49-F238E27FC236}">
                <a16:creationId xmlns:a16="http://schemas.microsoft.com/office/drawing/2014/main" id="{AC0C4B91-F612-E343-AEBE-E73404557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5555" y="4113145"/>
            <a:ext cx="1435925" cy="591490"/>
          </a:xfrm>
        </p:spPr>
        <p:txBody>
          <a:bodyPr/>
          <a:lstStyle/>
          <a:p>
            <a:r>
              <a:rPr lang="hr-HR" dirty="0"/>
              <a:t>NEOS</a:t>
            </a:r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92AF6F89-0DAD-B447-8C3F-0C8A3A5D11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5555" y="5181106"/>
            <a:ext cx="2933130" cy="541925"/>
          </a:xfrm>
        </p:spPr>
        <p:txBody>
          <a:bodyPr/>
          <a:lstStyle/>
          <a:p>
            <a:r>
              <a:rPr lang="hr-HR" dirty="0" err="1">
                <a:latin typeface="Industry-Black" panose="00000900000000000000" pitchFamily="2" charset="0"/>
              </a:rPr>
              <a:t>Into</a:t>
            </a:r>
            <a:r>
              <a:rPr lang="hr-HR" dirty="0">
                <a:latin typeface="Industry-Black" panose="00000900000000000000" pitchFamily="2" charset="0"/>
              </a:rPr>
              <a:t> BigEVData</a:t>
            </a:r>
            <a:endParaRPr lang="en-US" dirty="0">
              <a:latin typeface="Industry-Black" panose="000009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7106C26-829A-6842-BB97-362761A6F51E}"/>
              </a:ext>
            </a:extLst>
          </p:cNvPr>
          <p:cNvSpPr/>
          <p:nvPr/>
        </p:nvSpPr>
        <p:spPr>
          <a:xfrm>
            <a:off x="134473" y="6293065"/>
            <a:ext cx="3081805" cy="202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18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altLang="sr-Latn-RS" sz="716" dirty="0">
                <a:solidFill>
                  <a:srgbClr val="5D6066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je sufinancirala Europska unija iz Europskog fonda za regionalni razvoj.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5244EB45-46BE-B792-AE52-CDC52B4AF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62" y="5851694"/>
            <a:ext cx="958002" cy="29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A60224CF-EBC3-33B6-3A52-79A4A354C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118" y="5814398"/>
            <a:ext cx="1115837" cy="36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CE24F8-7CF2-998E-FDDE-A9A90E30909F}"/>
              </a:ext>
            </a:extLst>
          </p:cNvPr>
          <p:cNvGrpSpPr/>
          <p:nvPr/>
        </p:nvGrpSpPr>
        <p:grpSpPr>
          <a:xfrm>
            <a:off x="4360766" y="5806772"/>
            <a:ext cx="1374043" cy="391275"/>
            <a:chOff x="4874208" y="6117980"/>
            <a:chExt cx="1535825" cy="437344"/>
          </a:xfrm>
        </p:grpSpPr>
        <p:pic>
          <p:nvPicPr>
            <p:cNvPr id="23" name="Picture 2" descr="Image result for europska unija zajedno do fondova eu&quot;">
              <a:extLst>
                <a:ext uri="{FF2B5EF4-FFF2-40B4-BE49-F238E27FC236}">
                  <a16:creationId xmlns:a16="http://schemas.microsoft.com/office/drawing/2014/main" id="{A50BFFF3-1ECB-2C97-5BA3-4DC2FC567B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6" t="5738" r="32644" b="42773"/>
            <a:stretch/>
          </p:blipFill>
          <p:spPr bwMode="auto">
            <a:xfrm>
              <a:off x="5719445" y="6117980"/>
              <a:ext cx="690588" cy="426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C766C1-7489-D1C0-782B-7C4071EFD6E0}"/>
                </a:ext>
              </a:extLst>
            </p:cNvPr>
            <p:cNvSpPr/>
            <p:nvPr/>
          </p:nvSpPr>
          <p:spPr>
            <a:xfrm>
              <a:off x="4874208" y="6121436"/>
              <a:ext cx="825070" cy="433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31967"/>
              <a:r>
                <a:rPr lang="hr-HR" sz="641" b="1" dirty="0">
                  <a:solidFill>
                    <a:srgbClr val="0553A5"/>
                  </a:solidFill>
                  <a:latin typeface="Calibri" panose="020F0502020204030204"/>
                </a:rPr>
                <a:t>Europska Unija</a:t>
              </a:r>
              <a:br>
                <a:rPr lang="hr-HR" sz="641" b="1" dirty="0">
                  <a:solidFill>
                    <a:srgbClr val="0553A5"/>
                  </a:solidFill>
                  <a:latin typeface="Calibri" panose="020F0502020204030204"/>
                </a:rPr>
              </a:br>
              <a:r>
                <a:rPr lang="hr-HR" sz="641" b="1" dirty="0">
                  <a:solidFill>
                    <a:srgbClr val="0553A5"/>
                  </a:solidFill>
                  <a:latin typeface="Calibri" panose="020F0502020204030204"/>
                </a:rPr>
                <a:t>Zajedno od fondova EU</a:t>
              </a:r>
              <a:endParaRPr lang="en-US" sz="641" b="1" dirty="0">
                <a:solidFill>
                  <a:srgbClr val="0553A5"/>
                </a:solidFill>
                <a:latin typeface="Calibri" panose="020F0502020204030204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AF13EAF-0131-43B7-BC00-1F222A6B5C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157" y="5640905"/>
            <a:ext cx="1144489" cy="7136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EF09899-4C0D-0B90-808E-BC44611850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09444" y="5895978"/>
            <a:ext cx="1232714" cy="2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5954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6A981F-F0B8-4FD0-AD49-F8747649F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361206"/>
            <a:ext cx="10907713" cy="61355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578A6D-51BF-46B3-9ACF-044C353F2587}"/>
              </a:ext>
            </a:extLst>
          </p:cNvPr>
          <p:cNvCxnSpPr>
            <a:cxnSpLocks/>
          </p:cNvCxnSpPr>
          <p:nvPr/>
        </p:nvCxnSpPr>
        <p:spPr>
          <a:xfrm>
            <a:off x="0" y="6275231"/>
            <a:ext cx="423952" cy="0"/>
          </a:xfrm>
          <a:prstGeom prst="line">
            <a:avLst/>
          </a:prstGeom>
          <a:ln w="12700">
            <a:solidFill>
              <a:srgbClr val="DDDD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F0E2E3-735A-47AE-8CD2-EDE02779D411}"/>
              </a:ext>
            </a:extLst>
          </p:cNvPr>
          <p:cNvCxnSpPr>
            <a:cxnSpLocks/>
          </p:cNvCxnSpPr>
          <p:nvPr/>
        </p:nvCxnSpPr>
        <p:spPr>
          <a:xfrm>
            <a:off x="423952" y="6275231"/>
            <a:ext cx="191737" cy="0"/>
          </a:xfrm>
          <a:prstGeom prst="line">
            <a:avLst/>
          </a:prstGeom>
          <a:ln w="12700">
            <a:solidFill>
              <a:srgbClr val="33B9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43E978D-ECD6-43DF-A1E4-8B802F5FF538}"/>
              </a:ext>
            </a:extLst>
          </p:cNvPr>
          <p:cNvSpPr txBox="1"/>
          <p:nvPr/>
        </p:nvSpPr>
        <p:spPr>
          <a:xfrm>
            <a:off x="5214653" y="2667895"/>
            <a:ext cx="998482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95" b="1" dirty="0">
                <a:latin typeface="☞INDUSTRY" pitchFamily="2" charset="77"/>
                <a:cs typeface="Glegoo" pitchFamily="2" charset="0"/>
              </a:rPr>
              <a:t>DATA ANALYTICS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E0AA3A-870A-6040-A280-85A965E6B4B6}"/>
              </a:ext>
            </a:extLst>
          </p:cNvPr>
          <p:cNvSpPr txBox="1"/>
          <p:nvPr/>
        </p:nvSpPr>
        <p:spPr>
          <a:xfrm>
            <a:off x="8886915" y="2887012"/>
            <a:ext cx="1868664" cy="91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5368" dirty="0">
                <a:solidFill>
                  <a:schemeClr val="bg1"/>
                </a:solidFill>
                <a:latin typeface="Glegoo" panose="02000000000000000000" pitchFamily="2" charset="77"/>
              </a:rPr>
              <a:t>300+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7D2076-A769-7847-9C19-1B52957F5E6E}"/>
              </a:ext>
            </a:extLst>
          </p:cNvPr>
          <p:cNvSpPr txBox="1"/>
          <p:nvPr/>
        </p:nvSpPr>
        <p:spPr>
          <a:xfrm>
            <a:off x="8893380" y="3662361"/>
            <a:ext cx="1868664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895" b="1" dirty="0">
                <a:solidFill>
                  <a:schemeClr val="tx2"/>
                </a:solidFill>
                <a:latin typeface="☞INDUSTRY ULTRA" pitchFamily="2" charset="77"/>
              </a:rPr>
              <a:t>SUCCESSFUL PROJECTS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4CD8D-BCE8-DF48-8D66-B2A32C843962}"/>
              </a:ext>
            </a:extLst>
          </p:cNvPr>
          <p:cNvSpPr txBox="1"/>
          <p:nvPr/>
        </p:nvSpPr>
        <p:spPr>
          <a:xfrm>
            <a:off x="6745037" y="2907639"/>
            <a:ext cx="1868664" cy="91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5368" dirty="0">
                <a:solidFill>
                  <a:schemeClr val="bg1"/>
                </a:solidFill>
                <a:latin typeface="Glegoo" panose="02000000000000000000" pitchFamily="2" charset="77"/>
              </a:rPr>
              <a:t>100+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D9543-7111-AC4D-B71C-A88354268DA5}"/>
              </a:ext>
            </a:extLst>
          </p:cNvPr>
          <p:cNvSpPr txBox="1"/>
          <p:nvPr/>
        </p:nvSpPr>
        <p:spPr>
          <a:xfrm>
            <a:off x="6815307" y="3662361"/>
            <a:ext cx="1868664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895" b="1" dirty="0">
                <a:latin typeface="☞INDUSTRY ULTRA" pitchFamily="2" charset="77"/>
              </a:rPr>
              <a:t>CERTIFIED CONSULTANTS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DCCEDC-81EC-F149-8A84-94F05872C094}"/>
              </a:ext>
            </a:extLst>
          </p:cNvPr>
          <p:cNvSpPr txBox="1"/>
          <p:nvPr/>
        </p:nvSpPr>
        <p:spPr>
          <a:xfrm>
            <a:off x="4618423" y="4936520"/>
            <a:ext cx="1868664" cy="91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5368" dirty="0">
                <a:solidFill>
                  <a:schemeClr val="bg1"/>
                </a:solidFill>
                <a:latin typeface="Glegoo" panose="02000000000000000000" pitchFamily="2" charset="77"/>
              </a:rPr>
              <a:t>1/3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1764A9-03FD-B249-9137-DAA385B87954}"/>
              </a:ext>
            </a:extLst>
          </p:cNvPr>
          <p:cNvSpPr txBox="1"/>
          <p:nvPr/>
        </p:nvSpPr>
        <p:spPr>
          <a:xfrm>
            <a:off x="4687838" y="5698689"/>
            <a:ext cx="1868664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895" b="1" dirty="0">
                <a:latin typeface="☞INDUSTRY ULTRA" pitchFamily="2" charset="77"/>
              </a:rPr>
              <a:t>INTERNATIONAL PROJECTS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FC8D-E6C7-BA41-8484-6CD2F85C5290}"/>
              </a:ext>
            </a:extLst>
          </p:cNvPr>
          <p:cNvSpPr txBox="1"/>
          <p:nvPr/>
        </p:nvSpPr>
        <p:spPr>
          <a:xfrm>
            <a:off x="4553968" y="781673"/>
            <a:ext cx="1868664" cy="918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5368" dirty="0">
                <a:solidFill>
                  <a:schemeClr val="bg1"/>
                </a:solidFill>
                <a:latin typeface="Glegoo" panose="02000000000000000000" pitchFamily="2" charset="77"/>
              </a:rPr>
              <a:t>20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ED8C9D-2C79-894C-BDD6-306433975BE4}"/>
              </a:ext>
            </a:extLst>
          </p:cNvPr>
          <p:cNvSpPr txBox="1"/>
          <p:nvPr/>
        </p:nvSpPr>
        <p:spPr>
          <a:xfrm>
            <a:off x="4623383" y="1543842"/>
            <a:ext cx="1868664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895" b="1" dirty="0">
                <a:solidFill>
                  <a:schemeClr val="tx2"/>
                </a:solidFill>
                <a:latin typeface="☞INDUSTRY ULTRA" pitchFamily="2" charset="77"/>
              </a:rPr>
              <a:t>YEARS OF EXPERIENCE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DE50E31-B653-9142-BF73-431AC0AB6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21" y="2573092"/>
            <a:ext cx="547211" cy="5472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1E01AA-E943-1D48-9484-DB768C76F9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360" y="3174521"/>
            <a:ext cx="601932" cy="601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BF0332-C18A-BC4E-A9A8-121F9995BA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721" y="3830671"/>
            <a:ext cx="547211" cy="54721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CE3D758-1B90-7146-97F1-4302FD866455}"/>
              </a:ext>
            </a:extLst>
          </p:cNvPr>
          <p:cNvSpPr txBox="1"/>
          <p:nvPr/>
        </p:nvSpPr>
        <p:spPr>
          <a:xfrm>
            <a:off x="5214653" y="3320978"/>
            <a:ext cx="1133193" cy="36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95" b="1" dirty="0">
                <a:latin typeface="☞INDUSTRY" pitchFamily="2" charset="77"/>
                <a:cs typeface="Glegoo" pitchFamily="2" charset="0"/>
              </a:rPr>
              <a:t>APPLICATION DEVELOPMENT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4FC9D6-E02E-8B4F-9477-C8377DA1E7C8}"/>
              </a:ext>
            </a:extLst>
          </p:cNvPr>
          <p:cNvSpPr txBox="1"/>
          <p:nvPr/>
        </p:nvSpPr>
        <p:spPr>
          <a:xfrm>
            <a:off x="5214653" y="3929628"/>
            <a:ext cx="1133193" cy="36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95" b="1" dirty="0">
                <a:latin typeface="☞INDUSTRY" pitchFamily="2" charset="77"/>
                <a:cs typeface="Glegoo" pitchFamily="2" charset="0"/>
              </a:rPr>
              <a:t>CLOUD &amp; SYSTEM SOLUTIONS</a:t>
            </a:r>
          </a:p>
        </p:txBody>
      </p:sp>
      <p:pic>
        <p:nvPicPr>
          <p:cNvPr id="24" name="Google Shape;445;gf6c5e534cd_0_260" descr="Logo&#10;&#10;Description automatically generated">
            <a:extLst>
              <a:ext uri="{FF2B5EF4-FFF2-40B4-BE49-F238E27FC236}">
                <a16:creationId xmlns:a16="http://schemas.microsoft.com/office/drawing/2014/main" id="{B769928A-5A28-374D-8F35-0A82BD40A47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6263" y="3108103"/>
            <a:ext cx="1407175" cy="791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46;gf6c5e534cd_0_260">
            <a:extLst>
              <a:ext uri="{FF2B5EF4-FFF2-40B4-BE49-F238E27FC236}">
                <a16:creationId xmlns:a16="http://schemas.microsoft.com/office/drawing/2014/main" id="{F8784E7D-7CC7-7441-A013-08B8B26B313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0681" y="4161919"/>
            <a:ext cx="1248786" cy="35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47;gf6c5e534cd_0_260">
            <a:extLst>
              <a:ext uri="{FF2B5EF4-FFF2-40B4-BE49-F238E27FC236}">
                <a16:creationId xmlns:a16="http://schemas.microsoft.com/office/drawing/2014/main" id="{A8A46B94-A77E-EB46-B76E-69D7DAAC9AD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2259" y="5532338"/>
            <a:ext cx="645631" cy="38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48;gf6c5e534cd_0_26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4D656C-1768-9C4B-A7A0-CB13954AA3F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33641" b="30716"/>
          <a:stretch/>
        </p:blipFill>
        <p:spPr>
          <a:xfrm>
            <a:off x="73246" y="4782161"/>
            <a:ext cx="2053208" cy="48788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1360BF-1D21-3640-8E23-046B23C1FA04}"/>
              </a:ext>
            </a:extLst>
          </p:cNvPr>
          <p:cNvSpPr txBox="1"/>
          <p:nvPr/>
        </p:nvSpPr>
        <p:spPr>
          <a:xfrm>
            <a:off x="165519" y="2641496"/>
            <a:ext cx="1868664" cy="230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R" sz="895" b="1" dirty="0">
                <a:latin typeface="☞INDUSTRY ULTRA" pitchFamily="2" charset="77"/>
              </a:rPr>
              <a:t>MULTICLOUD APPROACH</a:t>
            </a:r>
          </a:p>
        </p:txBody>
      </p:sp>
      <p:sp>
        <p:nvSpPr>
          <p:cNvPr id="33" name="Title 5">
            <a:extLst>
              <a:ext uri="{FF2B5EF4-FFF2-40B4-BE49-F238E27FC236}">
                <a16:creationId xmlns:a16="http://schemas.microsoft.com/office/drawing/2014/main" id="{6DE7ECA7-8500-F84F-AD5D-3A9A479B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756234"/>
            <a:ext cx="2089849" cy="419658"/>
          </a:xfrm>
        </p:spPr>
        <p:txBody>
          <a:bodyPr/>
          <a:lstStyle/>
          <a:p>
            <a:r>
              <a:rPr lang="hr-HR" sz="2505" dirty="0">
                <a:solidFill>
                  <a:schemeClr val="tx1"/>
                </a:solidFill>
              </a:rPr>
              <a:t>ABOUT </a:t>
            </a:r>
            <a:r>
              <a:rPr lang="hr-HR" sz="2505" dirty="0">
                <a:solidFill>
                  <a:schemeClr val="tx2"/>
                </a:solidFill>
              </a:rPr>
              <a:t>NEOS</a:t>
            </a:r>
            <a:endParaRPr lang="en-US" sz="2505" dirty="0">
              <a:solidFill>
                <a:schemeClr val="tx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9E73AE-D50E-D642-85A4-F8FCFF0D3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330475"/>
          </a:xfrm>
        </p:spPr>
        <p:txBody>
          <a:bodyPr/>
          <a:lstStyle/>
          <a:p>
            <a:r>
              <a:rPr lang="en-US"/>
              <a:t>Company Profile, Solutions and Expertise</a:t>
            </a:r>
          </a:p>
          <a:p>
            <a:r>
              <a:rPr lang="en-US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5439337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1D87-BCE3-A046-AE92-291AED99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5" y="441540"/>
            <a:ext cx="5712636" cy="469222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BUSINESS</a:t>
            </a:r>
            <a:r>
              <a:rPr lang="en-GB" dirty="0"/>
              <a:t> DOMAIN KNOWLEDGE</a:t>
            </a:r>
          </a:p>
        </p:txBody>
      </p:sp>
      <p:sp>
        <p:nvSpPr>
          <p:cNvPr id="93" name="Footer Placeholder 92">
            <a:extLst>
              <a:ext uri="{FF2B5EF4-FFF2-40B4-BE49-F238E27FC236}">
                <a16:creationId xmlns:a16="http://schemas.microsoft.com/office/drawing/2014/main" id="{00155273-5D29-2347-BCD0-4DB504DB1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46374"/>
            <a:ext cx="3267985" cy="330475"/>
          </a:xfrm>
        </p:spPr>
        <p:txBody>
          <a:bodyPr/>
          <a:lstStyle/>
          <a:p>
            <a:r>
              <a:rPr lang="en-US"/>
              <a:t>Company Profile, Solutions and Expertise</a:t>
            </a:r>
          </a:p>
          <a:p>
            <a:r>
              <a:rPr lang="en-US"/>
              <a:t>
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35A09-57AF-4D45-9B70-C5B4AFA09FFC}"/>
              </a:ext>
            </a:extLst>
          </p:cNvPr>
          <p:cNvSpPr txBox="1"/>
          <p:nvPr/>
        </p:nvSpPr>
        <p:spPr>
          <a:xfrm>
            <a:off x="625286" y="1751280"/>
            <a:ext cx="7117800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37"/>
              </a:spcAft>
            </a:pPr>
            <a:r>
              <a:rPr lang="en-US" sz="1074" dirty="0">
                <a:latin typeface="Glegoo" pitchFamily="2" charset="-18"/>
                <a:cs typeface="Glegoo" pitchFamily="2" charset="-18"/>
              </a:rPr>
              <a:t>We have intimate knowledge of business requirements of companies operating in financial and telecommunication industries, as well as public sector regarding tax and finance.</a:t>
            </a:r>
            <a:endParaRPr lang="hr-HR" sz="1074" dirty="0">
              <a:latin typeface="Glegoo" pitchFamily="2" charset="-18"/>
              <a:cs typeface="Glegoo" pitchFamily="2" charset="-1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DD0B90-3C54-D940-AA3C-5951E6E980C8}"/>
              </a:ext>
            </a:extLst>
          </p:cNvPr>
          <p:cNvSpPr/>
          <p:nvPr/>
        </p:nvSpPr>
        <p:spPr>
          <a:xfrm>
            <a:off x="609754" y="1435761"/>
            <a:ext cx="6478533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610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Combining business and technical knowledge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D4832-5F03-A843-8FB9-7A28B101F7AF}"/>
              </a:ext>
            </a:extLst>
          </p:cNvPr>
          <p:cNvSpPr txBox="1"/>
          <p:nvPr/>
        </p:nvSpPr>
        <p:spPr>
          <a:xfrm>
            <a:off x="3190315" y="3221235"/>
            <a:ext cx="4224233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863" b="1" dirty="0">
                <a:latin typeface="Glegoo" pitchFamily="2" charset="-18"/>
                <a:cs typeface="Glegoo" pitchFamily="2" charset="-18"/>
              </a:rPr>
              <a:t>Financial Institutions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E70F93-9172-9844-A773-8FF42B7BA992}"/>
              </a:ext>
            </a:extLst>
          </p:cNvPr>
          <p:cNvSpPr txBox="1"/>
          <p:nvPr/>
        </p:nvSpPr>
        <p:spPr>
          <a:xfrm>
            <a:off x="6825852" y="3829286"/>
            <a:ext cx="1159292" cy="532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2863" b="1" dirty="0">
                <a:latin typeface="Glegoo" pitchFamily="2" charset="-18"/>
                <a:cs typeface="Glegoo" pitchFamily="2" charset="-18"/>
              </a:rPr>
              <a:t>Telco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94817A-35B0-A440-8B46-4225CB079E02}"/>
              </a:ext>
            </a:extLst>
          </p:cNvPr>
          <p:cNvSpPr txBox="1"/>
          <p:nvPr/>
        </p:nvSpPr>
        <p:spPr>
          <a:xfrm>
            <a:off x="3266446" y="3999867"/>
            <a:ext cx="1261884" cy="340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610" b="1" dirty="0">
                <a:latin typeface="Glegoo" pitchFamily="2" charset="-18"/>
                <a:cs typeface="Glegoo" pitchFamily="2" charset="-18"/>
              </a:rPr>
              <a:t>Insurance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9FDBC6-B71A-D94C-982D-A7E2C6FFC6CF}"/>
              </a:ext>
            </a:extLst>
          </p:cNvPr>
          <p:cNvSpPr txBox="1"/>
          <p:nvPr/>
        </p:nvSpPr>
        <p:spPr>
          <a:xfrm>
            <a:off x="4857784" y="4580305"/>
            <a:ext cx="2368316" cy="42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2147" b="1" dirty="0">
                <a:latin typeface="Glegoo" pitchFamily="2" charset="-18"/>
                <a:cs typeface="Glegoo" pitchFamily="2" charset="-18"/>
              </a:rPr>
              <a:t>Tax &amp; Finance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467DC9-0628-3C4B-8140-02E4A73A6D8E}"/>
              </a:ext>
            </a:extLst>
          </p:cNvPr>
          <p:cNvSpPr txBox="1"/>
          <p:nvPr/>
        </p:nvSpPr>
        <p:spPr>
          <a:xfrm>
            <a:off x="5002390" y="4176290"/>
            <a:ext cx="1098378" cy="367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789" b="1" dirty="0">
                <a:latin typeface="Glegoo" pitchFamily="2" charset="-18"/>
                <a:cs typeface="Glegoo" pitchFamily="2" charset="-18"/>
              </a:rPr>
              <a:t>Utilities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3A3BCA-02F0-774A-A73B-CE2C40608605}"/>
              </a:ext>
            </a:extLst>
          </p:cNvPr>
          <p:cNvSpPr txBox="1"/>
          <p:nvPr/>
        </p:nvSpPr>
        <p:spPr>
          <a:xfrm>
            <a:off x="7752847" y="3444878"/>
            <a:ext cx="700833" cy="312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432" b="1" dirty="0">
                <a:latin typeface="Glegoo" pitchFamily="2" charset="-18"/>
                <a:cs typeface="Glegoo" pitchFamily="2" charset="-18"/>
              </a:rPr>
              <a:t>FMCG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AD59A-CF04-E742-9E07-7B3D82697CCA}"/>
              </a:ext>
            </a:extLst>
          </p:cNvPr>
          <p:cNvSpPr/>
          <p:nvPr/>
        </p:nvSpPr>
        <p:spPr>
          <a:xfrm>
            <a:off x="1471825" y="4268735"/>
            <a:ext cx="1807226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profitability analytics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A83F-8115-084C-B8CB-0E83E479CD43}"/>
              </a:ext>
            </a:extLst>
          </p:cNvPr>
          <p:cNvSpPr/>
          <p:nvPr/>
        </p:nvSpPr>
        <p:spPr>
          <a:xfrm>
            <a:off x="2043633" y="4686568"/>
            <a:ext cx="1417696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cost allocations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1F0212-1614-D44A-8B9D-C7FCA46496E5}"/>
              </a:ext>
            </a:extLst>
          </p:cNvPr>
          <p:cNvSpPr/>
          <p:nvPr/>
        </p:nvSpPr>
        <p:spPr>
          <a:xfrm>
            <a:off x="1508174" y="3831823"/>
            <a:ext cx="1773562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fund transfer pricing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E45ED7-C88B-D341-BC19-89CFA186ED49}"/>
              </a:ext>
            </a:extLst>
          </p:cNvPr>
          <p:cNvSpPr/>
          <p:nvPr/>
        </p:nvSpPr>
        <p:spPr>
          <a:xfrm>
            <a:off x="3059789" y="2834410"/>
            <a:ext cx="1555554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risk management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4FE97-EE61-3E4F-921B-A3EA2FCF608E}"/>
              </a:ext>
            </a:extLst>
          </p:cNvPr>
          <p:cNvSpPr/>
          <p:nvPr/>
        </p:nvSpPr>
        <p:spPr>
          <a:xfrm>
            <a:off x="1244199" y="3070664"/>
            <a:ext cx="1715854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regulatory reporting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B9081A-0959-8A46-A78E-7863466D0699}"/>
              </a:ext>
            </a:extLst>
          </p:cNvPr>
          <p:cNvSpPr/>
          <p:nvPr/>
        </p:nvSpPr>
        <p:spPr>
          <a:xfrm>
            <a:off x="943935" y="3519106"/>
            <a:ext cx="2225609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asset liability management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DEDA2D7-F253-7546-A618-72738BB7FFA8}"/>
              </a:ext>
            </a:extLst>
          </p:cNvPr>
          <p:cNvSpPr/>
          <p:nvPr/>
        </p:nvSpPr>
        <p:spPr>
          <a:xfrm>
            <a:off x="4901659" y="2748162"/>
            <a:ext cx="2514150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business process management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AADC51-31B6-5549-83E7-312F7105C312}"/>
              </a:ext>
            </a:extLst>
          </p:cNvPr>
          <p:cNvSpPr/>
          <p:nvPr/>
        </p:nvSpPr>
        <p:spPr>
          <a:xfrm>
            <a:off x="3434754" y="4929342"/>
            <a:ext cx="1664558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fraud management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6277A2-D81A-1E4D-9D39-5EF82245B327}"/>
              </a:ext>
            </a:extLst>
          </p:cNvPr>
          <p:cNvSpPr/>
          <p:nvPr/>
        </p:nvSpPr>
        <p:spPr>
          <a:xfrm>
            <a:off x="3312761" y="4443793"/>
            <a:ext cx="1231747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procurement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7B8AF18-46D0-5144-B8B9-3077810ECBE0}"/>
              </a:ext>
            </a:extLst>
          </p:cNvPr>
          <p:cNvSpPr/>
          <p:nvPr/>
        </p:nvSpPr>
        <p:spPr>
          <a:xfrm>
            <a:off x="6989881" y="4761852"/>
            <a:ext cx="1555554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tax &amp; </a:t>
            </a:r>
            <a:r>
              <a:rPr lang="en-GB" sz="1074" b="1" dirty="0" err="1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fiscalisation</a:t>
            </a:r>
            <a:endParaRPr lang="en-GB" sz="1074" b="1" dirty="0">
              <a:solidFill>
                <a:schemeClr val="tx2"/>
              </a:solidFill>
              <a:latin typeface="Glegoo" pitchFamily="2" charset="-18"/>
              <a:cs typeface="Glegoo" pitchFamily="2" charset="-1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9C86D3-F361-A441-AF4F-B024F8110C16}"/>
              </a:ext>
            </a:extLst>
          </p:cNvPr>
          <p:cNvSpPr/>
          <p:nvPr/>
        </p:nvSpPr>
        <p:spPr>
          <a:xfrm>
            <a:off x="8509500" y="3305888"/>
            <a:ext cx="1659750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order management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3BFF0C-436E-D24D-8C3F-A9440CD35EEB}"/>
              </a:ext>
            </a:extLst>
          </p:cNvPr>
          <p:cNvSpPr/>
          <p:nvPr/>
        </p:nvSpPr>
        <p:spPr>
          <a:xfrm>
            <a:off x="8459734" y="4107114"/>
            <a:ext cx="1262205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order capture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15AF7E8-7CA0-FC46-BBDA-EA10E6967E84}"/>
              </a:ext>
            </a:extLst>
          </p:cNvPr>
          <p:cNvSpPr/>
          <p:nvPr/>
        </p:nvSpPr>
        <p:spPr>
          <a:xfrm>
            <a:off x="4580680" y="3799535"/>
            <a:ext cx="1610056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case management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B1F54E-EFC8-5D42-B104-6A9073A9E4D5}"/>
              </a:ext>
            </a:extLst>
          </p:cNvPr>
          <p:cNvSpPr/>
          <p:nvPr/>
        </p:nvSpPr>
        <p:spPr>
          <a:xfrm>
            <a:off x="6451314" y="4301036"/>
            <a:ext cx="2010807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consumption prediction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1312ACA-F3F2-E348-8463-8C21C98188E4}"/>
              </a:ext>
            </a:extLst>
          </p:cNvPr>
          <p:cNvSpPr/>
          <p:nvPr/>
        </p:nvSpPr>
        <p:spPr>
          <a:xfrm>
            <a:off x="7988302" y="3741526"/>
            <a:ext cx="1334340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billing &amp; rating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29D002-CAD3-2E41-812E-B82E8C5C945B}"/>
              </a:ext>
            </a:extLst>
          </p:cNvPr>
          <p:cNvSpPr/>
          <p:nvPr/>
        </p:nvSpPr>
        <p:spPr>
          <a:xfrm>
            <a:off x="3754289" y="3651966"/>
            <a:ext cx="701154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IFRS9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C6CFC9-914E-2B46-BB10-A9D8B5C447FA}"/>
              </a:ext>
            </a:extLst>
          </p:cNvPr>
          <p:cNvSpPr/>
          <p:nvPr/>
        </p:nvSpPr>
        <p:spPr>
          <a:xfrm>
            <a:off x="6280824" y="3684192"/>
            <a:ext cx="622606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CRM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0ABC2C-3BF3-B249-B361-7588EC2AE80E}"/>
              </a:ext>
            </a:extLst>
          </p:cNvPr>
          <p:cNvSpPr/>
          <p:nvPr/>
        </p:nvSpPr>
        <p:spPr>
          <a:xfrm>
            <a:off x="7389778" y="2993536"/>
            <a:ext cx="1810432" cy="2824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8837" lvl="1">
              <a:lnSpc>
                <a:spcPct val="120000"/>
              </a:lnSpc>
              <a:spcAft>
                <a:spcPts val="537"/>
              </a:spcAft>
              <a:buClr>
                <a:schemeClr val="accent5"/>
              </a:buClr>
            </a:pPr>
            <a:r>
              <a:rPr lang="en-GB" sz="1074" b="1" dirty="0">
                <a:solidFill>
                  <a:schemeClr val="tx2"/>
                </a:solidFill>
                <a:latin typeface="Glegoo" pitchFamily="2" charset="-18"/>
                <a:cs typeface="Glegoo" pitchFamily="2" charset="-18"/>
              </a:rPr>
              <a:t>planning &amp; budgeting</a:t>
            </a:r>
          </a:p>
        </p:txBody>
      </p:sp>
    </p:spTree>
    <p:extLst>
      <p:ext uri="{BB962C8B-B14F-4D97-AF65-F5344CB8AC3E}">
        <p14:creationId xmlns:p14="http://schemas.microsoft.com/office/powerpoint/2010/main" val="47212067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E5BD73-72DC-2BCA-818E-73D529545CAF}"/>
              </a:ext>
            </a:extLst>
          </p:cNvPr>
          <p:cNvSpPr/>
          <p:nvPr/>
        </p:nvSpPr>
        <p:spPr>
          <a:xfrm>
            <a:off x="8043091" y="361207"/>
            <a:ext cx="2935013" cy="60091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srgbClr val="F3F4F9"/>
              </a:solidFill>
              <a:latin typeface="Calibri" panose="020F050202020403020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C76F1E-0D07-429C-B0A9-436CEC91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756234"/>
            <a:ext cx="6615292" cy="858070"/>
          </a:xfrm>
        </p:spPr>
        <p:txBody>
          <a:bodyPr/>
          <a:lstStyle/>
          <a:p>
            <a:r>
              <a:rPr lang="hr-HR" dirty="0">
                <a:solidFill>
                  <a:srgbClr val="33B9C8"/>
                </a:solidFill>
              </a:rPr>
              <a:t>PUNIONICE EL. VOZILA– </a:t>
            </a:r>
            <a:r>
              <a:rPr lang="hr-HR" dirty="0"/>
              <a:t>INTEGRACIJA</a:t>
            </a:r>
            <a:br>
              <a:rPr lang="hr-HR" dirty="0"/>
            </a:br>
            <a:r>
              <a:rPr lang="hr-HR" dirty="0"/>
              <a:t>1. FAZA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7AFC0-5F50-49B2-A7B5-B7646FFA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38034"/>
            <a:ext cx="3267984" cy="220317"/>
          </a:xfrm>
        </p:spPr>
        <p:txBody>
          <a:bodyPr/>
          <a:lstStyle/>
          <a:p>
            <a:pPr defTabSz="818114"/>
            <a:r>
              <a:rPr lang="hr-HR" dirty="0" err="1">
                <a:solidFill>
                  <a:schemeClr val="tx1">
                    <a:lumMod val="75000"/>
                  </a:schemeClr>
                </a:solidFill>
              </a:rPr>
              <a:t>Deep</a:t>
            </a:r>
            <a:r>
              <a:rPr lang="hr-HR" dirty="0">
                <a:solidFill>
                  <a:schemeClr val="tx1">
                    <a:lumMod val="75000"/>
                  </a:schemeClr>
                </a:solidFill>
              </a:rPr>
              <a:t> Dive </a:t>
            </a:r>
            <a:r>
              <a:rPr lang="hr-HR" dirty="0" err="1">
                <a:solidFill>
                  <a:schemeClr val="tx1">
                    <a:lumMod val="75000"/>
                  </a:schemeClr>
                </a:solidFill>
              </a:rPr>
              <a:t>into</a:t>
            </a:r>
            <a:r>
              <a:rPr lang="hr-HR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hr-HR" dirty="0" err="1">
                <a:solidFill>
                  <a:schemeClr val="tx1">
                    <a:lumMod val="75000"/>
                  </a:schemeClr>
                </a:solidFill>
              </a:rPr>
              <a:t>bigEVdata</a:t>
            </a:r>
            <a:r>
              <a:rPr lang="hr-HR" dirty="0">
                <a:solidFill>
                  <a:schemeClr val="tx1">
                    <a:lumMod val="75000"/>
                  </a:schemeClr>
                </a:solidFill>
              </a:rPr>
              <a:t>
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2052" name="Picture 4" descr="Image result for hive logo">
            <a:extLst>
              <a:ext uri="{FF2B5EF4-FFF2-40B4-BE49-F238E27FC236}">
                <a16:creationId xmlns:a16="http://schemas.microsoft.com/office/drawing/2014/main" id="{760115B1-A06C-477E-8BAB-8B6AA1B4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359" y="4085574"/>
            <a:ext cx="858094" cy="77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charge station logo">
            <a:extLst>
              <a:ext uri="{FF2B5EF4-FFF2-40B4-BE49-F238E27FC236}">
                <a16:creationId xmlns:a16="http://schemas.microsoft.com/office/drawing/2014/main" id="{A9B6B588-C330-44A8-884F-3B1C1E9B8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13" y="4080170"/>
            <a:ext cx="777528" cy="7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hbase logo">
            <a:extLst>
              <a:ext uri="{FF2B5EF4-FFF2-40B4-BE49-F238E27FC236}">
                <a16:creationId xmlns:a16="http://schemas.microsoft.com/office/drawing/2014/main" id="{AD36720F-2E65-48A1-88D0-5DF04FC0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217" y="4302435"/>
            <a:ext cx="1325402" cy="3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58B7A7-0382-48C5-BDE1-2DE80CB32608}"/>
              </a:ext>
            </a:extLst>
          </p:cNvPr>
          <p:cNvSpPr/>
          <p:nvPr/>
        </p:nvSpPr>
        <p:spPr>
          <a:xfrm>
            <a:off x="8188226" y="2164508"/>
            <a:ext cx="2402081" cy="191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674" lvl="1" indent="-257674" defTabSz="818114">
              <a:lnSpc>
                <a:spcPct val="90000"/>
              </a:lnSpc>
              <a:spcBef>
                <a:spcPts val="447"/>
              </a:spcBef>
              <a:spcAft>
                <a:spcPts val="537"/>
              </a:spcAft>
              <a:buClr>
                <a:srgbClr val="33B9C8"/>
              </a:buClr>
              <a:buFont typeface="Glegoo" pitchFamily="2" charset="0"/>
              <a:buChar char="–"/>
            </a:pPr>
            <a:r>
              <a:rPr lang="en-US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44 </a:t>
            </a:r>
            <a:r>
              <a:rPr lang="hr-HR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punionice el. vozila</a:t>
            </a:r>
            <a:endParaRPr lang="en-US" sz="1432" dirty="0">
              <a:solidFill>
                <a:srgbClr val="F3F4F9"/>
              </a:solidFill>
              <a:latin typeface="Glegoo" pitchFamily="2" charset="0"/>
              <a:cs typeface="Glegoo" pitchFamily="2" charset="0"/>
            </a:endParaRPr>
          </a:p>
          <a:p>
            <a:pPr marL="257674" lvl="1" indent="-257674" defTabSz="818114">
              <a:lnSpc>
                <a:spcPct val="90000"/>
              </a:lnSpc>
              <a:spcBef>
                <a:spcPts val="447"/>
              </a:spcBef>
              <a:spcAft>
                <a:spcPts val="537"/>
              </a:spcAft>
              <a:buClr>
                <a:srgbClr val="33B9C8"/>
              </a:buClr>
              <a:buFont typeface="Glegoo" pitchFamily="2" charset="0"/>
              <a:buChar char="–"/>
            </a:pPr>
            <a:r>
              <a:rPr lang="hr-HR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Povlačenje podataka sa svake punionice svakih </a:t>
            </a:r>
            <a:r>
              <a:rPr lang="en-US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5 </a:t>
            </a:r>
            <a:r>
              <a:rPr lang="en-US" sz="1432" dirty="0" err="1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minut</a:t>
            </a:r>
            <a:r>
              <a:rPr lang="hr-HR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a</a:t>
            </a:r>
            <a:endParaRPr lang="en-US" sz="1432" dirty="0">
              <a:solidFill>
                <a:srgbClr val="F3F4F9"/>
              </a:solidFill>
              <a:latin typeface="Glegoo" pitchFamily="2" charset="0"/>
              <a:cs typeface="Glegoo" pitchFamily="2" charset="0"/>
            </a:endParaRPr>
          </a:p>
          <a:p>
            <a:pPr marL="257674" lvl="1" indent="-257674" defTabSz="818114">
              <a:lnSpc>
                <a:spcPct val="90000"/>
              </a:lnSpc>
              <a:spcBef>
                <a:spcPts val="447"/>
              </a:spcBef>
              <a:spcAft>
                <a:spcPts val="537"/>
              </a:spcAft>
              <a:buClr>
                <a:srgbClr val="33B9C8"/>
              </a:buClr>
              <a:buFont typeface="Glegoo" pitchFamily="2" charset="0"/>
              <a:buChar char="–"/>
            </a:pPr>
            <a:r>
              <a:rPr lang="hr-HR" sz="1432" dirty="0">
                <a:solidFill>
                  <a:srgbClr val="F3F4F9"/>
                </a:solidFill>
                <a:latin typeface="Glegoo" pitchFamily="2" charset="0"/>
                <a:cs typeface="Glegoo" pitchFamily="2" charset="0"/>
              </a:rPr>
              <a:t>„Kašnjenje podataka” u sustavu ispod 1 sata</a:t>
            </a:r>
            <a:endParaRPr lang="en-US" sz="1432" dirty="0">
              <a:solidFill>
                <a:srgbClr val="F3F4F9"/>
              </a:solidFill>
              <a:latin typeface="Glegoo" pitchFamily="2" charset="0"/>
              <a:cs typeface="Glegoo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3118A-C99B-4869-A52B-8A3F6A800F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86" y="2655952"/>
            <a:ext cx="733370" cy="2235034"/>
          </a:xfrm>
          <a:prstGeom prst="rect">
            <a:avLst/>
          </a:prstGeom>
        </p:spPr>
      </p:pic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F2EC050F-87BD-E3CF-4988-EFA37C23C021}"/>
              </a:ext>
            </a:extLst>
          </p:cNvPr>
          <p:cNvSpPr/>
          <p:nvPr/>
        </p:nvSpPr>
        <p:spPr>
          <a:xfrm>
            <a:off x="669058" y="2191893"/>
            <a:ext cx="1350341" cy="723930"/>
          </a:xfrm>
          <a:prstGeom prst="borderCallout2">
            <a:avLst>
              <a:gd name="adj1" fmla="val 111318"/>
              <a:gd name="adj2" fmla="val 49672"/>
              <a:gd name="adj3" fmla="val 160367"/>
              <a:gd name="adj4" fmla="val 49071"/>
              <a:gd name="adj5" fmla="val 204395"/>
              <a:gd name="adj6" fmla="val 6051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Spajanje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VPN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konekcijom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na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punionicu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el.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vozila</a:t>
            </a:r>
            <a:endParaRPr lang="en-GB" sz="1074" dirty="0">
              <a:solidFill>
                <a:srgbClr val="242E45"/>
              </a:solidFill>
              <a:latin typeface="Calibri" panose="020F0502020204030204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08D3207-A797-C966-E4E4-126A12E3DE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5645" y="3571960"/>
            <a:ext cx="367972" cy="403017"/>
          </a:xfrm>
          <a:prstGeom prst="rect">
            <a:avLst/>
          </a:prstGeom>
        </p:spPr>
      </p:pic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B7EFDE69-35E1-CF17-C4BE-704C4934D58B}"/>
              </a:ext>
            </a:extLst>
          </p:cNvPr>
          <p:cNvCxnSpPr>
            <a:cxnSpLocks/>
            <a:stCxn id="25" idx="1"/>
            <a:endCxn id="2062" idx="0"/>
          </p:cNvCxnSpPr>
          <p:nvPr/>
        </p:nvCxnSpPr>
        <p:spPr>
          <a:xfrm rot="10800000" flipV="1">
            <a:off x="913178" y="3773469"/>
            <a:ext cx="642468" cy="3067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8BFB95E8-49A5-8896-78DF-4BB1FF0C35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32796" y="4195499"/>
            <a:ext cx="501432" cy="536417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9DD81F-F699-CBDE-E6DE-CB2A58359098}"/>
              </a:ext>
            </a:extLst>
          </p:cNvPr>
          <p:cNvCxnSpPr>
            <a:stCxn id="2062" idx="3"/>
            <a:endCxn id="31" idx="1"/>
          </p:cNvCxnSpPr>
          <p:nvPr/>
        </p:nvCxnSpPr>
        <p:spPr>
          <a:xfrm flipV="1">
            <a:off x="1301941" y="4463707"/>
            <a:ext cx="530855" cy="5227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Line Callout 2 38">
            <a:extLst>
              <a:ext uri="{FF2B5EF4-FFF2-40B4-BE49-F238E27FC236}">
                <a16:creationId xmlns:a16="http://schemas.microsoft.com/office/drawing/2014/main" id="{FDB7A04A-40F4-EEE5-CFE2-90A587FC4A9A}"/>
              </a:ext>
            </a:extLst>
          </p:cNvPr>
          <p:cNvSpPr/>
          <p:nvPr/>
        </p:nvSpPr>
        <p:spPr>
          <a:xfrm>
            <a:off x="969311" y="5275650"/>
            <a:ext cx="1350341" cy="723929"/>
          </a:xfrm>
          <a:prstGeom prst="borderCallout2">
            <a:avLst>
              <a:gd name="adj1" fmla="val -6208"/>
              <a:gd name="adj2" fmla="val 49672"/>
              <a:gd name="adj3" fmla="val -38522"/>
              <a:gd name="adj4" fmla="val 49676"/>
              <a:gd name="adj5" fmla="val -70207"/>
              <a:gd name="adj6" fmla="val 7566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Povlačenje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HTML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datoteke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s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trenutnim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statusom</a:t>
            </a:r>
            <a:endParaRPr lang="en-GB" sz="1074" dirty="0">
              <a:solidFill>
                <a:srgbClr val="242E45"/>
              </a:solidFill>
              <a:latin typeface="Calibri" panose="020F0502020204030204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2273CFD-6243-3918-F26F-7FB88503FEC4}"/>
              </a:ext>
            </a:extLst>
          </p:cNvPr>
          <p:cNvCxnSpPr>
            <a:stCxn id="25" idx="3"/>
            <a:endCxn id="5" idx="1"/>
          </p:cNvCxnSpPr>
          <p:nvPr/>
        </p:nvCxnSpPr>
        <p:spPr>
          <a:xfrm>
            <a:off x="1923617" y="3773469"/>
            <a:ext cx="452169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374503E2-6F8F-C7E6-592E-454ADE5E12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829193" y="4197560"/>
            <a:ext cx="501432" cy="536417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AA745E7-4954-B1BB-BD6A-6BA978D222C2}"/>
              </a:ext>
            </a:extLst>
          </p:cNvPr>
          <p:cNvCxnSpPr>
            <a:endCxn id="42" idx="1"/>
          </p:cNvCxnSpPr>
          <p:nvPr/>
        </p:nvCxnSpPr>
        <p:spPr>
          <a:xfrm>
            <a:off x="3109156" y="4463707"/>
            <a:ext cx="720037" cy="2062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45">
            <a:extLst>
              <a:ext uri="{FF2B5EF4-FFF2-40B4-BE49-F238E27FC236}">
                <a16:creationId xmlns:a16="http://schemas.microsoft.com/office/drawing/2014/main" id="{BC6AAFC2-0A19-964A-36DB-39C9AD3536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43826" y="3951763"/>
            <a:ext cx="425462" cy="425462"/>
          </a:xfrm>
          <a:prstGeom prst="rect">
            <a:avLst/>
          </a:prstGeom>
        </p:spPr>
      </p:pic>
      <p:sp>
        <p:nvSpPr>
          <p:cNvPr id="52" name="Line Callout 2 51">
            <a:extLst>
              <a:ext uri="{FF2B5EF4-FFF2-40B4-BE49-F238E27FC236}">
                <a16:creationId xmlns:a16="http://schemas.microsoft.com/office/drawing/2014/main" id="{49E15761-C040-8A3C-3373-C51A45A5B5D8}"/>
              </a:ext>
            </a:extLst>
          </p:cNvPr>
          <p:cNvSpPr/>
          <p:nvPr/>
        </p:nvSpPr>
        <p:spPr>
          <a:xfrm>
            <a:off x="3366417" y="2191893"/>
            <a:ext cx="1350341" cy="723930"/>
          </a:xfrm>
          <a:prstGeom prst="borderCallout2">
            <a:avLst>
              <a:gd name="adj1" fmla="val 111318"/>
              <a:gd name="adj2" fmla="val 49672"/>
              <a:gd name="adj3" fmla="val 194269"/>
              <a:gd name="adj4" fmla="val 49071"/>
              <a:gd name="adj5" fmla="val 238297"/>
              <a:gd name="adj6" fmla="val 2053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Konvertiranje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HTML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datoteke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u CSV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datoteku</a:t>
            </a:r>
            <a:endParaRPr lang="en-GB" sz="1074" dirty="0">
              <a:solidFill>
                <a:srgbClr val="242E45"/>
              </a:solidFill>
              <a:latin typeface="Calibri" panose="020F0502020204030204"/>
            </a:endParaRPr>
          </a:p>
        </p:txBody>
      </p:sp>
      <p:sp>
        <p:nvSpPr>
          <p:cNvPr id="53" name="Line Callout 2 52">
            <a:extLst>
              <a:ext uri="{FF2B5EF4-FFF2-40B4-BE49-F238E27FC236}">
                <a16:creationId xmlns:a16="http://schemas.microsoft.com/office/drawing/2014/main" id="{F3A9A23B-B2C9-A41A-FD55-7E932ECF430E}"/>
              </a:ext>
            </a:extLst>
          </p:cNvPr>
          <p:cNvSpPr/>
          <p:nvPr/>
        </p:nvSpPr>
        <p:spPr>
          <a:xfrm>
            <a:off x="2965422" y="5275650"/>
            <a:ext cx="1350341" cy="723929"/>
          </a:xfrm>
          <a:prstGeom prst="borderCallout2">
            <a:avLst>
              <a:gd name="adj1" fmla="val -6208"/>
              <a:gd name="adj2" fmla="val 49672"/>
              <a:gd name="adj3" fmla="val -38522"/>
              <a:gd name="adj4" fmla="val 49676"/>
              <a:gd name="adj5" fmla="val -70207"/>
              <a:gd name="adj6" fmla="val 7566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Import CSV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datoteke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u HDFS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C45660-3694-C1A7-B57A-B92184A94E5B}"/>
              </a:ext>
            </a:extLst>
          </p:cNvPr>
          <p:cNvCxnSpPr>
            <a:stCxn id="42" idx="3"/>
            <a:endCxn id="2066" idx="1"/>
          </p:cNvCxnSpPr>
          <p:nvPr/>
        </p:nvCxnSpPr>
        <p:spPr>
          <a:xfrm>
            <a:off x="4330624" y="4465769"/>
            <a:ext cx="689593" cy="586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Callout 2 56">
            <a:extLst>
              <a:ext uri="{FF2B5EF4-FFF2-40B4-BE49-F238E27FC236}">
                <a16:creationId xmlns:a16="http://schemas.microsoft.com/office/drawing/2014/main" id="{C9DFF84B-BEE5-E6D1-5BF9-D3C70E57F756}"/>
              </a:ext>
            </a:extLst>
          </p:cNvPr>
          <p:cNvSpPr/>
          <p:nvPr/>
        </p:nvSpPr>
        <p:spPr>
          <a:xfrm>
            <a:off x="5427974" y="2191893"/>
            <a:ext cx="1350341" cy="723930"/>
          </a:xfrm>
          <a:prstGeom prst="borderCallout2">
            <a:avLst>
              <a:gd name="adj1" fmla="val 111318"/>
              <a:gd name="adj2" fmla="val 49672"/>
              <a:gd name="adj3" fmla="val 194269"/>
              <a:gd name="adj4" fmla="val 49071"/>
              <a:gd name="adj5" fmla="val 290279"/>
              <a:gd name="adj6" fmla="val 13865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Prebacivanje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CSV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datoteke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iz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HDFS u HBASE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9109846-37A4-8A6E-D5E5-F4C9C9E1C2A8}"/>
              </a:ext>
            </a:extLst>
          </p:cNvPr>
          <p:cNvCxnSpPr>
            <a:stCxn id="2066" idx="3"/>
            <a:endCxn id="2052" idx="1"/>
          </p:cNvCxnSpPr>
          <p:nvPr/>
        </p:nvCxnSpPr>
        <p:spPr>
          <a:xfrm>
            <a:off x="6345619" y="4471635"/>
            <a:ext cx="530740" cy="1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Line Callout 2 59">
            <a:extLst>
              <a:ext uri="{FF2B5EF4-FFF2-40B4-BE49-F238E27FC236}">
                <a16:creationId xmlns:a16="http://schemas.microsoft.com/office/drawing/2014/main" id="{B45881AA-13A9-B969-767D-E7186CCBC540}"/>
              </a:ext>
            </a:extLst>
          </p:cNvPr>
          <p:cNvSpPr/>
          <p:nvPr/>
        </p:nvSpPr>
        <p:spPr>
          <a:xfrm>
            <a:off x="5615996" y="5275650"/>
            <a:ext cx="1350341" cy="723929"/>
          </a:xfrm>
          <a:prstGeom prst="borderCallout2">
            <a:avLst>
              <a:gd name="adj1" fmla="val -6208"/>
              <a:gd name="adj2" fmla="val 49672"/>
              <a:gd name="adj3" fmla="val -38522"/>
              <a:gd name="adj4" fmla="val 49676"/>
              <a:gd name="adj5" fmla="val -88288"/>
              <a:gd name="adj6" fmla="val 104134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Kreiranje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eksternih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</a:t>
            </a:r>
            <a:r>
              <a:rPr lang="en-GB" sz="1074" dirty="0" err="1">
                <a:solidFill>
                  <a:srgbClr val="242E45"/>
                </a:solidFill>
                <a:latin typeface="Calibri" panose="020F0502020204030204"/>
              </a:rPr>
              <a:t>tablica</a:t>
            </a:r>
            <a:r>
              <a:rPr lang="en-GB" sz="1074" dirty="0">
                <a:solidFill>
                  <a:srgbClr val="242E45"/>
                </a:solidFill>
                <a:latin typeface="Calibri" panose="020F0502020204030204"/>
              </a:rPr>
              <a:t> u HIVE-u</a:t>
            </a:r>
          </a:p>
        </p:txBody>
      </p:sp>
    </p:spTree>
    <p:extLst>
      <p:ext uri="{BB962C8B-B14F-4D97-AF65-F5344CB8AC3E}">
        <p14:creationId xmlns:p14="http://schemas.microsoft.com/office/powerpoint/2010/main" val="40046499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C76F1E-0D07-429C-B0A9-436CEC91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5" y="756234"/>
            <a:ext cx="8338355" cy="469222"/>
          </a:xfrm>
        </p:spPr>
        <p:txBody>
          <a:bodyPr/>
          <a:lstStyle/>
          <a:p>
            <a:r>
              <a:rPr lang="hr-HR" dirty="0">
                <a:solidFill>
                  <a:srgbClr val="33B9C8"/>
                </a:solidFill>
              </a:rPr>
              <a:t>PUNIONICE EL. VOZILA– </a:t>
            </a:r>
            <a:r>
              <a:rPr lang="hr-HR" dirty="0"/>
              <a:t>INTEGRACIJA – 2. FAZA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7AFC0-5F50-49B2-A7B5-B7646FFA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4311" y="6527344"/>
            <a:ext cx="3267984" cy="220317"/>
          </a:xfrm>
        </p:spPr>
        <p:txBody>
          <a:bodyPr/>
          <a:lstStyle/>
          <a:p>
            <a:pPr defTabSz="818114"/>
            <a:r>
              <a:rPr lang="hr-HR" dirty="0">
                <a:solidFill>
                  <a:srgbClr val="242E45"/>
                </a:solidFill>
              </a:rPr>
              <a:t>Deep Dive into bigEVdata
</a:t>
            </a:r>
            <a:endParaRPr lang="en-US" dirty="0">
              <a:solidFill>
                <a:srgbClr val="242E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1C160F-0648-45AB-6AE4-07D0C690ACFE}"/>
              </a:ext>
            </a:extLst>
          </p:cNvPr>
          <p:cNvGrpSpPr/>
          <p:nvPr/>
        </p:nvGrpSpPr>
        <p:grpSpPr>
          <a:xfrm>
            <a:off x="1060" y="361206"/>
            <a:ext cx="10905593" cy="6030495"/>
            <a:chOff x="1184" y="0"/>
            <a:chExt cx="12189631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36A128-62F4-4042-9A14-64FC08366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4" y="0"/>
              <a:ext cx="12189631" cy="6858000"/>
            </a:xfrm>
            <a:prstGeom prst="rect">
              <a:avLst/>
            </a:prstGeom>
          </p:spPr>
        </p:pic>
        <p:pic>
          <p:nvPicPr>
            <p:cNvPr id="11" name="Picture 8" descr="Ocean-interface-preview-closer">
              <a:extLst>
                <a:ext uri="{FF2B5EF4-FFF2-40B4-BE49-F238E27FC236}">
                  <a16:creationId xmlns:a16="http://schemas.microsoft.com/office/drawing/2014/main" id="{508BBD84-1401-4565-8DF9-C86248EF6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2203" y="3797952"/>
              <a:ext cx="1544177" cy="1235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64536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CD54CB97-2B80-9BDC-084A-762005A7FA71}"/>
              </a:ext>
            </a:extLst>
          </p:cNvPr>
          <p:cNvGraphicFramePr>
            <a:graphicFrameLocks noGrp="1"/>
          </p:cNvGraphicFramePr>
          <p:nvPr/>
        </p:nvGraphicFramePr>
        <p:xfrm>
          <a:off x="749906" y="2088240"/>
          <a:ext cx="4506915" cy="2773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915">
                  <a:extLst>
                    <a:ext uri="{9D8B030D-6E8A-4147-A177-3AD203B41FA5}">
                      <a16:colId xmlns:a16="http://schemas.microsoft.com/office/drawing/2014/main" val="2939800692"/>
                    </a:ext>
                  </a:extLst>
                </a:gridCol>
              </a:tblGrid>
              <a:tr h="626633">
                <a:tc>
                  <a:txBody>
                    <a:bodyPr/>
                    <a:lstStyle/>
                    <a:p>
                      <a:pPr marL="0" lvl="1" algn="ctr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  <a:buClr>
                          <a:srgbClr val="33B9C8"/>
                        </a:buClr>
                      </a:pPr>
                      <a:r>
                        <a:rPr lang="hr-HR" sz="1800" b="1" dirty="0">
                          <a:solidFill>
                            <a:schemeClr val="tx2"/>
                          </a:solidFill>
                          <a:latin typeface="Glegoo" pitchFamily="2" charset="0"/>
                          <a:cs typeface="Glegoo" pitchFamily="2" charset="0"/>
                        </a:rPr>
                        <a:t>Analiza podataka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39759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Tabl</a:t>
                      </a:r>
                      <a:r>
                        <a:rPr lang="hr-HR" sz="1600" dirty="0" err="1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ice</a:t>
                      </a: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 </a:t>
                      </a:r>
                      <a:r>
                        <a:rPr lang="hr-HR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kreirane</a:t>
                      </a: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 </a:t>
                      </a:r>
                      <a:r>
                        <a:rPr lang="hr-HR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u</a:t>
                      </a: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 Hive</a:t>
                      </a:r>
                      <a:r>
                        <a:rPr lang="hr-HR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-u</a:t>
                      </a:r>
                      <a:endParaRPr lang="en-US" sz="1600" dirty="0">
                        <a:solidFill>
                          <a:srgbClr val="242E45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683136"/>
                  </a:ext>
                </a:extLst>
              </a:tr>
              <a:tr h="409039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Statusi punionica, sesije punjenja, lokacije, korisnici</a:t>
                      </a:r>
                    </a:p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242E45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34033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Podaci se dohvaćaju na satnoj bazi</a:t>
                      </a:r>
                      <a:endParaRPr lang="en-US" sz="1600" dirty="0">
                        <a:solidFill>
                          <a:srgbClr val="242E45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60866"/>
                  </a:ext>
                </a:extLst>
              </a:tr>
              <a:tr h="79762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Povlačenje novonastalih podataka od zadnje sesije punjenja</a:t>
                      </a:r>
                      <a:endParaRPr lang="en-US" sz="1100" kern="1200" dirty="0">
                        <a:solidFill>
                          <a:srgbClr val="242E45"/>
                        </a:solidFill>
                        <a:latin typeface="Glegoo" pitchFamily="2" charset="0"/>
                        <a:ea typeface="+mn-ea"/>
                        <a:cs typeface="Glegoo" pitchFamily="2" charset="0"/>
                      </a:endParaRPr>
                    </a:p>
                    <a:p>
                      <a:pPr marL="180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Zapisivanje podataka</a:t>
                      </a:r>
                      <a:r>
                        <a:rPr lang="en-US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 </a:t>
                      </a:r>
                      <a:r>
                        <a:rPr lang="hr-HR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u </a:t>
                      </a:r>
                      <a:r>
                        <a:rPr lang="en-US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CSV</a:t>
                      </a:r>
                      <a:r>
                        <a:rPr lang="hr-HR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 formatu</a:t>
                      </a:r>
                      <a:endParaRPr lang="en-US" sz="1100" kern="1200" dirty="0">
                        <a:solidFill>
                          <a:srgbClr val="242E45"/>
                        </a:solidFill>
                        <a:latin typeface="Glegoo" pitchFamily="2" charset="0"/>
                        <a:ea typeface="+mn-ea"/>
                        <a:cs typeface="Glegoo" pitchFamily="2" charset="0"/>
                      </a:endParaRPr>
                    </a:p>
                    <a:p>
                      <a:pPr marL="180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Pristup podacima kroz</a:t>
                      </a:r>
                      <a:r>
                        <a:rPr lang="en-US" sz="11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 Hive</a:t>
                      </a: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96812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BC76F1E-0D07-429C-B0A9-436CEC910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5" y="756234"/>
            <a:ext cx="4964033" cy="469222"/>
          </a:xfrm>
        </p:spPr>
        <p:txBody>
          <a:bodyPr/>
          <a:lstStyle/>
          <a:p>
            <a:r>
              <a:rPr lang="hr-HR" dirty="0"/>
              <a:t>PODATKOVNA </a:t>
            </a:r>
            <a:r>
              <a:rPr lang="hr-HR" dirty="0">
                <a:solidFill>
                  <a:srgbClr val="33B9C8"/>
                </a:solidFill>
              </a:rPr>
              <a:t>INTEGRACIJA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B7AFC0-5F50-49B2-A7B5-B7646FFAA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8114"/>
            <a:r>
              <a:rPr lang="hr-HR">
                <a:solidFill>
                  <a:srgbClr val="242E45"/>
                </a:solidFill>
              </a:rPr>
              <a:t>Deep Dive into bigEVdata
</a:t>
            </a:r>
            <a:endParaRPr lang="en-US" dirty="0">
              <a:solidFill>
                <a:srgbClr val="242E4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5F36E-6B34-CF30-2A7F-3B3797347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5" y="2206701"/>
            <a:ext cx="410475" cy="384820"/>
          </a:xfrm>
          <a:prstGeom prst="rect">
            <a:avLst/>
          </a:prstGeom>
        </p:spPr>
      </p:pic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A6795563-48CA-0698-C7F8-B29E6A23982A}"/>
              </a:ext>
            </a:extLst>
          </p:cNvPr>
          <p:cNvGraphicFramePr>
            <a:graphicFrameLocks noGrp="1"/>
          </p:cNvGraphicFramePr>
          <p:nvPr/>
        </p:nvGraphicFramePr>
        <p:xfrm>
          <a:off x="5380230" y="2088240"/>
          <a:ext cx="4506915" cy="308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6915">
                  <a:extLst>
                    <a:ext uri="{9D8B030D-6E8A-4147-A177-3AD203B41FA5}">
                      <a16:colId xmlns:a16="http://schemas.microsoft.com/office/drawing/2014/main" val="2939800692"/>
                    </a:ext>
                  </a:extLst>
                </a:gridCol>
              </a:tblGrid>
              <a:tr h="626633">
                <a:tc>
                  <a:txBody>
                    <a:bodyPr/>
                    <a:lstStyle/>
                    <a:p>
                      <a:pPr marL="0" lvl="1" algn="ctr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ts val="600"/>
                        </a:spcAft>
                        <a:buClr>
                          <a:srgbClr val="33B9C8"/>
                        </a:buClr>
                      </a:pPr>
                      <a:r>
                        <a:rPr lang="hr-HR" sz="1800" b="1" dirty="0">
                          <a:solidFill>
                            <a:schemeClr val="tx2"/>
                          </a:solidFill>
                          <a:latin typeface="Glegoo" pitchFamily="2" charset="0"/>
                          <a:cs typeface="Glegoo" pitchFamily="2" charset="0"/>
                        </a:rPr>
                        <a:t>Podaci u realnom vremenu</a:t>
                      </a:r>
                      <a:endParaRPr lang="en-US" sz="1800" b="1" dirty="0">
                        <a:solidFill>
                          <a:schemeClr val="tx2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139759"/>
                  </a:ext>
                </a:extLst>
              </a:tr>
              <a:tr h="572655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Za streaming </a:t>
                      </a:r>
                      <a:r>
                        <a:rPr lang="en-US" sz="1600" dirty="0" err="1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podataka</a:t>
                      </a: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koristi</a:t>
                      </a:r>
                      <a:r>
                        <a:rPr lang="en-US" sz="1600" dirty="0">
                          <a:solidFill>
                            <a:srgbClr val="242E45"/>
                          </a:solidFill>
                          <a:latin typeface="Glegoo" pitchFamily="2" charset="0"/>
                          <a:cs typeface="Glegoo" pitchFamily="2" charset="0"/>
                        </a:rPr>
                        <a:t> se RabbitMQ messaging service</a:t>
                      </a: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683136"/>
                  </a:ext>
                </a:extLst>
              </a:tr>
              <a:tr h="736271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Podaci o statusu pojedinih punionica i završetku sesija punjenja</a:t>
                      </a:r>
                    </a:p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solidFill>
                          <a:srgbClr val="242E45"/>
                        </a:solidFill>
                        <a:latin typeface="Glegoo" pitchFamily="2" charset="0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134033"/>
                  </a:ext>
                </a:extLst>
              </a:tr>
              <a:tr h="818078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600" kern="1200" dirty="0">
                          <a:solidFill>
                            <a:srgbClr val="242E45"/>
                          </a:solidFill>
                          <a:latin typeface="Glegoo" pitchFamily="2" charset="0"/>
                          <a:ea typeface="+mn-ea"/>
                          <a:cs typeface="Glegoo" pitchFamily="2" charset="0"/>
                        </a:rPr>
                        <a:t>Podaci u realnom vremenu omogućuju identifikaciju pokušaja prevare i prevenciju prevare</a:t>
                      </a: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7660866"/>
                  </a:ext>
                </a:extLst>
              </a:tr>
              <a:tr h="331776">
                <a:tc>
                  <a:txBody>
                    <a:bodyPr/>
                    <a:lstStyle/>
                    <a:p>
                      <a:pPr marL="18000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rgbClr val="242E45"/>
                        </a:solidFill>
                        <a:latin typeface="Glegoo" pitchFamily="2" charset="0"/>
                        <a:ea typeface="+mn-ea"/>
                        <a:cs typeface="Glegoo" pitchFamily="2" charset="0"/>
                      </a:endParaRPr>
                    </a:p>
                  </a:txBody>
                  <a:tcPr marL="81808" marR="81808" marT="40904" marB="40904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196812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D6DEB1B-1AF0-9E6D-D0C4-CBC5A3D6B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9772" y="2206701"/>
            <a:ext cx="360768" cy="3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9096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420A52-9DA4-44A3-8507-350027B6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756234"/>
            <a:ext cx="3681631" cy="469222"/>
          </a:xfrm>
        </p:spPr>
        <p:txBody>
          <a:bodyPr/>
          <a:lstStyle/>
          <a:p>
            <a:r>
              <a:rPr lang="hr-HR" dirty="0">
                <a:solidFill>
                  <a:srgbClr val="33B9C8"/>
                </a:solidFill>
              </a:rPr>
              <a:t>ANALIZA </a:t>
            </a:r>
            <a:r>
              <a:rPr lang="hr-HR" dirty="0"/>
              <a:t>PODATAKA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A76B-F91F-438A-8B89-435D0526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8114"/>
            <a:r>
              <a:rPr lang="hr-HR">
                <a:solidFill>
                  <a:srgbClr val="242E45"/>
                </a:solidFill>
              </a:rPr>
              <a:t>Deep Dive into bigEVdata
</a:t>
            </a:r>
            <a:endParaRPr lang="en-US" dirty="0">
              <a:solidFill>
                <a:srgbClr val="242E45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9EC8F1-CAFD-23F4-004D-CD17E83DD25D}"/>
              </a:ext>
            </a:extLst>
          </p:cNvPr>
          <p:cNvGrpSpPr/>
          <p:nvPr/>
        </p:nvGrpSpPr>
        <p:grpSpPr>
          <a:xfrm>
            <a:off x="-1" y="3119597"/>
            <a:ext cx="10907713" cy="2359821"/>
            <a:chOff x="0" y="3083167"/>
            <a:chExt cx="12192000" cy="263766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36CC89-D4B9-469D-97E3-68ED22DB6B9A}"/>
                </a:ext>
              </a:extLst>
            </p:cNvPr>
            <p:cNvSpPr/>
            <p:nvPr/>
          </p:nvSpPr>
          <p:spPr>
            <a:xfrm>
              <a:off x="0" y="3638036"/>
              <a:ext cx="12192000" cy="20828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GB" sz="1610" dirty="0">
                <a:solidFill>
                  <a:srgbClr val="F3F4F9"/>
                </a:solidFill>
                <a:latin typeface="Calibri" panose="020F0502020204030204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7787BDE-C498-42ED-9EDC-A2AD37A5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783783" y="3083167"/>
              <a:ext cx="1942905" cy="232550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EAF4B61-8E61-4EA6-8FF9-567C2B62C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820" y="3895199"/>
              <a:ext cx="8977160" cy="1568473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A8AAAD5B-ABAB-AD27-AD7D-130F74A3F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905" y="1796061"/>
            <a:ext cx="627898" cy="620842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87B1340-EC0B-0640-9407-C6248350E586}"/>
              </a:ext>
            </a:extLst>
          </p:cNvPr>
          <p:cNvSpPr txBox="1">
            <a:spLocks/>
          </p:cNvSpPr>
          <p:nvPr/>
        </p:nvSpPr>
        <p:spPr>
          <a:xfrm>
            <a:off x="6927533" y="2415884"/>
            <a:ext cx="2735109" cy="467206"/>
          </a:xfrm>
          <a:prstGeom prst="rect">
            <a:avLst/>
          </a:prstGeom>
        </p:spPr>
        <p:txBody>
          <a:bodyPr vert="horz" wrap="square" lIns="64416" tIns="32208" rIns="64416" bIns="32208" rtlCol="0">
            <a:sp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33B9C8"/>
              </a:buClr>
              <a:buFont typeface="Glegoo" pitchFamily="2" charset="0"/>
              <a:buChar char="–"/>
              <a:defRPr sz="16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2pPr>
            <a:lvl3pPr marL="72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33B9C8"/>
              </a:buClr>
              <a:buFont typeface="Arial" panose="020B0604020202020204" pitchFamily="34" charset="0"/>
              <a:buChar char="•"/>
              <a:defRPr sz="14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legoo" pitchFamily="2" charset="0"/>
                <a:ea typeface="+mn-ea"/>
                <a:cs typeface="Glegoo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legoo" pitchFamily="2" charset="0"/>
                <a:ea typeface="+mn-ea"/>
                <a:cs typeface="Glegoo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818114">
              <a:spcBef>
                <a:spcPts val="447"/>
              </a:spcBef>
              <a:spcAft>
                <a:spcPts val="537"/>
              </a:spcAft>
              <a:buNone/>
            </a:pPr>
            <a:r>
              <a:rPr lang="hr-HR" sz="1432" dirty="0"/>
              <a:t>Napredna analitička rješenja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E236014C-F885-A896-6BD0-3321B8E7F272}"/>
              </a:ext>
            </a:extLst>
          </p:cNvPr>
          <p:cNvSpPr txBox="1">
            <a:spLocks/>
          </p:cNvSpPr>
          <p:nvPr/>
        </p:nvSpPr>
        <p:spPr>
          <a:xfrm>
            <a:off x="3838719" y="2415884"/>
            <a:ext cx="2735109" cy="665530"/>
          </a:xfrm>
          <a:prstGeom prst="rect">
            <a:avLst/>
          </a:prstGeom>
        </p:spPr>
        <p:txBody>
          <a:bodyPr vert="horz" wrap="square" lIns="64416" tIns="32208" rIns="64416" bIns="32208" rtlCol="0">
            <a:spAutoFit/>
          </a:bodyPr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33B9C8"/>
              </a:buClr>
              <a:buFont typeface="Glegoo" pitchFamily="2" charset="0"/>
              <a:buChar char="–"/>
              <a:defRPr sz="16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2pPr>
            <a:lvl3pPr marL="72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Clr>
                <a:srgbClr val="33B9C8"/>
              </a:buClr>
              <a:buFont typeface="Arial" panose="020B0604020202020204" pitchFamily="34" charset="0"/>
              <a:buChar char="•"/>
              <a:defRPr sz="1400" kern="1200">
                <a:solidFill>
                  <a:srgbClr val="242E45"/>
                </a:solidFill>
                <a:latin typeface="Glegoo" pitchFamily="2" charset="0"/>
                <a:ea typeface="+mn-ea"/>
                <a:cs typeface="Glegoo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legoo" pitchFamily="2" charset="0"/>
                <a:ea typeface="+mn-ea"/>
                <a:cs typeface="Glegoo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Glegoo" pitchFamily="2" charset="0"/>
                <a:ea typeface="+mn-ea"/>
                <a:cs typeface="Glegoo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defTabSz="818114">
              <a:spcBef>
                <a:spcPts val="447"/>
              </a:spcBef>
              <a:spcAft>
                <a:spcPts val="537"/>
              </a:spcAft>
              <a:buNone/>
            </a:pPr>
            <a:r>
              <a:rPr lang="hr-HR" sz="1432" dirty="0"/>
              <a:t>Pristup osnovnim podacima o punionici u realnom vremenu</a:t>
            </a:r>
            <a:endParaRPr lang="en-US" sz="1432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87C820D-0578-D484-61FE-9A6834948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8719" y="1796061"/>
            <a:ext cx="627898" cy="620842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5A45F11-44E9-CA60-FB1A-4F7C9C00D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27534" y="1796061"/>
            <a:ext cx="627898" cy="62084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54A565-23A6-5119-5ED3-335AA01BCED4}"/>
              </a:ext>
            </a:extLst>
          </p:cNvPr>
          <p:cNvSpPr txBox="1"/>
          <p:nvPr/>
        </p:nvSpPr>
        <p:spPr>
          <a:xfrm>
            <a:off x="749905" y="2369948"/>
            <a:ext cx="2735109" cy="753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8114"/>
            <a:r>
              <a:rPr lang="hr-HR" sz="1432" dirty="0">
                <a:solidFill>
                  <a:srgbClr val="242E45"/>
                </a:solidFill>
                <a:latin typeface="Glegoo" pitchFamily="2" charset="0"/>
              </a:rPr>
              <a:t>Osnovni pregled punionica po lokacijama i statusima pojedinih konektora</a:t>
            </a:r>
          </a:p>
        </p:txBody>
      </p:sp>
    </p:spTree>
    <p:extLst>
      <p:ext uri="{BB962C8B-B14F-4D97-AF65-F5344CB8AC3E}">
        <p14:creationId xmlns:p14="http://schemas.microsoft.com/office/powerpoint/2010/main" val="162827150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B420A52-9DA4-44A3-8507-350027B64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06" y="756234"/>
            <a:ext cx="3437974" cy="469222"/>
          </a:xfrm>
        </p:spPr>
        <p:txBody>
          <a:bodyPr/>
          <a:lstStyle/>
          <a:p>
            <a:r>
              <a:rPr lang="hr-HR" dirty="0">
                <a:solidFill>
                  <a:srgbClr val="33B9C8"/>
                </a:solidFill>
              </a:rPr>
              <a:t>PRIKAZ </a:t>
            </a:r>
            <a:r>
              <a:rPr lang="hr-HR" dirty="0"/>
              <a:t>PODATAKA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7A76B-F91F-438A-8B89-435D05263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8114"/>
            <a:r>
              <a:rPr lang="hr-HR">
                <a:solidFill>
                  <a:srgbClr val="242E45"/>
                </a:solidFill>
              </a:rPr>
              <a:t>Deep Dive into bigEVdata
</a:t>
            </a:r>
            <a:endParaRPr lang="en-US" dirty="0">
              <a:solidFill>
                <a:srgbClr val="242E45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3EC102-704B-4F85-8086-0DC12B63B9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67" y="1613494"/>
            <a:ext cx="4563156" cy="3738062"/>
          </a:xfrm>
        </p:spPr>
        <p:txBody>
          <a:bodyPr/>
          <a:lstStyle/>
          <a:p>
            <a:r>
              <a:rPr lang="hr-HR" dirty="0"/>
              <a:t>Izvještajni</a:t>
            </a:r>
            <a:r>
              <a:rPr lang="en-US" dirty="0"/>
              <a:t> dashboard:</a:t>
            </a:r>
            <a:endParaRPr lang="hr-HR" dirty="0"/>
          </a:p>
          <a:p>
            <a:pPr lvl="1"/>
            <a:r>
              <a:rPr lang="hr-HR" dirty="0"/>
              <a:t>Punionice el. vozila</a:t>
            </a:r>
          </a:p>
          <a:p>
            <a:pPr lvl="2"/>
            <a:r>
              <a:rPr lang="hr-HR" dirty="0"/>
              <a:t>Podaci na razini cjelokupne mreže punionica</a:t>
            </a:r>
          </a:p>
          <a:p>
            <a:pPr lvl="2"/>
            <a:r>
              <a:rPr lang="hr-HR" dirty="0"/>
              <a:t>Podaci na razini pojedine punionice</a:t>
            </a:r>
          </a:p>
          <a:p>
            <a:pPr lvl="1"/>
            <a:r>
              <a:rPr lang="hr-HR" dirty="0"/>
              <a:t>Podaci u stvarnom vremenu</a:t>
            </a:r>
          </a:p>
          <a:p>
            <a:pPr lvl="2"/>
            <a:r>
              <a:rPr lang="hr-HR" dirty="0"/>
              <a:t>Broj trenutno dostupnih punionica</a:t>
            </a:r>
          </a:p>
          <a:p>
            <a:pPr lvl="2"/>
            <a:r>
              <a:rPr lang="hr-HR" dirty="0"/>
              <a:t>Ukupan broj dostupnih/zauzetih konektora</a:t>
            </a:r>
          </a:p>
          <a:p>
            <a:pPr lvl="2"/>
            <a:r>
              <a:rPr lang="hr-HR" dirty="0"/>
              <a:t>Ukupan broj konektora izvan funkcije</a:t>
            </a:r>
          </a:p>
          <a:p>
            <a:pPr lvl="1"/>
            <a:r>
              <a:rPr lang="hr-HR" dirty="0"/>
              <a:t>Top 10 statistke</a:t>
            </a:r>
          </a:p>
          <a:p>
            <a:pPr lvl="2"/>
            <a:r>
              <a:rPr lang="hr-HR" dirty="0"/>
              <a:t>Potrošnja po lokaciji</a:t>
            </a:r>
          </a:p>
          <a:p>
            <a:pPr lvl="2"/>
            <a:r>
              <a:rPr lang="hr-HR" dirty="0"/>
              <a:t>Trajanju punjenja</a:t>
            </a:r>
          </a:p>
          <a:p>
            <a:pPr lvl="2"/>
            <a:r>
              <a:rPr lang="hr-HR" dirty="0"/>
              <a:t>Vremenu punjenja…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C648BD-A381-0541-A3CF-943D847775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23" y="1061306"/>
            <a:ext cx="5282897" cy="4914532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534238C-49CB-454D-8285-7072F89AE1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56" y="1425612"/>
            <a:ext cx="4976319" cy="26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6654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1BC4E-8656-47DD-83DF-71F6CFE5F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760" y="1767787"/>
            <a:ext cx="8154813" cy="1958561"/>
          </a:xfrm>
          <a:ln>
            <a:noFill/>
          </a:ln>
        </p:spPr>
        <p:txBody>
          <a:bodyPr>
            <a:normAutofit/>
          </a:bodyPr>
          <a:lstStyle/>
          <a:p>
            <a:br>
              <a:rPr lang="hr-BA" sz="3131" dirty="0">
                <a:solidFill>
                  <a:srgbClr val="1D4F4B"/>
                </a:solidFill>
              </a:rPr>
            </a:br>
            <a:r>
              <a:rPr lang="hr-BA" sz="3131" dirty="0" err="1">
                <a:solidFill>
                  <a:srgbClr val="1D4F4B"/>
                </a:solidFill>
              </a:rPr>
              <a:t>Deep</a:t>
            </a:r>
            <a:r>
              <a:rPr lang="hr-BA" sz="3131" dirty="0">
                <a:solidFill>
                  <a:srgbClr val="1D4F4B"/>
                </a:solidFill>
              </a:rPr>
              <a:t> dive </a:t>
            </a:r>
            <a:r>
              <a:rPr lang="hr-BA" sz="3131" dirty="0" err="1">
                <a:solidFill>
                  <a:srgbClr val="1D4F4B"/>
                </a:solidFill>
              </a:rPr>
              <a:t>into</a:t>
            </a:r>
            <a:r>
              <a:rPr lang="hr-BA" sz="3131" dirty="0">
                <a:solidFill>
                  <a:srgbClr val="1D4F4B"/>
                </a:solidFill>
              </a:rPr>
              <a:t> </a:t>
            </a:r>
            <a:r>
              <a:rPr lang="hr-BA" sz="3131" dirty="0" err="1">
                <a:solidFill>
                  <a:srgbClr val="1D4F4B"/>
                </a:solidFill>
              </a:rPr>
              <a:t>BigEVData</a:t>
            </a:r>
            <a:r>
              <a:rPr lang="hr-BA" sz="3131" dirty="0">
                <a:solidFill>
                  <a:srgbClr val="1D4F4B"/>
                </a:solidFill>
              </a:rPr>
              <a:t>	</a:t>
            </a:r>
            <a:br>
              <a:rPr lang="hr-BA" sz="3131" dirty="0">
                <a:solidFill>
                  <a:srgbClr val="1D4F4B"/>
                </a:solidFill>
              </a:rPr>
            </a:br>
            <a:endParaRPr lang="hr-BA" sz="3131" dirty="0">
              <a:solidFill>
                <a:srgbClr val="1D4F4B"/>
              </a:solidFill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554" y="694590"/>
            <a:ext cx="1070798" cy="3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295" y="694590"/>
            <a:ext cx="781544" cy="19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393" y="694590"/>
            <a:ext cx="1247217" cy="40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europska unija zajedno do fondova eu&quot;">
            <a:extLst>
              <a:ext uri="{FF2B5EF4-FFF2-40B4-BE49-F238E27FC236}">
                <a16:creationId xmlns:a16="http://schemas.microsoft.com/office/drawing/2014/main" id="{B2CD5B4C-A466-4FB2-9412-C17CF4704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6" t="5738" r="32644" b="42773"/>
          <a:stretch/>
        </p:blipFill>
        <p:spPr bwMode="auto">
          <a:xfrm>
            <a:off x="5195861" y="689507"/>
            <a:ext cx="690588" cy="42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82E6BE-4763-4011-A194-4B62B125FD60}"/>
              </a:ext>
            </a:extLst>
          </p:cNvPr>
          <p:cNvSpPr/>
          <p:nvPr/>
        </p:nvSpPr>
        <p:spPr>
          <a:xfrm>
            <a:off x="4350624" y="692963"/>
            <a:ext cx="825070" cy="4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716" b="1" dirty="0">
                <a:solidFill>
                  <a:srgbClr val="0553A5"/>
                </a:solidFill>
                <a:latin typeface="Calibri" panose="020F0502020204030204"/>
              </a:rPr>
              <a:t>Europska Unija</a:t>
            </a:r>
            <a:br>
              <a:rPr lang="hr-HR" sz="716" b="1" dirty="0">
                <a:solidFill>
                  <a:srgbClr val="0553A5"/>
                </a:solidFill>
                <a:latin typeface="Calibri" panose="020F0502020204030204"/>
              </a:rPr>
            </a:br>
            <a:r>
              <a:rPr lang="hr-HR" sz="716" b="1" dirty="0">
                <a:solidFill>
                  <a:srgbClr val="0553A5"/>
                </a:solidFill>
                <a:latin typeface="Calibri" panose="020F0502020204030204"/>
              </a:rPr>
              <a:t>Zajedno od fondova EU</a:t>
            </a:r>
            <a:endParaRPr lang="en-US" sz="716" b="1" dirty="0">
              <a:solidFill>
                <a:srgbClr val="0553A5"/>
              </a:solidFill>
              <a:latin typeface="Calibri" panose="020F0502020204030204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366585" y="3389986"/>
            <a:ext cx="5658554" cy="9797"/>
          </a:xfrm>
          <a:prstGeom prst="line">
            <a:avLst/>
          </a:prstGeom>
          <a:ln>
            <a:solidFill>
              <a:srgbClr val="003B3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Subtitle 2">
            <a:extLst>
              <a:ext uri="{FF2B5EF4-FFF2-40B4-BE49-F238E27FC236}">
                <a16:creationId xmlns:a16="http://schemas.microsoft.com/office/drawing/2014/main" id="{49CD7E2E-49E1-406D-89FB-DEC2F7ADED09}"/>
              </a:ext>
            </a:extLst>
          </p:cNvPr>
          <p:cNvSpPr txBox="1">
            <a:spLocks/>
          </p:cNvSpPr>
          <p:nvPr/>
        </p:nvSpPr>
        <p:spPr>
          <a:xfrm>
            <a:off x="8069012" y="5528735"/>
            <a:ext cx="2493812" cy="253038"/>
          </a:xfrm>
          <a:prstGeom prst="rect">
            <a:avLst/>
          </a:prstGeom>
        </p:spPr>
        <p:txBody>
          <a:bodyPr vert="horz" lIns="81808" tIns="40904" rIns="81808" bIns="40904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8114">
              <a:spcBef>
                <a:spcPts val="895"/>
              </a:spcBef>
            </a:pPr>
            <a:r>
              <a:rPr lang="hr-HR" sz="116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HROUG 2022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218993" y="5744039"/>
            <a:ext cx="22261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8218993" y="5528735"/>
            <a:ext cx="2221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051" y="472865"/>
            <a:ext cx="1279242" cy="797622"/>
          </a:xfrm>
          <a:prstGeom prst="rect">
            <a:avLst/>
          </a:pr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C5E0EEE3-D36E-40C5-87B3-09CF5081C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8225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A81F1-C55F-46DC-BB9C-B835B682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2308"/>
            <a:ext cx="6757495" cy="779412"/>
          </a:xfrm>
        </p:spPr>
        <p:txBody>
          <a:bodyPr/>
          <a:lstStyle/>
          <a:p>
            <a:r>
              <a:rPr lang="hr-BA" sz="3579" dirty="0">
                <a:solidFill>
                  <a:schemeClr val="bg1"/>
                </a:solidFill>
              </a:rPr>
              <a:t>Zašto EV?</a:t>
            </a:r>
            <a:endParaRPr lang="hr-HR" sz="3579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7EFEE77-3989-FC88-6BAC-5B715AE3B8B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7904" y="1447746"/>
          <a:ext cx="9211904" cy="4178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2316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77075" y="596094"/>
            <a:ext cx="7262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Osnovno o</a:t>
            </a:r>
            <a:r>
              <a:rPr lang="hr-HR" sz="4000" dirty="0"/>
              <a:t> </a:t>
            </a:r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projektu</a:t>
            </a:r>
            <a:endParaRPr lang="en-US" sz="3600" b="1" dirty="0"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9466" y="5020733"/>
            <a:ext cx="110067" cy="11006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20887" y="1574358"/>
            <a:ext cx="805950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IT rješenje analitike velikih skupova podataka 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emobilnosti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hr-H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bigEVdata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)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projekt je razvijao inovativno cjelovito rješenje koje integrira </a:t>
            </a:r>
            <a:r>
              <a:rPr lang="hr-H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big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-data modeliranje ponašanja i navike korisnika infrastrukture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punionica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koje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omoguć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uje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efikasn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iju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upotreb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i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upravljanje mrežom punionica za električna vozila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Ukupna vrijednost projekta iznosi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19.726.245,05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HRK, od čega je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11.157.724,40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HRK sufinancirala EU iz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Europskog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fonda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za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regionalni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kroz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program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Jačanje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kapaciteta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za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istraživanje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razvoj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inovacije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(IRI)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Partneri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: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HEP d.d. +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Fakultet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elektrotehnike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računarstva</a:t>
            </a: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+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NEOS</a:t>
            </a:r>
            <a:endParaRPr lang="hr-HR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285750" indent="-285750" algn="just">
              <a:spcAft>
                <a:spcPts val="1200"/>
              </a:spcAft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web: </a:t>
            </a:r>
            <a:r>
              <a:rPr lang="hr-HR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bigEVdata.eu</a:t>
            </a:r>
            <a:endParaRPr lang="hr-HR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hr-H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746435" y="1248355"/>
            <a:ext cx="333955" cy="326003"/>
          </a:xfrm>
          <a:prstGeom prst="rect">
            <a:avLst/>
          </a:prstGeom>
          <a:solidFill>
            <a:srgbClr val="1F4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9467" y="226509"/>
            <a:ext cx="198058" cy="207490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469139" y="4894729"/>
            <a:ext cx="171967" cy="18103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9259200" y="0"/>
            <a:ext cx="915742" cy="2282762"/>
          </a:xfrm>
          <a:prstGeom prst="line">
            <a:avLst/>
          </a:prstGeom>
          <a:ln>
            <a:solidFill>
              <a:srgbClr val="D922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940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21898E-86C0-4C8A-A76C-DF33E844C8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6892" y="361206"/>
            <a:ext cx="9333928" cy="6135588"/>
          </a:xfrm>
          <a:custGeom>
            <a:avLst/>
            <a:gdLst>
              <a:gd name="connsiteX0" fmla="*/ 1287962 w 10432916"/>
              <a:gd name="connsiteY0" fmla="*/ 0 h 6858000"/>
              <a:gd name="connsiteX1" fmla="*/ 9144956 w 10432916"/>
              <a:gd name="connsiteY1" fmla="*/ 0 h 6858000"/>
              <a:gd name="connsiteX2" fmla="*/ 9241731 w 10432916"/>
              <a:gd name="connsiteY2" fmla="*/ 111692 h 6858000"/>
              <a:gd name="connsiteX3" fmla="*/ 10432916 w 10432916"/>
              <a:gd name="connsiteY3" fmla="*/ 3429001 h 6858000"/>
              <a:gd name="connsiteX4" fmla="*/ 9241730 w 10432916"/>
              <a:gd name="connsiteY4" fmla="*/ 6746310 h 6858000"/>
              <a:gd name="connsiteX5" fmla="*/ 9144957 w 10432916"/>
              <a:gd name="connsiteY5" fmla="*/ 6858000 h 6858000"/>
              <a:gd name="connsiteX6" fmla="*/ 1287959 w 10432916"/>
              <a:gd name="connsiteY6" fmla="*/ 6858000 h 6858000"/>
              <a:gd name="connsiteX7" fmla="*/ 1191186 w 10432916"/>
              <a:gd name="connsiteY7" fmla="*/ 6746310 h 6858000"/>
              <a:gd name="connsiteX8" fmla="*/ 0 w 10432916"/>
              <a:gd name="connsiteY8" fmla="*/ 3429001 h 6858000"/>
              <a:gd name="connsiteX9" fmla="*/ 1191186 w 10432916"/>
              <a:gd name="connsiteY9" fmla="*/ 11169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32916" h="6858000">
                <a:moveTo>
                  <a:pt x="1287962" y="0"/>
                </a:moveTo>
                <a:lnTo>
                  <a:pt x="9144956" y="0"/>
                </a:lnTo>
                <a:lnTo>
                  <a:pt x="9241731" y="111692"/>
                </a:lnTo>
                <a:cubicBezTo>
                  <a:pt x="9985889" y="1013175"/>
                  <a:pt x="10432916" y="2168897"/>
                  <a:pt x="10432916" y="3429001"/>
                </a:cubicBezTo>
                <a:cubicBezTo>
                  <a:pt x="10432916" y="4689105"/>
                  <a:pt x="9985889" y="5844827"/>
                  <a:pt x="9241730" y="6746310"/>
                </a:cubicBezTo>
                <a:lnTo>
                  <a:pt x="9144957" y="6858000"/>
                </a:lnTo>
                <a:lnTo>
                  <a:pt x="1287959" y="6858000"/>
                </a:lnTo>
                <a:lnTo>
                  <a:pt x="1191186" y="6746310"/>
                </a:lnTo>
                <a:cubicBezTo>
                  <a:pt x="447027" y="5844827"/>
                  <a:pt x="0" y="4689105"/>
                  <a:pt x="0" y="3429001"/>
                </a:cubicBezTo>
                <a:cubicBezTo>
                  <a:pt x="0" y="2168897"/>
                  <a:pt x="447027" y="1013175"/>
                  <a:pt x="1191186" y="111692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C8F04BD-D093-45D0-B54C-50FDB308B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5389" y="361206"/>
            <a:ext cx="8876935" cy="6135588"/>
          </a:xfrm>
          <a:custGeom>
            <a:avLst/>
            <a:gdLst>
              <a:gd name="connsiteX0" fmla="*/ 1378575 w 9922116"/>
              <a:gd name="connsiteY0" fmla="*/ 0 h 6858000"/>
              <a:gd name="connsiteX1" fmla="*/ 8543542 w 9922116"/>
              <a:gd name="connsiteY1" fmla="*/ 0 h 6858000"/>
              <a:gd name="connsiteX2" fmla="*/ 8633323 w 9922116"/>
              <a:gd name="connsiteY2" fmla="*/ 94145 h 6858000"/>
              <a:gd name="connsiteX3" fmla="*/ 9922116 w 9922116"/>
              <a:gd name="connsiteY3" fmla="*/ 3429001 h 6858000"/>
              <a:gd name="connsiteX4" fmla="*/ 8633323 w 9922116"/>
              <a:gd name="connsiteY4" fmla="*/ 6763858 h 6858000"/>
              <a:gd name="connsiteX5" fmla="*/ 8543544 w 9922116"/>
              <a:gd name="connsiteY5" fmla="*/ 6858000 h 6858000"/>
              <a:gd name="connsiteX6" fmla="*/ 1378573 w 9922116"/>
              <a:gd name="connsiteY6" fmla="*/ 6858000 h 6858000"/>
              <a:gd name="connsiteX7" fmla="*/ 1288793 w 9922116"/>
              <a:gd name="connsiteY7" fmla="*/ 6763858 h 6858000"/>
              <a:gd name="connsiteX8" fmla="*/ 0 w 9922116"/>
              <a:gd name="connsiteY8" fmla="*/ 3429001 h 6858000"/>
              <a:gd name="connsiteX9" fmla="*/ 1288793 w 9922116"/>
              <a:gd name="connsiteY9" fmla="*/ 941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2116" h="6858000">
                <a:moveTo>
                  <a:pt x="1378575" y="0"/>
                </a:moveTo>
                <a:lnTo>
                  <a:pt x="8543542" y="0"/>
                </a:lnTo>
                <a:lnTo>
                  <a:pt x="8633323" y="94145"/>
                </a:lnTo>
                <a:cubicBezTo>
                  <a:pt x="9434072" y="974941"/>
                  <a:pt x="9922116" y="2144991"/>
                  <a:pt x="9922116" y="3429001"/>
                </a:cubicBezTo>
                <a:cubicBezTo>
                  <a:pt x="9922116" y="4713011"/>
                  <a:pt x="9434072" y="5883061"/>
                  <a:pt x="8633323" y="6763858"/>
                </a:cubicBezTo>
                <a:lnTo>
                  <a:pt x="8543544" y="6858000"/>
                </a:lnTo>
                <a:lnTo>
                  <a:pt x="1378573" y="6858000"/>
                </a:lnTo>
                <a:lnTo>
                  <a:pt x="1288793" y="6763858"/>
                </a:lnTo>
                <a:cubicBezTo>
                  <a:pt x="488044" y="5883061"/>
                  <a:pt x="0" y="4713011"/>
                  <a:pt x="0" y="3429001"/>
                </a:cubicBezTo>
                <a:cubicBezTo>
                  <a:pt x="0" y="2144991"/>
                  <a:pt x="488044" y="974941"/>
                  <a:pt x="1288793" y="94145"/>
                </a:cubicBezTo>
                <a:close/>
              </a:path>
            </a:pathLst>
          </a:cu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8BE371C-DCFA-4A15-9172-D866EEA9EBD6}"/>
              </a:ext>
            </a:extLst>
          </p:cNvPr>
          <p:cNvSpPr txBox="1">
            <a:spLocks/>
          </p:cNvSpPr>
          <p:nvPr/>
        </p:nvSpPr>
        <p:spPr bwMode="auto">
          <a:xfrm>
            <a:off x="2067694" y="688437"/>
            <a:ext cx="6772324" cy="115253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1808" tIns="40904" rIns="81808" bIns="40904" numCol="1" rtlCol="0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818114" eaLnBrk="1" hangingPunct="1">
              <a:spcAft>
                <a:spcPts val="537"/>
              </a:spcAft>
            </a:pPr>
            <a:r>
              <a:rPr lang="en-US" sz="3937">
                <a:solidFill>
                  <a:prstClr val="white"/>
                </a:solidFill>
                <a:latin typeface="Calibri Light" panose="020F0302020204030204"/>
              </a:rPr>
              <a:t>Predvidjeti = učinkovitije vođenje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F12D41-CE06-4C1B-88BE-06AB92E3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451" y="2111894"/>
            <a:ext cx="7032811" cy="3600909"/>
          </a:xfrm>
        </p:spPr>
        <p:txBody>
          <a:bodyPr vert="horz" lIns="81808" tIns="40904" rIns="81808" bIns="40904" rtlCol="0" anchor="t">
            <a:normAutofit/>
          </a:bodyPr>
          <a:lstStyle/>
          <a:p>
            <a:r>
              <a:rPr lang="hr-BA" sz="1521" dirty="0"/>
              <a:t>Razvoj </a:t>
            </a:r>
            <a:r>
              <a:rPr lang="hr-BA" sz="1521" dirty="0" err="1"/>
              <a:t>prediktivne</a:t>
            </a:r>
            <a:r>
              <a:rPr lang="hr-BA" sz="1521" dirty="0"/>
              <a:t> analitike nad podatcima preduvjet je učinkovitog vođenja,</a:t>
            </a:r>
          </a:p>
          <a:p>
            <a:r>
              <a:rPr lang="hr-BA" sz="1521" dirty="0"/>
              <a:t>Primjer: razvoj alata za potrebe mreže punionice HEP d.d. kroz projekt </a:t>
            </a:r>
            <a:r>
              <a:rPr lang="hr-BA" sz="1521" dirty="0" err="1"/>
              <a:t>bigEVdata</a:t>
            </a:r>
            <a:r>
              <a:rPr lang="hr-BA" sz="1521" dirty="0"/>
              <a:t> (</a:t>
            </a:r>
            <a:r>
              <a:rPr lang="hr-BA" sz="1521" dirty="0" err="1">
                <a:hlinkClick r:id="rId2"/>
              </a:rPr>
              <a:t>BigEVData</a:t>
            </a:r>
            <a:r>
              <a:rPr lang="hr-BA" sz="1521" dirty="0"/>
              <a:t>)</a:t>
            </a:r>
          </a:p>
          <a:p>
            <a:r>
              <a:rPr lang="hr-BA" sz="1521" dirty="0"/>
              <a:t>Razvijeno i implementirano 6 alata u stvarnom okruženju HEP-ove mreže punionica</a:t>
            </a:r>
          </a:p>
          <a:p>
            <a:pPr lvl="1"/>
            <a:r>
              <a:rPr lang="hr-BA" sz="1521" dirty="0"/>
              <a:t>Snimanje svih sesija punjenja u periodu od 3 godine</a:t>
            </a:r>
          </a:p>
          <a:p>
            <a:pPr lvl="1"/>
            <a:r>
              <a:rPr lang="hr-BA" sz="1521" dirty="0"/>
              <a:t>Snimanje specifičnosti ponašanja i tijekom „</a:t>
            </a:r>
            <a:r>
              <a:rPr lang="hr-BA" sz="1521" dirty="0" err="1"/>
              <a:t>lockdown</a:t>
            </a:r>
            <a:r>
              <a:rPr lang="hr-BA" sz="1521" dirty="0"/>
              <a:t>” perioda</a:t>
            </a:r>
          </a:p>
          <a:p>
            <a:pPr lvl="1"/>
            <a:r>
              <a:rPr lang="hr-BA" sz="1521" dirty="0"/>
              <a:t>Predviđanje potrošnje dan-unaprijed, korekcija </a:t>
            </a:r>
            <a:r>
              <a:rPr lang="hr-BA" sz="1521" dirty="0" err="1"/>
              <a:t>unutardnevno</a:t>
            </a:r>
            <a:endParaRPr lang="hr-BA" sz="1521" dirty="0"/>
          </a:p>
          <a:p>
            <a:pPr lvl="1"/>
            <a:r>
              <a:rPr lang="hr-BA" sz="1521" dirty="0"/>
              <a:t>Razrada mogućih tarifa koje potiču </a:t>
            </a:r>
            <a:r>
              <a:rPr lang="hr-BA" sz="1521" dirty="0" err="1"/>
              <a:t>učinovitije</a:t>
            </a:r>
            <a:r>
              <a:rPr lang="hr-BA" sz="1521" dirty="0"/>
              <a:t> punjenje (premještanje u „povoljnije trenutke”)</a:t>
            </a:r>
          </a:p>
          <a:p>
            <a:pPr lvl="1"/>
            <a:r>
              <a:rPr lang="hr-BA" sz="1521" dirty="0"/>
              <a:t>Razrada modela anomalija i detekcija „prevara”</a:t>
            </a:r>
          </a:p>
          <a:p>
            <a:pPr lvl="1"/>
            <a:r>
              <a:rPr lang="hr-BA" sz="1521" dirty="0"/>
              <a:t>Interakcija s krajnjim korisnicima kako bi se prikupile adekvatne informacije</a:t>
            </a:r>
          </a:p>
          <a:p>
            <a:pPr lvl="1"/>
            <a:r>
              <a:rPr lang="hr-BA" sz="1521" dirty="0"/>
              <a:t>Izrađena aplikacija za registraciju na punionicama -&gt; buduća nadogradnja s mogućnostima personaliziranog pristupa krajnjem korisniku/vlasniku EV</a:t>
            </a:r>
          </a:p>
          <a:p>
            <a:endParaRPr lang="en-US" sz="1521" dirty="0"/>
          </a:p>
          <a:p>
            <a:pPr lvl="1"/>
            <a:endParaRPr lang="en-US" sz="1521" dirty="0"/>
          </a:p>
        </p:txBody>
      </p:sp>
    </p:spTree>
    <p:extLst>
      <p:ext uri="{BB962C8B-B14F-4D97-AF65-F5344CB8AC3E}">
        <p14:creationId xmlns:p14="http://schemas.microsoft.com/office/powerpoint/2010/main" val="1436981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97932"/>
            <a:ext cx="9740171" cy="5474548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73" name="Group 362"/>
          <p:cNvGrpSpPr/>
          <p:nvPr/>
        </p:nvGrpSpPr>
        <p:grpSpPr bwMode="gray">
          <a:xfrm>
            <a:off x="7509552" y="1031553"/>
            <a:ext cx="2877060" cy="4661642"/>
            <a:chOff x="4580731" y="1911697"/>
            <a:chExt cx="750888" cy="1109663"/>
          </a:xfrm>
          <a:solidFill>
            <a:srgbClr val="2B2B2B">
              <a:lumMod val="85000"/>
            </a:srgbClr>
          </a:solidFill>
        </p:grpSpPr>
        <p:sp>
          <p:nvSpPr>
            <p:cNvPr id="74" name="Freeform 175"/>
            <p:cNvSpPr>
              <a:spLocks noChangeAspect="1"/>
            </p:cNvSpPr>
            <p:nvPr/>
          </p:nvSpPr>
          <p:spPr bwMode="gray">
            <a:xfrm>
              <a:off x="4923631" y="2716560"/>
              <a:ext cx="133350" cy="65088"/>
            </a:xfrm>
            <a:custGeom>
              <a:avLst/>
              <a:gdLst/>
              <a:ahLst/>
              <a:cxnLst>
                <a:cxn ang="0">
                  <a:pos x="234" y="27"/>
                </a:cxn>
                <a:cxn ang="0">
                  <a:pos x="213" y="43"/>
                </a:cxn>
                <a:cxn ang="0">
                  <a:pos x="188" y="62"/>
                </a:cxn>
                <a:cxn ang="0">
                  <a:pos x="184" y="90"/>
                </a:cxn>
                <a:cxn ang="0">
                  <a:pos x="191" y="113"/>
                </a:cxn>
                <a:cxn ang="0">
                  <a:pos x="179" y="110"/>
                </a:cxn>
                <a:cxn ang="0">
                  <a:pos x="153" y="106"/>
                </a:cxn>
                <a:cxn ang="0">
                  <a:pos x="116" y="114"/>
                </a:cxn>
                <a:cxn ang="0">
                  <a:pos x="83" y="127"/>
                </a:cxn>
                <a:cxn ang="0">
                  <a:pos x="59" y="118"/>
                </a:cxn>
                <a:cxn ang="0">
                  <a:pos x="49" y="132"/>
                </a:cxn>
                <a:cxn ang="0">
                  <a:pos x="34" y="129"/>
                </a:cxn>
                <a:cxn ang="0">
                  <a:pos x="19" y="119"/>
                </a:cxn>
                <a:cxn ang="0">
                  <a:pos x="0" y="123"/>
                </a:cxn>
                <a:cxn ang="0">
                  <a:pos x="16" y="137"/>
                </a:cxn>
                <a:cxn ang="0">
                  <a:pos x="17" y="155"/>
                </a:cxn>
                <a:cxn ang="0">
                  <a:pos x="17" y="167"/>
                </a:cxn>
                <a:cxn ang="0">
                  <a:pos x="36" y="172"/>
                </a:cxn>
                <a:cxn ang="0">
                  <a:pos x="51" y="173"/>
                </a:cxn>
                <a:cxn ang="0">
                  <a:pos x="68" y="177"/>
                </a:cxn>
                <a:cxn ang="0">
                  <a:pos x="104" y="165"/>
                </a:cxn>
                <a:cxn ang="0">
                  <a:pos x="132" y="161"/>
                </a:cxn>
                <a:cxn ang="0">
                  <a:pos x="143" y="156"/>
                </a:cxn>
                <a:cxn ang="0">
                  <a:pos x="146" y="164"/>
                </a:cxn>
                <a:cxn ang="0">
                  <a:pos x="152" y="178"/>
                </a:cxn>
                <a:cxn ang="0">
                  <a:pos x="168" y="187"/>
                </a:cxn>
                <a:cxn ang="0">
                  <a:pos x="208" y="198"/>
                </a:cxn>
                <a:cxn ang="0">
                  <a:pos x="231" y="203"/>
                </a:cxn>
                <a:cxn ang="0">
                  <a:pos x="275" y="205"/>
                </a:cxn>
                <a:cxn ang="0">
                  <a:pos x="292" y="189"/>
                </a:cxn>
                <a:cxn ang="0">
                  <a:pos x="325" y="191"/>
                </a:cxn>
                <a:cxn ang="0">
                  <a:pos x="334" y="182"/>
                </a:cxn>
                <a:cxn ang="0">
                  <a:pos x="353" y="176"/>
                </a:cxn>
                <a:cxn ang="0">
                  <a:pos x="372" y="161"/>
                </a:cxn>
                <a:cxn ang="0">
                  <a:pos x="382" y="148"/>
                </a:cxn>
                <a:cxn ang="0">
                  <a:pos x="390" y="119"/>
                </a:cxn>
                <a:cxn ang="0">
                  <a:pos x="388" y="103"/>
                </a:cxn>
                <a:cxn ang="0">
                  <a:pos x="420" y="95"/>
                </a:cxn>
                <a:cxn ang="0">
                  <a:pos x="412" y="62"/>
                </a:cxn>
                <a:cxn ang="0">
                  <a:pos x="406" y="26"/>
                </a:cxn>
                <a:cxn ang="0">
                  <a:pos x="362" y="19"/>
                </a:cxn>
                <a:cxn ang="0">
                  <a:pos x="340" y="1"/>
                </a:cxn>
                <a:cxn ang="0">
                  <a:pos x="301" y="10"/>
                </a:cxn>
                <a:cxn ang="0">
                  <a:pos x="287" y="27"/>
                </a:cxn>
                <a:cxn ang="0">
                  <a:pos x="267" y="32"/>
                </a:cxn>
                <a:cxn ang="0">
                  <a:pos x="249" y="25"/>
                </a:cxn>
              </a:cxnLst>
              <a:rect l="0" t="0" r="r" b="b"/>
              <a:pathLst>
                <a:path w="420" h="205">
                  <a:moveTo>
                    <a:pt x="235" y="20"/>
                  </a:moveTo>
                  <a:lnTo>
                    <a:pt x="234" y="27"/>
                  </a:lnTo>
                  <a:lnTo>
                    <a:pt x="217" y="35"/>
                  </a:lnTo>
                  <a:lnTo>
                    <a:pt x="213" y="43"/>
                  </a:lnTo>
                  <a:lnTo>
                    <a:pt x="210" y="53"/>
                  </a:lnTo>
                  <a:lnTo>
                    <a:pt x="188" y="62"/>
                  </a:lnTo>
                  <a:lnTo>
                    <a:pt x="183" y="74"/>
                  </a:lnTo>
                  <a:lnTo>
                    <a:pt x="184" y="90"/>
                  </a:lnTo>
                  <a:lnTo>
                    <a:pt x="191" y="106"/>
                  </a:lnTo>
                  <a:lnTo>
                    <a:pt x="191" y="113"/>
                  </a:lnTo>
                  <a:lnTo>
                    <a:pt x="184" y="117"/>
                  </a:lnTo>
                  <a:lnTo>
                    <a:pt x="179" y="110"/>
                  </a:lnTo>
                  <a:lnTo>
                    <a:pt x="164" y="110"/>
                  </a:lnTo>
                  <a:lnTo>
                    <a:pt x="153" y="106"/>
                  </a:lnTo>
                  <a:lnTo>
                    <a:pt x="149" y="111"/>
                  </a:lnTo>
                  <a:lnTo>
                    <a:pt x="116" y="114"/>
                  </a:lnTo>
                  <a:lnTo>
                    <a:pt x="97" y="127"/>
                  </a:lnTo>
                  <a:lnTo>
                    <a:pt x="83" y="127"/>
                  </a:lnTo>
                  <a:lnTo>
                    <a:pt x="70" y="119"/>
                  </a:lnTo>
                  <a:lnTo>
                    <a:pt x="59" y="118"/>
                  </a:lnTo>
                  <a:lnTo>
                    <a:pt x="51" y="124"/>
                  </a:lnTo>
                  <a:lnTo>
                    <a:pt x="49" y="132"/>
                  </a:lnTo>
                  <a:lnTo>
                    <a:pt x="44" y="134"/>
                  </a:lnTo>
                  <a:lnTo>
                    <a:pt x="34" y="129"/>
                  </a:lnTo>
                  <a:lnTo>
                    <a:pt x="28" y="121"/>
                  </a:lnTo>
                  <a:lnTo>
                    <a:pt x="19" y="119"/>
                  </a:lnTo>
                  <a:lnTo>
                    <a:pt x="11" y="119"/>
                  </a:lnTo>
                  <a:lnTo>
                    <a:pt x="0" y="123"/>
                  </a:lnTo>
                  <a:lnTo>
                    <a:pt x="7" y="132"/>
                  </a:lnTo>
                  <a:lnTo>
                    <a:pt x="16" y="137"/>
                  </a:lnTo>
                  <a:lnTo>
                    <a:pt x="17" y="144"/>
                  </a:lnTo>
                  <a:lnTo>
                    <a:pt x="17" y="155"/>
                  </a:lnTo>
                  <a:lnTo>
                    <a:pt x="11" y="162"/>
                  </a:lnTo>
                  <a:lnTo>
                    <a:pt x="17" y="167"/>
                  </a:lnTo>
                  <a:lnTo>
                    <a:pt x="27" y="171"/>
                  </a:lnTo>
                  <a:lnTo>
                    <a:pt x="36" y="172"/>
                  </a:lnTo>
                  <a:lnTo>
                    <a:pt x="44" y="168"/>
                  </a:lnTo>
                  <a:lnTo>
                    <a:pt x="51" y="173"/>
                  </a:lnTo>
                  <a:lnTo>
                    <a:pt x="65" y="178"/>
                  </a:lnTo>
                  <a:lnTo>
                    <a:pt x="68" y="177"/>
                  </a:lnTo>
                  <a:lnTo>
                    <a:pt x="84" y="172"/>
                  </a:lnTo>
                  <a:lnTo>
                    <a:pt x="104" y="165"/>
                  </a:lnTo>
                  <a:lnTo>
                    <a:pt x="122" y="164"/>
                  </a:lnTo>
                  <a:lnTo>
                    <a:pt x="132" y="161"/>
                  </a:lnTo>
                  <a:lnTo>
                    <a:pt x="137" y="157"/>
                  </a:lnTo>
                  <a:lnTo>
                    <a:pt x="143" y="156"/>
                  </a:lnTo>
                  <a:lnTo>
                    <a:pt x="146" y="159"/>
                  </a:lnTo>
                  <a:lnTo>
                    <a:pt x="146" y="164"/>
                  </a:lnTo>
                  <a:lnTo>
                    <a:pt x="148" y="171"/>
                  </a:lnTo>
                  <a:lnTo>
                    <a:pt x="152" y="178"/>
                  </a:lnTo>
                  <a:lnTo>
                    <a:pt x="163" y="187"/>
                  </a:lnTo>
                  <a:lnTo>
                    <a:pt x="168" y="187"/>
                  </a:lnTo>
                  <a:lnTo>
                    <a:pt x="178" y="193"/>
                  </a:lnTo>
                  <a:lnTo>
                    <a:pt x="208" y="198"/>
                  </a:lnTo>
                  <a:lnTo>
                    <a:pt x="222" y="203"/>
                  </a:lnTo>
                  <a:lnTo>
                    <a:pt x="231" y="203"/>
                  </a:lnTo>
                  <a:lnTo>
                    <a:pt x="247" y="203"/>
                  </a:lnTo>
                  <a:lnTo>
                    <a:pt x="275" y="205"/>
                  </a:lnTo>
                  <a:lnTo>
                    <a:pt x="283" y="200"/>
                  </a:lnTo>
                  <a:lnTo>
                    <a:pt x="292" y="189"/>
                  </a:lnTo>
                  <a:lnTo>
                    <a:pt x="305" y="187"/>
                  </a:lnTo>
                  <a:lnTo>
                    <a:pt x="325" y="191"/>
                  </a:lnTo>
                  <a:lnTo>
                    <a:pt x="330" y="182"/>
                  </a:lnTo>
                  <a:lnTo>
                    <a:pt x="334" y="182"/>
                  </a:lnTo>
                  <a:lnTo>
                    <a:pt x="351" y="184"/>
                  </a:lnTo>
                  <a:lnTo>
                    <a:pt x="353" y="176"/>
                  </a:lnTo>
                  <a:lnTo>
                    <a:pt x="362" y="172"/>
                  </a:lnTo>
                  <a:lnTo>
                    <a:pt x="372" y="161"/>
                  </a:lnTo>
                  <a:lnTo>
                    <a:pt x="383" y="159"/>
                  </a:lnTo>
                  <a:lnTo>
                    <a:pt x="382" y="148"/>
                  </a:lnTo>
                  <a:lnTo>
                    <a:pt x="382" y="138"/>
                  </a:lnTo>
                  <a:lnTo>
                    <a:pt x="390" y="119"/>
                  </a:lnTo>
                  <a:lnTo>
                    <a:pt x="384" y="111"/>
                  </a:lnTo>
                  <a:lnTo>
                    <a:pt x="388" y="103"/>
                  </a:lnTo>
                  <a:lnTo>
                    <a:pt x="415" y="103"/>
                  </a:lnTo>
                  <a:lnTo>
                    <a:pt x="420" y="95"/>
                  </a:lnTo>
                  <a:lnTo>
                    <a:pt x="420" y="75"/>
                  </a:lnTo>
                  <a:lnTo>
                    <a:pt x="412" y="62"/>
                  </a:lnTo>
                  <a:lnTo>
                    <a:pt x="406" y="40"/>
                  </a:lnTo>
                  <a:lnTo>
                    <a:pt x="406" y="26"/>
                  </a:lnTo>
                  <a:lnTo>
                    <a:pt x="398" y="15"/>
                  </a:lnTo>
                  <a:lnTo>
                    <a:pt x="362" y="19"/>
                  </a:lnTo>
                  <a:lnTo>
                    <a:pt x="348" y="6"/>
                  </a:lnTo>
                  <a:lnTo>
                    <a:pt x="340" y="1"/>
                  </a:lnTo>
                  <a:lnTo>
                    <a:pt x="307" y="0"/>
                  </a:lnTo>
                  <a:lnTo>
                    <a:pt x="301" y="10"/>
                  </a:lnTo>
                  <a:lnTo>
                    <a:pt x="297" y="19"/>
                  </a:lnTo>
                  <a:lnTo>
                    <a:pt x="287" y="27"/>
                  </a:lnTo>
                  <a:lnTo>
                    <a:pt x="278" y="31"/>
                  </a:lnTo>
                  <a:lnTo>
                    <a:pt x="267" y="32"/>
                  </a:lnTo>
                  <a:lnTo>
                    <a:pt x="256" y="31"/>
                  </a:lnTo>
                  <a:lnTo>
                    <a:pt x="249" y="25"/>
                  </a:lnTo>
                  <a:lnTo>
                    <a:pt x="235" y="20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75" name="Freeform 176"/>
            <p:cNvSpPr>
              <a:spLocks noChangeAspect="1"/>
            </p:cNvSpPr>
            <p:nvPr/>
          </p:nvSpPr>
          <p:spPr bwMode="gray">
            <a:xfrm>
              <a:off x="4783931" y="2875310"/>
              <a:ext cx="7938" cy="4763"/>
            </a:xfrm>
            <a:custGeom>
              <a:avLst/>
              <a:gdLst/>
              <a:ahLst/>
              <a:cxnLst>
                <a:cxn ang="0">
                  <a:pos x="18" y="7"/>
                </a:cxn>
                <a:cxn ang="0">
                  <a:pos x="21" y="11"/>
                </a:cxn>
                <a:cxn ang="0">
                  <a:pos x="16" y="13"/>
                </a:cxn>
                <a:cxn ang="0">
                  <a:pos x="10" y="12"/>
                </a:cxn>
                <a:cxn ang="0">
                  <a:pos x="6" y="7"/>
                </a:cxn>
                <a:cxn ang="0">
                  <a:pos x="0" y="0"/>
                </a:cxn>
                <a:cxn ang="0">
                  <a:pos x="13" y="1"/>
                </a:cxn>
                <a:cxn ang="0">
                  <a:pos x="18" y="7"/>
                </a:cxn>
              </a:cxnLst>
              <a:rect l="0" t="0" r="r" b="b"/>
              <a:pathLst>
                <a:path w="21" h="13">
                  <a:moveTo>
                    <a:pt x="18" y="7"/>
                  </a:moveTo>
                  <a:lnTo>
                    <a:pt x="21" y="11"/>
                  </a:lnTo>
                  <a:lnTo>
                    <a:pt x="16" y="13"/>
                  </a:lnTo>
                  <a:lnTo>
                    <a:pt x="10" y="12"/>
                  </a:lnTo>
                  <a:lnTo>
                    <a:pt x="6" y="7"/>
                  </a:lnTo>
                  <a:lnTo>
                    <a:pt x="0" y="0"/>
                  </a:lnTo>
                  <a:lnTo>
                    <a:pt x="13" y="1"/>
                  </a:lnTo>
                  <a:lnTo>
                    <a:pt x="18" y="7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76" name="Freeform 177"/>
            <p:cNvSpPr>
              <a:spLocks noChangeAspect="1"/>
            </p:cNvSpPr>
            <p:nvPr/>
          </p:nvSpPr>
          <p:spPr bwMode="gray">
            <a:xfrm>
              <a:off x="4925219" y="2757835"/>
              <a:ext cx="4763" cy="9525"/>
            </a:xfrm>
            <a:custGeom>
              <a:avLst/>
              <a:gdLst/>
              <a:ahLst/>
              <a:cxnLst>
                <a:cxn ang="0">
                  <a:pos x="8" y="30"/>
                </a:cxn>
                <a:cxn ang="0">
                  <a:pos x="14" y="23"/>
                </a:cxn>
                <a:cxn ang="0">
                  <a:pos x="14" y="12"/>
                </a:cxn>
                <a:cxn ang="0">
                  <a:pos x="13" y="5"/>
                </a:cxn>
                <a:cxn ang="0">
                  <a:pos x="4" y="0"/>
                </a:cxn>
                <a:cxn ang="0">
                  <a:pos x="2" y="8"/>
                </a:cxn>
                <a:cxn ang="0">
                  <a:pos x="0" y="18"/>
                </a:cxn>
                <a:cxn ang="0">
                  <a:pos x="8" y="30"/>
                </a:cxn>
              </a:cxnLst>
              <a:rect l="0" t="0" r="r" b="b"/>
              <a:pathLst>
                <a:path w="14" h="30">
                  <a:moveTo>
                    <a:pt x="8" y="30"/>
                  </a:moveTo>
                  <a:lnTo>
                    <a:pt x="14" y="23"/>
                  </a:lnTo>
                  <a:lnTo>
                    <a:pt x="14" y="12"/>
                  </a:lnTo>
                  <a:lnTo>
                    <a:pt x="13" y="5"/>
                  </a:lnTo>
                  <a:lnTo>
                    <a:pt x="4" y="0"/>
                  </a:lnTo>
                  <a:lnTo>
                    <a:pt x="2" y="8"/>
                  </a:lnTo>
                  <a:lnTo>
                    <a:pt x="0" y="18"/>
                  </a:lnTo>
                  <a:lnTo>
                    <a:pt x="8" y="30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77" name="Group 178"/>
            <p:cNvGrpSpPr>
              <a:grpSpLocks noChangeAspect="1"/>
            </p:cNvGrpSpPr>
            <p:nvPr/>
          </p:nvGrpSpPr>
          <p:grpSpPr bwMode="gray">
            <a:xfrm>
              <a:off x="4876006" y="2765772"/>
              <a:ext cx="204788" cy="242888"/>
              <a:chOff x="2589" y="1903"/>
              <a:chExt cx="129" cy="153"/>
            </a:xfrm>
            <a:grpFill/>
          </p:grpSpPr>
          <p:sp>
            <p:nvSpPr>
              <p:cNvPr id="122" name="Freeform 179"/>
              <p:cNvSpPr>
                <a:spLocks noChangeAspect="1"/>
              </p:cNvSpPr>
              <p:nvPr/>
            </p:nvSpPr>
            <p:spPr bwMode="gray">
              <a:xfrm>
                <a:off x="2653" y="2034"/>
                <a:ext cx="34" cy="22"/>
              </a:xfrm>
              <a:custGeom>
                <a:avLst/>
                <a:gdLst/>
                <a:ahLst/>
                <a:cxnLst>
                  <a:cxn ang="0">
                    <a:pos x="172" y="0"/>
                  </a:cxn>
                  <a:cxn ang="0">
                    <a:pos x="168" y="1"/>
                  </a:cxn>
                  <a:cxn ang="0">
                    <a:pos x="168" y="2"/>
                  </a:cxn>
                  <a:cxn ang="0">
                    <a:pos x="167" y="12"/>
                  </a:cxn>
                  <a:cxn ang="0">
                    <a:pos x="153" y="34"/>
                  </a:cxn>
                  <a:cxn ang="0">
                    <a:pos x="143" y="60"/>
                  </a:cxn>
                  <a:cxn ang="0">
                    <a:pos x="142" y="66"/>
                  </a:cxn>
                  <a:cxn ang="0">
                    <a:pos x="146" y="70"/>
                  </a:cxn>
                  <a:cxn ang="0">
                    <a:pos x="147" y="75"/>
                  </a:cxn>
                  <a:cxn ang="0">
                    <a:pos x="152" y="87"/>
                  </a:cxn>
                  <a:cxn ang="0">
                    <a:pos x="146" y="103"/>
                  </a:cxn>
                  <a:cxn ang="0">
                    <a:pos x="145" y="110"/>
                  </a:cxn>
                  <a:cxn ang="0">
                    <a:pos x="130" y="110"/>
                  </a:cxn>
                  <a:cxn ang="0">
                    <a:pos x="118" y="108"/>
                  </a:cxn>
                  <a:cxn ang="0">
                    <a:pos x="108" y="98"/>
                  </a:cxn>
                  <a:cxn ang="0">
                    <a:pos x="99" y="88"/>
                  </a:cxn>
                  <a:cxn ang="0">
                    <a:pos x="84" y="83"/>
                  </a:cxn>
                  <a:cxn ang="0">
                    <a:pos x="76" y="82"/>
                  </a:cxn>
                  <a:cxn ang="0">
                    <a:pos x="67" y="79"/>
                  </a:cxn>
                  <a:cxn ang="0">
                    <a:pos x="61" y="71"/>
                  </a:cxn>
                  <a:cxn ang="0">
                    <a:pos x="49" y="66"/>
                  </a:cxn>
                  <a:cxn ang="0">
                    <a:pos x="37" y="56"/>
                  </a:cxn>
                  <a:cxn ang="0">
                    <a:pos x="25" y="51"/>
                  </a:cxn>
                  <a:cxn ang="0">
                    <a:pos x="8" y="48"/>
                  </a:cxn>
                  <a:cxn ang="0">
                    <a:pos x="2" y="40"/>
                  </a:cxn>
                  <a:cxn ang="0">
                    <a:pos x="0" y="26"/>
                  </a:cxn>
                  <a:cxn ang="0">
                    <a:pos x="1" y="18"/>
                  </a:cxn>
                  <a:cxn ang="0">
                    <a:pos x="3" y="15"/>
                  </a:cxn>
                  <a:cxn ang="0">
                    <a:pos x="6" y="10"/>
                  </a:cxn>
                  <a:cxn ang="0">
                    <a:pos x="9" y="8"/>
                  </a:cxn>
                  <a:cxn ang="0">
                    <a:pos x="19" y="15"/>
                  </a:cxn>
                  <a:cxn ang="0">
                    <a:pos x="25" y="15"/>
                  </a:cxn>
                  <a:cxn ang="0">
                    <a:pos x="41" y="5"/>
                  </a:cxn>
                  <a:cxn ang="0">
                    <a:pos x="62" y="15"/>
                  </a:cxn>
                  <a:cxn ang="0">
                    <a:pos x="66" y="22"/>
                  </a:cxn>
                  <a:cxn ang="0">
                    <a:pos x="73" y="22"/>
                  </a:cxn>
                  <a:cxn ang="0">
                    <a:pos x="80" y="20"/>
                  </a:cxn>
                  <a:cxn ang="0">
                    <a:pos x="110" y="16"/>
                  </a:cxn>
                  <a:cxn ang="0">
                    <a:pos x="119" y="13"/>
                  </a:cxn>
                  <a:cxn ang="0">
                    <a:pos x="127" y="8"/>
                  </a:cxn>
                  <a:cxn ang="0">
                    <a:pos x="146" y="8"/>
                  </a:cxn>
                  <a:cxn ang="0">
                    <a:pos x="152" y="4"/>
                  </a:cxn>
                  <a:cxn ang="0">
                    <a:pos x="163" y="2"/>
                  </a:cxn>
                  <a:cxn ang="0">
                    <a:pos x="172" y="0"/>
                  </a:cxn>
                </a:cxnLst>
                <a:rect l="0" t="0" r="r" b="b"/>
                <a:pathLst>
                  <a:path w="172" h="110">
                    <a:moveTo>
                      <a:pt x="172" y="0"/>
                    </a:moveTo>
                    <a:lnTo>
                      <a:pt x="168" y="1"/>
                    </a:lnTo>
                    <a:lnTo>
                      <a:pt x="168" y="2"/>
                    </a:lnTo>
                    <a:lnTo>
                      <a:pt x="167" y="12"/>
                    </a:lnTo>
                    <a:lnTo>
                      <a:pt x="153" y="34"/>
                    </a:lnTo>
                    <a:lnTo>
                      <a:pt x="143" y="60"/>
                    </a:lnTo>
                    <a:lnTo>
                      <a:pt x="142" y="66"/>
                    </a:lnTo>
                    <a:lnTo>
                      <a:pt x="146" y="70"/>
                    </a:lnTo>
                    <a:lnTo>
                      <a:pt x="147" y="75"/>
                    </a:lnTo>
                    <a:lnTo>
                      <a:pt x="152" y="87"/>
                    </a:lnTo>
                    <a:lnTo>
                      <a:pt x="146" y="103"/>
                    </a:lnTo>
                    <a:lnTo>
                      <a:pt x="145" y="110"/>
                    </a:lnTo>
                    <a:lnTo>
                      <a:pt x="130" y="110"/>
                    </a:lnTo>
                    <a:lnTo>
                      <a:pt x="118" y="108"/>
                    </a:lnTo>
                    <a:lnTo>
                      <a:pt x="108" y="98"/>
                    </a:lnTo>
                    <a:lnTo>
                      <a:pt x="99" y="88"/>
                    </a:lnTo>
                    <a:lnTo>
                      <a:pt x="84" y="83"/>
                    </a:lnTo>
                    <a:lnTo>
                      <a:pt x="76" y="82"/>
                    </a:lnTo>
                    <a:lnTo>
                      <a:pt x="67" y="79"/>
                    </a:lnTo>
                    <a:lnTo>
                      <a:pt x="61" y="71"/>
                    </a:lnTo>
                    <a:lnTo>
                      <a:pt x="49" y="66"/>
                    </a:lnTo>
                    <a:lnTo>
                      <a:pt x="37" y="56"/>
                    </a:lnTo>
                    <a:lnTo>
                      <a:pt x="25" y="51"/>
                    </a:lnTo>
                    <a:lnTo>
                      <a:pt x="8" y="48"/>
                    </a:lnTo>
                    <a:lnTo>
                      <a:pt x="2" y="40"/>
                    </a:lnTo>
                    <a:lnTo>
                      <a:pt x="0" y="26"/>
                    </a:lnTo>
                    <a:lnTo>
                      <a:pt x="1" y="18"/>
                    </a:lnTo>
                    <a:lnTo>
                      <a:pt x="3" y="15"/>
                    </a:lnTo>
                    <a:lnTo>
                      <a:pt x="6" y="10"/>
                    </a:lnTo>
                    <a:lnTo>
                      <a:pt x="9" y="8"/>
                    </a:lnTo>
                    <a:lnTo>
                      <a:pt x="19" y="15"/>
                    </a:lnTo>
                    <a:lnTo>
                      <a:pt x="25" y="15"/>
                    </a:lnTo>
                    <a:lnTo>
                      <a:pt x="41" y="5"/>
                    </a:lnTo>
                    <a:lnTo>
                      <a:pt x="62" y="15"/>
                    </a:lnTo>
                    <a:lnTo>
                      <a:pt x="66" y="22"/>
                    </a:lnTo>
                    <a:lnTo>
                      <a:pt x="73" y="22"/>
                    </a:lnTo>
                    <a:lnTo>
                      <a:pt x="80" y="20"/>
                    </a:lnTo>
                    <a:lnTo>
                      <a:pt x="110" y="16"/>
                    </a:lnTo>
                    <a:lnTo>
                      <a:pt x="119" y="13"/>
                    </a:lnTo>
                    <a:lnTo>
                      <a:pt x="127" y="8"/>
                    </a:lnTo>
                    <a:lnTo>
                      <a:pt x="146" y="8"/>
                    </a:lnTo>
                    <a:lnTo>
                      <a:pt x="152" y="4"/>
                    </a:lnTo>
                    <a:lnTo>
                      <a:pt x="163" y="2"/>
                    </a:lnTo>
                    <a:lnTo>
                      <a:pt x="172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23" name="Freeform 180"/>
              <p:cNvSpPr>
                <a:spLocks noChangeAspect="1"/>
              </p:cNvSpPr>
              <p:nvPr/>
            </p:nvSpPr>
            <p:spPr bwMode="gray">
              <a:xfrm>
                <a:off x="2606" y="1991"/>
                <a:ext cx="16" cy="35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63" y="5"/>
                  </a:cxn>
                  <a:cxn ang="0">
                    <a:pos x="64" y="8"/>
                  </a:cxn>
                  <a:cxn ang="0">
                    <a:pos x="70" y="12"/>
                  </a:cxn>
                  <a:cxn ang="0">
                    <a:pos x="75" y="24"/>
                  </a:cxn>
                  <a:cxn ang="0">
                    <a:pos x="81" y="43"/>
                  </a:cxn>
                  <a:cxn ang="0">
                    <a:pos x="82" y="63"/>
                  </a:cxn>
                  <a:cxn ang="0">
                    <a:pos x="80" y="79"/>
                  </a:cxn>
                  <a:cxn ang="0">
                    <a:pos x="81" y="111"/>
                  </a:cxn>
                  <a:cxn ang="0">
                    <a:pos x="80" y="138"/>
                  </a:cxn>
                  <a:cxn ang="0">
                    <a:pos x="76" y="144"/>
                  </a:cxn>
                  <a:cxn ang="0">
                    <a:pos x="76" y="149"/>
                  </a:cxn>
                  <a:cxn ang="0">
                    <a:pos x="70" y="154"/>
                  </a:cxn>
                  <a:cxn ang="0">
                    <a:pos x="57" y="150"/>
                  </a:cxn>
                  <a:cxn ang="0">
                    <a:pos x="52" y="155"/>
                  </a:cxn>
                  <a:cxn ang="0">
                    <a:pos x="47" y="165"/>
                  </a:cxn>
                  <a:cxn ang="0">
                    <a:pos x="41" y="171"/>
                  </a:cxn>
                  <a:cxn ang="0">
                    <a:pos x="31" y="173"/>
                  </a:cxn>
                  <a:cxn ang="0">
                    <a:pos x="26" y="168"/>
                  </a:cxn>
                  <a:cxn ang="0">
                    <a:pos x="15" y="152"/>
                  </a:cxn>
                  <a:cxn ang="0">
                    <a:pos x="14" y="144"/>
                  </a:cxn>
                  <a:cxn ang="0">
                    <a:pos x="14" y="139"/>
                  </a:cxn>
                  <a:cxn ang="0">
                    <a:pos x="11" y="130"/>
                  </a:cxn>
                  <a:cxn ang="0">
                    <a:pos x="14" y="109"/>
                  </a:cxn>
                  <a:cxn ang="0">
                    <a:pos x="17" y="106"/>
                  </a:cxn>
                  <a:cxn ang="0">
                    <a:pos x="18" y="101"/>
                  </a:cxn>
                  <a:cxn ang="0">
                    <a:pos x="16" y="97"/>
                  </a:cxn>
                  <a:cxn ang="0">
                    <a:pos x="14" y="89"/>
                  </a:cxn>
                  <a:cxn ang="0">
                    <a:pos x="15" y="80"/>
                  </a:cxn>
                  <a:cxn ang="0">
                    <a:pos x="15" y="70"/>
                  </a:cxn>
                  <a:cxn ang="0">
                    <a:pos x="12" y="63"/>
                  </a:cxn>
                  <a:cxn ang="0">
                    <a:pos x="10" y="54"/>
                  </a:cxn>
                  <a:cxn ang="0">
                    <a:pos x="7" y="53"/>
                  </a:cxn>
                  <a:cxn ang="0">
                    <a:pos x="4" y="53"/>
                  </a:cxn>
                  <a:cxn ang="0">
                    <a:pos x="0" y="47"/>
                  </a:cxn>
                  <a:cxn ang="0">
                    <a:pos x="0" y="26"/>
                  </a:cxn>
                  <a:cxn ang="0">
                    <a:pos x="1" y="25"/>
                  </a:cxn>
                  <a:cxn ang="0">
                    <a:pos x="10" y="33"/>
                  </a:cxn>
                  <a:cxn ang="0">
                    <a:pos x="20" y="32"/>
                  </a:cxn>
                  <a:cxn ang="0">
                    <a:pos x="39" y="12"/>
                  </a:cxn>
                  <a:cxn ang="0">
                    <a:pos x="45" y="10"/>
                  </a:cxn>
                  <a:cxn ang="0">
                    <a:pos x="50" y="0"/>
                  </a:cxn>
                </a:cxnLst>
                <a:rect l="0" t="0" r="r" b="b"/>
                <a:pathLst>
                  <a:path w="82" h="173">
                    <a:moveTo>
                      <a:pt x="50" y="0"/>
                    </a:moveTo>
                    <a:lnTo>
                      <a:pt x="63" y="5"/>
                    </a:lnTo>
                    <a:lnTo>
                      <a:pt x="64" y="8"/>
                    </a:lnTo>
                    <a:lnTo>
                      <a:pt x="70" y="12"/>
                    </a:lnTo>
                    <a:lnTo>
                      <a:pt x="75" y="24"/>
                    </a:lnTo>
                    <a:lnTo>
                      <a:pt x="81" y="43"/>
                    </a:lnTo>
                    <a:lnTo>
                      <a:pt x="82" y="63"/>
                    </a:lnTo>
                    <a:lnTo>
                      <a:pt x="80" y="79"/>
                    </a:lnTo>
                    <a:lnTo>
                      <a:pt x="81" y="111"/>
                    </a:lnTo>
                    <a:lnTo>
                      <a:pt x="80" y="138"/>
                    </a:lnTo>
                    <a:lnTo>
                      <a:pt x="76" y="144"/>
                    </a:lnTo>
                    <a:lnTo>
                      <a:pt x="76" y="149"/>
                    </a:lnTo>
                    <a:lnTo>
                      <a:pt x="70" y="154"/>
                    </a:lnTo>
                    <a:lnTo>
                      <a:pt x="57" y="150"/>
                    </a:lnTo>
                    <a:lnTo>
                      <a:pt x="52" y="155"/>
                    </a:lnTo>
                    <a:lnTo>
                      <a:pt x="47" y="165"/>
                    </a:lnTo>
                    <a:lnTo>
                      <a:pt x="41" y="171"/>
                    </a:lnTo>
                    <a:lnTo>
                      <a:pt x="31" y="173"/>
                    </a:lnTo>
                    <a:lnTo>
                      <a:pt x="26" y="168"/>
                    </a:lnTo>
                    <a:lnTo>
                      <a:pt x="15" y="152"/>
                    </a:lnTo>
                    <a:lnTo>
                      <a:pt x="14" y="144"/>
                    </a:lnTo>
                    <a:lnTo>
                      <a:pt x="14" y="139"/>
                    </a:lnTo>
                    <a:lnTo>
                      <a:pt x="11" y="130"/>
                    </a:lnTo>
                    <a:lnTo>
                      <a:pt x="14" y="109"/>
                    </a:lnTo>
                    <a:lnTo>
                      <a:pt x="17" y="106"/>
                    </a:lnTo>
                    <a:lnTo>
                      <a:pt x="18" y="101"/>
                    </a:lnTo>
                    <a:lnTo>
                      <a:pt x="16" y="97"/>
                    </a:lnTo>
                    <a:lnTo>
                      <a:pt x="14" y="89"/>
                    </a:lnTo>
                    <a:lnTo>
                      <a:pt x="15" y="80"/>
                    </a:lnTo>
                    <a:lnTo>
                      <a:pt x="15" y="70"/>
                    </a:lnTo>
                    <a:lnTo>
                      <a:pt x="12" y="63"/>
                    </a:lnTo>
                    <a:lnTo>
                      <a:pt x="10" y="54"/>
                    </a:lnTo>
                    <a:lnTo>
                      <a:pt x="7" y="53"/>
                    </a:lnTo>
                    <a:lnTo>
                      <a:pt x="4" y="53"/>
                    </a:lnTo>
                    <a:lnTo>
                      <a:pt x="0" y="47"/>
                    </a:lnTo>
                    <a:lnTo>
                      <a:pt x="0" y="26"/>
                    </a:lnTo>
                    <a:lnTo>
                      <a:pt x="1" y="25"/>
                    </a:lnTo>
                    <a:lnTo>
                      <a:pt x="10" y="33"/>
                    </a:lnTo>
                    <a:lnTo>
                      <a:pt x="20" y="32"/>
                    </a:lnTo>
                    <a:lnTo>
                      <a:pt x="39" y="12"/>
                    </a:lnTo>
                    <a:lnTo>
                      <a:pt x="45" y="1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24" name="Freeform 181"/>
              <p:cNvSpPr>
                <a:spLocks noChangeAspect="1"/>
              </p:cNvSpPr>
              <p:nvPr/>
            </p:nvSpPr>
            <p:spPr bwMode="gray">
              <a:xfrm>
                <a:off x="2589" y="1903"/>
                <a:ext cx="129" cy="136"/>
              </a:xfrm>
              <a:custGeom>
                <a:avLst/>
                <a:gdLst/>
                <a:ahLst/>
                <a:cxnLst>
                  <a:cxn ang="0">
                    <a:pos x="195" y="38"/>
                  </a:cxn>
                  <a:cxn ang="0">
                    <a:pos x="186" y="59"/>
                  </a:cxn>
                  <a:cxn ang="0">
                    <a:pos x="147" y="53"/>
                  </a:cxn>
                  <a:cxn ang="0">
                    <a:pos x="125" y="89"/>
                  </a:cxn>
                  <a:cxn ang="0">
                    <a:pos x="98" y="73"/>
                  </a:cxn>
                  <a:cxn ang="0">
                    <a:pos x="75" y="76"/>
                  </a:cxn>
                  <a:cxn ang="0">
                    <a:pos x="23" y="96"/>
                  </a:cxn>
                  <a:cxn ang="0">
                    <a:pos x="5" y="107"/>
                  </a:cxn>
                  <a:cxn ang="0">
                    <a:pos x="2" y="156"/>
                  </a:cxn>
                  <a:cxn ang="0">
                    <a:pos x="11" y="177"/>
                  </a:cxn>
                  <a:cxn ang="0">
                    <a:pos x="13" y="216"/>
                  </a:cxn>
                  <a:cxn ang="0">
                    <a:pos x="48" y="245"/>
                  </a:cxn>
                  <a:cxn ang="0">
                    <a:pos x="64" y="254"/>
                  </a:cxn>
                  <a:cxn ang="0">
                    <a:pos x="94" y="224"/>
                  </a:cxn>
                  <a:cxn ang="0">
                    <a:pos x="132" y="213"/>
                  </a:cxn>
                  <a:cxn ang="0">
                    <a:pos x="195" y="259"/>
                  </a:cxn>
                  <a:cxn ang="0">
                    <a:pos x="231" y="333"/>
                  </a:cxn>
                  <a:cxn ang="0">
                    <a:pos x="259" y="358"/>
                  </a:cxn>
                  <a:cxn ang="0">
                    <a:pos x="309" y="410"/>
                  </a:cxn>
                  <a:cxn ang="0">
                    <a:pos x="379" y="444"/>
                  </a:cxn>
                  <a:cxn ang="0">
                    <a:pos x="421" y="479"/>
                  </a:cxn>
                  <a:cxn ang="0">
                    <a:pos x="444" y="488"/>
                  </a:cxn>
                  <a:cxn ang="0">
                    <a:pos x="455" y="520"/>
                  </a:cxn>
                  <a:cxn ang="0">
                    <a:pos x="483" y="527"/>
                  </a:cxn>
                  <a:cxn ang="0">
                    <a:pos x="498" y="559"/>
                  </a:cxn>
                  <a:cxn ang="0">
                    <a:pos x="507" y="624"/>
                  </a:cxn>
                  <a:cxn ang="0">
                    <a:pos x="492" y="661"/>
                  </a:cxn>
                  <a:cxn ang="0">
                    <a:pos x="496" y="681"/>
                  </a:cxn>
                  <a:cxn ang="0">
                    <a:pos x="522" y="661"/>
                  </a:cxn>
                  <a:cxn ang="0">
                    <a:pos x="540" y="643"/>
                  </a:cxn>
                  <a:cxn ang="0">
                    <a:pos x="562" y="607"/>
                  </a:cxn>
                  <a:cxn ang="0">
                    <a:pos x="568" y="585"/>
                  </a:cxn>
                  <a:cxn ang="0">
                    <a:pos x="549" y="558"/>
                  </a:cxn>
                  <a:cxn ang="0">
                    <a:pos x="551" y="511"/>
                  </a:cxn>
                  <a:cxn ang="0">
                    <a:pos x="604" y="512"/>
                  </a:cxn>
                  <a:cxn ang="0">
                    <a:pos x="637" y="546"/>
                  </a:cxn>
                  <a:cxn ang="0">
                    <a:pos x="636" y="511"/>
                  </a:cxn>
                  <a:cxn ang="0">
                    <a:pos x="572" y="460"/>
                  </a:cxn>
                  <a:cxn ang="0">
                    <a:pos x="510" y="430"/>
                  </a:cxn>
                  <a:cxn ang="0">
                    <a:pos x="508" y="414"/>
                  </a:cxn>
                  <a:cxn ang="0">
                    <a:pos x="500" y="392"/>
                  </a:cxn>
                  <a:cxn ang="0">
                    <a:pos x="465" y="394"/>
                  </a:cxn>
                  <a:cxn ang="0">
                    <a:pos x="437" y="382"/>
                  </a:cxn>
                  <a:cxn ang="0">
                    <a:pos x="405" y="345"/>
                  </a:cxn>
                  <a:cxn ang="0">
                    <a:pos x="382" y="285"/>
                  </a:cxn>
                  <a:cxn ang="0">
                    <a:pos x="362" y="263"/>
                  </a:cxn>
                  <a:cxn ang="0">
                    <a:pos x="314" y="230"/>
                  </a:cxn>
                  <a:cxn ang="0">
                    <a:pos x="308" y="177"/>
                  </a:cxn>
                  <a:cxn ang="0">
                    <a:pos x="304" y="156"/>
                  </a:cxn>
                  <a:cxn ang="0">
                    <a:pos x="318" y="126"/>
                  </a:cxn>
                  <a:cxn ang="0">
                    <a:pos x="366" y="111"/>
                  </a:cxn>
                  <a:cxn ang="0">
                    <a:pos x="379" y="121"/>
                  </a:cxn>
                  <a:cxn ang="0">
                    <a:pos x="393" y="119"/>
                  </a:cxn>
                  <a:cxn ang="0">
                    <a:pos x="385" y="105"/>
                  </a:cxn>
                  <a:cxn ang="0">
                    <a:pos x="371" y="84"/>
                  </a:cxn>
                  <a:cxn ang="0">
                    <a:pos x="367" y="69"/>
                  </a:cxn>
                  <a:cxn ang="0">
                    <a:pos x="372" y="47"/>
                  </a:cxn>
                  <a:cxn ang="0">
                    <a:pos x="313" y="31"/>
                  </a:cxn>
                  <a:cxn ang="0">
                    <a:pos x="296" y="3"/>
                  </a:cxn>
                  <a:cxn ang="0">
                    <a:pos x="272" y="8"/>
                  </a:cxn>
                  <a:cxn ang="0">
                    <a:pos x="215" y="22"/>
                  </a:cxn>
                </a:cxnLst>
                <a:rect l="0" t="0" r="r" b="b"/>
                <a:pathLst>
                  <a:path w="645" h="681">
                    <a:moveTo>
                      <a:pt x="201" y="17"/>
                    </a:moveTo>
                    <a:lnTo>
                      <a:pt x="199" y="28"/>
                    </a:lnTo>
                    <a:lnTo>
                      <a:pt x="199" y="36"/>
                    </a:lnTo>
                    <a:lnTo>
                      <a:pt x="195" y="38"/>
                    </a:lnTo>
                    <a:lnTo>
                      <a:pt x="184" y="40"/>
                    </a:lnTo>
                    <a:lnTo>
                      <a:pt x="183" y="46"/>
                    </a:lnTo>
                    <a:lnTo>
                      <a:pt x="184" y="53"/>
                    </a:lnTo>
                    <a:lnTo>
                      <a:pt x="186" y="59"/>
                    </a:lnTo>
                    <a:lnTo>
                      <a:pt x="185" y="63"/>
                    </a:lnTo>
                    <a:lnTo>
                      <a:pt x="164" y="59"/>
                    </a:lnTo>
                    <a:lnTo>
                      <a:pt x="153" y="58"/>
                    </a:lnTo>
                    <a:lnTo>
                      <a:pt x="147" y="53"/>
                    </a:lnTo>
                    <a:lnTo>
                      <a:pt x="140" y="49"/>
                    </a:lnTo>
                    <a:lnTo>
                      <a:pt x="137" y="60"/>
                    </a:lnTo>
                    <a:lnTo>
                      <a:pt x="126" y="79"/>
                    </a:lnTo>
                    <a:lnTo>
                      <a:pt x="125" y="89"/>
                    </a:lnTo>
                    <a:lnTo>
                      <a:pt x="123" y="94"/>
                    </a:lnTo>
                    <a:lnTo>
                      <a:pt x="115" y="89"/>
                    </a:lnTo>
                    <a:lnTo>
                      <a:pt x="109" y="81"/>
                    </a:lnTo>
                    <a:lnTo>
                      <a:pt x="98" y="73"/>
                    </a:lnTo>
                    <a:lnTo>
                      <a:pt x="92" y="53"/>
                    </a:lnTo>
                    <a:lnTo>
                      <a:pt x="81" y="59"/>
                    </a:lnTo>
                    <a:lnTo>
                      <a:pt x="75" y="68"/>
                    </a:lnTo>
                    <a:lnTo>
                      <a:pt x="75" y="76"/>
                    </a:lnTo>
                    <a:lnTo>
                      <a:pt x="71" y="81"/>
                    </a:lnTo>
                    <a:lnTo>
                      <a:pt x="60" y="90"/>
                    </a:lnTo>
                    <a:lnTo>
                      <a:pt x="48" y="90"/>
                    </a:lnTo>
                    <a:lnTo>
                      <a:pt x="23" y="96"/>
                    </a:lnTo>
                    <a:lnTo>
                      <a:pt x="14" y="96"/>
                    </a:lnTo>
                    <a:lnTo>
                      <a:pt x="5" y="97"/>
                    </a:lnTo>
                    <a:lnTo>
                      <a:pt x="3" y="102"/>
                    </a:lnTo>
                    <a:lnTo>
                      <a:pt x="5" y="107"/>
                    </a:lnTo>
                    <a:lnTo>
                      <a:pt x="16" y="133"/>
                    </a:lnTo>
                    <a:lnTo>
                      <a:pt x="18" y="143"/>
                    </a:lnTo>
                    <a:lnTo>
                      <a:pt x="7" y="150"/>
                    </a:lnTo>
                    <a:lnTo>
                      <a:pt x="2" y="156"/>
                    </a:lnTo>
                    <a:lnTo>
                      <a:pt x="0" y="165"/>
                    </a:lnTo>
                    <a:lnTo>
                      <a:pt x="1" y="170"/>
                    </a:lnTo>
                    <a:lnTo>
                      <a:pt x="2" y="175"/>
                    </a:lnTo>
                    <a:lnTo>
                      <a:pt x="11" y="177"/>
                    </a:lnTo>
                    <a:lnTo>
                      <a:pt x="12" y="186"/>
                    </a:lnTo>
                    <a:lnTo>
                      <a:pt x="10" y="194"/>
                    </a:lnTo>
                    <a:lnTo>
                      <a:pt x="11" y="205"/>
                    </a:lnTo>
                    <a:lnTo>
                      <a:pt x="13" y="216"/>
                    </a:lnTo>
                    <a:lnTo>
                      <a:pt x="19" y="225"/>
                    </a:lnTo>
                    <a:lnTo>
                      <a:pt x="44" y="227"/>
                    </a:lnTo>
                    <a:lnTo>
                      <a:pt x="48" y="236"/>
                    </a:lnTo>
                    <a:lnTo>
                      <a:pt x="48" y="245"/>
                    </a:lnTo>
                    <a:lnTo>
                      <a:pt x="45" y="251"/>
                    </a:lnTo>
                    <a:lnTo>
                      <a:pt x="46" y="254"/>
                    </a:lnTo>
                    <a:lnTo>
                      <a:pt x="54" y="254"/>
                    </a:lnTo>
                    <a:lnTo>
                      <a:pt x="64" y="254"/>
                    </a:lnTo>
                    <a:lnTo>
                      <a:pt x="80" y="247"/>
                    </a:lnTo>
                    <a:lnTo>
                      <a:pt x="81" y="240"/>
                    </a:lnTo>
                    <a:lnTo>
                      <a:pt x="89" y="226"/>
                    </a:lnTo>
                    <a:lnTo>
                      <a:pt x="94" y="224"/>
                    </a:lnTo>
                    <a:lnTo>
                      <a:pt x="97" y="218"/>
                    </a:lnTo>
                    <a:lnTo>
                      <a:pt x="114" y="210"/>
                    </a:lnTo>
                    <a:lnTo>
                      <a:pt x="123" y="210"/>
                    </a:lnTo>
                    <a:lnTo>
                      <a:pt x="132" y="213"/>
                    </a:lnTo>
                    <a:lnTo>
                      <a:pt x="173" y="236"/>
                    </a:lnTo>
                    <a:lnTo>
                      <a:pt x="190" y="243"/>
                    </a:lnTo>
                    <a:lnTo>
                      <a:pt x="193" y="248"/>
                    </a:lnTo>
                    <a:lnTo>
                      <a:pt x="195" y="259"/>
                    </a:lnTo>
                    <a:lnTo>
                      <a:pt x="207" y="294"/>
                    </a:lnTo>
                    <a:lnTo>
                      <a:pt x="211" y="306"/>
                    </a:lnTo>
                    <a:lnTo>
                      <a:pt x="210" y="313"/>
                    </a:lnTo>
                    <a:lnTo>
                      <a:pt x="231" y="333"/>
                    </a:lnTo>
                    <a:lnTo>
                      <a:pt x="241" y="345"/>
                    </a:lnTo>
                    <a:lnTo>
                      <a:pt x="244" y="361"/>
                    </a:lnTo>
                    <a:lnTo>
                      <a:pt x="252" y="358"/>
                    </a:lnTo>
                    <a:lnTo>
                      <a:pt x="259" y="358"/>
                    </a:lnTo>
                    <a:lnTo>
                      <a:pt x="269" y="365"/>
                    </a:lnTo>
                    <a:lnTo>
                      <a:pt x="282" y="386"/>
                    </a:lnTo>
                    <a:lnTo>
                      <a:pt x="292" y="387"/>
                    </a:lnTo>
                    <a:lnTo>
                      <a:pt x="309" y="410"/>
                    </a:lnTo>
                    <a:lnTo>
                      <a:pt x="323" y="424"/>
                    </a:lnTo>
                    <a:lnTo>
                      <a:pt x="347" y="444"/>
                    </a:lnTo>
                    <a:lnTo>
                      <a:pt x="352" y="442"/>
                    </a:lnTo>
                    <a:lnTo>
                      <a:pt x="379" y="444"/>
                    </a:lnTo>
                    <a:lnTo>
                      <a:pt x="385" y="445"/>
                    </a:lnTo>
                    <a:lnTo>
                      <a:pt x="400" y="462"/>
                    </a:lnTo>
                    <a:lnTo>
                      <a:pt x="404" y="472"/>
                    </a:lnTo>
                    <a:lnTo>
                      <a:pt x="421" y="479"/>
                    </a:lnTo>
                    <a:lnTo>
                      <a:pt x="422" y="482"/>
                    </a:lnTo>
                    <a:lnTo>
                      <a:pt x="421" y="490"/>
                    </a:lnTo>
                    <a:lnTo>
                      <a:pt x="440" y="487"/>
                    </a:lnTo>
                    <a:lnTo>
                      <a:pt x="444" y="488"/>
                    </a:lnTo>
                    <a:lnTo>
                      <a:pt x="449" y="494"/>
                    </a:lnTo>
                    <a:lnTo>
                      <a:pt x="453" y="505"/>
                    </a:lnTo>
                    <a:lnTo>
                      <a:pt x="451" y="512"/>
                    </a:lnTo>
                    <a:lnTo>
                      <a:pt x="455" y="520"/>
                    </a:lnTo>
                    <a:lnTo>
                      <a:pt x="467" y="525"/>
                    </a:lnTo>
                    <a:lnTo>
                      <a:pt x="473" y="530"/>
                    </a:lnTo>
                    <a:lnTo>
                      <a:pt x="478" y="537"/>
                    </a:lnTo>
                    <a:lnTo>
                      <a:pt x="483" y="527"/>
                    </a:lnTo>
                    <a:lnTo>
                      <a:pt x="487" y="527"/>
                    </a:lnTo>
                    <a:lnTo>
                      <a:pt x="495" y="539"/>
                    </a:lnTo>
                    <a:lnTo>
                      <a:pt x="495" y="546"/>
                    </a:lnTo>
                    <a:lnTo>
                      <a:pt x="498" y="559"/>
                    </a:lnTo>
                    <a:lnTo>
                      <a:pt x="510" y="578"/>
                    </a:lnTo>
                    <a:lnTo>
                      <a:pt x="513" y="596"/>
                    </a:lnTo>
                    <a:lnTo>
                      <a:pt x="522" y="617"/>
                    </a:lnTo>
                    <a:lnTo>
                      <a:pt x="507" y="624"/>
                    </a:lnTo>
                    <a:lnTo>
                      <a:pt x="500" y="629"/>
                    </a:lnTo>
                    <a:lnTo>
                      <a:pt x="503" y="640"/>
                    </a:lnTo>
                    <a:lnTo>
                      <a:pt x="496" y="651"/>
                    </a:lnTo>
                    <a:lnTo>
                      <a:pt x="492" y="661"/>
                    </a:lnTo>
                    <a:lnTo>
                      <a:pt x="494" y="673"/>
                    </a:lnTo>
                    <a:lnTo>
                      <a:pt x="496" y="681"/>
                    </a:lnTo>
                    <a:lnTo>
                      <a:pt x="496" y="678"/>
                    </a:lnTo>
                    <a:lnTo>
                      <a:pt x="496" y="681"/>
                    </a:lnTo>
                    <a:lnTo>
                      <a:pt x="503" y="681"/>
                    </a:lnTo>
                    <a:lnTo>
                      <a:pt x="511" y="681"/>
                    </a:lnTo>
                    <a:lnTo>
                      <a:pt x="514" y="678"/>
                    </a:lnTo>
                    <a:lnTo>
                      <a:pt x="522" y="661"/>
                    </a:lnTo>
                    <a:lnTo>
                      <a:pt x="525" y="656"/>
                    </a:lnTo>
                    <a:lnTo>
                      <a:pt x="532" y="651"/>
                    </a:lnTo>
                    <a:lnTo>
                      <a:pt x="538" y="649"/>
                    </a:lnTo>
                    <a:lnTo>
                      <a:pt x="540" y="643"/>
                    </a:lnTo>
                    <a:lnTo>
                      <a:pt x="541" y="621"/>
                    </a:lnTo>
                    <a:lnTo>
                      <a:pt x="544" y="616"/>
                    </a:lnTo>
                    <a:lnTo>
                      <a:pt x="553" y="613"/>
                    </a:lnTo>
                    <a:lnTo>
                      <a:pt x="562" y="607"/>
                    </a:lnTo>
                    <a:lnTo>
                      <a:pt x="567" y="607"/>
                    </a:lnTo>
                    <a:lnTo>
                      <a:pt x="570" y="603"/>
                    </a:lnTo>
                    <a:lnTo>
                      <a:pt x="570" y="590"/>
                    </a:lnTo>
                    <a:lnTo>
                      <a:pt x="568" y="585"/>
                    </a:lnTo>
                    <a:lnTo>
                      <a:pt x="567" y="575"/>
                    </a:lnTo>
                    <a:lnTo>
                      <a:pt x="564" y="570"/>
                    </a:lnTo>
                    <a:lnTo>
                      <a:pt x="554" y="564"/>
                    </a:lnTo>
                    <a:lnTo>
                      <a:pt x="549" y="558"/>
                    </a:lnTo>
                    <a:lnTo>
                      <a:pt x="538" y="553"/>
                    </a:lnTo>
                    <a:lnTo>
                      <a:pt x="538" y="543"/>
                    </a:lnTo>
                    <a:lnTo>
                      <a:pt x="543" y="523"/>
                    </a:lnTo>
                    <a:lnTo>
                      <a:pt x="551" y="511"/>
                    </a:lnTo>
                    <a:lnTo>
                      <a:pt x="564" y="499"/>
                    </a:lnTo>
                    <a:lnTo>
                      <a:pt x="575" y="496"/>
                    </a:lnTo>
                    <a:lnTo>
                      <a:pt x="591" y="509"/>
                    </a:lnTo>
                    <a:lnTo>
                      <a:pt x="604" y="512"/>
                    </a:lnTo>
                    <a:lnTo>
                      <a:pt x="615" y="519"/>
                    </a:lnTo>
                    <a:lnTo>
                      <a:pt x="619" y="527"/>
                    </a:lnTo>
                    <a:lnTo>
                      <a:pt x="626" y="539"/>
                    </a:lnTo>
                    <a:lnTo>
                      <a:pt x="637" y="546"/>
                    </a:lnTo>
                    <a:lnTo>
                      <a:pt x="637" y="543"/>
                    </a:lnTo>
                    <a:lnTo>
                      <a:pt x="645" y="527"/>
                    </a:lnTo>
                    <a:lnTo>
                      <a:pt x="642" y="520"/>
                    </a:lnTo>
                    <a:lnTo>
                      <a:pt x="636" y="511"/>
                    </a:lnTo>
                    <a:lnTo>
                      <a:pt x="626" y="500"/>
                    </a:lnTo>
                    <a:lnTo>
                      <a:pt x="615" y="482"/>
                    </a:lnTo>
                    <a:lnTo>
                      <a:pt x="580" y="468"/>
                    </a:lnTo>
                    <a:lnTo>
                      <a:pt x="572" y="460"/>
                    </a:lnTo>
                    <a:lnTo>
                      <a:pt x="560" y="452"/>
                    </a:lnTo>
                    <a:lnTo>
                      <a:pt x="524" y="437"/>
                    </a:lnTo>
                    <a:lnTo>
                      <a:pt x="516" y="433"/>
                    </a:lnTo>
                    <a:lnTo>
                      <a:pt x="510" y="430"/>
                    </a:lnTo>
                    <a:lnTo>
                      <a:pt x="506" y="430"/>
                    </a:lnTo>
                    <a:lnTo>
                      <a:pt x="502" y="426"/>
                    </a:lnTo>
                    <a:lnTo>
                      <a:pt x="502" y="420"/>
                    </a:lnTo>
                    <a:lnTo>
                      <a:pt x="508" y="414"/>
                    </a:lnTo>
                    <a:lnTo>
                      <a:pt x="516" y="409"/>
                    </a:lnTo>
                    <a:lnTo>
                      <a:pt x="517" y="401"/>
                    </a:lnTo>
                    <a:lnTo>
                      <a:pt x="511" y="392"/>
                    </a:lnTo>
                    <a:lnTo>
                      <a:pt x="500" y="392"/>
                    </a:lnTo>
                    <a:lnTo>
                      <a:pt x="496" y="394"/>
                    </a:lnTo>
                    <a:lnTo>
                      <a:pt x="503" y="392"/>
                    </a:lnTo>
                    <a:lnTo>
                      <a:pt x="496" y="394"/>
                    </a:lnTo>
                    <a:lnTo>
                      <a:pt x="465" y="394"/>
                    </a:lnTo>
                    <a:lnTo>
                      <a:pt x="465" y="403"/>
                    </a:lnTo>
                    <a:lnTo>
                      <a:pt x="453" y="390"/>
                    </a:lnTo>
                    <a:lnTo>
                      <a:pt x="442" y="382"/>
                    </a:lnTo>
                    <a:lnTo>
                      <a:pt x="437" y="382"/>
                    </a:lnTo>
                    <a:lnTo>
                      <a:pt x="435" y="374"/>
                    </a:lnTo>
                    <a:lnTo>
                      <a:pt x="431" y="374"/>
                    </a:lnTo>
                    <a:lnTo>
                      <a:pt x="410" y="354"/>
                    </a:lnTo>
                    <a:lnTo>
                      <a:pt x="405" y="345"/>
                    </a:lnTo>
                    <a:lnTo>
                      <a:pt x="398" y="332"/>
                    </a:lnTo>
                    <a:lnTo>
                      <a:pt x="392" y="313"/>
                    </a:lnTo>
                    <a:lnTo>
                      <a:pt x="388" y="309"/>
                    </a:lnTo>
                    <a:lnTo>
                      <a:pt x="382" y="285"/>
                    </a:lnTo>
                    <a:lnTo>
                      <a:pt x="374" y="270"/>
                    </a:lnTo>
                    <a:lnTo>
                      <a:pt x="369" y="267"/>
                    </a:lnTo>
                    <a:lnTo>
                      <a:pt x="363" y="267"/>
                    </a:lnTo>
                    <a:lnTo>
                      <a:pt x="362" y="263"/>
                    </a:lnTo>
                    <a:lnTo>
                      <a:pt x="347" y="254"/>
                    </a:lnTo>
                    <a:lnTo>
                      <a:pt x="341" y="247"/>
                    </a:lnTo>
                    <a:lnTo>
                      <a:pt x="320" y="237"/>
                    </a:lnTo>
                    <a:lnTo>
                      <a:pt x="314" y="230"/>
                    </a:lnTo>
                    <a:lnTo>
                      <a:pt x="309" y="220"/>
                    </a:lnTo>
                    <a:lnTo>
                      <a:pt x="306" y="211"/>
                    </a:lnTo>
                    <a:lnTo>
                      <a:pt x="306" y="193"/>
                    </a:lnTo>
                    <a:lnTo>
                      <a:pt x="308" y="177"/>
                    </a:lnTo>
                    <a:lnTo>
                      <a:pt x="313" y="172"/>
                    </a:lnTo>
                    <a:lnTo>
                      <a:pt x="314" y="165"/>
                    </a:lnTo>
                    <a:lnTo>
                      <a:pt x="312" y="159"/>
                    </a:lnTo>
                    <a:lnTo>
                      <a:pt x="304" y="156"/>
                    </a:lnTo>
                    <a:lnTo>
                      <a:pt x="302" y="141"/>
                    </a:lnTo>
                    <a:lnTo>
                      <a:pt x="304" y="134"/>
                    </a:lnTo>
                    <a:lnTo>
                      <a:pt x="314" y="126"/>
                    </a:lnTo>
                    <a:lnTo>
                      <a:pt x="318" y="126"/>
                    </a:lnTo>
                    <a:lnTo>
                      <a:pt x="319" y="127"/>
                    </a:lnTo>
                    <a:lnTo>
                      <a:pt x="324" y="126"/>
                    </a:lnTo>
                    <a:lnTo>
                      <a:pt x="357" y="108"/>
                    </a:lnTo>
                    <a:lnTo>
                      <a:pt x="366" y="111"/>
                    </a:lnTo>
                    <a:lnTo>
                      <a:pt x="376" y="106"/>
                    </a:lnTo>
                    <a:lnTo>
                      <a:pt x="382" y="107"/>
                    </a:lnTo>
                    <a:lnTo>
                      <a:pt x="383" y="113"/>
                    </a:lnTo>
                    <a:lnTo>
                      <a:pt x="379" y="121"/>
                    </a:lnTo>
                    <a:lnTo>
                      <a:pt x="379" y="122"/>
                    </a:lnTo>
                    <a:lnTo>
                      <a:pt x="384" y="123"/>
                    </a:lnTo>
                    <a:lnTo>
                      <a:pt x="389" y="122"/>
                    </a:lnTo>
                    <a:lnTo>
                      <a:pt x="393" y="119"/>
                    </a:lnTo>
                    <a:lnTo>
                      <a:pt x="394" y="114"/>
                    </a:lnTo>
                    <a:lnTo>
                      <a:pt x="392" y="111"/>
                    </a:lnTo>
                    <a:lnTo>
                      <a:pt x="388" y="110"/>
                    </a:lnTo>
                    <a:lnTo>
                      <a:pt x="385" y="105"/>
                    </a:lnTo>
                    <a:lnTo>
                      <a:pt x="378" y="101"/>
                    </a:lnTo>
                    <a:lnTo>
                      <a:pt x="376" y="98"/>
                    </a:lnTo>
                    <a:lnTo>
                      <a:pt x="376" y="90"/>
                    </a:lnTo>
                    <a:lnTo>
                      <a:pt x="371" y="84"/>
                    </a:lnTo>
                    <a:lnTo>
                      <a:pt x="372" y="76"/>
                    </a:lnTo>
                    <a:lnTo>
                      <a:pt x="374" y="69"/>
                    </a:lnTo>
                    <a:lnTo>
                      <a:pt x="369" y="70"/>
                    </a:lnTo>
                    <a:lnTo>
                      <a:pt x="367" y="69"/>
                    </a:lnTo>
                    <a:lnTo>
                      <a:pt x="367" y="64"/>
                    </a:lnTo>
                    <a:lnTo>
                      <a:pt x="369" y="57"/>
                    </a:lnTo>
                    <a:lnTo>
                      <a:pt x="381" y="47"/>
                    </a:lnTo>
                    <a:lnTo>
                      <a:pt x="372" y="47"/>
                    </a:lnTo>
                    <a:lnTo>
                      <a:pt x="358" y="42"/>
                    </a:lnTo>
                    <a:lnTo>
                      <a:pt x="328" y="37"/>
                    </a:lnTo>
                    <a:lnTo>
                      <a:pt x="318" y="31"/>
                    </a:lnTo>
                    <a:lnTo>
                      <a:pt x="313" y="31"/>
                    </a:lnTo>
                    <a:lnTo>
                      <a:pt x="302" y="22"/>
                    </a:lnTo>
                    <a:lnTo>
                      <a:pt x="298" y="15"/>
                    </a:lnTo>
                    <a:lnTo>
                      <a:pt x="296" y="8"/>
                    </a:lnTo>
                    <a:lnTo>
                      <a:pt x="296" y="3"/>
                    </a:lnTo>
                    <a:lnTo>
                      <a:pt x="293" y="0"/>
                    </a:lnTo>
                    <a:lnTo>
                      <a:pt x="287" y="1"/>
                    </a:lnTo>
                    <a:lnTo>
                      <a:pt x="282" y="5"/>
                    </a:lnTo>
                    <a:lnTo>
                      <a:pt x="272" y="8"/>
                    </a:lnTo>
                    <a:lnTo>
                      <a:pt x="254" y="9"/>
                    </a:lnTo>
                    <a:lnTo>
                      <a:pt x="234" y="16"/>
                    </a:lnTo>
                    <a:lnTo>
                      <a:pt x="218" y="21"/>
                    </a:lnTo>
                    <a:lnTo>
                      <a:pt x="215" y="22"/>
                    </a:lnTo>
                    <a:lnTo>
                      <a:pt x="201" y="17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78" name="Freeform 182"/>
            <p:cNvSpPr>
              <a:spLocks noChangeAspect="1"/>
            </p:cNvSpPr>
            <p:nvPr/>
          </p:nvSpPr>
          <p:spPr bwMode="gray">
            <a:xfrm>
              <a:off x="4858544" y="2684810"/>
              <a:ext cx="11113" cy="17463"/>
            </a:xfrm>
            <a:custGeom>
              <a:avLst/>
              <a:gdLst/>
              <a:ahLst/>
              <a:cxnLst>
                <a:cxn ang="0">
                  <a:pos x="21" y="53"/>
                </a:cxn>
                <a:cxn ang="0">
                  <a:pos x="33" y="52"/>
                </a:cxn>
                <a:cxn ang="0">
                  <a:pos x="38" y="45"/>
                </a:cxn>
                <a:cxn ang="0">
                  <a:pos x="37" y="33"/>
                </a:cxn>
                <a:cxn ang="0">
                  <a:pos x="33" y="26"/>
                </a:cxn>
                <a:cxn ang="0">
                  <a:pos x="28" y="18"/>
                </a:cxn>
                <a:cxn ang="0">
                  <a:pos x="28" y="11"/>
                </a:cxn>
                <a:cxn ang="0">
                  <a:pos x="30" y="4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6" y="7"/>
                </a:cxn>
                <a:cxn ang="0">
                  <a:pos x="0" y="20"/>
                </a:cxn>
                <a:cxn ang="0">
                  <a:pos x="3" y="33"/>
                </a:cxn>
                <a:cxn ang="0">
                  <a:pos x="3" y="48"/>
                </a:cxn>
                <a:cxn ang="0">
                  <a:pos x="21" y="53"/>
                </a:cxn>
              </a:cxnLst>
              <a:rect l="0" t="0" r="r" b="b"/>
              <a:pathLst>
                <a:path w="38" h="53">
                  <a:moveTo>
                    <a:pt x="21" y="53"/>
                  </a:moveTo>
                  <a:lnTo>
                    <a:pt x="33" y="52"/>
                  </a:lnTo>
                  <a:lnTo>
                    <a:pt x="38" y="45"/>
                  </a:lnTo>
                  <a:lnTo>
                    <a:pt x="37" y="33"/>
                  </a:lnTo>
                  <a:lnTo>
                    <a:pt x="33" y="26"/>
                  </a:lnTo>
                  <a:lnTo>
                    <a:pt x="28" y="18"/>
                  </a:lnTo>
                  <a:lnTo>
                    <a:pt x="28" y="11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6" y="7"/>
                  </a:lnTo>
                  <a:lnTo>
                    <a:pt x="0" y="20"/>
                  </a:lnTo>
                  <a:lnTo>
                    <a:pt x="3" y="33"/>
                  </a:lnTo>
                  <a:lnTo>
                    <a:pt x="3" y="48"/>
                  </a:lnTo>
                  <a:lnTo>
                    <a:pt x="21" y="53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79" name="Freeform 183"/>
            <p:cNvSpPr>
              <a:spLocks noChangeAspect="1"/>
            </p:cNvSpPr>
            <p:nvPr/>
          </p:nvSpPr>
          <p:spPr bwMode="gray">
            <a:xfrm>
              <a:off x="4863306" y="2751485"/>
              <a:ext cx="77788" cy="44450"/>
            </a:xfrm>
            <a:custGeom>
              <a:avLst/>
              <a:gdLst/>
              <a:ahLst/>
              <a:cxnLst>
                <a:cxn ang="0">
                  <a:pos x="52" y="131"/>
                </a:cxn>
                <a:cxn ang="0">
                  <a:pos x="42" y="119"/>
                </a:cxn>
                <a:cxn ang="0">
                  <a:pos x="38" y="100"/>
                </a:cxn>
                <a:cxn ang="0">
                  <a:pos x="10" y="117"/>
                </a:cxn>
                <a:cxn ang="0">
                  <a:pos x="0" y="119"/>
                </a:cxn>
                <a:cxn ang="0">
                  <a:pos x="5" y="84"/>
                </a:cxn>
                <a:cxn ang="0">
                  <a:pos x="13" y="74"/>
                </a:cxn>
                <a:cxn ang="0">
                  <a:pos x="21" y="67"/>
                </a:cxn>
                <a:cxn ang="0">
                  <a:pos x="30" y="49"/>
                </a:cxn>
                <a:cxn ang="0">
                  <a:pos x="50" y="18"/>
                </a:cxn>
                <a:cxn ang="0">
                  <a:pos x="70" y="13"/>
                </a:cxn>
                <a:cxn ang="0">
                  <a:pos x="85" y="3"/>
                </a:cxn>
                <a:cxn ang="0">
                  <a:pos x="127" y="6"/>
                </a:cxn>
                <a:cxn ang="0">
                  <a:pos x="172" y="6"/>
                </a:cxn>
                <a:cxn ang="0">
                  <a:pos x="197" y="22"/>
                </a:cxn>
                <a:cxn ang="0">
                  <a:pos x="193" y="40"/>
                </a:cxn>
                <a:cxn ang="0">
                  <a:pos x="207" y="57"/>
                </a:cxn>
                <a:cxn ang="0">
                  <a:pos x="226" y="63"/>
                </a:cxn>
                <a:cxn ang="0">
                  <a:pos x="241" y="63"/>
                </a:cxn>
                <a:cxn ang="0">
                  <a:pos x="239" y="82"/>
                </a:cxn>
                <a:cxn ang="0">
                  <a:pos x="224" y="86"/>
                </a:cxn>
                <a:cxn ang="0">
                  <a:pos x="224" y="99"/>
                </a:cxn>
                <a:cxn ang="0">
                  <a:pos x="225" y="109"/>
                </a:cxn>
                <a:cxn ang="0">
                  <a:pos x="193" y="104"/>
                </a:cxn>
                <a:cxn ang="0">
                  <a:pos x="180" y="95"/>
                </a:cxn>
                <a:cxn ang="0">
                  <a:pos x="166" y="126"/>
                </a:cxn>
                <a:cxn ang="0">
                  <a:pos x="163" y="140"/>
                </a:cxn>
                <a:cxn ang="0">
                  <a:pos x="149" y="127"/>
                </a:cxn>
                <a:cxn ang="0">
                  <a:pos x="132" y="99"/>
                </a:cxn>
                <a:cxn ang="0">
                  <a:pos x="115" y="114"/>
                </a:cxn>
                <a:cxn ang="0">
                  <a:pos x="111" y="127"/>
                </a:cxn>
                <a:cxn ang="0">
                  <a:pos x="88" y="136"/>
                </a:cxn>
                <a:cxn ang="0">
                  <a:pos x="54" y="142"/>
                </a:cxn>
              </a:cxnLst>
              <a:rect l="0" t="0" r="r" b="b"/>
              <a:pathLst>
                <a:path w="241" h="142">
                  <a:moveTo>
                    <a:pt x="54" y="142"/>
                  </a:moveTo>
                  <a:lnTo>
                    <a:pt x="52" y="131"/>
                  </a:lnTo>
                  <a:lnTo>
                    <a:pt x="45" y="130"/>
                  </a:lnTo>
                  <a:lnTo>
                    <a:pt x="42" y="119"/>
                  </a:lnTo>
                  <a:lnTo>
                    <a:pt x="42" y="101"/>
                  </a:lnTo>
                  <a:lnTo>
                    <a:pt x="38" y="100"/>
                  </a:lnTo>
                  <a:lnTo>
                    <a:pt x="21" y="100"/>
                  </a:lnTo>
                  <a:lnTo>
                    <a:pt x="10" y="117"/>
                  </a:lnTo>
                  <a:lnTo>
                    <a:pt x="4" y="121"/>
                  </a:lnTo>
                  <a:lnTo>
                    <a:pt x="0" y="119"/>
                  </a:lnTo>
                  <a:lnTo>
                    <a:pt x="2" y="97"/>
                  </a:lnTo>
                  <a:lnTo>
                    <a:pt x="5" y="84"/>
                  </a:lnTo>
                  <a:lnTo>
                    <a:pt x="9" y="81"/>
                  </a:lnTo>
                  <a:lnTo>
                    <a:pt x="13" y="74"/>
                  </a:lnTo>
                  <a:lnTo>
                    <a:pt x="20" y="70"/>
                  </a:lnTo>
                  <a:lnTo>
                    <a:pt x="21" y="67"/>
                  </a:lnTo>
                  <a:lnTo>
                    <a:pt x="24" y="57"/>
                  </a:lnTo>
                  <a:lnTo>
                    <a:pt x="30" y="49"/>
                  </a:lnTo>
                  <a:lnTo>
                    <a:pt x="53" y="23"/>
                  </a:lnTo>
                  <a:lnTo>
                    <a:pt x="50" y="18"/>
                  </a:lnTo>
                  <a:lnTo>
                    <a:pt x="53" y="11"/>
                  </a:lnTo>
                  <a:lnTo>
                    <a:pt x="70" y="13"/>
                  </a:lnTo>
                  <a:lnTo>
                    <a:pt x="78" y="9"/>
                  </a:lnTo>
                  <a:lnTo>
                    <a:pt x="85" y="3"/>
                  </a:lnTo>
                  <a:lnTo>
                    <a:pt x="91" y="9"/>
                  </a:lnTo>
                  <a:lnTo>
                    <a:pt x="127" y="6"/>
                  </a:lnTo>
                  <a:lnTo>
                    <a:pt x="153" y="0"/>
                  </a:lnTo>
                  <a:lnTo>
                    <a:pt x="172" y="6"/>
                  </a:lnTo>
                  <a:lnTo>
                    <a:pt x="190" y="13"/>
                  </a:lnTo>
                  <a:lnTo>
                    <a:pt x="197" y="22"/>
                  </a:lnTo>
                  <a:lnTo>
                    <a:pt x="195" y="30"/>
                  </a:lnTo>
                  <a:lnTo>
                    <a:pt x="193" y="40"/>
                  </a:lnTo>
                  <a:lnTo>
                    <a:pt x="201" y="52"/>
                  </a:lnTo>
                  <a:lnTo>
                    <a:pt x="207" y="57"/>
                  </a:lnTo>
                  <a:lnTo>
                    <a:pt x="217" y="62"/>
                  </a:lnTo>
                  <a:lnTo>
                    <a:pt x="226" y="63"/>
                  </a:lnTo>
                  <a:lnTo>
                    <a:pt x="234" y="58"/>
                  </a:lnTo>
                  <a:lnTo>
                    <a:pt x="241" y="63"/>
                  </a:lnTo>
                  <a:lnTo>
                    <a:pt x="239" y="74"/>
                  </a:lnTo>
                  <a:lnTo>
                    <a:pt x="239" y="82"/>
                  </a:lnTo>
                  <a:lnTo>
                    <a:pt x="235" y="84"/>
                  </a:lnTo>
                  <a:lnTo>
                    <a:pt x="224" y="86"/>
                  </a:lnTo>
                  <a:lnTo>
                    <a:pt x="223" y="92"/>
                  </a:lnTo>
                  <a:lnTo>
                    <a:pt x="224" y="99"/>
                  </a:lnTo>
                  <a:lnTo>
                    <a:pt x="226" y="105"/>
                  </a:lnTo>
                  <a:lnTo>
                    <a:pt x="225" y="109"/>
                  </a:lnTo>
                  <a:lnTo>
                    <a:pt x="204" y="105"/>
                  </a:lnTo>
                  <a:lnTo>
                    <a:pt x="193" y="104"/>
                  </a:lnTo>
                  <a:lnTo>
                    <a:pt x="187" y="99"/>
                  </a:lnTo>
                  <a:lnTo>
                    <a:pt x="180" y="95"/>
                  </a:lnTo>
                  <a:lnTo>
                    <a:pt x="177" y="106"/>
                  </a:lnTo>
                  <a:lnTo>
                    <a:pt x="166" y="126"/>
                  </a:lnTo>
                  <a:lnTo>
                    <a:pt x="165" y="135"/>
                  </a:lnTo>
                  <a:lnTo>
                    <a:pt x="163" y="140"/>
                  </a:lnTo>
                  <a:lnTo>
                    <a:pt x="155" y="135"/>
                  </a:lnTo>
                  <a:lnTo>
                    <a:pt x="149" y="127"/>
                  </a:lnTo>
                  <a:lnTo>
                    <a:pt x="138" y="119"/>
                  </a:lnTo>
                  <a:lnTo>
                    <a:pt x="132" y="99"/>
                  </a:lnTo>
                  <a:lnTo>
                    <a:pt x="121" y="105"/>
                  </a:lnTo>
                  <a:lnTo>
                    <a:pt x="115" y="114"/>
                  </a:lnTo>
                  <a:lnTo>
                    <a:pt x="115" y="122"/>
                  </a:lnTo>
                  <a:lnTo>
                    <a:pt x="111" y="127"/>
                  </a:lnTo>
                  <a:lnTo>
                    <a:pt x="100" y="136"/>
                  </a:lnTo>
                  <a:lnTo>
                    <a:pt x="88" y="136"/>
                  </a:lnTo>
                  <a:lnTo>
                    <a:pt x="63" y="142"/>
                  </a:lnTo>
                  <a:lnTo>
                    <a:pt x="54" y="142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0" name="Freeform 184"/>
            <p:cNvSpPr>
              <a:spLocks noChangeAspect="1"/>
            </p:cNvSpPr>
            <p:nvPr/>
          </p:nvSpPr>
          <p:spPr bwMode="gray">
            <a:xfrm>
              <a:off x="4809331" y="2649885"/>
              <a:ext cx="58738" cy="50800"/>
            </a:xfrm>
            <a:custGeom>
              <a:avLst/>
              <a:gdLst/>
              <a:ahLst/>
              <a:cxnLst>
                <a:cxn ang="0">
                  <a:pos x="158" y="160"/>
                </a:cxn>
                <a:cxn ang="0">
                  <a:pos x="150" y="161"/>
                </a:cxn>
                <a:cxn ang="0">
                  <a:pos x="140" y="159"/>
                </a:cxn>
                <a:cxn ang="0">
                  <a:pos x="131" y="152"/>
                </a:cxn>
                <a:cxn ang="0">
                  <a:pos x="120" y="146"/>
                </a:cxn>
                <a:cxn ang="0">
                  <a:pos x="123" y="140"/>
                </a:cxn>
                <a:cxn ang="0">
                  <a:pos x="118" y="138"/>
                </a:cxn>
                <a:cxn ang="0">
                  <a:pos x="118" y="114"/>
                </a:cxn>
                <a:cxn ang="0">
                  <a:pos x="112" y="114"/>
                </a:cxn>
                <a:cxn ang="0">
                  <a:pos x="106" y="122"/>
                </a:cxn>
                <a:cxn ang="0">
                  <a:pos x="101" y="129"/>
                </a:cxn>
                <a:cxn ang="0">
                  <a:pos x="91" y="129"/>
                </a:cxn>
                <a:cxn ang="0">
                  <a:pos x="81" y="125"/>
                </a:cxn>
                <a:cxn ang="0">
                  <a:pos x="79" y="110"/>
                </a:cxn>
                <a:cxn ang="0">
                  <a:pos x="76" y="101"/>
                </a:cxn>
                <a:cxn ang="0">
                  <a:pos x="70" y="96"/>
                </a:cxn>
                <a:cxn ang="0">
                  <a:pos x="58" y="92"/>
                </a:cxn>
                <a:cxn ang="0">
                  <a:pos x="44" y="84"/>
                </a:cxn>
                <a:cxn ang="0">
                  <a:pos x="34" y="80"/>
                </a:cxn>
                <a:cxn ang="0">
                  <a:pos x="25" y="62"/>
                </a:cxn>
                <a:cxn ang="0">
                  <a:pos x="13" y="63"/>
                </a:cxn>
                <a:cxn ang="0">
                  <a:pos x="2" y="58"/>
                </a:cxn>
                <a:cxn ang="0">
                  <a:pos x="0" y="48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23" y="15"/>
                </a:cxn>
                <a:cxn ang="0">
                  <a:pos x="33" y="11"/>
                </a:cxn>
                <a:cxn ang="0">
                  <a:pos x="39" y="10"/>
                </a:cxn>
                <a:cxn ang="0">
                  <a:pos x="39" y="11"/>
                </a:cxn>
                <a:cxn ang="0">
                  <a:pos x="56" y="20"/>
                </a:cxn>
                <a:cxn ang="0">
                  <a:pos x="76" y="14"/>
                </a:cxn>
                <a:cxn ang="0">
                  <a:pos x="91" y="4"/>
                </a:cxn>
                <a:cxn ang="0">
                  <a:pos x="103" y="1"/>
                </a:cxn>
                <a:cxn ang="0">
                  <a:pos x="118" y="0"/>
                </a:cxn>
                <a:cxn ang="0">
                  <a:pos x="124" y="6"/>
                </a:cxn>
                <a:cxn ang="0">
                  <a:pos x="127" y="6"/>
                </a:cxn>
                <a:cxn ang="0">
                  <a:pos x="129" y="14"/>
                </a:cxn>
                <a:cxn ang="0">
                  <a:pos x="138" y="17"/>
                </a:cxn>
                <a:cxn ang="0">
                  <a:pos x="146" y="19"/>
                </a:cxn>
                <a:cxn ang="0">
                  <a:pos x="155" y="24"/>
                </a:cxn>
                <a:cxn ang="0">
                  <a:pos x="155" y="35"/>
                </a:cxn>
                <a:cxn ang="0">
                  <a:pos x="154" y="44"/>
                </a:cxn>
                <a:cxn ang="0">
                  <a:pos x="156" y="55"/>
                </a:cxn>
                <a:cxn ang="0">
                  <a:pos x="163" y="62"/>
                </a:cxn>
                <a:cxn ang="0">
                  <a:pos x="176" y="62"/>
                </a:cxn>
                <a:cxn ang="0">
                  <a:pos x="181" y="68"/>
                </a:cxn>
                <a:cxn ang="0">
                  <a:pos x="182" y="79"/>
                </a:cxn>
                <a:cxn ang="0">
                  <a:pos x="188" y="87"/>
                </a:cxn>
                <a:cxn ang="0">
                  <a:pos x="188" y="96"/>
                </a:cxn>
                <a:cxn ang="0">
                  <a:pos x="177" y="112"/>
                </a:cxn>
                <a:cxn ang="0">
                  <a:pos x="171" y="112"/>
                </a:cxn>
                <a:cxn ang="0">
                  <a:pos x="161" y="119"/>
                </a:cxn>
                <a:cxn ang="0">
                  <a:pos x="155" y="132"/>
                </a:cxn>
                <a:cxn ang="0">
                  <a:pos x="158" y="145"/>
                </a:cxn>
                <a:cxn ang="0">
                  <a:pos x="158" y="160"/>
                </a:cxn>
              </a:cxnLst>
              <a:rect l="0" t="0" r="r" b="b"/>
              <a:pathLst>
                <a:path w="188" h="161">
                  <a:moveTo>
                    <a:pt x="158" y="160"/>
                  </a:moveTo>
                  <a:lnTo>
                    <a:pt x="150" y="161"/>
                  </a:lnTo>
                  <a:lnTo>
                    <a:pt x="140" y="159"/>
                  </a:lnTo>
                  <a:lnTo>
                    <a:pt x="131" y="152"/>
                  </a:lnTo>
                  <a:lnTo>
                    <a:pt x="120" y="146"/>
                  </a:lnTo>
                  <a:lnTo>
                    <a:pt x="123" y="140"/>
                  </a:lnTo>
                  <a:lnTo>
                    <a:pt x="118" y="138"/>
                  </a:lnTo>
                  <a:lnTo>
                    <a:pt x="118" y="114"/>
                  </a:lnTo>
                  <a:lnTo>
                    <a:pt x="112" y="114"/>
                  </a:lnTo>
                  <a:lnTo>
                    <a:pt x="106" y="122"/>
                  </a:lnTo>
                  <a:lnTo>
                    <a:pt x="101" y="129"/>
                  </a:lnTo>
                  <a:lnTo>
                    <a:pt x="91" y="129"/>
                  </a:lnTo>
                  <a:lnTo>
                    <a:pt x="81" y="125"/>
                  </a:lnTo>
                  <a:lnTo>
                    <a:pt x="79" y="110"/>
                  </a:lnTo>
                  <a:lnTo>
                    <a:pt x="76" y="101"/>
                  </a:lnTo>
                  <a:lnTo>
                    <a:pt x="70" y="96"/>
                  </a:lnTo>
                  <a:lnTo>
                    <a:pt x="58" y="92"/>
                  </a:lnTo>
                  <a:lnTo>
                    <a:pt x="44" y="84"/>
                  </a:lnTo>
                  <a:lnTo>
                    <a:pt x="34" y="80"/>
                  </a:lnTo>
                  <a:lnTo>
                    <a:pt x="25" y="62"/>
                  </a:lnTo>
                  <a:lnTo>
                    <a:pt x="13" y="63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23" y="15"/>
                  </a:lnTo>
                  <a:lnTo>
                    <a:pt x="33" y="11"/>
                  </a:lnTo>
                  <a:lnTo>
                    <a:pt x="39" y="10"/>
                  </a:lnTo>
                  <a:lnTo>
                    <a:pt x="39" y="11"/>
                  </a:lnTo>
                  <a:lnTo>
                    <a:pt x="56" y="20"/>
                  </a:lnTo>
                  <a:lnTo>
                    <a:pt x="76" y="14"/>
                  </a:lnTo>
                  <a:lnTo>
                    <a:pt x="91" y="4"/>
                  </a:lnTo>
                  <a:lnTo>
                    <a:pt x="103" y="1"/>
                  </a:lnTo>
                  <a:lnTo>
                    <a:pt x="118" y="0"/>
                  </a:lnTo>
                  <a:lnTo>
                    <a:pt x="124" y="6"/>
                  </a:lnTo>
                  <a:lnTo>
                    <a:pt x="127" y="6"/>
                  </a:lnTo>
                  <a:lnTo>
                    <a:pt x="129" y="14"/>
                  </a:lnTo>
                  <a:lnTo>
                    <a:pt x="138" y="17"/>
                  </a:lnTo>
                  <a:lnTo>
                    <a:pt x="146" y="19"/>
                  </a:lnTo>
                  <a:lnTo>
                    <a:pt x="155" y="24"/>
                  </a:lnTo>
                  <a:lnTo>
                    <a:pt x="155" y="35"/>
                  </a:lnTo>
                  <a:lnTo>
                    <a:pt x="154" y="44"/>
                  </a:lnTo>
                  <a:lnTo>
                    <a:pt x="156" y="55"/>
                  </a:lnTo>
                  <a:lnTo>
                    <a:pt x="163" y="62"/>
                  </a:lnTo>
                  <a:lnTo>
                    <a:pt x="176" y="62"/>
                  </a:lnTo>
                  <a:lnTo>
                    <a:pt x="181" y="68"/>
                  </a:lnTo>
                  <a:lnTo>
                    <a:pt x="182" y="79"/>
                  </a:lnTo>
                  <a:lnTo>
                    <a:pt x="188" y="87"/>
                  </a:lnTo>
                  <a:lnTo>
                    <a:pt x="188" y="96"/>
                  </a:lnTo>
                  <a:lnTo>
                    <a:pt x="177" y="112"/>
                  </a:lnTo>
                  <a:lnTo>
                    <a:pt x="171" y="112"/>
                  </a:lnTo>
                  <a:lnTo>
                    <a:pt x="161" y="119"/>
                  </a:lnTo>
                  <a:lnTo>
                    <a:pt x="155" y="132"/>
                  </a:lnTo>
                  <a:lnTo>
                    <a:pt x="158" y="145"/>
                  </a:lnTo>
                  <a:lnTo>
                    <a:pt x="158" y="160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1" name="Freeform 185"/>
            <p:cNvSpPr>
              <a:spLocks noChangeAspect="1"/>
            </p:cNvSpPr>
            <p:nvPr/>
          </p:nvSpPr>
          <p:spPr bwMode="gray">
            <a:xfrm>
              <a:off x="4601369" y="2848322"/>
              <a:ext cx="217488" cy="173038"/>
            </a:xfrm>
            <a:custGeom>
              <a:avLst/>
              <a:gdLst/>
              <a:ahLst/>
              <a:cxnLst>
                <a:cxn ang="0">
                  <a:pos x="100" y="440"/>
                </a:cxn>
                <a:cxn ang="0">
                  <a:pos x="128" y="410"/>
                </a:cxn>
                <a:cxn ang="0">
                  <a:pos x="112" y="376"/>
                </a:cxn>
                <a:cxn ang="0">
                  <a:pos x="124" y="340"/>
                </a:cxn>
                <a:cxn ang="0">
                  <a:pos x="106" y="301"/>
                </a:cxn>
                <a:cxn ang="0">
                  <a:pos x="135" y="280"/>
                </a:cxn>
                <a:cxn ang="0">
                  <a:pos x="129" y="253"/>
                </a:cxn>
                <a:cxn ang="0">
                  <a:pos x="138" y="210"/>
                </a:cxn>
                <a:cxn ang="0">
                  <a:pos x="169" y="165"/>
                </a:cxn>
                <a:cxn ang="0">
                  <a:pos x="155" y="138"/>
                </a:cxn>
                <a:cxn ang="0">
                  <a:pos x="110" y="140"/>
                </a:cxn>
                <a:cxn ang="0">
                  <a:pos x="65" y="135"/>
                </a:cxn>
                <a:cxn ang="0">
                  <a:pos x="36" y="131"/>
                </a:cxn>
                <a:cxn ang="0">
                  <a:pos x="25" y="128"/>
                </a:cxn>
                <a:cxn ang="0">
                  <a:pos x="26" y="108"/>
                </a:cxn>
                <a:cxn ang="0">
                  <a:pos x="27" y="82"/>
                </a:cxn>
                <a:cxn ang="0">
                  <a:pos x="16" y="70"/>
                </a:cxn>
                <a:cxn ang="0">
                  <a:pos x="17" y="34"/>
                </a:cxn>
                <a:cxn ang="0">
                  <a:pos x="56" y="22"/>
                </a:cxn>
                <a:cxn ang="0">
                  <a:pos x="84" y="0"/>
                </a:cxn>
                <a:cxn ang="0">
                  <a:pos x="129" y="14"/>
                </a:cxn>
                <a:cxn ang="0">
                  <a:pos x="192" y="9"/>
                </a:cxn>
                <a:cxn ang="0">
                  <a:pos x="256" y="22"/>
                </a:cxn>
                <a:cxn ang="0">
                  <a:pos x="306" y="18"/>
                </a:cxn>
                <a:cxn ang="0">
                  <a:pos x="366" y="23"/>
                </a:cxn>
                <a:cxn ang="0">
                  <a:pos x="408" y="27"/>
                </a:cxn>
                <a:cxn ang="0">
                  <a:pos x="440" y="54"/>
                </a:cxn>
                <a:cxn ang="0">
                  <a:pos x="469" y="69"/>
                </a:cxn>
                <a:cxn ang="0">
                  <a:pos x="537" y="81"/>
                </a:cxn>
                <a:cxn ang="0">
                  <a:pos x="564" y="75"/>
                </a:cxn>
                <a:cxn ang="0">
                  <a:pos x="589" y="97"/>
                </a:cxn>
                <a:cxn ang="0">
                  <a:pos x="597" y="92"/>
                </a:cxn>
                <a:cxn ang="0">
                  <a:pos x="644" y="101"/>
                </a:cxn>
                <a:cxn ang="0">
                  <a:pos x="678" y="100"/>
                </a:cxn>
                <a:cxn ang="0">
                  <a:pos x="678" y="114"/>
                </a:cxn>
                <a:cxn ang="0">
                  <a:pos x="675" y="144"/>
                </a:cxn>
                <a:cxn ang="0">
                  <a:pos x="564" y="203"/>
                </a:cxn>
                <a:cxn ang="0">
                  <a:pos x="543" y="232"/>
                </a:cxn>
                <a:cxn ang="0">
                  <a:pos x="495" y="300"/>
                </a:cxn>
                <a:cxn ang="0">
                  <a:pos x="489" y="321"/>
                </a:cxn>
                <a:cxn ang="0">
                  <a:pos x="497" y="343"/>
                </a:cxn>
                <a:cxn ang="0">
                  <a:pos x="515" y="354"/>
                </a:cxn>
                <a:cxn ang="0">
                  <a:pos x="500" y="378"/>
                </a:cxn>
                <a:cxn ang="0">
                  <a:pos x="474" y="409"/>
                </a:cxn>
                <a:cxn ang="0">
                  <a:pos x="465" y="435"/>
                </a:cxn>
                <a:cxn ang="0">
                  <a:pos x="415" y="463"/>
                </a:cxn>
                <a:cxn ang="0">
                  <a:pos x="398" y="496"/>
                </a:cxn>
                <a:cxn ang="0">
                  <a:pos x="364" y="501"/>
                </a:cxn>
                <a:cxn ang="0">
                  <a:pos x="318" y="500"/>
                </a:cxn>
                <a:cxn ang="0">
                  <a:pos x="258" y="515"/>
                </a:cxn>
                <a:cxn ang="0">
                  <a:pos x="226" y="529"/>
                </a:cxn>
                <a:cxn ang="0">
                  <a:pos x="210" y="545"/>
                </a:cxn>
                <a:cxn ang="0">
                  <a:pos x="170" y="517"/>
                </a:cxn>
                <a:cxn ang="0">
                  <a:pos x="161" y="491"/>
                </a:cxn>
                <a:cxn ang="0">
                  <a:pos x="148" y="477"/>
                </a:cxn>
                <a:cxn ang="0">
                  <a:pos x="105" y="468"/>
                </a:cxn>
              </a:cxnLst>
              <a:rect l="0" t="0" r="r" b="b"/>
              <a:pathLst>
                <a:path w="687" h="545">
                  <a:moveTo>
                    <a:pt x="105" y="468"/>
                  </a:moveTo>
                  <a:lnTo>
                    <a:pt x="101" y="451"/>
                  </a:lnTo>
                  <a:lnTo>
                    <a:pt x="100" y="440"/>
                  </a:lnTo>
                  <a:lnTo>
                    <a:pt x="107" y="430"/>
                  </a:lnTo>
                  <a:lnTo>
                    <a:pt x="122" y="419"/>
                  </a:lnTo>
                  <a:lnTo>
                    <a:pt x="128" y="410"/>
                  </a:lnTo>
                  <a:lnTo>
                    <a:pt x="126" y="399"/>
                  </a:lnTo>
                  <a:lnTo>
                    <a:pt x="116" y="388"/>
                  </a:lnTo>
                  <a:lnTo>
                    <a:pt x="112" y="376"/>
                  </a:lnTo>
                  <a:lnTo>
                    <a:pt x="113" y="361"/>
                  </a:lnTo>
                  <a:lnTo>
                    <a:pt x="121" y="349"/>
                  </a:lnTo>
                  <a:lnTo>
                    <a:pt x="124" y="340"/>
                  </a:lnTo>
                  <a:lnTo>
                    <a:pt x="122" y="335"/>
                  </a:lnTo>
                  <a:lnTo>
                    <a:pt x="110" y="317"/>
                  </a:lnTo>
                  <a:lnTo>
                    <a:pt x="106" y="301"/>
                  </a:lnTo>
                  <a:lnTo>
                    <a:pt x="114" y="295"/>
                  </a:lnTo>
                  <a:lnTo>
                    <a:pt x="126" y="291"/>
                  </a:lnTo>
                  <a:lnTo>
                    <a:pt x="135" y="280"/>
                  </a:lnTo>
                  <a:lnTo>
                    <a:pt x="137" y="270"/>
                  </a:lnTo>
                  <a:lnTo>
                    <a:pt x="129" y="260"/>
                  </a:lnTo>
                  <a:lnTo>
                    <a:pt x="129" y="253"/>
                  </a:lnTo>
                  <a:lnTo>
                    <a:pt x="135" y="238"/>
                  </a:lnTo>
                  <a:lnTo>
                    <a:pt x="138" y="224"/>
                  </a:lnTo>
                  <a:lnTo>
                    <a:pt x="138" y="210"/>
                  </a:lnTo>
                  <a:lnTo>
                    <a:pt x="139" y="200"/>
                  </a:lnTo>
                  <a:lnTo>
                    <a:pt x="161" y="178"/>
                  </a:lnTo>
                  <a:lnTo>
                    <a:pt x="169" y="165"/>
                  </a:lnTo>
                  <a:lnTo>
                    <a:pt x="169" y="156"/>
                  </a:lnTo>
                  <a:lnTo>
                    <a:pt x="161" y="147"/>
                  </a:lnTo>
                  <a:lnTo>
                    <a:pt x="155" y="138"/>
                  </a:lnTo>
                  <a:lnTo>
                    <a:pt x="140" y="134"/>
                  </a:lnTo>
                  <a:lnTo>
                    <a:pt x="123" y="134"/>
                  </a:lnTo>
                  <a:lnTo>
                    <a:pt x="110" y="140"/>
                  </a:lnTo>
                  <a:lnTo>
                    <a:pt x="86" y="138"/>
                  </a:lnTo>
                  <a:lnTo>
                    <a:pt x="73" y="140"/>
                  </a:lnTo>
                  <a:lnTo>
                    <a:pt x="65" y="135"/>
                  </a:lnTo>
                  <a:lnTo>
                    <a:pt x="64" y="123"/>
                  </a:lnTo>
                  <a:lnTo>
                    <a:pt x="51" y="125"/>
                  </a:lnTo>
                  <a:lnTo>
                    <a:pt x="36" y="131"/>
                  </a:lnTo>
                  <a:lnTo>
                    <a:pt x="27" y="141"/>
                  </a:lnTo>
                  <a:lnTo>
                    <a:pt x="25" y="136"/>
                  </a:lnTo>
                  <a:lnTo>
                    <a:pt x="25" y="128"/>
                  </a:lnTo>
                  <a:lnTo>
                    <a:pt x="28" y="116"/>
                  </a:lnTo>
                  <a:lnTo>
                    <a:pt x="35" y="107"/>
                  </a:lnTo>
                  <a:lnTo>
                    <a:pt x="26" y="108"/>
                  </a:lnTo>
                  <a:lnTo>
                    <a:pt x="30" y="100"/>
                  </a:lnTo>
                  <a:lnTo>
                    <a:pt x="20" y="95"/>
                  </a:lnTo>
                  <a:lnTo>
                    <a:pt x="27" y="82"/>
                  </a:lnTo>
                  <a:lnTo>
                    <a:pt x="22" y="82"/>
                  </a:lnTo>
                  <a:lnTo>
                    <a:pt x="15" y="79"/>
                  </a:lnTo>
                  <a:lnTo>
                    <a:pt x="16" y="70"/>
                  </a:lnTo>
                  <a:lnTo>
                    <a:pt x="0" y="57"/>
                  </a:lnTo>
                  <a:lnTo>
                    <a:pt x="5" y="43"/>
                  </a:lnTo>
                  <a:lnTo>
                    <a:pt x="17" y="34"/>
                  </a:lnTo>
                  <a:lnTo>
                    <a:pt x="28" y="31"/>
                  </a:lnTo>
                  <a:lnTo>
                    <a:pt x="47" y="31"/>
                  </a:lnTo>
                  <a:lnTo>
                    <a:pt x="56" y="22"/>
                  </a:lnTo>
                  <a:lnTo>
                    <a:pt x="54" y="16"/>
                  </a:lnTo>
                  <a:lnTo>
                    <a:pt x="62" y="5"/>
                  </a:lnTo>
                  <a:lnTo>
                    <a:pt x="84" y="0"/>
                  </a:lnTo>
                  <a:lnTo>
                    <a:pt x="95" y="3"/>
                  </a:lnTo>
                  <a:lnTo>
                    <a:pt x="110" y="10"/>
                  </a:lnTo>
                  <a:lnTo>
                    <a:pt x="129" y="14"/>
                  </a:lnTo>
                  <a:lnTo>
                    <a:pt x="170" y="12"/>
                  </a:lnTo>
                  <a:lnTo>
                    <a:pt x="180" y="7"/>
                  </a:lnTo>
                  <a:lnTo>
                    <a:pt x="192" y="9"/>
                  </a:lnTo>
                  <a:lnTo>
                    <a:pt x="212" y="15"/>
                  </a:lnTo>
                  <a:lnTo>
                    <a:pt x="223" y="15"/>
                  </a:lnTo>
                  <a:lnTo>
                    <a:pt x="256" y="22"/>
                  </a:lnTo>
                  <a:lnTo>
                    <a:pt x="273" y="23"/>
                  </a:lnTo>
                  <a:lnTo>
                    <a:pt x="293" y="22"/>
                  </a:lnTo>
                  <a:lnTo>
                    <a:pt x="306" y="18"/>
                  </a:lnTo>
                  <a:lnTo>
                    <a:pt x="317" y="22"/>
                  </a:lnTo>
                  <a:lnTo>
                    <a:pt x="337" y="25"/>
                  </a:lnTo>
                  <a:lnTo>
                    <a:pt x="366" y="23"/>
                  </a:lnTo>
                  <a:lnTo>
                    <a:pt x="381" y="28"/>
                  </a:lnTo>
                  <a:lnTo>
                    <a:pt x="398" y="30"/>
                  </a:lnTo>
                  <a:lnTo>
                    <a:pt x="408" y="27"/>
                  </a:lnTo>
                  <a:lnTo>
                    <a:pt x="409" y="31"/>
                  </a:lnTo>
                  <a:lnTo>
                    <a:pt x="431" y="49"/>
                  </a:lnTo>
                  <a:lnTo>
                    <a:pt x="440" y="54"/>
                  </a:lnTo>
                  <a:lnTo>
                    <a:pt x="451" y="57"/>
                  </a:lnTo>
                  <a:lnTo>
                    <a:pt x="462" y="63"/>
                  </a:lnTo>
                  <a:lnTo>
                    <a:pt x="469" y="69"/>
                  </a:lnTo>
                  <a:lnTo>
                    <a:pt x="515" y="81"/>
                  </a:lnTo>
                  <a:lnTo>
                    <a:pt x="531" y="82"/>
                  </a:lnTo>
                  <a:lnTo>
                    <a:pt x="537" y="81"/>
                  </a:lnTo>
                  <a:lnTo>
                    <a:pt x="547" y="74"/>
                  </a:lnTo>
                  <a:lnTo>
                    <a:pt x="555" y="73"/>
                  </a:lnTo>
                  <a:lnTo>
                    <a:pt x="564" y="75"/>
                  </a:lnTo>
                  <a:lnTo>
                    <a:pt x="579" y="85"/>
                  </a:lnTo>
                  <a:lnTo>
                    <a:pt x="585" y="92"/>
                  </a:lnTo>
                  <a:lnTo>
                    <a:pt x="589" y="97"/>
                  </a:lnTo>
                  <a:lnTo>
                    <a:pt x="595" y="98"/>
                  </a:lnTo>
                  <a:lnTo>
                    <a:pt x="600" y="96"/>
                  </a:lnTo>
                  <a:lnTo>
                    <a:pt x="597" y="92"/>
                  </a:lnTo>
                  <a:lnTo>
                    <a:pt x="608" y="101"/>
                  </a:lnTo>
                  <a:lnTo>
                    <a:pt x="616" y="103"/>
                  </a:lnTo>
                  <a:lnTo>
                    <a:pt x="644" y="101"/>
                  </a:lnTo>
                  <a:lnTo>
                    <a:pt x="657" y="98"/>
                  </a:lnTo>
                  <a:lnTo>
                    <a:pt x="671" y="98"/>
                  </a:lnTo>
                  <a:lnTo>
                    <a:pt x="678" y="100"/>
                  </a:lnTo>
                  <a:lnTo>
                    <a:pt x="686" y="102"/>
                  </a:lnTo>
                  <a:lnTo>
                    <a:pt x="687" y="109"/>
                  </a:lnTo>
                  <a:lnTo>
                    <a:pt x="678" y="114"/>
                  </a:lnTo>
                  <a:lnTo>
                    <a:pt x="680" y="124"/>
                  </a:lnTo>
                  <a:lnTo>
                    <a:pt x="683" y="133"/>
                  </a:lnTo>
                  <a:lnTo>
                    <a:pt x="675" y="144"/>
                  </a:lnTo>
                  <a:lnTo>
                    <a:pt x="637" y="167"/>
                  </a:lnTo>
                  <a:lnTo>
                    <a:pt x="623" y="181"/>
                  </a:lnTo>
                  <a:lnTo>
                    <a:pt x="564" y="203"/>
                  </a:lnTo>
                  <a:lnTo>
                    <a:pt x="552" y="217"/>
                  </a:lnTo>
                  <a:lnTo>
                    <a:pt x="552" y="224"/>
                  </a:lnTo>
                  <a:lnTo>
                    <a:pt x="543" y="232"/>
                  </a:lnTo>
                  <a:lnTo>
                    <a:pt x="531" y="247"/>
                  </a:lnTo>
                  <a:lnTo>
                    <a:pt x="515" y="274"/>
                  </a:lnTo>
                  <a:lnTo>
                    <a:pt x="495" y="300"/>
                  </a:lnTo>
                  <a:lnTo>
                    <a:pt x="492" y="312"/>
                  </a:lnTo>
                  <a:lnTo>
                    <a:pt x="489" y="318"/>
                  </a:lnTo>
                  <a:lnTo>
                    <a:pt x="489" y="321"/>
                  </a:lnTo>
                  <a:lnTo>
                    <a:pt x="492" y="327"/>
                  </a:lnTo>
                  <a:lnTo>
                    <a:pt x="494" y="337"/>
                  </a:lnTo>
                  <a:lnTo>
                    <a:pt x="497" y="343"/>
                  </a:lnTo>
                  <a:lnTo>
                    <a:pt x="501" y="349"/>
                  </a:lnTo>
                  <a:lnTo>
                    <a:pt x="506" y="351"/>
                  </a:lnTo>
                  <a:lnTo>
                    <a:pt x="515" y="354"/>
                  </a:lnTo>
                  <a:lnTo>
                    <a:pt x="519" y="360"/>
                  </a:lnTo>
                  <a:lnTo>
                    <a:pt x="514" y="369"/>
                  </a:lnTo>
                  <a:lnTo>
                    <a:pt x="500" y="378"/>
                  </a:lnTo>
                  <a:lnTo>
                    <a:pt x="492" y="385"/>
                  </a:lnTo>
                  <a:lnTo>
                    <a:pt x="484" y="392"/>
                  </a:lnTo>
                  <a:lnTo>
                    <a:pt x="474" y="409"/>
                  </a:lnTo>
                  <a:lnTo>
                    <a:pt x="472" y="418"/>
                  </a:lnTo>
                  <a:lnTo>
                    <a:pt x="467" y="426"/>
                  </a:lnTo>
                  <a:lnTo>
                    <a:pt x="465" y="435"/>
                  </a:lnTo>
                  <a:lnTo>
                    <a:pt x="467" y="441"/>
                  </a:lnTo>
                  <a:lnTo>
                    <a:pt x="435" y="445"/>
                  </a:lnTo>
                  <a:lnTo>
                    <a:pt x="415" y="463"/>
                  </a:lnTo>
                  <a:lnTo>
                    <a:pt x="408" y="482"/>
                  </a:lnTo>
                  <a:lnTo>
                    <a:pt x="404" y="490"/>
                  </a:lnTo>
                  <a:lnTo>
                    <a:pt x="398" y="496"/>
                  </a:lnTo>
                  <a:lnTo>
                    <a:pt x="391" y="498"/>
                  </a:lnTo>
                  <a:lnTo>
                    <a:pt x="379" y="495"/>
                  </a:lnTo>
                  <a:lnTo>
                    <a:pt x="364" y="501"/>
                  </a:lnTo>
                  <a:lnTo>
                    <a:pt x="350" y="501"/>
                  </a:lnTo>
                  <a:lnTo>
                    <a:pt x="334" y="498"/>
                  </a:lnTo>
                  <a:lnTo>
                    <a:pt x="318" y="500"/>
                  </a:lnTo>
                  <a:lnTo>
                    <a:pt x="306" y="498"/>
                  </a:lnTo>
                  <a:lnTo>
                    <a:pt x="269" y="502"/>
                  </a:lnTo>
                  <a:lnTo>
                    <a:pt x="258" y="515"/>
                  </a:lnTo>
                  <a:lnTo>
                    <a:pt x="246" y="516"/>
                  </a:lnTo>
                  <a:lnTo>
                    <a:pt x="234" y="521"/>
                  </a:lnTo>
                  <a:lnTo>
                    <a:pt x="226" y="529"/>
                  </a:lnTo>
                  <a:lnTo>
                    <a:pt x="223" y="536"/>
                  </a:lnTo>
                  <a:lnTo>
                    <a:pt x="218" y="541"/>
                  </a:lnTo>
                  <a:lnTo>
                    <a:pt x="210" y="545"/>
                  </a:lnTo>
                  <a:lnTo>
                    <a:pt x="193" y="542"/>
                  </a:lnTo>
                  <a:lnTo>
                    <a:pt x="181" y="533"/>
                  </a:lnTo>
                  <a:lnTo>
                    <a:pt x="170" y="517"/>
                  </a:lnTo>
                  <a:lnTo>
                    <a:pt x="169" y="509"/>
                  </a:lnTo>
                  <a:lnTo>
                    <a:pt x="161" y="502"/>
                  </a:lnTo>
                  <a:lnTo>
                    <a:pt x="161" y="491"/>
                  </a:lnTo>
                  <a:lnTo>
                    <a:pt x="160" y="488"/>
                  </a:lnTo>
                  <a:lnTo>
                    <a:pt x="156" y="484"/>
                  </a:lnTo>
                  <a:lnTo>
                    <a:pt x="148" y="477"/>
                  </a:lnTo>
                  <a:lnTo>
                    <a:pt x="133" y="468"/>
                  </a:lnTo>
                  <a:lnTo>
                    <a:pt x="126" y="467"/>
                  </a:lnTo>
                  <a:lnTo>
                    <a:pt x="105" y="46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2" name="Freeform 186"/>
            <p:cNvSpPr>
              <a:spLocks noChangeAspect="1"/>
            </p:cNvSpPr>
            <p:nvPr/>
          </p:nvSpPr>
          <p:spPr bwMode="gray">
            <a:xfrm>
              <a:off x="4820444" y="2592735"/>
              <a:ext cx="63500" cy="76200"/>
            </a:xfrm>
            <a:custGeom>
              <a:avLst/>
              <a:gdLst/>
              <a:ahLst/>
              <a:cxnLst>
                <a:cxn ang="0">
                  <a:pos x="124" y="239"/>
                </a:cxn>
                <a:cxn ang="0">
                  <a:pos x="116" y="221"/>
                </a:cxn>
                <a:cxn ang="0">
                  <a:pos x="116" y="201"/>
                </a:cxn>
                <a:cxn ang="0">
                  <a:pos x="99" y="194"/>
                </a:cxn>
                <a:cxn ang="0">
                  <a:pos x="88" y="183"/>
                </a:cxn>
                <a:cxn ang="0">
                  <a:pos x="79" y="177"/>
                </a:cxn>
                <a:cxn ang="0">
                  <a:pos x="52" y="181"/>
                </a:cxn>
                <a:cxn ang="0">
                  <a:pos x="17" y="197"/>
                </a:cxn>
                <a:cxn ang="0">
                  <a:pos x="0" y="187"/>
                </a:cxn>
                <a:cxn ang="0">
                  <a:pos x="10" y="185"/>
                </a:cxn>
                <a:cxn ang="0">
                  <a:pos x="30" y="186"/>
                </a:cxn>
                <a:cxn ang="0">
                  <a:pos x="42" y="182"/>
                </a:cxn>
                <a:cxn ang="0">
                  <a:pos x="25" y="182"/>
                </a:cxn>
                <a:cxn ang="0">
                  <a:pos x="24" y="172"/>
                </a:cxn>
                <a:cxn ang="0">
                  <a:pos x="54" y="162"/>
                </a:cxn>
                <a:cxn ang="0">
                  <a:pos x="78" y="155"/>
                </a:cxn>
                <a:cxn ang="0">
                  <a:pos x="62" y="156"/>
                </a:cxn>
                <a:cxn ang="0">
                  <a:pos x="45" y="153"/>
                </a:cxn>
                <a:cxn ang="0">
                  <a:pos x="38" y="138"/>
                </a:cxn>
                <a:cxn ang="0">
                  <a:pos x="62" y="106"/>
                </a:cxn>
                <a:cxn ang="0">
                  <a:pos x="74" y="52"/>
                </a:cxn>
                <a:cxn ang="0">
                  <a:pos x="88" y="57"/>
                </a:cxn>
                <a:cxn ang="0">
                  <a:pos x="94" y="65"/>
                </a:cxn>
                <a:cxn ang="0">
                  <a:pos x="85" y="69"/>
                </a:cxn>
                <a:cxn ang="0">
                  <a:pos x="83" y="79"/>
                </a:cxn>
                <a:cxn ang="0">
                  <a:pos x="84" y="94"/>
                </a:cxn>
                <a:cxn ang="0">
                  <a:pos x="100" y="103"/>
                </a:cxn>
                <a:cxn ang="0">
                  <a:pos x="106" y="101"/>
                </a:cxn>
                <a:cxn ang="0">
                  <a:pos x="101" y="88"/>
                </a:cxn>
                <a:cxn ang="0">
                  <a:pos x="103" y="81"/>
                </a:cxn>
                <a:cxn ang="0">
                  <a:pos x="111" y="65"/>
                </a:cxn>
                <a:cxn ang="0">
                  <a:pos x="112" y="51"/>
                </a:cxn>
                <a:cxn ang="0">
                  <a:pos x="105" y="48"/>
                </a:cxn>
                <a:cxn ang="0">
                  <a:pos x="103" y="26"/>
                </a:cxn>
                <a:cxn ang="0">
                  <a:pos x="117" y="11"/>
                </a:cxn>
                <a:cxn ang="0">
                  <a:pos x="138" y="4"/>
                </a:cxn>
                <a:cxn ang="0">
                  <a:pos x="161" y="2"/>
                </a:cxn>
                <a:cxn ang="0">
                  <a:pos x="182" y="3"/>
                </a:cxn>
                <a:cxn ang="0">
                  <a:pos x="196" y="16"/>
                </a:cxn>
                <a:cxn ang="0">
                  <a:pos x="170" y="73"/>
                </a:cxn>
                <a:cxn ang="0">
                  <a:pos x="191" y="90"/>
                </a:cxn>
                <a:cxn ang="0">
                  <a:pos x="182" y="111"/>
                </a:cxn>
                <a:cxn ang="0">
                  <a:pos x="171" y="129"/>
                </a:cxn>
                <a:cxn ang="0">
                  <a:pos x="158" y="142"/>
                </a:cxn>
                <a:cxn ang="0">
                  <a:pos x="135" y="137"/>
                </a:cxn>
                <a:cxn ang="0">
                  <a:pos x="138" y="160"/>
                </a:cxn>
                <a:cxn ang="0">
                  <a:pos x="138" y="182"/>
                </a:cxn>
                <a:cxn ang="0">
                  <a:pos x="132" y="208"/>
                </a:cxn>
                <a:cxn ang="0">
                  <a:pos x="137" y="232"/>
                </a:cxn>
              </a:cxnLst>
              <a:rect l="0" t="0" r="r" b="b"/>
              <a:pathLst>
                <a:path w="196" h="239">
                  <a:moveTo>
                    <a:pt x="137" y="239"/>
                  </a:moveTo>
                  <a:lnTo>
                    <a:pt x="124" y="239"/>
                  </a:lnTo>
                  <a:lnTo>
                    <a:pt x="117" y="232"/>
                  </a:lnTo>
                  <a:lnTo>
                    <a:pt x="116" y="221"/>
                  </a:lnTo>
                  <a:lnTo>
                    <a:pt x="117" y="212"/>
                  </a:lnTo>
                  <a:lnTo>
                    <a:pt x="116" y="201"/>
                  </a:lnTo>
                  <a:lnTo>
                    <a:pt x="107" y="196"/>
                  </a:lnTo>
                  <a:lnTo>
                    <a:pt x="99" y="194"/>
                  </a:lnTo>
                  <a:lnTo>
                    <a:pt x="90" y="189"/>
                  </a:lnTo>
                  <a:lnTo>
                    <a:pt x="88" y="183"/>
                  </a:lnTo>
                  <a:lnTo>
                    <a:pt x="85" y="183"/>
                  </a:lnTo>
                  <a:lnTo>
                    <a:pt x="79" y="177"/>
                  </a:lnTo>
                  <a:lnTo>
                    <a:pt x="64" y="178"/>
                  </a:lnTo>
                  <a:lnTo>
                    <a:pt x="52" y="181"/>
                  </a:lnTo>
                  <a:lnTo>
                    <a:pt x="37" y="191"/>
                  </a:lnTo>
                  <a:lnTo>
                    <a:pt x="17" y="197"/>
                  </a:lnTo>
                  <a:lnTo>
                    <a:pt x="0" y="188"/>
                  </a:lnTo>
                  <a:lnTo>
                    <a:pt x="0" y="187"/>
                  </a:lnTo>
                  <a:lnTo>
                    <a:pt x="3" y="185"/>
                  </a:lnTo>
                  <a:lnTo>
                    <a:pt x="10" y="185"/>
                  </a:lnTo>
                  <a:lnTo>
                    <a:pt x="21" y="191"/>
                  </a:lnTo>
                  <a:lnTo>
                    <a:pt x="30" y="186"/>
                  </a:lnTo>
                  <a:lnTo>
                    <a:pt x="38" y="186"/>
                  </a:lnTo>
                  <a:lnTo>
                    <a:pt x="42" y="182"/>
                  </a:lnTo>
                  <a:lnTo>
                    <a:pt x="35" y="181"/>
                  </a:lnTo>
                  <a:lnTo>
                    <a:pt x="25" y="182"/>
                  </a:lnTo>
                  <a:lnTo>
                    <a:pt x="20" y="181"/>
                  </a:lnTo>
                  <a:lnTo>
                    <a:pt x="24" y="172"/>
                  </a:lnTo>
                  <a:lnTo>
                    <a:pt x="43" y="169"/>
                  </a:lnTo>
                  <a:lnTo>
                    <a:pt x="54" y="162"/>
                  </a:lnTo>
                  <a:lnTo>
                    <a:pt x="72" y="159"/>
                  </a:lnTo>
                  <a:lnTo>
                    <a:pt x="78" y="155"/>
                  </a:lnTo>
                  <a:lnTo>
                    <a:pt x="73" y="151"/>
                  </a:lnTo>
                  <a:lnTo>
                    <a:pt x="62" y="156"/>
                  </a:lnTo>
                  <a:lnTo>
                    <a:pt x="52" y="155"/>
                  </a:lnTo>
                  <a:lnTo>
                    <a:pt x="45" y="153"/>
                  </a:lnTo>
                  <a:lnTo>
                    <a:pt x="38" y="146"/>
                  </a:lnTo>
                  <a:lnTo>
                    <a:pt x="38" y="138"/>
                  </a:lnTo>
                  <a:lnTo>
                    <a:pt x="40" y="133"/>
                  </a:lnTo>
                  <a:lnTo>
                    <a:pt x="62" y="106"/>
                  </a:lnTo>
                  <a:lnTo>
                    <a:pt x="68" y="69"/>
                  </a:lnTo>
                  <a:lnTo>
                    <a:pt x="74" y="52"/>
                  </a:lnTo>
                  <a:lnTo>
                    <a:pt x="84" y="48"/>
                  </a:lnTo>
                  <a:lnTo>
                    <a:pt x="88" y="57"/>
                  </a:lnTo>
                  <a:lnTo>
                    <a:pt x="94" y="62"/>
                  </a:lnTo>
                  <a:lnTo>
                    <a:pt x="94" y="65"/>
                  </a:lnTo>
                  <a:lnTo>
                    <a:pt x="94" y="67"/>
                  </a:lnTo>
                  <a:lnTo>
                    <a:pt x="85" y="69"/>
                  </a:lnTo>
                  <a:lnTo>
                    <a:pt x="84" y="73"/>
                  </a:lnTo>
                  <a:lnTo>
                    <a:pt x="83" y="79"/>
                  </a:lnTo>
                  <a:lnTo>
                    <a:pt x="84" y="90"/>
                  </a:lnTo>
                  <a:lnTo>
                    <a:pt x="84" y="94"/>
                  </a:lnTo>
                  <a:lnTo>
                    <a:pt x="89" y="100"/>
                  </a:lnTo>
                  <a:lnTo>
                    <a:pt x="100" y="103"/>
                  </a:lnTo>
                  <a:lnTo>
                    <a:pt x="105" y="103"/>
                  </a:lnTo>
                  <a:lnTo>
                    <a:pt x="106" y="101"/>
                  </a:lnTo>
                  <a:lnTo>
                    <a:pt x="105" y="94"/>
                  </a:lnTo>
                  <a:lnTo>
                    <a:pt x="101" y="88"/>
                  </a:lnTo>
                  <a:lnTo>
                    <a:pt x="100" y="83"/>
                  </a:lnTo>
                  <a:lnTo>
                    <a:pt x="103" y="81"/>
                  </a:lnTo>
                  <a:lnTo>
                    <a:pt x="110" y="76"/>
                  </a:lnTo>
                  <a:lnTo>
                    <a:pt x="111" y="65"/>
                  </a:lnTo>
                  <a:lnTo>
                    <a:pt x="116" y="53"/>
                  </a:lnTo>
                  <a:lnTo>
                    <a:pt x="112" y="51"/>
                  </a:lnTo>
                  <a:lnTo>
                    <a:pt x="106" y="51"/>
                  </a:lnTo>
                  <a:lnTo>
                    <a:pt x="105" y="48"/>
                  </a:lnTo>
                  <a:lnTo>
                    <a:pt x="102" y="31"/>
                  </a:lnTo>
                  <a:lnTo>
                    <a:pt x="103" y="26"/>
                  </a:lnTo>
                  <a:lnTo>
                    <a:pt x="108" y="19"/>
                  </a:lnTo>
                  <a:lnTo>
                    <a:pt x="117" y="11"/>
                  </a:lnTo>
                  <a:lnTo>
                    <a:pt x="128" y="6"/>
                  </a:lnTo>
                  <a:lnTo>
                    <a:pt x="138" y="4"/>
                  </a:lnTo>
                  <a:lnTo>
                    <a:pt x="151" y="6"/>
                  </a:lnTo>
                  <a:lnTo>
                    <a:pt x="161" y="2"/>
                  </a:lnTo>
                  <a:lnTo>
                    <a:pt x="173" y="0"/>
                  </a:lnTo>
                  <a:lnTo>
                    <a:pt x="182" y="3"/>
                  </a:lnTo>
                  <a:lnTo>
                    <a:pt x="191" y="10"/>
                  </a:lnTo>
                  <a:lnTo>
                    <a:pt x="196" y="16"/>
                  </a:lnTo>
                  <a:lnTo>
                    <a:pt x="186" y="62"/>
                  </a:lnTo>
                  <a:lnTo>
                    <a:pt x="170" y="73"/>
                  </a:lnTo>
                  <a:lnTo>
                    <a:pt x="172" y="81"/>
                  </a:lnTo>
                  <a:lnTo>
                    <a:pt x="191" y="90"/>
                  </a:lnTo>
                  <a:lnTo>
                    <a:pt x="189" y="101"/>
                  </a:lnTo>
                  <a:lnTo>
                    <a:pt x="182" y="111"/>
                  </a:lnTo>
                  <a:lnTo>
                    <a:pt x="172" y="118"/>
                  </a:lnTo>
                  <a:lnTo>
                    <a:pt x="171" y="129"/>
                  </a:lnTo>
                  <a:lnTo>
                    <a:pt x="166" y="140"/>
                  </a:lnTo>
                  <a:lnTo>
                    <a:pt x="158" y="142"/>
                  </a:lnTo>
                  <a:lnTo>
                    <a:pt x="145" y="137"/>
                  </a:lnTo>
                  <a:lnTo>
                    <a:pt x="135" y="137"/>
                  </a:lnTo>
                  <a:lnTo>
                    <a:pt x="134" y="145"/>
                  </a:lnTo>
                  <a:lnTo>
                    <a:pt x="138" y="160"/>
                  </a:lnTo>
                  <a:lnTo>
                    <a:pt x="139" y="170"/>
                  </a:lnTo>
                  <a:lnTo>
                    <a:pt x="138" y="182"/>
                  </a:lnTo>
                  <a:lnTo>
                    <a:pt x="138" y="201"/>
                  </a:lnTo>
                  <a:lnTo>
                    <a:pt x="132" y="208"/>
                  </a:lnTo>
                  <a:lnTo>
                    <a:pt x="132" y="215"/>
                  </a:lnTo>
                  <a:lnTo>
                    <a:pt x="137" y="232"/>
                  </a:lnTo>
                  <a:lnTo>
                    <a:pt x="137" y="239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3" name="Freeform 187"/>
            <p:cNvSpPr>
              <a:spLocks noChangeAspect="1"/>
            </p:cNvSpPr>
            <p:nvPr/>
          </p:nvSpPr>
          <p:spPr bwMode="gray">
            <a:xfrm>
              <a:off x="4598194" y="2888010"/>
              <a:ext cx="55563" cy="112713"/>
            </a:xfrm>
            <a:custGeom>
              <a:avLst/>
              <a:gdLst/>
              <a:ahLst/>
              <a:cxnLst>
                <a:cxn ang="0">
                  <a:pos x="109" y="328"/>
                </a:cxn>
                <a:cxn ang="0">
                  <a:pos x="115" y="307"/>
                </a:cxn>
                <a:cxn ang="0">
                  <a:pos x="136" y="287"/>
                </a:cxn>
                <a:cxn ang="0">
                  <a:pos x="124" y="265"/>
                </a:cxn>
                <a:cxn ang="0">
                  <a:pos x="121" y="238"/>
                </a:cxn>
                <a:cxn ang="0">
                  <a:pos x="132" y="217"/>
                </a:cxn>
                <a:cxn ang="0">
                  <a:pos x="118" y="194"/>
                </a:cxn>
                <a:cxn ang="0">
                  <a:pos x="122" y="172"/>
                </a:cxn>
                <a:cxn ang="0">
                  <a:pos x="143" y="157"/>
                </a:cxn>
                <a:cxn ang="0">
                  <a:pos x="137" y="137"/>
                </a:cxn>
                <a:cxn ang="0">
                  <a:pos x="143" y="115"/>
                </a:cxn>
                <a:cxn ang="0">
                  <a:pos x="146" y="87"/>
                </a:cxn>
                <a:cxn ang="0">
                  <a:pos x="169" y="55"/>
                </a:cxn>
                <a:cxn ang="0">
                  <a:pos x="177" y="33"/>
                </a:cxn>
                <a:cxn ang="0">
                  <a:pos x="163" y="15"/>
                </a:cxn>
                <a:cxn ang="0">
                  <a:pos x="131" y="11"/>
                </a:cxn>
                <a:cxn ang="0">
                  <a:pos x="94" y="15"/>
                </a:cxn>
                <a:cxn ang="0">
                  <a:pos x="73" y="12"/>
                </a:cxn>
                <a:cxn ang="0">
                  <a:pos x="59" y="2"/>
                </a:cxn>
                <a:cxn ang="0">
                  <a:pos x="35" y="18"/>
                </a:cxn>
                <a:cxn ang="0">
                  <a:pos x="45" y="74"/>
                </a:cxn>
                <a:cxn ang="0">
                  <a:pos x="38" y="104"/>
                </a:cxn>
                <a:cxn ang="0">
                  <a:pos x="32" y="129"/>
                </a:cxn>
                <a:cxn ang="0">
                  <a:pos x="28" y="155"/>
                </a:cxn>
                <a:cxn ang="0">
                  <a:pos x="16" y="184"/>
                </a:cxn>
                <a:cxn ang="0">
                  <a:pos x="3" y="220"/>
                </a:cxn>
                <a:cxn ang="0">
                  <a:pos x="1" y="238"/>
                </a:cxn>
                <a:cxn ang="0">
                  <a:pos x="18" y="259"/>
                </a:cxn>
                <a:cxn ang="0">
                  <a:pos x="40" y="253"/>
                </a:cxn>
                <a:cxn ang="0">
                  <a:pos x="36" y="262"/>
                </a:cxn>
                <a:cxn ang="0">
                  <a:pos x="35" y="290"/>
                </a:cxn>
                <a:cxn ang="0">
                  <a:pos x="36" y="319"/>
                </a:cxn>
                <a:cxn ang="0">
                  <a:pos x="29" y="340"/>
                </a:cxn>
                <a:cxn ang="0">
                  <a:pos x="32" y="355"/>
                </a:cxn>
                <a:cxn ang="0">
                  <a:pos x="55" y="352"/>
                </a:cxn>
                <a:cxn ang="0">
                  <a:pos x="76" y="356"/>
                </a:cxn>
                <a:cxn ang="0">
                  <a:pos x="97" y="352"/>
                </a:cxn>
                <a:cxn ang="0">
                  <a:pos x="113" y="345"/>
                </a:cxn>
              </a:cxnLst>
              <a:rect l="0" t="0" r="r" b="b"/>
              <a:pathLst>
                <a:path w="177" h="356">
                  <a:moveTo>
                    <a:pt x="113" y="345"/>
                  </a:moveTo>
                  <a:lnTo>
                    <a:pt x="109" y="328"/>
                  </a:lnTo>
                  <a:lnTo>
                    <a:pt x="108" y="317"/>
                  </a:lnTo>
                  <a:lnTo>
                    <a:pt x="115" y="307"/>
                  </a:lnTo>
                  <a:lnTo>
                    <a:pt x="130" y="296"/>
                  </a:lnTo>
                  <a:lnTo>
                    <a:pt x="136" y="287"/>
                  </a:lnTo>
                  <a:lnTo>
                    <a:pt x="134" y="275"/>
                  </a:lnTo>
                  <a:lnTo>
                    <a:pt x="124" y="265"/>
                  </a:lnTo>
                  <a:lnTo>
                    <a:pt x="120" y="253"/>
                  </a:lnTo>
                  <a:lnTo>
                    <a:pt x="121" y="238"/>
                  </a:lnTo>
                  <a:lnTo>
                    <a:pt x="129" y="226"/>
                  </a:lnTo>
                  <a:lnTo>
                    <a:pt x="132" y="217"/>
                  </a:lnTo>
                  <a:lnTo>
                    <a:pt x="130" y="212"/>
                  </a:lnTo>
                  <a:lnTo>
                    <a:pt x="118" y="194"/>
                  </a:lnTo>
                  <a:lnTo>
                    <a:pt x="114" y="178"/>
                  </a:lnTo>
                  <a:lnTo>
                    <a:pt x="122" y="172"/>
                  </a:lnTo>
                  <a:lnTo>
                    <a:pt x="134" y="168"/>
                  </a:lnTo>
                  <a:lnTo>
                    <a:pt x="143" y="157"/>
                  </a:lnTo>
                  <a:lnTo>
                    <a:pt x="145" y="147"/>
                  </a:lnTo>
                  <a:lnTo>
                    <a:pt x="137" y="137"/>
                  </a:lnTo>
                  <a:lnTo>
                    <a:pt x="137" y="130"/>
                  </a:lnTo>
                  <a:lnTo>
                    <a:pt x="143" y="115"/>
                  </a:lnTo>
                  <a:lnTo>
                    <a:pt x="146" y="101"/>
                  </a:lnTo>
                  <a:lnTo>
                    <a:pt x="146" y="87"/>
                  </a:lnTo>
                  <a:lnTo>
                    <a:pt x="147" y="77"/>
                  </a:lnTo>
                  <a:lnTo>
                    <a:pt x="169" y="55"/>
                  </a:lnTo>
                  <a:lnTo>
                    <a:pt x="177" y="42"/>
                  </a:lnTo>
                  <a:lnTo>
                    <a:pt x="177" y="33"/>
                  </a:lnTo>
                  <a:lnTo>
                    <a:pt x="169" y="24"/>
                  </a:lnTo>
                  <a:lnTo>
                    <a:pt x="163" y="15"/>
                  </a:lnTo>
                  <a:lnTo>
                    <a:pt x="148" y="11"/>
                  </a:lnTo>
                  <a:lnTo>
                    <a:pt x="131" y="11"/>
                  </a:lnTo>
                  <a:lnTo>
                    <a:pt x="118" y="17"/>
                  </a:lnTo>
                  <a:lnTo>
                    <a:pt x="94" y="15"/>
                  </a:lnTo>
                  <a:lnTo>
                    <a:pt x="81" y="17"/>
                  </a:lnTo>
                  <a:lnTo>
                    <a:pt x="73" y="12"/>
                  </a:lnTo>
                  <a:lnTo>
                    <a:pt x="72" y="0"/>
                  </a:lnTo>
                  <a:lnTo>
                    <a:pt x="59" y="2"/>
                  </a:lnTo>
                  <a:lnTo>
                    <a:pt x="44" y="8"/>
                  </a:lnTo>
                  <a:lnTo>
                    <a:pt x="35" y="18"/>
                  </a:lnTo>
                  <a:lnTo>
                    <a:pt x="44" y="63"/>
                  </a:lnTo>
                  <a:lnTo>
                    <a:pt x="45" y="74"/>
                  </a:lnTo>
                  <a:lnTo>
                    <a:pt x="41" y="81"/>
                  </a:lnTo>
                  <a:lnTo>
                    <a:pt x="38" y="104"/>
                  </a:lnTo>
                  <a:lnTo>
                    <a:pt x="35" y="113"/>
                  </a:lnTo>
                  <a:lnTo>
                    <a:pt x="32" y="129"/>
                  </a:lnTo>
                  <a:lnTo>
                    <a:pt x="30" y="144"/>
                  </a:lnTo>
                  <a:lnTo>
                    <a:pt x="28" y="155"/>
                  </a:lnTo>
                  <a:lnTo>
                    <a:pt x="22" y="173"/>
                  </a:lnTo>
                  <a:lnTo>
                    <a:pt x="16" y="184"/>
                  </a:lnTo>
                  <a:lnTo>
                    <a:pt x="3" y="203"/>
                  </a:lnTo>
                  <a:lnTo>
                    <a:pt x="3" y="220"/>
                  </a:lnTo>
                  <a:lnTo>
                    <a:pt x="0" y="235"/>
                  </a:lnTo>
                  <a:lnTo>
                    <a:pt x="1" y="238"/>
                  </a:lnTo>
                  <a:lnTo>
                    <a:pt x="8" y="243"/>
                  </a:lnTo>
                  <a:lnTo>
                    <a:pt x="18" y="259"/>
                  </a:lnTo>
                  <a:lnTo>
                    <a:pt x="25" y="255"/>
                  </a:lnTo>
                  <a:lnTo>
                    <a:pt x="40" y="253"/>
                  </a:lnTo>
                  <a:lnTo>
                    <a:pt x="39" y="258"/>
                  </a:lnTo>
                  <a:lnTo>
                    <a:pt x="36" y="262"/>
                  </a:lnTo>
                  <a:lnTo>
                    <a:pt x="38" y="277"/>
                  </a:lnTo>
                  <a:lnTo>
                    <a:pt x="35" y="290"/>
                  </a:lnTo>
                  <a:lnTo>
                    <a:pt x="36" y="296"/>
                  </a:lnTo>
                  <a:lnTo>
                    <a:pt x="36" y="319"/>
                  </a:lnTo>
                  <a:lnTo>
                    <a:pt x="35" y="328"/>
                  </a:lnTo>
                  <a:lnTo>
                    <a:pt x="29" y="340"/>
                  </a:lnTo>
                  <a:lnTo>
                    <a:pt x="29" y="351"/>
                  </a:lnTo>
                  <a:lnTo>
                    <a:pt x="32" y="355"/>
                  </a:lnTo>
                  <a:lnTo>
                    <a:pt x="43" y="352"/>
                  </a:lnTo>
                  <a:lnTo>
                    <a:pt x="55" y="352"/>
                  </a:lnTo>
                  <a:lnTo>
                    <a:pt x="67" y="352"/>
                  </a:lnTo>
                  <a:lnTo>
                    <a:pt x="76" y="356"/>
                  </a:lnTo>
                  <a:lnTo>
                    <a:pt x="87" y="356"/>
                  </a:lnTo>
                  <a:lnTo>
                    <a:pt x="97" y="352"/>
                  </a:lnTo>
                  <a:lnTo>
                    <a:pt x="104" y="348"/>
                  </a:lnTo>
                  <a:lnTo>
                    <a:pt x="113" y="34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4" name="Freeform 188"/>
            <p:cNvSpPr>
              <a:spLocks noChangeAspect="1"/>
            </p:cNvSpPr>
            <p:nvPr/>
          </p:nvSpPr>
          <p:spPr bwMode="gray">
            <a:xfrm>
              <a:off x="4863306" y="2549872"/>
              <a:ext cx="155575" cy="207963"/>
            </a:xfrm>
            <a:custGeom>
              <a:avLst/>
              <a:gdLst/>
              <a:ahLst/>
              <a:cxnLst>
                <a:cxn ang="0">
                  <a:pos x="271" y="68"/>
                </a:cxn>
                <a:cxn ang="0">
                  <a:pos x="255" y="55"/>
                </a:cxn>
                <a:cxn ang="0">
                  <a:pos x="228" y="50"/>
                </a:cxn>
                <a:cxn ang="0">
                  <a:pos x="211" y="39"/>
                </a:cxn>
                <a:cxn ang="0">
                  <a:pos x="196" y="6"/>
                </a:cxn>
                <a:cxn ang="0">
                  <a:pos x="158" y="0"/>
                </a:cxn>
                <a:cxn ang="0">
                  <a:pos x="164" y="31"/>
                </a:cxn>
                <a:cxn ang="0">
                  <a:pos x="148" y="55"/>
                </a:cxn>
                <a:cxn ang="0">
                  <a:pos x="161" y="71"/>
                </a:cxn>
                <a:cxn ang="0">
                  <a:pos x="159" y="87"/>
                </a:cxn>
                <a:cxn ang="0">
                  <a:pos x="145" y="106"/>
                </a:cxn>
                <a:cxn ang="0">
                  <a:pos x="142" y="142"/>
                </a:cxn>
                <a:cxn ang="0">
                  <a:pos x="123" y="137"/>
                </a:cxn>
                <a:cxn ang="0">
                  <a:pos x="72" y="117"/>
                </a:cxn>
                <a:cxn ang="0">
                  <a:pos x="62" y="140"/>
                </a:cxn>
                <a:cxn ang="0">
                  <a:pos x="86" y="160"/>
                </a:cxn>
                <a:cxn ang="0">
                  <a:pos x="54" y="200"/>
                </a:cxn>
                <a:cxn ang="0">
                  <a:pos x="57" y="239"/>
                </a:cxn>
                <a:cxn ang="0">
                  <a:pos x="34" y="278"/>
                </a:cxn>
                <a:cxn ang="0">
                  <a:pos x="2" y="283"/>
                </a:cxn>
                <a:cxn ang="0">
                  <a:pos x="6" y="339"/>
                </a:cxn>
                <a:cxn ang="0">
                  <a:pos x="5" y="377"/>
                </a:cxn>
                <a:cxn ang="0">
                  <a:pos x="17" y="410"/>
                </a:cxn>
                <a:cxn ang="0">
                  <a:pos x="12" y="445"/>
                </a:cxn>
                <a:cxn ang="0">
                  <a:pos x="17" y="479"/>
                </a:cxn>
                <a:cxn ang="0">
                  <a:pos x="61" y="508"/>
                </a:cxn>
                <a:cxn ang="0">
                  <a:pos x="96" y="561"/>
                </a:cxn>
                <a:cxn ang="0">
                  <a:pos x="86" y="636"/>
                </a:cxn>
                <a:cxn ang="0">
                  <a:pos x="156" y="635"/>
                </a:cxn>
                <a:cxn ang="0">
                  <a:pos x="212" y="644"/>
                </a:cxn>
                <a:cxn ang="0">
                  <a:pos x="242" y="657"/>
                </a:cxn>
                <a:cxn ang="0">
                  <a:pos x="276" y="652"/>
                </a:cxn>
                <a:cxn ang="0">
                  <a:pos x="346" y="631"/>
                </a:cxn>
                <a:cxn ang="0">
                  <a:pos x="384" y="638"/>
                </a:cxn>
                <a:cxn ang="0">
                  <a:pos x="381" y="587"/>
                </a:cxn>
                <a:cxn ang="0">
                  <a:pos x="427" y="552"/>
                </a:cxn>
                <a:cxn ang="0">
                  <a:pos x="389" y="506"/>
                </a:cxn>
                <a:cxn ang="0">
                  <a:pos x="349" y="440"/>
                </a:cxn>
                <a:cxn ang="0">
                  <a:pos x="329" y="411"/>
                </a:cxn>
                <a:cxn ang="0">
                  <a:pos x="368" y="405"/>
                </a:cxn>
                <a:cxn ang="0">
                  <a:pos x="447" y="366"/>
                </a:cxn>
                <a:cxn ang="0">
                  <a:pos x="474" y="367"/>
                </a:cxn>
                <a:cxn ang="0">
                  <a:pos x="490" y="320"/>
                </a:cxn>
                <a:cxn ang="0">
                  <a:pos x="470" y="262"/>
                </a:cxn>
                <a:cxn ang="0">
                  <a:pos x="463" y="205"/>
                </a:cxn>
                <a:cxn ang="0">
                  <a:pos x="458" y="162"/>
                </a:cxn>
                <a:cxn ang="0">
                  <a:pos x="448" y="106"/>
                </a:cxn>
                <a:cxn ang="0">
                  <a:pos x="405" y="73"/>
                </a:cxn>
                <a:cxn ang="0">
                  <a:pos x="387" y="55"/>
                </a:cxn>
                <a:cxn ang="0">
                  <a:pos x="351" y="60"/>
                </a:cxn>
                <a:cxn ang="0">
                  <a:pos x="361" y="41"/>
                </a:cxn>
                <a:cxn ang="0">
                  <a:pos x="330" y="72"/>
                </a:cxn>
                <a:cxn ang="0">
                  <a:pos x="299" y="88"/>
                </a:cxn>
                <a:cxn ang="0">
                  <a:pos x="261" y="88"/>
                </a:cxn>
              </a:cxnLst>
              <a:rect l="0" t="0" r="r" b="b"/>
              <a:pathLst>
                <a:path w="490" h="659">
                  <a:moveTo>
                    <a:pt x="261" y="88"/>
                  </a:moveTo>
                  <a:lnTo>
                    <a:pt x="260" y="83"/>
                  </a:lnTo>
                  <a:lnTo>
                    <a:pt x="264" y="73"/>
                  </a:lnTo>
                  <a:lnTo>
                    <a:pt x="271" y="68"/>
                  </a:lnTo>
                  <a:lnTo>
                    <a:pt x="276" y="62"/>
                  </a:lnTo>
                  <a:lnTo>
                    <a:pt x="276" y="52"/>
                  </a:lnTo>
                  <a:lnTo>
                    <a:pt x="272" y="49"/>
                  </a:lnTo>
                  <a:lnTo>
                    <a:pt x="255" y="55"/>
                  </a:lnTo>
                  <a:lnTo>
                    <a:pt x="249" y="55"/>
                  </a:lnTo>
                  <a:lnTo>
                    <a:pt x="244" y="49"/>
                  </a:lnTo>
                  <a:lnTo>
                    <a:pt x="233" y="44"/>
                  </a:lnTo>
                  <a:lnTo>
                    <a:pt x="228" y="50"/>
                  </a:lnTo>
                  <a:lnTo>
                    <a:pt x="223" y="50"/>
                  </a:lnTo>
                  <a:lnTo>
                    <a:pt x="222" y="42"/>
                  </a:lnTo>
                  <a:lnTo>
                    <a:pt x="215" y="42"/>
                  </a:lnTo>
                  <a:lnTo>
                    <a:pt x="211" y="39"/>
                  </a:lnTo>
                  <a:lnTo>
                    <a:pt x="217" y="31"/>
                  </a:lnTo>
                  <a:lnTo>
                    <a:pt x="217" y="22"/>
                  </a:lnTo>
                  <a:lnTo>
                    <a:pt x="212" y="11"/>
                  </a:lnTo>
                  <a:lnTo>
                    <a:pt x="196" y="6"/>
                  </a:lnTo>
                  <a:lnTo>
                    <a:pt x="189" y="7"/>
                  </a:lnTo>
                  <a:lnTo>
                    <a:pt x="190" y="2"/>
                  </a:lnTo>
                  <a:lnTo>
                    <a:pt x="182" y="6"/>
                  </a:lnTo>
                  <a:lnTo>
                    <a:pt x="158" y="0"/>
                  </a:lnTo>
                  <a:lnTo>
                    <a:pt x="150" y="1"/>
                  </a:lnTo>
                  <a:lnTo>
                    <a:pt x="150" y="11"/>
                  </a:lnTo>
                  <a:lnTo>
                    <a:pt x="158" y="25"/>
                  </a:lnTo>
                  <a:lnTo>
                    <a:pt x="164" y="31"/>
                  </a:lnTo>
                  <a:lnTo>
                    <a:pt x="167" y="38"/>
                  </a:lnTo>
                  <a:lnTo>
                    <a:pt x="153" y="46"/>
                  </a:lnTo>
                  <a:lnTo>
                    <a:pt x="152" y="50"/>
                  </a:lnTo>
                  <a:lnTo>
                    <a:pt x="148" y="55"/>
                  </a:lnTo>
                  <a:lnTo>
                    <a:pt x="155" y="55"/>
                  </a:lnTo>
                  <a:lnTo>
                    <a:pt x="159" y="58"/>
                  </a:lnTo>
                  <a:lnTo>
                    <a:pt x="157" y="65"/>
                  </a:lnTo>
                  <a:lnTo>
                    <a:pt x="161" y="71"/>
                  </a:lnTo>
                  <a:lnTo>
                    <a:pt x="166" y="74"/>
                  </a:lnTo>
                  <a:lnTo>
                    <a:pt x="164" y="78"/>
                  </a:lnTo>
                  <a:lnTo>
                    <a:pt x="159" y="79"/>
                  </a:lnTo>
                  <a:lnTo>
                    <a:pt x="159" y="87"/>
                  </a:lnTo>
                  <a:lnTo>
                    <a:pt x="172" y="97"/>
                  </a:lnTo>
                  <a:lnTo>
                    <a:pt x="170" y="99"/>
                  </a:lnTo>
                  <a:lnTo>
                    <a:pt x="148" y="99"/>
                  </a:lnTo>
                  <a:lnTo>
                    <a:pt x="145" y="106"/>
                  </a:lnTo>
                  <a:lnTo>
                    <a:pt x="142" y="110"/>
                  </a:lnTo>
                  <a:lnTo>
                    <a:pt x="142" y="128"/>
                  </a:lnTo>
                  <a:lnTo>
                    <a:pt x="148" y="148"/>
                  </a:lnTo>
                  <a:lnTo>
                    <a:pt x="142" y="142"/>
                  </a:lnTo>
                  <a:lnTo>
                    <a:pt x="137" y="128"/>
                  </a:lnTo>
                  <a:lnTo>
                    <a:pt x="130" y="126"/>
                  </a:lnTo>
                  <a:lnTo>
                    <a:pt x="129" y="137"/>
                  </a:lnTo>
                  <a:lnTo>
                    <a:pt x="123" y="137"/>
                  </a:lnTo>
                  <a:lnTo>
                    <a:pt x="120" y="125"/>
                  </a:lnTo>
                  <a:lnTo>
                    <a:pt x="115" y="115"/>
                  </a:lnTo>
                  <a:lnTo>
                    <a:pt x="99" y="113"/>
                  </a:lnTo>
                  <a:lnTo>
                    <a:pt x="72" y="117"/>
                  </a:lnTo>
                  <a:lnTo>
                    <a:pt x="69" y="126"/>
                  </a:lnTo>
                  <a:lnTo>
                    <a:pt x="65" y="130"/>
                  </a:lnTo>
                  <a:lnTo>
                    <a:pt x="61" y="137"/>
                  </a:lnTo>
                  <a:lnTo>
                    <a:pt x="62" y="140"/>
                  </a:lnTo>
                  <a:lnTo>
                    <a:pt x="73" y="142"/>
                  </a:lnTo>
                  <a:lnTo>
                    <a:pt x="78" y="146"/>
                  </a:lnTo>
                  <a:lnTo>
                    <a:pt x="83" y="152"/>
                  </a:lnTo>
                  <a:lnTo>
                    <a:pt x="86" y="160"/>
                  </a:lnTo>
                  <a:lnTo>
                    <a:pt x="83" y="159"/>
                  </a:lnTo>
                  <a:lnTo>
                    <a:pt x="78" y="151"/>
                  </a:lnTo>
                  <a:lnTo>
                    <a:pt x="64" y="154"/>
                  </a:lnTo>
                  <a:lnTo>
                    <a:pt x="54" y="200"/>
                  </a:lnTo>
                  <a:lnTo>
                    <a:pt x="38" y="211"/>
                  </a:lnTo>
                  <a:lnTo>
                    <a:pt x="40" y="219"/>
                  </a:lnTo>
                  <a:lnTo>
                    <a:pt x="59" y="228"/>
                  </a:lnTo>
                  <a:lnTo>
                    <a:pt x="57" y="239"/>
                  </a:lnTo>
                  <a:lnTo>
                    <a:pt x="50" y="249"/>
                  </a:lnTo>
                  <a:lnTo>
                    <a:pt x="40" y="256"/>
                  </a:lnTo>
                  <a:lnTo>
                    <a:pt x="39" y="267"/>
                  </a:lnTo>
                  <a:lnTo>
                    <a:pt x="34" y="278"/>
                  </a:lnTo>
                  <a:lnTo>
                    <a:pt x="26" y="280"/>
                  </a:lnTo>
                  <a:lnTo>
                    <a:pt x="13" y="275"/>
                  </a:lnTo>
                  <a:lnTo>
                    <a:pt x="3" y="275"/>
                  </a:lnTo>
                  <a:lnTo>
                    <a:pt x="2" y="283"/>
                  </a:lnTo>
                  <a:lnTo>
                    <a:pt x="6" y="298"/>
                  </a:lnTo>
                  <a:lnTo>
                    <a:pt x="7" y="308"/>
                  </a:lnTo>
                  <a:lnTo>
                    <a:pt x="6" y="320"/>
                  </a:lnTo>
                  <a:lnTo>
                    <a:pt x="6" y="339"/>
                  </a:lnTo>
                  <a:lnTo>
                    <a:pt x="0" y="346"/>
                  </a:lnTo>
                  <a:lnTo>
                    <a:pt x="0" y="353"/>
                  </a:lnTo>
                  <a:lnTo>
                    <a:pt x="5" y="370"/>
                  </a:lnTo>
                  <a:lnTo>
                    <a:pt x="5" y="377"/>
                  </a:lnTo>
                  <a:lnTo>
                    <a:pt x="10" y="383"/>
                  </a:lnTo>
                  <a:lnTo>
                    <a:pt x="11" y="394"/>
                  </a:lnTo>
                  <a:lnTo>
                    <a:pt x="17" y="402"/>
                  </a:lnTo>
                  <a:lnTo>
                    <a:pt x="17" y="410"/>
                  </a:lnTo>
                  <a:lnTo>
                    <a:pt x="6" y="427"/>
                  </a:lnTo>
                  <a:lnTo>
                    <a:pt x="14" y="431"/>
                  </a:lnTo>
                  <a:lnTo>
                    <a:pt x="12" y="438"/>
                  </a:lnTo>
                  <a:lnTo>
                    <a:pt x="12" y="445"/>
                  </a:lnTo>
                  <a:lnTo>
                    <a:pt x="17" y="453"/>
                  </a:lnTo>
                  <a:lnTo>
                    <a:pt x="21" y="460"/>
                  </a:lnTo>
                  <a:lnTo>
                    <a:pt x="22" y="472"/>
                  </a:lnTo>
                  <a:lnTo>
                    <a:pt x="17" y="479"/>
                  </a:lnTo>
                  <a:lnTo>
                    <a:pt x="29" y="490"/>
                  </a:lnTo>
                  <a:lnTo>
                    <a:pt x="37" y="496"/>
                  </a:lnTo>
                  <a:lnTo>
                    <a:pt x="43" y="507"/>
                  </a:lnTo>
                  <a:lnTo>
                    <a:pt x="61" y="508"/>
                  </a:lnTo>
                  <a:lnTo>
                    <a:pt x="102" y="520"/>
                  </a:lnTo>
                  <a:lnTo>
                    <a:pt x="115" y="526"/>
                  </a:lnTo>
                  <a:lnTo>
                    <a:pt x="113" y="538"/>
                  </a:lnTo>
                  <a:lnTo>
                    <a:pt x="96" y="561"/>
                  </a:lnTo>
                  <a:lnTo>
                    <a:pt x="93" y="573"/>
                  </a:lnTo>
                  <a:lnTo>
                    <a:pt x="86" y="598"/>
                  </a:lnTo>
                  <a:lnTo>
                    <a:pt x="84" y="626"/>
                  </a:lnTo>
                  <a:lnTo>
                    <a:pt x="86" y="636"/>
                  </a:lnTo>
                  <a:lnTo>
                    <a:pt x="88" y="638"/>
                  </a:lnTo>
                  <a:lnTo>
                    <a:pt x="94" y="644"/>
                  </a:lnTo>
                  <a:lnTo>
                    <a:pt x="130" y="639"/>
                  </a:lnTo>
                  <a:lnTo>
                    <a:pt x="156" y="635"/>
                  </a:lnTo>
                  <a:lnTo>
                    <a:pt x="175" y="639"/>
                  </a:lnTo>
                  <a:lnTo>
                    <a:pt x="193" y="648"/>
                  </a:lnTo>
                  <a:lnTo>
                    <a:pt x="204" y="644"/>
                  </a:lnTo>
                  <a:lnTo>
                    <a:pt x="212" y="644"/>
                  </a:lnTo>
                  <a:lnTo>
                    <a:pt x="221" y="646"/>
                  </a:lnTo>
                  <a:lnTo>
                    <a:pt x="227" y="654"/>
                  </a:lnTo>
                  <a:lnTo>
                    <a:pt x="237" y="659"/>
                  </a:lnTo>
                  <a:lnTo>
                    <a:pt x="242" y="657"/>
                  </a:lnTo>
                  <a:lnTo>
                    <a:pt x="244" y="649"/>
                  </a:lnTo>
                  <a:lnTo>
                    <a:pt x="252" y="643"/>
                  </a:lnTo>
                  <a:lnTo>
                    <a:pt x="263" y="644"/>
                  </a:lnTo>
                  <a:lnTo>
                    <a:pt x="276" y="652"/>
                  </a:lnTo>
                  <a:lnTo>
                    <a:pt x="290" y="652"/>
                  </a:lnTo>
                  <a:lnTo>
                    <a:pt x="309" y="639"/>
                  </a:lnTo>
                  <a:lnTo>
                    <a:pt x="342" y="636"/>
                  </a:lnTo>
                  <a:lnTo>
                    <a:pt x="346" y="631"/>
                  </a:lnTo>
                  <a:lnTo>
                    <a:pt x="357" y="635"/>
                  </a:lnTo>
                  <a:lnTo>
                    <a:pt x="372" y="635"/>
                  </a:lnTo>
                  <a:lnTo>
                    <a:pt x="377" y="642"/>
                  </a:lnTo>
                  <a:lnTo>
                    <a:pt x="384" y="638"/>
                  </a:lnTo>
                  <a:lnTo>
                    <a:pt x="384" y="631"/>
                  </a:lnTo>
                  <a:lnTo>
                    <a:pt x="377" y="615"/>
                  </a:lnTo>
                  <a:lnTo>
                    <a:pt x="376" y="599"/>
                  </a:lnTo>
                  <a:lnTo>
                    <a:pt x="381" y="587"/>
                  </a:lnTo>
                  <a:lnTo>
                    <a:pt x="403" y="578"/>
                  </a:lnTo>
                  <a:lnTo>
                    <a:pt x="406" y="568"/>
                  </a:lnTo>
                  <a:lnTo>
                    <a:pt x="410" y="560"/>
                  </a:lnTo>
                  <a:lnTo>
                    <a:pt x="427" y="552"/>
                  </a:lnTo>
                  <a:lnTo>
                    <a:pt x="428" y="545"/>
                  </a:lnTo>
                  <a:lnTo>
                    <a:pt x="425" y="539"/>
                  </a:lnTo>
                  <a:lnTo>
                    <a:pt x="399" y="519"/>
                  </a:lnTo>
                  <a:lnTo>
                    <a:pt x="389" y="506"/>
                  </a:lnTo>
                  <a:lnTo>
                    <a:pt x="361" y="483"/>
                  </a:lnTo>
                  <a:lnTo>
                    <a:pt x="351" y="470"/>
                  </a:lnTo>
                  <a:lnTo>
                    <a:pt x="351" y="453"/>
                  </a:lnTo>
                  <a:lnTo>
                    <a:pt x="349" y="440"/>
                  </a:lnTo>
                  <a:lnTo>
                    <a:pt x="336" y="434"/>
                  </a:lnTo>
                  <a:lnTo>
                    <a:pt x="328" y="425"/>
                  </a:lnTo>
                  <a:lnTo>
                    <a:pt x="328" y="416"/>
                  </a:lnTo>
                  <a:lnTo>
                    <a:pt x="329" y="411"/>
                  </a:lnTo>
                  <a:lnTo>
                    <a:pt x="345" y="426"/>
                  </a:lnTo>
                  <a:lnTo>
                    <a:pt x="347" y="426"/>
                  </a:lnTo>
                  <a:lnTo>
                    <a:pt x="352" y="412"/>
                  </a:lnTo>
                  <a:lnTo>
                    <a:pt x="368" y="405"/>
                  </a:lnTo>
                  <a:lnTo>
                    <a:pt x="385" y="399"/>
                  </a:lnTo>
                  <a:lnTo>
                    <a:pt x="403" y="391"/>
                  </a:lnTo>
                  <a:lnTo>
                    <a:pt x="409" y="379"/>
                  </a:lnTo>
                  <a:lnTo>
                    <a:pt x="447" y="366"/>
                  </a:lnTo>
                  <a:lnTo>
                    <a:pt x="451" y="343"/>
                  </a:lnTo>
                  <a:lnTo>
                    <a:pt x="460" y="346"/>
                  </a:lnTo>
                  <a:lnTo>
                    <a:pt x="468" y="358"/>
                  </a:lnTo>
                  <a:lnTo>
                    <a:pt x="474" y="367"/>
                  </a:lnTo>
                  <a:lnTo>
                    <a:pt x="481" y="367"/>
                  </a:lnTo>
                  <a:lnTo>
                    <a:pt x="485" y="358"/>
                  </a:lnTo>
                  <a:lnTo>
                    <a:pt x="489" y="341"/>
                  </a:lnTo>
                  <a:lnTo>
                    <a:pt x="490" y="320"/>
                  </a:lnTo>
                  <a:lnTo>
                    <a:pt x="489" y="316"/>
                  </a:lnTo>
                  <a:lnTo>
                    <a:pt x="473" y="297"/>
                  </a:lnTo>
                  <a:lnTo>
                    <a:pt x="470" y="273"/>
                  </a:lnTo>
                  <a:lnTo>
                    <a:pt x="470" y="262"/>
                  </a:lnTo>
                  <a:lnTo>
                    <a:pt x="469" y="246"/>
                  </a:lnTo>
                  <a:lnTo>
                    <a:pt x="467" y="237"/>
                  </a:lnTo>
                  <a:lnTo>
                    <a:pt x="464" y="213"/>
                  </a:lnTo>
                  <a:lnTo>
                    <a:pt x="463" y="205"/>
                  </a:lnTo>
                  <a:lnTo>
                    <a:pt x="448" y="194"/>
                  </a:lnTo>
                  <a:lnTo>
                    <a:pt x="447" y="186"/>
                  </a:lnTo>
                  <a:lnTo>
                    <a:pt x="452" y="174"/>
                  </a:lnTo>
                  <a:lnTo>
                    <a:pt x="458" y="162"/>
                  </a:lnTo>
                  <a:lnTo>
                    <a:pt x="459" y="149"/>
                  </a:lnTo>
                  <a:lnTo>
                    <a:pt x="459" y="132"/>
                  </a:lnTo>
                  <a:lnTo>
                    <a:pt x="451" y="115"/>
                  </a:lnTo>
                  <a:lnTo>
                    <a:pt x="448" y="106"/>
                  </a:lnTo>
                  <a:lnTo>
                    <a:pt x="426" y="99"/>
                  </a:lnTo>
                  <a:lnTo>
                    <a:pt x="424" y="85"/>
                  </a:lnTo>
                  <a:lnTo>
                    <a:pt x="415" y="72"/>
                  </a:lnTo>
                  <a:lnTo>
                    <a:pt x="405" y="73"/>
                  </a:lnTo>
                  <a:lnTo>
                    <a:pt x="399" y="68"/>
                  </a:lnTo>
                  <a:lnTo>
                    <a:pt x="397" y="67"/>
                  </a:lnTo>
                  <a:lnTo>
                    <a:pt x="394" y="60"/>
                  </a:lnTo>
                  <a:lnTo>
                    <a:pt x="387" y="55"/>
                  </a:lnTo>
                  <a:lnTo>
                    <a:pt x="381" y="49"/>
                  </a:lnTo>
                  <a:lnTo>
                    <a:pt x="365" y="51"/>
                  </a:lnTo>
                  <a:lnTo>
                    <a:pt x="357" y="55"/>
                  </a:lnTo>
                  <a:lnTo>
                    <a:pt x="351" y="60"/>
                  </a:lnTo>
                  <a:lnTo>
                    <a:pt x="352" y="54"/>
                  </a:lnTo>
                  <a:lnTo>
                    <a:pt x="358" y="49"/>
                  </a:lnTo>
                  <a:lnTo>
                    <a:pt x="368" y="42"/>
                  </a:lnTo>
                  <a:lnTo>
                    <a:pt x="361" y="41"/>
                  </a:lnTo>
                  <a:lnTo>
                    <a:pt x="352" y="42"/>
                  </a:lnTo>
                  <a:lnTo>
                    <a:pt x="339" y="60"/>
                  </a:lnTo>
                  <a:lnTo>
                    <a:pt x="335" y="70"/>
                  </a:lnTo>
                  <a:lnTo>
                    <a:pt x="330" y="72"/>
                  </a:lnTo>
                  <a:lnTo>
                    <a:pt x="330" y="66"/>
                  </a:lnTo>
                  <a:lnTo>
                    <a:pt x="312" y="71"/>
                  </a:lnTo>
                  <a:lnTo>
                    <a:pt x="296" y="83"/>
                  </a:lnTo>
                  <a:lnTo>
                    <a:pt x="299" y="88"/>
                  </a:lnTo>
                  <a:lnTo>
                    <a:pt x="290" y="88"/>
                  </a:lnTo>
                  <a:lnTo>
                    <a:pt x="277" y="84"/>
                  </a:lnTo>
                  <a:lnTo>
                    <a:pt x="264" y="94"/>
                  </a:lnTo>
                  <a:lnTo>
                    <a:pt x="261" y="8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85" name="Group 189"/>
            <p:cNvGrpSpPr>
              <a:grpSpLocks noChangeAspect="1"/>
            </p:cNvGrpSpPr>
            <p:nvPr/>
          </p:nvGrpSpPr>
          <p:grpSpPr bwMode="gray">
            <a:xfrm>
              <a:off x="4679156" y="2659410"/>
              <a:ext cx="247650" cy="244475"/>
              <a:chOff x="2465" y="1836"/>
              <a:chExt cx="156" cy="154"/>
            </a:xfrm>
            <a:grpFill/>
          </p:grpSpPr>
          <p:sp>
            <p:nvSpPr>
              <p:cNvPr id="120" name="Freeform 190"/>
              <p:cNvSpPr>
                <a:spLocks noChangeAspect="1"/>
              </p:cNvSpPr>
              <p:nvPr/>
            </p:nvSpPr>
            <p:spPr bwMode="gray">
              <a:xfrm>
                <a:off x="2610" y="1966"/>
                <a:ext cx="11" cy="2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46" y="2"/>
                  </a:cxn>
                  <a:cxn ang="0">
                    <a:pos x="47" y="32"/>
                  </a:cxn>
                  <a:cxn ang="0">
                    <a:pos x="52" y="59"/>
                  </a:cxn>
                  <a:cxn ang="0">
                    <a:pos x="51" y="70"/>
                  </a:cxn>
                  <a:cxn ang="0">
                    <a:pos x="47" y="79"/>
                  </a:cxn>
                  <a:cxn ang="0">
                    <a:pos x="44" y="89"/>
                  </a:cxn>
                  <a:cxn ang="0">
                    <a:pos x="41" y="103"/>
                  </a:cxn>
                  <a:cxn ang="0">
                    <a:pos x="33" y="115"/>
                  </a:cxn>
                  <a:cxn ang="0">
                    <a:pos x="33" y="121"/>
                  </a:cxn>
                  <a:cxn ang="0">
                    <a:pos x="28" y="114"/>
                  </a:cxn>
                  <a:cxn ang="0">
                    <a:pos x="22" y="113"/>
                  </a:cxn>
                  <a:cxn ang="0">
                    <a:pos x="16" y="109"/>
                  </a:cxn>
                  <a:cxn ang="0">
                    <a:pos x="14" y="103"/>
                  </a:cxn>
                  <a:cxn ang="0">
                    <a:pos x="14" y="95"/>
                  </a:cxn>
                  <a:cxn ang="0">
                    <a:pos x="8" y="93"/>
                  </a:cxn>
                  <a:cxn ang="0">
                    <a:pos x="5" y="87"/>
                  </a:cxn>
                  <a:cxn ang="0">
                    <a:pos x="4" y="65"/>
                  </a:cxn>
                  <a:cxn ang="0">
                    <a:pos x="0" y="60"/>
                  </a:cxn>
                  <a:cxn ang="0">
                    <a:pos x="0" y="44"/>
                  </a:cxn>
                  <a:cxn ang="0">
                    <a:pos x="5" y="30"/>
                  </a:cxn>
                  <a:cxn ang="0">
                    <a:pos x="10" y="32"/>
                  </a:cxn>
                  <a:cxn ang="0">
                    <a:pos x="16" y="29"/>
                  </a:cxn>
                  <a:cxn ang="0">
                    <a:pos x="27" y="22"/>
                  </a:cxn>
                  <a:cxn ang="0">
                    <a:pos x="36" y="18"/>
                  </a:cxn>
                  <a:cxn ang="0">
                    <a:pos x="38" y="14"/>
                  </a:cxn>
                  <a:cxn ang="0">
                    <a:pos x="41" y="0"/>
                  </a:cxn>
                </a:cxnLst>
                <a:rect l="0" t="0" r="r" b="b"/>
                <a:pathLst>
                  <a:path w="52" h="121">
                    <a:moveTo>
                      <a:pt x="41" y="0"/>
                    </a:moveTo>
                    <a:lnTo>
                      <a:pt x="46" y="2"/>
                    </a:lnTo>
                    <a:lnTo>
                      <a:pt x="47" y="32"/>
                    </a:lnTo>
                    <a:lnTo>
                      <a:pt x="52" y="59"/>
                    </a:lnTo>
                    <a:lnTo>
                      <a:pt x="51" y="70"/>
                    </a:lnTo>
                    <a:lnTo>
                      <a:pt x="47" y="79"/>
                    </a:lnTo>
                    <a:lnTo>
                      <a:pt x="44" y="89"/>
                    </a:lnTo>
                    <a:lnTo>
                      <a:pt x="41" y="103"/>
                    </a:lnTo>
                    <a:lnTo>
                      <a:pt x="33" y="115"/>
                    </a:lnTo>
                    <a:lnTo>
                      <a:pt x="33" y="121"/>
                    </a:lnTo>
                    <a:lnTo>
                      <a:pt x="28" y="114"/>
                    </a:lnTo>
                    <a:lnTo>
                      <a:pt x="22" y="113"/>
                    </a:lnTo>
                    <a:lnTo>
                      <a:pt x="16" y="109"/>
                    </a:lnTo>
                    <a:lnTo>
                      <a:pt x="14" y="103"/>
                    </a:lnTo>
                    <a:lnTo>
                      <a:pt x="14" y="95"/>
                    </a:lnTo>
                    <a:lnTo>
                      <a:pt x="8" y="93"/>
                    </a:lnTo>
                    <a:lnTo>
                      <a:pt x="5" y="87"/>
                    </a:lnTo>
                    <a:lnTo>
                      <a:pt x="4" y="65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5" y="30"/>
                    </a:lnTo>
                    <a:lnTo>
                      <a:pt x="10" y="32"/>
                    </a:lnTo>
                    <a:lnTo>
                      <a:pt x="16" y="29"/>
                    </a:lnTo>
                    <a:lnTo>
                      <a:pt x="27" y="22"/>
                    </a:lnTo>
                    <a:lnTo>
                      <a:pt x="36" y="18"/>
                    </a:lnTo>
                    <a:lnTo>
                      <a:pt x="38" y="14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21" name="Freeform 191"/>
              <p:cNvSpPr>
                <a:spLocks noChangeAspect="1"/>
              </p:cNvSpPr>
              <p:nvPr/>
            </p:nvSpPr>
            <p:spPr bwMode="gray">
              <a:xfrm>
                <a:off x="2465" y="1836"/>
                <a:ext cx="139" cy="140"/>
              </a:xfrm>
              <a:custGeom>
                <a:avLst/>
                <a:gdLst/>
                <a:ahLst/>
                <a:cxnLst>
                  <a:cxn ang="0">
                    <a:pos x="349" y="36"/>
                  </a:cxn>
                  <a:cxn ang="0">
                    <a:pos x="322" y="100"/>
                  </a:cxn>
                  <a:cxn ang="0">
                    <a:pos x="284" y="138"/>
                  </a:cxn>
                  <a:cxn ang="0">
                    <a:pos x="248" y="154"/>
                  </a:cxn>
                  <a:cxn ang="0">
                    <a:pos x="191" y="133"/>
                  </a:cxn>
                  <a:cxn ang="0">
                    <a:pos x="159" y="140"/>
                  </a:cxn>
                  <a:cxn ang="0">
                    <a:pos x="177" y="202"/>
                  </a:cxn>
                  <a:cxn ang="0">
                    <a:pos x="160" y="205"/>
                  </a:cxn>
                  <a:cxn ang="0">
                    <a:pos x="93" y="194"/>
                  </a:cxn>
                  <a:cxn ang="0">
                    <a:pos x="51" y="206"/>
                  </a:cxn>
                  <a:cxn ang="0">
                    <a:pos x="0" y="235"/>
                  </a:cxn>
                  <a:cxn ang="0">
                    <a:pos x="11" y="248"/>
                  </a:cxn>
                  <a:cxn ang="0">
                    <a:pos x="10" y="263"/>
                  </a:cxn>
                  <a:cxn ang="0">
                    <a:pos x="43" y="273"/>
                  </a:cxn>
                  <a:cxn ang="0">
                    <a:pos x="103" y="294"/>
                  </a:cxn>
                  <a:cxn ang="0">
                    <a:pos x="128" y="302"/>
                  </a:cxn>
                  <a:cxn ang="0">
                    <a:pos x="148" y="328"/>
                  </a:cxn>
                  <a:cxn ang="0">
                    <a:pos x="144" y="351"/>
                  </a:cxn>
                  <a:cxn ang="0">
                    <a:pos x="188" y="397"/>
                  </a:cxn>
                  <a:cxn ang="0">
                    <a:pos x="199" y="440"/>
                  </a:cxn>
                  <a:cxn ang="0">
                    <a:pos x="220" y="475"/>
                  </a:cxn>
                  <a:cxn ang="0">
                    <a:pos x="197" y="527"/>
                  </a:cxn>
                  <a:cxn ang="0">
                    <a:pos x="197" y="547"/>
                  </a:cxn>
                  <a:cxn ang="0">
                    <a:pos x="162" y="628"/>
                  </a:cxn>
                  <a:cxn ang="0">
                    <a:pos x="222" y="666"/>
                  </a:cxn>
                  <a:cxn ang="0">
                    <a:pos x="308" y="670"/>
                  </a:cxn>
                  <a:cxn ang="0">
                    <a:pos x="361" y="698"/>
                  </a:cxn>
                  <a:cxn ang="0">
                    <a:pos x="431" y="697"/>
                  </a:cxn>
                  <a:cxn ang="0">
                    <a:pos x="452" y="629"/>
                  </a:cxn>
                  <a:cxn ang="0">
                    <a:pos x="487" y="615"/>
                  </a:cxn>
                  <a:cxn ang="0">
                    <a:pos x="525" y="625"/>
                  </a:cxn>
                  <a:cxn ang="0">
                    <a:pos x="552" y="628"/>
                  </a:cxn>
                  <a:cxn ang="0">
                    <a:pos x="593" y="645"/>
                  </a:cxn>
                  <a:cxn ang="0">
                    <a:pos x="640" y="608"/>
                  </a:cxn>
                  <a:cxn ang="0">
                    <a:pos x="667" y="585"/>
                  </a:cxn>
                  <a:cxn ang="0">
                    <a:pos x="635" y="550"/>
                  </a:cxn>
                  <a:cxn ang="0">
                    <a:pos x="624" y="509"/>
                  </a:cxn>
                  <a:cxn ang="0">
                    <a:pos x="640" y="477"/>
                  </a:cxn>
                  <a:cxn ang="0">
                    <a:pos x="636" y="430"/>
                  </a:cxn>
                  <a:cxn ang="0">
                    <a:pos x="620" y="388"/>
                  </a:cxn>
                  <a:cxn ang="0">
                    <a:pos x="584" y="385"/>
                  </a:cxn>
                  <a:cxn ang="0">
                    <a:pos x="603" y="355"/>
                  </a:cxn>
                  <a:cxn ang="0">
                    <a:pos x="635" y="299"/>
                  </a:cxn>
                  <a:cxn ang="0">
                    <a:pos x="663" y="279"/>
                  </a:cxn>
                  <a:cxn ang="0">
                    <a:pos x="694" y="179"/>
                  </a:cxn>
                  <a:cxn ang="0">
                    <a:pos x="608" y="143"/>
                  </a:cxn>
                  <a:cxn ang="0">
                    <a:pos x="548" y="127"/>
                  </a:cxn>
                  <a:cxn ang="0">
                    <a:pos x="526" y="82"/>
                  </a:cxn>
                  <a:cxn ang="0">
                    <a:pos x="489" y="93"/>
                  </a:cxn>
                  <a:cxn ang="0">
                    <a:pos x="452" y="52"/>
                  </a:cxn>
                  <a:cxn ang="0">
                    <a:pos x="408" y="16"/>
                  </a:cxn>
                </a:cxnLst>
                <a:rect l="0" t="0" r="r" b="b"/>
                <a:pathLst>
                  <a:path w="694" h="700">
                    <a:moveTo>
                      <a:pt x="408" y="0"/>
                    </a:moveTo>
                    <a:lnTo>
                      <a:pt x="403" y="4"/>
                    </a:lnTo>
                    <a:lnTo>
                      <a:pt x="381" y="7"/>
                    </a:lnTo>
                    <a:lnTo>
                      <a:pt x="355" y="17"/>
                    </a:lnTo>
                    <a:lnTo>
                      <a:pt x="349" y="36"/>
                    </a:lnTo>
                    <a:lnTo>
                      <a:pt x="345" y="66"/>
                    </a:lnTo>
                    <a:lnTo>
                      <a:pt x="349" y="70"/>
                    </a:lnTo>
                    <a:lnTo>
                      <a:pt x="348" y="76"/>
                    </a:lnTo>
                    <a:lnTo>
                      <a:pt x="336" y="90"/>
                    </a:lnTo>
                    <a:lnTo>
                      <a:pt x="322" y="100"/>
                    </a:lnTo>
                    <a:lnTo>
                      <a:pt x="290" y="109"/>
                    </a:lnTo>
                    <a:lnTo>
                      <a:pt x="275" y="119"/>
                    </a:lnTo>
                    <a:lnTo>
                      <a:pt x="268" y="132"/>
                    </a:lnTo>
                    <a:lnTo>
                      <a:pt x="269" y="138"/>
                    </a:lnTo>
                    <a:lnTo>
                      <a:pt x="284" y="138"/>
                    </a:lnTo>
                    <a:lnTo>
                      <a:pt x="289" y="139"/>
                    </a:lnTo>
                    <a:lnTo>
                      <a:pt x="288" y="143"/>
                    </a:lnTo>
                    <a:lnTo>
                      <a:pt x="267" y="145"/>
                    </a:lnTo>
                    <a:lnTo>
                      <a:pt x="257" y="152"/>
                    </a:lnTo>
                    <a:lnTo>
                      <a:pt x="248" y="154"/>
                    </a:lnTo>
                    <a:lnTo>
                      <a:pt x="237" y="154"/>
                    </a:lnTo>
                    <a:lnTo>
                      <a:pt x="224" y="150"/>
                    </a:lnTo>
                    <a:lnTo>
                      <a:pt x="208" y="148"/>
                    </a:lnTo>
                    <a:lnTo>
                      <a:pt x="203" y="149"/>
                    </a:lnTo>
                    <a:lnTo>
                      <a:pt x="191" y="133"/>
                    </a:lnTo>
                    <a:lnTo>
                      <a:pt x="192" y="124"/>
                    </a:lnTo>
                    <a:lnTo>
                      <a:pt x="188" y="122"/>
                    </a:lnTo>
                    <a:lnTo>
                      <a:pt x="167" y="123"/>
                    </a:lnTo>
                    <a:lnTo>
                      <a:pt x="157" y="120"/>
                    </a:lnTo>
                    <a:lnTo>
                      <a:pt x="159" y="140"/>
                    </a:lnTo>
                    <a:lnTo>
                      <a:pt x="162" y="149"/>
                    </a:lnTo>
                    <a:lnTo>
                      <a:pt x="168" y="154"/>
                    </a:lnTo>
                    <a:lnTo>
                      <a:pt x="175" y="177"/>
                    </a:lnTo>
                    <a:lnTo>
                      <a:pt x="175" y="189"/>
                    </a:lnTo>
                    <a:lnTo>
                      <a:pt x="177" y="202"/>
                    </a:lnTo>
                    <a:lnTo>
                      <a:pt x="183" y="206"/>
                    </a:lnTo>
                    <a:lnTo>
                      <a:pt x="179" y="210"/>
                    </a:lnTo>
                    <a:lnTo>
                      <a:pt x="168" y="211"/>
                    </a:lnTo>
                    <a:lnTo>
                      <a:pt x="165" y="208"/>
                    </a:lnTo>
                    <a:lnTo>
                      <a:pt x="160" y="205"/>
                    </a:lnTo>
                    <a:lnTo>
                      <a:pt x="152" y="208"/>
                    </a:lnTo>
                    <a:lnTo>
                      <a:pt x="145" y="210"/>
                    </a:lnTo>
                    <a:lnTo>
                      <a:pt x="136" y="209"/>
                    </a:lnTo>
                    <a:lnTo>
                      <a:pt x="118" y="215"/>
                    </a:lnTo>
                    <a:lnTo>
                      <a:pt x="93" y="194"/>
                    </a:lnTo>
                    <a:lnTo>
                      <a:pt x="76" y="195"/>
                    </a:lnTo>
                    <a:lnTo>
                      <a:pt x="71" y="193"/>
                    </a:lnTo>
                    <a:lnTo>
                      <a:pt x="66" y="197"/>
                    </a:lnTo>
                    <a:lnTo>
                      <a:pt x="65" y="202"/>
                    </a:lnTo>
                    <a:lnTo>
                      <a:pt x="51" y="206"/>
                    </a:lnTo>
                    <a:lnTo>
                      <a:pt x="42" y="206"/>
                    </a:lnTo>
                    <a:lnTo>
                      <a:pt x="26" y="209"/>
                    </a:lnTo>
                    <a:lnTo>
                      <a:pt x="4" y="219"/>
                    </a:lnTo>
                    <a:lnTo>
                      <a:pt x="0" y="229"/>
                    </a:lnTo>
                    <a:lnTo>
                      <a:pt x="0" y="235"/>
                    </a:lnTo>
                    <a:lnTo>
                      <a:pt x="20" y="232"/>
                    </a:lnTo>
                    <a:lnTo>
                      <a:pt x="19" y="237"/>
                    </a:lnTo>
                    <a:lnTo>
                      <a:pt x="14" y="237"/>
                    </a:lnTo>
                    <a:lnTo>
                      <a:pt x="9" y="243"/>
                    </a:lnTo>
                    <a:lnTo>
                      <a:pt x="11" y="248"/>
                    </a:lnTo>
                    <a:lnTo>
                      <a:pt x="19" y="247"/>
                    </a:lnTo>
                    <a:lnTo>
                      <a:pt x="28" y="247"/>
                    </a:lnTo>
                    <a:lnTo>
                      <a:pt x="26" y="254"/>
                    </a:lnTo>
                    <a:lnTo>
                      <a:pt x="5" y="258"/>
                    </a:lnTo>
                    <a:lnTo>
                      <a:pt x="10" y="263"/>
                    </a:lnTo>
                    <a:lnTo>
                      <a:pt x="23" y="268"/>
                    </a:lnTo>
                    <a:lnTo>
                      <a:pt x="23" y="279"/>
                    </a:lnTo>
                    <a:lnTo>
                      <a:pt x="35" y="280"/>
                    </a:lnTo>
                    <a:lnTo>
                      <a:pt x="35" y="274"/>
                    </a:lnTo>
                    <a:lnTo>
                      <a:pt x="43" y="273"/>
                    </a:lnTo>
                    <a:lnTo>
                      <a:pt x="74" y="284"/>
                    </a:lnTo>
                    <a:lnTo>
                      <a:pt x="84" y="291"/>
                    </a:lnTo>
                    <a:lnTo>
                      <a:pt x="86" y="296"/>
                    </a:lnTo>
                    <a:lnTo>
                      <a:pt x="91" y="299"/>
                    </a:lnTo>
                    <a:lnTo>
                      <a:pt x="103" y="294"/>
                    </a:lnTo>
                    <a:lnTo>
                      <a:pt x="111" y="296"/>
                    </a:lnTo>
                    <a:lnTo>
                      <a:pt x="106" y="300"/>
                    </a:lnTo>
                    <a:lnTo>
                      <a:pt x="118" y="305"/>
                    </a:lnTo>
                    <a:lnTo>
                      <a:pt x="124" y="300"/>
                    </a:lnTo>
                    <a:lnTo>
                      <a:pt x="128" y="302"/>
                    </a:lnTo>
                    <a:lnTo>
                      <a:pt x="125" y="318"/>
                    </a:lnTo>
                    <a:lnTo>
                      <a:pt x="140" y="322"/>
                    </a:lnTo>
                    <a:lnTo>
                      <a:pt x="155" y="318"/>
                    </a:lnTo>
                    <a:lnTo>
                      <a:pt x="165" y="323"/>
                    </a:lnTo>
                    <a:lnTo>
                      <a:pt x="148" y="328"/>
                    </a:lnTo>
                    <a:lnTo>
                      <a:pt x="148" y="334"/>
                    </a:lnTo>
                    <a:lnTo>
                      <a:pt x="155" y="342"/>
                    </a:lnTo>
                    <a:lnTo>
                      <a:pt x="150" y="349"/>
                    </a:lnTo>
                    <a:lnTo>
                      <a:pt x="144" y="344"/>
                    </a:lnTo>
                    <a:lnTo>
                      <a:pt x="144" y="351"/>
                    </a:lnTo>
                    <a:lnTo>
                      <a:pt x="155" y="364"/>
                    </a:lnTo>
                    <a:lnTo>
                      <a:pt x="161" y="374"/>
                    </a:lnTo>
                    <a:lnTo>
                      <a:pt x="164" y="381"/>
                    </a:lnTo>
                    <a:lnTo>
                      <a:pt x="176" y="389"/>
                    </a:lnTo>
                    <a:lnTo>
                      <a:pt x="188" y="397"/>
                    </a:lnTo>
                    <a:lnTo>
                      <a:pt x="203" y="401"/>
                    </a:lnTo>
                    <a:lnTo>
                      <a:pt x="200" y="408"/>
                    </a:lnTo>
                    <a:lnTo>
                      <a:pt x="204" y="417"/>
                    </a:lnTo>
                    <a:lnTo>
                      <a:pt x="204" y="429"/>
                    </a:lnTo>
                    <a:lnTo>
                      <a:pt x="199" y="440"/>
                    </a:lnTo>
                    <a:lnTo>
                      <a:pt x="203" y="450"/>
                    </a:lnTo>
                    <a:lnTo>
                      <a:pt x="213" y="457"/>
                    </a:lnTo>
                    <a:lnTo>
                      <a:pt x="220" y="467"/>
                    </a:lnTo>
                    <a:lnTo>
                      <a:pt x="224" y="480"/>
                    </a:lnTo>
                    <a:lnTo>
                      <a:pt x="220" y="475"/>
                    </a:lnTo>
                    <a:lnTo>
                      <a:pt x="207" y="460"/>
                    </a:lnTo>
                    <a:lnTo>
                      <a:pt x="203" y="467"/>
                    </a:lnTo>
                    <a:lnTo>
                      <a:pt x="203" y="484"/>
                    </a:lnTo>
                    <a:lnTo>
                      <a:pt x="198" y="517"/>
                    </a:lnTo>
                    <a:lnTo>
                      <a:pt x="197" y="527"/>
                    </a:lnTo>
                    <a:lnTo>
                      <a:pt x="203" y="518"/>
                    </a:lnTo>
                    <a:lnTo>
                      <a:pt x="207" y="526"/>
                    </a:lnTo>
                    <a:lnTo>
                      <a:pt x="204" y="530"/>
                    </a:lnTo>
                    <a:lnTo>
                      <a:pt x="197" y="534"/>
                    </a:lnTo>
                    <a:lnTo>
                      <a:pt x="197" y="547"/>
                    </a:lnTo>
                    <a:lnTo>
                      <a:pt x="186" y="607"/>
                    </a:lnTo>
                    <a:lnTo>
                      <a:pt x="181" y="618"/>
                    </a:lnTo>
                    <a:lnTo>
                      <a:pt x="171" y="624"/>
                    </a:lnTo>
                    <a:lnTo>
                      <a:pt x="161" y="624"/>
                    </a:lnTo>
                    <a:lnTo>
                      <a:pt x="162" y="628"/>
                    </a:lnTo>
                    <a:lnTo>
                      <a:pt x="184" y="646"/>
                    </a:lnTo>
                    <a:lnTo>
                      <a:pt x="193" y="650"/>
                    </a:lnTo>
                    <a:lnTo>
                      <a:pt x="204" y="652"/>
                    </a:lnTo>
                    <a:lnTo>
                      <a:pt x="215" y="660"/>
                    </a:lnTo>
                    <a:lnTo>
                      <a:pt x="222" y="666"/>
                    </a:lnTo>
                    <a:lnTo>
                      <a:pt x="268" y="678"/>
                    </a:lnTo>
                    <a:lnTo>
                      <a:pt x="284" y="679"/>
                    </a:lnTo>
                    <a:lnTo>
                      <a:pt x="290" y="678"/>
                    </a:lnTo>
                    <a:lnTo>
                      <a:pt x="300" y="671"/>
                    </a:lnTo>
                    <a:lnTo>
                      <a:pt x="308" y="670"/>
                    </a:lnTo>
                    <a:lnTo>
                      <a:pt x="317" y="672"/>
                    </a:lnTo>
                    <a:lnTo>
                      <a:pt x="332" y="682"/>
                    </a:lnTo>
                    <a:lnTo>
                      <a:pt x="345" y="683"/>
                    </a:lnTo>
                    <a:lnTo>
                      <a:pt x="350" y="689"/>
                    </a:lnTo>
                    <a:lnTo>
                      <a:pt x="361" y="698"/>
                    </a:lnTo>
                    <a:lnTo>
                      <a:pt x="369" y="700"/>
                    </a:lnTo>
                    <a:lnTo>
                      <a:pt x="397" y="698"/>
                    </a:lnTo>
                    <a:lnTo>
                      <a:pt x="410" y="695"/>
                    </a:lnTo>
                    <a:lnTo>
                      <a:pt x="424" y="695"/>
                    </a:lnTo>
                    <a:lnTo>
                      <a:pt x="431" y="697"/>
                    </a:lnTo>
                    <a:lnTo>
                      <a:pt x="429" y="667"/>
                    </a:lnTo>
                    <a:lnTo>
                      <a:pt x="425" y="663"/>
                    </a:lnTo>
                    <a:lnTo>
                      <a:pt x="428" y="649"/>
                    </a:lnTo>
                    <a:lnTo>
                      <a:pt x="434" y="638"/>
                    </a:lnTo>
                    <a:lnTo>
                      <a:pt x="452" y="629"/>
                    </a:lnTo>
                    <a:lnTo>
                      <a:pt x="463" y="622"/>
                    </a:lnTo>
                    <a:lnTo>
                      <a:pt x="469" y="617"/>
                    </a:lnTo>
                    <a:lnTo>
                      <a:pt x="478" y="612"/>
                    </a:lnTo>
                    <a:lnTo>
                      <a:pt x="483" y="612"/>
                    </a:lnTo>
                    <a:lnTo>
                      <a:pt x="487" y="615"/>
                    </a:lnTo>
                    <a:lnTo>
                      <a:pt x="503" y="618"/>
                    </a:lnTo>
                    <a:lnTo>
                      <a:pt x="505" y="619"/>
                    </a:lnTo>
                    <a:lnTo>
                      <a:pt x="507" y="623"/>
                    </a:lnTo>
                    <a:lnTo>
                      <a:pt x="512" y="624"/>
                    </a:lnTo>
                    <a:lnTo>
                      <a:pt x="525" y="625"/>
                    </a:lnTo>
                    <a:lnTo>
                      <a:pt x="526" y="622"/>
                    </a:lnTo>
                    <a:lnTo>
                      <a:pt x="536" y="623"/>
                    </a:lnTo>
                    <a:lnTo>
                      <a:pt x="538" y="625"/>
                    </a:lnTo>
                    <a:lnTo>
                      <a:pt x="546" y="625"/>
                    </a:lnTo>
                    <a:lnTo>
                      <a:pt x="552" y="628"/>
                    </a:lnTo>
                    <a:lnTo>
                      <a:pt x="553" y="633"/>
                    </a:lnTo>
                    <a:lnTo>
                      <a:pt x="557" y="634"/>
                    </a:lnTo>
                    <a:lnTo>
                      <a:pt x="569" y="635"/>
                    </a:lnTo>
                    <a:lnTo>
                      <a:pt x="578" y="644"/>
                    </a:lnTo>
                    <a:lnTo>
                      <a:pt x="593" y="645"/>
                    </a:lnTo>
                    <a:lnTo>
                      <a:pt x="617" y="634"/>
                    </a:lnTo>
                    <a:lnTo>
                      <a:pt x="619" y="631"/>
                    </a:lnTo>
                    <a:lnTo>
                      <a:pt x="620" y="625"/>
                    </a:lnTo>
                    <a:lnTo>
                      <a:pt x="629" y="619"/>
                    </a:lnTo>
                    <a:lnTo>
                      <a:pt x="640" y="608"/>
                    </a:lnTo>
                    <a:lnTo>
                      <a:pt x="646" y="604"/>
                    </a:lnTo>
                    <a:lnTo>
                      <a:pt x="648" y="600"/>
                    </a:lnTo>
                    <a:lnTo>
                      <a:pt x="667" y="590"/>
                    </a:lnTo>
                    <a:lnTo>
                      <a:pt x="668" y="588"/>
                    </a:lnTo>
                    <a:lnTo>
                      <a:pt x="667" y="585"/>
                    </a:lnTo>
                    <a:lnTo>
                      <a:pt x="670" y="579"/>
                    </a:lnTo>
                    <a:lnTo>
                      <a:pt x="670" y="570"/>
                    </a:lnTo>
                    <a:lnTo>
                      <a:pt x="666" y="561"/>
                    </a:lnTo>
                    <a:lnTo>
                      <a:pt x="641" y="559"/>
                    </a:lnTo>
                    <a:lnTo>
                      <a:pt x="635" y="550"/>
                    </a:lnTo>
                    <a:lnTo>
                      <a:pt x="633" y="539"/>
                    </a:lnTo>
                    <a:lnTo>
                      <a:pt x="632" y="528"/>
                    </a:lnTo>
                    <a:lnTo>
                      <a:pt x="634" y="520"/>
                    </a:lnTo>
                    <a:lnTo>
                      <a:pt x="633" y="511"/>
                    </a:lnTo>
                    <a:lnTo>
                      <a:pt x="624" y="509"/>
                    </a:lnTo>
                    <a:lnTo>
                      <a:pt x="623" y="504"/>
                    </a:lnTo>
                    <a:lnTo>
                      <a:pt x="622" y="499"/>
                    </a:lnTo>
                    <a:lnTo>
                      <a:pt x="624" y="490"/>
                    </a:lnTo>
                    <a:lnTo>
                      <a:pt x="629" y="484"/>
                    </a:lnTo>
                    <a:lnTo>
                      <a:pt x="640" y="477"/>
                    </a:lnTo>
                    <a:lnTo>
                      <a:pt x="638" y="467"/>
                    </a:lnTo>
                    <a:lnTo>
                      <a:pt x="627" y="441"/>
                    </a:lnTo>
                    <a:lnTo>
                      <a:pt x="625" y="436"/>
                    </a:lnTo>
                    <a:lnTo>
                      <a:pt x="627" y="431"/>
                    </a:lnTo>
                    <a:lnTo>
                      <a:pt x="636" y="430"/>
                    </a:lnTo>
                    <a:lnTo>
                      <a:pt x="634" y="419"/>
                    </a:lnTo>
                    <a:lnTo>
                      <a:pt x="627" y="418"/>
                    </a:lnTo>
                    <a:lnTo>
                      <a:pt x="624" y="407"/>
                    </a:lnTo>
                    <a:lnTo>
                      <a:pt x="624" y="389"/>
                    </a:lnTo>
                    <a:lnTo>
                      <a:pt x="620" y="388"/>
                    </a:lnTo>
                    <a:lnTo>
                      <a:pt x="603" y="388"/>
                    </a:lnTo>
                    <a:lnTo>
                      <a:pt x="592" y="404"/>
                    </a:lnTo>
                    <a:lnTo>
                      <a:pt x="586" y="409"/>
                    </a:lnTo>
                    <a:lnTo>
                      <a:pt x="582" y="407"/>
                    </a:lnTo>
                    <a:lnTo>
                      <a:pt x="584" y="385"/>
                    </a:lnTo>
                    <a:lnTo>
                      <a:pt x="587" y="372"/>
                    </a:lnTo>
                    <a:lnTo>
                      <a:pt x="591" y="369"/>
                    </a:lnTo>
                    <a:lnTo>
                      <a:pt x="595" y="362"/>
                    </a:lnTo>
                    <a:lnTo>
                      <a:pt x="602" y="358"/>
                    </a:lnTo>
                    <a:lnTo>
                      <a:pt x="603" y="355"/>
                    </a:lnTo>
                    <a:lnTo>
                      <a:pt x="606" y="345"/>
                    </a:lnTo>
                    <a:lnTo>
                      <a:pt x="612" y="337"/>
                    </a:lnTo>
                    <a:lnTo>
                      <a:pt x="635" y="311"/>
                    </a:lnTo>
                    <a:lnTo>
                      <a:pt x="632" y="306"/>
                    </a:lnTo>
                    <a:lnTo>
                      <a:pt x="635" y="299"/>
                    </a:lnTo>
                    <a:lnTo>
                      <a:pt x="652" y="300"/>
                    </a:lnTo>
                    <a:lnTo>
                      <a:pt x="660" y="297"/>
                    </a:lnTo>
                    <a:lnTo>
                      <a:pt x="667" y="291"/>
                    </a:lnTo>
                    <a:lnTo>
                      <a:pt x="665" y="289"/>
                    </a:lnTo>
                    <a:lnTo>
                      <a:pt x="663" y="279"/>
                    </a:lnTo>
                    <a:lnTo>
                      <a:pt x="665" y="251"/>
                    </a:lnTo>
                    <a:lnTo>
                      <a:pt x="672" y="226"/>
                    </a:lnTo>
                    <a:lnTo>
                      <a:pt x="675" y="214"/>
                    </a:lnTo>
                    <a:lnTo>
                      <a:pt x="692" y="191"/>
                    </a:lnTo>
                    <a:lnTo>
                      <a:pt x="694" y="179"/>
                    </a:lnTo>
                    <a:lnTo>
                      <a:pt x="681" y="173"/>
                    </a:lnTo>
                    <a:lnTo>
                      <a:pt x="640" y="161"/>
                    </a:lnTo>
                    <a:lnTo>
                      <a:pt x="622" y="160"/>
                    </a:lnTo>
                    <a:lnTo>
                      <a:pt x="616" y="149"/>
                    </a:lnTo>
                    <a:lnTo>
                      <a:pt x="608" y="143"/>
                    </a:lnTo>
                    <a:lnTo>
                      <a:pt x="596" y="132"/>
                    </a:lnTo>
                    <a:lnTo>
                      <a:pt x="584" y="133"/>
                    </a:lnTo>
                    <a:lnTo>
                      <a:pt x="566" y="128"/>
                    </a:lnTo>
                    <a:lnTo>
                      <a:pt x="558" y="129"/>
                    </a:lnTo>
                    <a:lnTo>
                      <a:pt x="548" y="127"/>
                    </a:lnTo>
                    <a:lnTo>
                      <a:pt x="539" y="119"/>
                    </a:lnTo>
                    <a:lnTo>
                      <a:pt x="528" y="114"/>
                    </a:lnTo>
                    <a:lnTo>
                      <a:pt x="531" y="108"/>
                    </a:lnTo>
                    <a:lnTo>
                      <a:pt x="526" y="106"/>
                    </a:lnTo>
                    <a:lnTo>
                      <a:pt x="526" y="82"/>
                    </a:lnTo>
                    <a:lnTo>
                      <a:pt x="520" y="82"/>
                    </a:lnTo>
                    <a:lnTo>
                      <a:pt x="514" y="90"/>
                    </a:lnTo>
                    <a:lnTo>
                      <a:pt x="509" y="97"/>
                    </a:lnTo>
                    <a:lnTo>
                      <a:pt x="499" y="97"/>
                    </a:lnTo>
                    <a:lnTo>
                      <a:pt x="489" y="93"/>
                    </a:lnTo>
                    <a:lnTo>
                      <a:pt x="487" y="78"/>
                    </a:lnTo>
                    <a:lnTo>
                      <a:pt x="484" y="69"/>
                    </a:lnTo>
                    <a:lnTo>
                      <a:pt x="478" y="64"/>
                    </a:lnTo>
                    <a:lnTo>
                      <a:pt x="466" y="60"/>
                    </a:lnTo>
                    <a:lnTo>
                      <a:pt x="452" y="52"/>
                    </a:lnTo>
                    <a:lnTo>
                      <a:pt x="442" y="48"/>
                    </a:lnTo>
                    <a:lnTo>
                      <a:pt x="433" y="30"/>
                    </a:lnTo>
                    <a:lnTo>
                      <a:pt x="421" y="31"/>
                    </a:lnTo>
                    <a:lnTo>
                      <a:pt x="410" y="26"/>
                    </a:lnTo>
                    <a:lnTo>
                      <a:pt x="408" y="16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grpSp>
          <p:nvGrpSpPr>
            <p:cNvPr id="86" name="Group 192"/>
            <p:cNvGrpSpPr>
              <a:grpSpLocks noChangeAspect="1"/>
            </p:cNvGrpSpPr>
            <p:nvPr/>
          </p:nvGrpSpPr>
          <p:grpSpPr bwMode="gray">
            <a:xfrm>
              <a:off x="4620419" y="2430810"/>
              <a:ext cx="171450" cy="258763"/>
              <a:chOff x="2428" y="1692"/>
              <a:chExt cx="108" cy="163"/>
            </a:xfrm>
            <a:grpFill/>
          </p:grpSpPr>
          <p:sp>
            <p:nvSpPr>
              <p:cNvPr id="118" name="Freeform 193"/>
              <p:cNvSpPr>
                <a:spLocks noChangeAspect="1"/>
              </p:cNvSpPr>
              <p:nvPr/>
            </p:nvSpPr>
            <p:spPr bwMode="gray">
              <a:xfrm>
                <a:off x="2450" y="1692"/>
                <a:ext cx="86" cy="163"/>
              </a:xfrm>
              <a:custGeom>
                <a:avLst/>
                <a:gdLst/>
                <a:ahLst/>
                <a:cxnLst>
                  <a:cxn ang="0">
                    <a:pos x="227" y="761"/>
                  </a:cxn>
                  <a:cxn ang="0">
                    <a:pos x="260" y="737"/>
                  </a:cxn>
                  <a:cxn ang="0">
                    <a:pos x="328" y="744"/>
                  </a:cxn>
                  <a:cxn ang="0">
                    <a:pos x="410" y="698"/>
                  </a:cxn>
                  <a:cxn ang="0">
                    <a:pos x="381" y="674"/>
                  </a:cxn>
                  <a:cxn ang="0">
                    <a:pos x="394" y="659"/>
                  </a:cxn>
                  <a:cxn ang="0">
                    <a:pos x="423" y="628"/>
                  </a:cxn>
                  <a:cxn ang="0">
                    <a:pos x="399" y="554"/>
                  </a:cxn>
                  <a:cxn ang="0">
                    <a:pos x="337" y="565"/>
                  </a:cxn>
                  <a:cxn ang="0">
                    <a:pos x="339" y="507"/>
                  </a:cxn>
                  <a:cxn ang="0">
                    <a:pos x="344" y="495"/>
                  </a:cxn>
                  <a:cxn ang="0">
                    <a:pos x="316" y="433"/>
                  </a:cxn>
                  <a:cxn ang="0">
                    <a:pos x="268" y="385"/>
                  </a:cxn>
                  <a:cxn ang="0">
                    <a:pos x="228" y="293"/>
                  </a:cxn>
                  <a:cxn ang="0">
                    <a:pos x="155" y="265"/>
                  </a:cxn>
                  <a:cxn ang="0">
                    <a:pos x="181" y="229"/>
                  </a:cxn>
                  <a:cxn ang="0">
                    <a:pos x="198" y="202"/>
                  </a:cxn>
                  <a:cxn ang="0">
                    <a:pos x="233" y="109"/>
                  </a:cxn>
                  <a:cxn ang="0">
                    <a:pos x="154" y="97"/>
                  </a:cxn>
                  <a:cxn ang="0">
                    <a:pos x="99" y="104"/>
                  </a:cxn>
                  <a:cxn ang="0">
                    <a:pos x="109" y="78"/>
                  </a:cxn>
                  <a:cxn ang="0">
                    <a:pos x="151" y="0"/>
                  </a:cxn>
                  <a:cxn ang="0">
                    <a:pos x="75" y="6"/>
                  </a:cxn>
                  <a:cxn ang="0">
                    <a:pos x="37" y="60"/>
                  </a:cxn>
                  <a:cxn ang="0">
                    <a:pos x="25" y="115"/>
                  </a:cxn>
                  <a:cxn ang="0">
                    <a:pos x="33" y="133"/>
                  </a:cxn>
                  <a:cxn ang="0">
                    <a:pos x="26" y="158"/>
                  </a:cxn>
                  <a:cxn ang="0">
                    <a:pos x="5" y="195"/>
                  </a:cxn>
                  <a:cxn ang="0">
                    <a:pos x="33" y="215"/>
                  </a:cxn>
                  <a:cxn ang="0">
                    <a:pos x="31" y="254"/>
                  </a:cxn>
                  <a:cxn ang="0">
                    <a:pos x="34" y="286"/>
                  </a:cxn>
                  <a:cxn ang="0">
                    <a:pos x="28" y="330"/>
                  </a:cxn>
                  <a:cxn ang="0">
                    <a:pos x="54" y="248"/>
                  </a:cxn>
                  <a:cxn ang="0">
                    <a:pos x="53" y="273"/>
                  </a:cxn>
                  <a:cxn ang="0">
                    <a:pos x="79" y="272"/>
                  </a:cxn>
                  <a:cxn ang="0">
                    <a:pos x="77" y="308"/>
                  </a:cxn>
                  <a:cxn ang="0">
                    <a:pos x="60" y="372"/>
                  </a:cxn>
                  <a:cxn ang="0">
                    <a:pos x="65" y="384"/>
                  </a:cxn>
                  <a:cxn ang="0">
                    <a:pos x="95" y="380"/>
                  </a:cxn>
                  <a:cxn ang="0">
                    <a:pos x="162" y="373"/>
                  </a:cxn>
                  <a:cxn ang="0">
                    <a:pos x="145" y="431"/>
                  </a:cxn>
                  <a:cxn ang="0">
                    <a:pos x="181" y="437"/>
                  </a:cxn>
                  <a:cxn ang="0">
                    <a:pos x="179" y="481"/>
                  </a:cxn>
                  <a:cxn ang="0">
                    <a:pos x="168" y="523"/>
                  </a:cxn>
                  <a:cxn ang="0">
                    <a:pos x="98" y="558"/>
                  </a:cxn>
                  <a:cxn ang="0">
                    <a:pos x="108" y="615"/>
                  </a:cxn>
                  <a:cxn ang="0">
                    <a:pos x="59" y="674"/>
                  </a:cxn>
                  <a:cxn ang="0">
                    <a:pos x="97" y="674"/>
                  </a:cxn>
                  <a:cxn ang="0">
                    <a:pos x="141" y="692"/>
                  </a:cxn>
                  <a:cxn ang="0">
                    <a:pos x="194" y="663"/>
                  </a:cxn>
                  <a:cxn ang="0">
                    <a:pos x="156" y="711"/>
                  </a:cxn>
                  <a:cxn ang="0">
                    <a:pos x="47" y="791"/>
                  </a:cxn>
                  <a:cxn ang="0">
                    <a:pos x="45" y="810"/>
                  </a:cxn>
                  <a:cxn ang="0">
                    <a:pos x="77" y="784"/>
                  </a:cxn>
                  <a:cxn ang="0">
                    <a:pos x="149" y="759"/>
                  </a:cxn>
                </a:cxnLst>
                <a:rect l="0" t="0" r="r" b="b"/>
                <a:pathLst>
                  <a:path w="430" h="814">
                    <a:moveTo>
                      <a:pt x="199" y="767"/>
                    </a:moveTo>
                    <a:lnTo>
                      <a:pt x="200" y="768"/>
                    </a:lnTo>
                    <a:lnTo>
                      <a:pt x="203" y="762"/>
                    </a:lnTo>
                    <a:lnTo>
                      <a:pt x="212" y="760"/>
                    </a:lnTo>
                    <a:lnTo>
                      <a:pt x="222" y="764"/>
                    </a:lnTo>
                    <a:lnTo>
                      <a:pt x="227" y="761"/>
                    </a:lnTo>
                    <a:lnTo>
                      <a:pt x="225" y="754"/>
                    </a:lnTo>
                    <a:lnTo>
                      <a:pt x="251" y="754"/>
                    </a:lnTo>
                    <a:lnTo>
                      <a:pt x="253" y="750"/>
                    </a:lnTo>
                    <a:lnTo>
                      <a:pt x="259" y="748"/>
                    </a:lnTo>
                    <a:lnTo>
                      <a:pt x="260" y="743"/>
                    </a:lnTo>
                    <a:lnTo>
                      <a:pt x="260" y="737"/>
                    </a:lnTo>
                    <a:lnTo>
                      <a:pt x="267" y="741"/>
                    </a:lnTo>
                    <a:lnTo>
                      <a:pt x="274" y="744"/>
                    </a:lnTo>
                    <a:lnTo>
                      <a:pt x="283" y="741"/>
                    </a:lnTo>
                    <a:lnTo>
                      <a:pt x="285" y="745"/>
                    </a:lnTo>
                    <a:lnTo>
                      <a:pt x="290" y="750"/>
                    </a:lnTo>
                    <a:lnTo>
                      <a:pt x="328" y="744"/>
                    </a:lnTo>
                    <a:lnTo>
                      <a:pt x="339" y="746"/>
                    </a:lnTo>
                    <a:lnTo>
                      <a:pt x="388" y="733"/>
                    </a:lnTo>
                    <a:lnTo>
                      <a:pt x="389" y="729"/>
                    </a:lnTo>
                    <a:lnTo>
                      <a:pt x="410" y="713"/>
                    </a:lnTo>
                    <a:lnTo>
                      <a:pt x="413" y="702"/>
                    </a:lnTo>
                    <a:lnTo>
                      <a:pt x="410" y="698"/>
                    </a:lnTo>
                    <a:lnTo>
                      <a:pt x="386" y="698"/>
                    </a:lnTo>
                    <a:lnTo>
                      <a:pt x="373" y="697"/>
                    </a:lnTo>
                    <a:lnTo>
                      <a:pt x="373" y="689"/>
                    </a:lnTo>
                    <a:lnTo>
                      <a:pt x="369" y="682"/>
                    </a:lnTo>
                    <a:lnTo>
                      <a:pt x="378" y="679"/>
                    </a:lnTo>
                    <a:lnTo>
                      <a:pt x="381" y="674"/>
                    </a:lnTo>
                    <a:lnTo>
                      <a:pt x="386" y="668"/>
                    </a:lnTo>
                    <a:lnTo>
                      <a:pt x="383" y="665"/>
                    </a:lnTo>
                    <a:lnTo>
                      <a:pt x="377" y="663"/>
                    </a:lnTo>
                    <a:lnTo>
                      <a:pt x="383" y="658"/>
                    </a:lnTo>
                    <a:lnTo>
                      <a:pt x="391" y="655"/>
                    </a:lnTo>
                    <a:lnTo>
                      <a:pt x="394" y="659"/>
                    </a:lnTo>
                    <a:lnTo>
                      <a:pt x="403" y="657"/>
                    </a:lnTo>
                    <a:lnTo>
                      <a:pt x="404" y="651"/>
                    </a:lnTo>
                    <a:lnTo>
                      <a:pt x="403" y="642"/>
                    </a:lnTo>
                    <a:lnTo>
                      <a:pt x="408" y="642"/>
                    </a:lnTo>
                    <a:lnTo>
                      <a:pt x="415" y="638"/>
                    </a:lnTo>
                    <a:lnTo>
                      <a:pt x="423" y="628"/>
                    </a:lnTo>
                    <a:lnTo>
                      <a:pt x="429" y="608"/>
                    </a:lnTo>
                    <a:lnTo>
                      <a:pt x="430" y="593"/>
                    </a:lnTo>
                    <a:lnTo>
                      <a:pt x="426" y="577"/>
                    </a:lnTo>
                    <a:lnTo>
                      <a:pt x="418" y="563"/>
                    </a:lnTo>
                    <a:lnTo>
                      <a:pt x="408" y="557"/>
                    </a:lnTo>
                    <a:lnTo>
                      <a:pt x="399" y="554"/>
                    </a:lnTo>
                    <a:lnTo>
                      <a:pt x="387" y="554"/>
                    </a:lnTo>
                    <a:lnTo>
                      <a:pt x="365" y="557"/>
                    </a:lnTo>
                    <a:lnTo>
                      <a:pt x="355" y="572"/>
                    </a:lnTo>
                    <a:lnTo>
                      <a:pt x="350" y="567"/>
                    </a:lnTo>
                    <a:lnTo>
                      <a:pt x="340" y="566"/>
                    </a:lnTo>
                    <a:lnTo>
                      <a:pt x="337" y="565"/>
                    </a:lnTo>
                    <a:lnTo>
                      <a:pt x="340" y="555"/>
                    </a:lnTo>
                    <a:lnTo>
                      <a:pt x="353" y="540"/>
                    </a:lnTo>
                    <a:lnTo>
                      <a:pt x="355" y="534"/>
                    </a:lnTo>
                    <a:lnTo>
                      <a:pt x="355" y="525"/>
                    </a:lnTo>
                    <a:lnTo>
                      <a:pt x="345" y="512"/>
                    </a:lnTo>
                    <a:lnTo>
                      <a:pt x="339" y="507"/>
                    </a:lnTo>
                    <a:lnTo>
                      <a:pt x="335" y="501"/>
                    </a:lnTo>
                    <a:lnTo>
                      <a:pt x="330" y="498"/>
                    </a:lnTo>
                    <a:lnTo>
                      <a:pt x="317" y="485"/>
                    </a:lnTo>
                    <a:lnTo>
                      <a:pt x="321" y="482"/>
                    </a:lnTo>
                    <a:lnTo>
                      <a:pt x="332" y="492"/>
                    </a:lnTo>
                    <a:lnTo>
                      <a:pt x="344" y="495"/>
                    </a:lnTo>
                    <a:lnTo>
                      <a:pt x="345" y="493"/>
                    </a:lnTo>
                    <a:lnTo>
                      <a:pt x="343" y="477"/>
                    </a:lnTo>
                    <a:lnTo>
                      <a:pt x="335" y="471"/>
                    </a:lnTo>
                    <a:lnTo>
                      <a:pt x="326" y="459"/>
                    </a:lnTo>
                    <a:lnTo>
                      <a:pt x="323" y="444"/>
                    </a:lnTo>
                    <a:lnTo>
                      <a:pt x="316" y="433"/>
                    </a:lnTo>
                    <a:lnTo>
                      <a:pt x="311" y="423"/>
                    </a:lnTo>
                    <a:lnTo>
                      <a:pt x="301" y="410"/>
                    </a:lnTo>
                    <a:lnTo>
                      <a:pt x="290" y="405"/>
                    </a:lnTo>
                    <a:lnTo>
                      <a:pt x="276" y="402"/>
                    </a:lnTo>
                    <a:lnTo>
                      <a:pt x="273" y="399"/>
                    </a:lnTo>
                    <a:lnTo>
                      <a:pt x="268" y="385"/>
                    </a:lnTo>
                    <a:lnTo>
                      <a:pt x="260" y="374"/>
                    </a:lnTo>
                    <a:lnTo>
                      <a:pt x="254" y="361"/>
                    </a:lnTo>
                    <a:lnTo>
                      <a:pt x="252" y="350"/>
                    </a:lnTo>
                    <a:lnTo>
                      <a:pt x="248" y="312"/>
                    </a:lnTo>
                    <a:lnTo>
                      <a:pt x="240" y="305"/>
                    </a:lnTo>
                    <a:lnTo>
                      <a:pt x="228" y="293"/>
                    </a:lnTo>
                    <a:lnTo>
                      <a:pt x="221" y="282"/>
                    </a:lnTo>
                    <a:lnTo>
                      <a:pt x="193" y="266"/>
                    </a:lnTo>
                    <a:lnTo>
                      <a:pt x="188" y="265"/>
                    </a:lnTo>
                    <a:lnTo>
                      <a:pt x="171" y="271"/>
                    </a:lnTo>
                    <a:lnTo>
                      <a:pt x="156" y="267"/>
                    </a:lnTo>
                    <a:lnTo>
                      <a:pt x="155" y="265"/>
                    </a:lnTo>
                    <a:lnTo>
                      <a:pt x="157" y="258"/>
                    </a:lnTo>
                    <a:lnTo>
                      <a:pt x="163" y="251"/>
                    </a:lnTo>
                    <a:lnTo>
                      <a:pt x="172" y="249"/>
                    </a:lnTo>
                    <a:lnTo>
                      <a:pt x="182" y="249"/>
                    </a:lnTo>
                    <a:lnTo>
                      <a:pt x="192" y="244"/>
                    </a:lnTo>
                    <a:lnTo>
                      <a:pt x="181" y="229"/>
                    </a:lnTo>
                    <a:lnTo>
                      <a:pt x="176" y="228"/>
                    </a:lnTo>
                    <a:lnTo>
                      <a:pt x="174" y="222"/>
                    </a:lnTo>
                    <a:lnTo>
                      <a:pt x="183" y="223"/>
                    </a:lnTo>
                    <a:lnTo>
                      <a:pt x="189" y="218"/>
                    </a:lnTo>
                    <a:lnTo>
                      <a:pt x="195" y="210"/>
                    </a:lnTo>
                    <a:lnTo>
                      <a:pt x="198" y="202"/>
                    </a:lnTo>
                    <a:lnTo>
                      <a:pt x="211" y="183"/>
                    </a:lnTo>
                    <a:lnTo>
                      <a:pt x="212" y="173"/>
                    </a:lnTo>
                    <a:lnTo>
                      <a:pt x="216" y="160"/>
                    </a:lnTo>
                    <a:lnTo>
                      <a:pt x="220" y="145"/>
                    </a:lnTo>
                    <a:lnTo>
                      <a:pt x="233" y="129"/>
                    </a:lnTo>
                    <a:lnTo>
                      <a:pt x="233" y="109"/>
                    </a:lnTo>
                    <a:lnTo>
                      <a:pt x="230" y="100"/>
                    </a:lnTo>
                    <a:lnTo>
                      <a:pt x="214" y="99"/>
                    </a:lnTo>
                    <a:lnTo>
                      <a:pt x="200" y="102"/>
                    </a:lnTo>
                    <a:lnTo>
                      <a:pt x="178" y="98"/>
                    </a:lnTo>
                    <a:lnTo>
                      <a:pt x="166" y="100"/>
                    </a:lnTo>
                    <a:lnTo>
                      <a:pt x="154" y="97"/>
                    </a:lnTo>
                    <a:lnTo>
                      <a:pt x="118" y="109"/>
                    </a:lnTo>
                    <a:lnTo>
                      <a:pt x="111" y="116"/>
                    </a:lnTo>
                    <a:lnTo>
                      <a:pt x="106" y="113"/>
                    </a:lnTo>
                    <a:lnTo>
                      <a:pt x="108" y="105"/>
                    </a:lnTo>
                    <a:lnTo>
                      <a:pt x="108" y="102"/>
                    </a:lnTo>
                    <a:lnTo>
                      <a:pt x="99" y="104"/>
                    </a:lnTo>
                    <a:lnTo>
                      <a:pt x="99" y="99"/>
                    </a:lnTo>
                    <a:lnTo>
                      <a:pt x="114" y="95"/>
                    </a:lnTo>
                    <a:lnTo>
                      <a:pt x="124" y="86"/>
                    </a:lnTo>
                    <a:lnTo>
                      <a:pt x="107" y="84"/>
                    </a:lnTo>
                    <a:lnTo>
                      <a:pt x="108" y="77"/>
                    </a:lnTo>
                    <a:lnTo>
                      <a:pt x="109" y="78"/>
                    </a:lnTo>
                    <a:lnTo>
                      <a:pt x="119" y="66"/>
                    </a:lnTo>
                    <a:lnTo>
                      <a:pt x="139" y="54"/>
                    </a:lnTo>
                    <a:lnTo>
                      <a:pt x="147" y="39"/>
                    </a:lnTo>
                    <a:lnTo>
                      <a:pt x="161" y="30"/>
                    </a:lnTo>
                    <a:lnTo>
                      <a:pt x="163" y="4"/>
                    </a:lnTo>
                    <a:lnTo>
                      <a:pt x="151" y="0"/>
                    </a:lnTo>
                    <a:lnTo>
                      <a:pt x="138" y="4"/>
                    </a:lnTo>
                    <a:lnTo>
                      <a:pt x="124" y="8"/>
                    </a:lnTo>
                    <a:lnTo>
                      <a:pt x="112" y="8"/>
                    </a:lnTo>
                    <a:lnTo>
                      <a:pt x="96" y="12"/>
                    </a:lnTo>
                    <a:lnTo>
                      <a:pt x="95" y="11"/>
                    </a:lnTo>
                    <a:lnTo>
                      <a:pt x="75" y="6"/>
                    </a:lnTo>
                    <a:lnTo>
                      <a:pt x="64" y="9"/>
                    </a:lnTo>
                    <a:lnTo>
                      <a:pt x="54" y="27"/>
                    </a:lnTo>
                    <a:lnTo>
                      <a:pt x="54" y="41"/>
                    </a:lnTo>
                    <a:lnTo>
                      <a:pt x="42" y="43"/>
                    </a:lnTo>
                    <a:lnTo>
                      <a:pt x="43" y="57"/>
                    </a:lnTo>
                    <a:lnTo>
                      <a:pt x="37" y="60"/>
                    </a:lnTo>
                    <a:lnTo>
                      <a:pt x="39" y="65"/>
                    </a:lnTo>
                    <a:lnTo>
                      <a:pt x="47" y="73"/>
                    </a:lnTo>
                    <a:lnTo>
                      <a:pt x="20" y="88"/>
                    </a:lnTo>
                    <a:lnTo>
                      <a:pt x="20" y="109"/>
                    </a:lnTo>
                    <a:lnTo>
                      <a:pt x="27" y="113"/>
                    </a:lnTo>
                    <a:lnTo>
                      <a:pt x="25" y="115"/>
                    </a:lnTo>
                    <a:lnTo>
                      <a:pt x="18" y="114"/>
                    </a:lnTo>
                    <a:lnTo>
                      <a:pt x="16" y="115"/>
                    </a:lnTo>
                    <a:lnTo>
                      <a:pt x="16" y="130"/>
                    </a:lnTo>
                    <a:lnTo>
                      <a:pt x="22" y="131"/>
                    </a:lnTo>
                    <a:lnTo>
                      <a:pt x="34" y="129"/>
                    </a:lnTo>
                    <a:lnTo>
                      <a:pt x="33" y="133"/>
                    </a:lnTo>
                    <a:lnTo>
                      <a:pt x="27" y="136"/>
                    </a:lnTo>
                    <a:lnTo>
                      <a:pt x="33" y="138"/>
                    </a:lnTo>
                    <a:lnTo>
                      <a:pt x="28" y="147"/>
                    </a:lnTo>
                    <a:lnTo>
                      <a:pt x="27" y="151"/>
                    </a:lnTo>
                    <a:lnTo>
                      <a:pt x="28" y="157"/>
                    </a:lnTo>
                    <a:lnTo>
                      <a:pt x="26" y="158"/>
                    </a:lnTo>
                    <a:lnTo>
                      <a:pt x="22" y="163"/>
                    </a:lnTo>
                    <a:lnTo>
                      <a:pt x="22" y="167"/>
                    </a:lnTo>
                    <a:lnTo>
                      <a:pt x="18" y="170"/>
                    </a:lnTo>
                    <a:lnTo>
                      <a:pt x="16" y="178"/>
                    </a:lnTo>
                    <a:lnTo>
                      <a:pt x="16" y="192"/>
                    </a:lnTo>
                    <a:lnTo>
                      <a:pt x="5" y="195"/>
                    </a:lnTo>
                    <a:lnTo>
                      <a:pt x="0" y="197"/>
                    </a:lnTo>
                    <a:lnTo>
                      <a:pt x="0" y="201"/>
                    </a:lnTo>
                    <a:lnTo>
                      <a:pt x="10" y="202"/>
                    </a:lnTo>
                    <a:lnTo>
                      <a:pt x="11" y="211"/>
                    </a:lnTo>
                    <a:lnTo>
                      <a:pt x="23" y="222"/>
                    </a:lnTo>
                    <a:lnTo>
                      <a:pt x="33" y="215"/>
                    </a:lnTo>
                    <a:lnTo>
                      <a:pt x="43" y="206"/>
                    </a:lnTo>
                    <a:lnTo>
                      <a:pt x="44" y="205"/>
                    </a:lnTo>
                    <a:lnTo>
                      <a:pt x="45" y="206"/>
                    </a:lnTo>
                    <a:lnTo>
                      <a:pt x="45" y="212"/>
                    </a:lnTo>
                    <a:lnTo>
                      <a:pt x="33" y="243"/>
                    </a:lnTo>
                    <a:lnTo>
                      <a:pt x="31" y="254"/>
                    </a:lnTo>
                    <a:lnTo>
                      <a:pt x="31" y="259"/>
                    </a:lnTo>
                    <a:lnTo>
                      <a:pt x="28" y="264"/>
                    </a:lnTo>
                    <a:lnTo>
                      <a:pt x="26" y="275"/>
                    </a:lnTo>
                    <a:lnTo>
                      <a:pt x="26" y="283"/>
                    </a:lnTo>
                    <a:lnTo>
                      <a:pt x="32" y="282"/>
                    </a:lnTo>
                    <a:lnTo>
                      <a:pt x="34" y="286"/>
                    </a:lnTo>
                    <a:lnTo>
                      <a:pt x="33" y="292"/>
                    </a:lnTo>
                    <a:lnTo>
                      <a:pt x="25" y="307"/>
                    </a:lnTo>
                    <a:lnTo>
                      <a:pt x="20" y="331"/>
                    </a:lnTo>
                    <a:lnTo>
                      <a:pt x="20" y="334"/>
                    </a:lnTo>
                    <a:lnTo>
                      <a:pt x="26" y="334"/>
                    </a:lnTo>
                    <a:lnTo>
                      <a:pt x="28" y="330"/>
                    </a:lnTo>
                    <a:lnTo>
                      <a:pt x="32" y="318"/>
                    </a:lnTo>
                    <a:lnTo>
                      <a:pt x="43" y="291"/>
                    </a:lnTo>
                    <a:lnTo>
                      <a:pt x="42" y="277"/>
                    </a:lnTo>
                    <a:lnTo>
                      <a:pt x="39" y="270"/>
                    </a:lnTo>
                    <a:lnTo>
                      <a:pt x="38" y="266"/>
                    </a:lnTo>
                    <a:lnTo>
                      <a:pt x="54" y="248"/>
                    </a:lnTo>
                    <a:lnTo>
                      <a:pt x="54" y="254"/>
                    </a:lnTo>
                    <a:lnTo>
                      <a:pt x="47" y="271"/>
                    </a:lnTo>
                    <a:lnTo>
                      <a:pt x="47" y="282"/>
                    </a:lnTo>
                    <a:lnTo>
                      <a:pt x="49" y="278"/>
                    </a:lnTo>
                    <a:lnTo>
                      <a:pt x="52" y="277"/>
                    </a:lnTo>
                    <a:lnTo>
                      <a:pt x="53" y="273"/>
                    </a:lnTo>
                    <a:lnTo>
                      <a:pt x="55" y="271"/>
                    </a:lnTo>
                    <a:lnTo>
                      <a:pt x="61" y="276"/>
                    </a:lnTo>
                    <a:lnTo>
                      <a:pt x="64" y="275"/>
                    </a:lnTo>
                    <a:lnTo>
                      <a:pt x="64" y="261"/>
                    </a:lnTo>
                    <a:lnTo>
                      <a:pt x="72" y="266"/>
                    </a:lnTo>
                    <a:lnTo>
                      <a:pt x="79" y="272"/>
                    </a:lnTo>
                    <a:lnTo>
                      <a:pt x="74" y="273"/>
                    </a:lnTo>
                    <a:lnTo>
                      <a:pt x="71" y="278"/>
                    </a:lnTo>
                    <a:lnTo>
                      <a:pt x="69" y="283"/>
                    </a:lnTo>
                    <a:lnTo>
                      <a:pt x="68" y="298"/>
                    </a:lnTo>
                    <a:lnTo>
                      <a:pt x="71" y="303"/>
                    </a:lnTo>
                    <a:lnTo>
                      <a:pt x="77" y="308"/>
                    </a:lnTo>
                    <a:lnTo>
                      <a:pt x="79" y="319"/>
                    </a:lnTo>
                    <a:lnTo>
                      <a:pt x="74" y="328"/>
                    </a:lnTo>
                    <a:lnTo>
                      <a:pt x="69" y="341"/>
                    </a:lnTo>
                    <a:lnTo>
                      <a:pt x="61" y="355"/>
                    </a:lnTo>
                    <a:lnTo>
                      <a:pt x="59" y="363"/>
                    </a:lnTo>
                    <a:lnTo>
                      <a:pt x="60" y="372"/>
                    </a:lnTo>
                    <a:lnTo>
                      <a:pt x="54" y="367"/>
                    </a:lnTo>
                    <a:lnTo>
                      <a:pt x="52" y="372"/>
                    </a:lnTo>
                    <a:lnTo>
                      <a:pt x="59" y="395"/>
                    </a:lnTo>
                    <a:lnTo>
                      <a:pt x="64" y="399"/>
                    </a:lnTo>
                    <a:lnTo>
                      <a:pt x="66" y="398"/>
                    </a:lnTo>
                    <a:lnTo>
                      <a:pt x="65" y="384"/>
                    </a:lnTo>
                    <a:lnTo>
                      <a:pt x="66" y="380"/>
                    </a:lnTo>
                    <a:lnTo>
                      <a:pt x="70" y="379"/>
                    </a:lnTo>
                    <a:lnTo>
                      <a:pt x="87" y="391"/>
                    </a:lnTo>
                    <a:lnTo>
                      <a:pt x="92" y="394"/>
                    </a:lnTo>
                    <a:lnTo>
                      <a:pt x="95" y="388"/>
                    </a:lnTo>
                    <a:lnTo>
                      <a:pt x="95" y="380"/>
                    </a:lnTo>
                    <a:lnTo>
                      <a:pt x="119" y="383"/>
                    </a:lnTo>
                    <a:lnTo>
                      <a:pt x="135" y="374"/>
                    </a:lnTo>
                    <a:lnTo>
                      <a:pt x="136" y="372"/>
                    </a:lnTo>
                    <a:lnTo>
                      <a:pt x="144" y="368"/>
                    </a:lnTo>
                    <a:lnTo>
                      <a:pt x="165" y="371"/>
                    </a:lnTo>
                    <a:lnTo>
                      <a:pt x="162" y="373"/>
                    </a:lnTo>
                    <a:lnTo>
                      <a:pt x="158" y="373"/>
                    </a:lnTo>
                    <a:lnTo>
                      <a:pt x="150" y="380"/>
                    </a:lnTo>
                    <a:lnTo>
                      <a:pt x="138" y="406"/>
                    </a:lnTo>
                    <a:lnTo>
                      <a:pt x="135" y="413"/>
                    </a:lnTo>
                    <a:lnTo>
                      <a:pt x="138" y="421"/>
                    </a:lnTo>
                    <a:lnTo>
                      <a:pt x="145" y="431"/>
                    </a:lnTo>
                    <a:lnTo>
                      <a:pt x="149" y="438"/>
                    </a:lnTo>
                    <a:lnTo>
                      <a:pt x="150" y="439"/>
                    </a:lnTo>
                    <a:lnTo>
                      <a:pt x="151" y="437"/>
                    </a:lnTo>
                    <a:lnTo>
                      <a:pt x="158" y="449"/>
                    </a:lnTo>
                    <a:lnTo>
                      <a:pt x="172" y="444"/>
                    </a:lnTo>
                    <a:lnTo>
                      <a:pt x="181" y="437"/>
                    </a:lnTo>
                    <a:lnTo>
                      <a:pt x="184" y="438"/>
                    </a:lnTo>
                    <a:lnTo>
                      <a:pt x="181" y="444"/>
                    </a:lnTo>
                    <a:lnTo>
                      <a:pt x="179" y="461"/>
                    </a:lnTo>
                    <a:lnTo>
                      <a:pt x="174" y="468"/>
                    </a:lnTo>
                    <a:lnTo>
                      <a:pt x="169" y="479"/>
                    </a:lnTo>
                    <a:lnTo>
                      <a:pt x="179" y="481"/>
                    </a:lnTo>
                    <a:lnTo>
                      <a:pt x="174" y="490"/>
                    </a:lnTo>
                    <a:lnTo>
                      <a:pt x="168" y="506"/>
                    </a:lnTo>
                    <a:lnTo>
                      <a:pt x="172" y="509"/>
                    </a:lnTo>
                    <a:lnTo>
                      <a:pt x="177" y="513"/>
                    </a:lnTo>
                    <a:lnTo>
                      <a:pt x="173" y="514"/>
                    </a:lnTo>
                    <a:lnTo>
                      <a:pt x="168" y="523"/>
                    </a:lnTo>
                    <a:lnTo>
                      <a:pt x="128" y="522"/>
                    </a:lnTo>
                    <a:lnTo>
                      <a:pt x="115" y="529"/>
                    </a:lnTo>
                    <a:lnTo>
                      <a:pt x="102" y="540"/>
                    </a:lnTo>
                    <a:lnTo>
                      <a:pt x="79" y="565"/>
                    </a:lnTo>
                    <a:lnTo>
                      <a:pt x="84" y="568"/>
                    </a:lnTo>
                    <a:lnTo>
                      <a:pt x="98" y="558"/>
                    </a:lnTo>
                    <a:lnTo>
                      <a:pt x="109" y="556"/>
                    </a:lnTo>
                    <a:lnTo>
                      <a:pt x="111" y="565"/>
                    </a:lnTo>
                    <a:lnTo>
                      <a:pt x="112" y="585"/>
                    </a:lnTo>
                    <a:lnTo>
                      <a:pt x="113" y="589"/>
                    </a:lnTo>
                    <a:lnTo>
                      <a:pt x="119" y="593"/>
                    </a:lnTo>
                    <a:lnTo>
                      <a:pt x="108" y="615"/>
                    </a:lnTo>
                    <a:lnTo>
                      <a:pt x="79" y="636"/>
                    </a:lnTo>
                    <a:lnTo>
                      <a:pt x="48" y="652"/>
                    </a:lnTo>
                    <a:lnTo>
                      <a:pt x="50" y="654"/>
                    </a:lnTo>
                    <a:lnTo>
                      <a:pt x="52" y="660"/>
                    </a:lnTo>
                    <a:lnTo>
                      <a:pt x="56" y="671"/>
                    </a:lnTo>
                    <a:lnTo>
                      <a:pt x="59" y="674"/>
                    </a:lnTo>
                    <a:lnTo>
                      <a:pt x="65" y="675"/>
                    </a:lnTo>
                    <a:lnTo>
                      <a:pt x="72" y="671"/>
                    </a:lnTo>
                    <a:lnTo>
                      <a:pt x="82" y="663"/>
                    </a:lnTo>
                    <a:lnTo>
                      <a:pt x="91" y="659"/>
                    </a:lnTo>
                    <a:lnTo>
                      <a:pt x="95" y="660"/>
                    </a:lnTo>
                    <a:lnTo>
                      <a:pt x="97" y="674"/>
                    </a:lnTo>
                    <a:lnTo>
                      <a:pt x="101" y="678"/>
                    </a:lnTo>
                    <a:lnTo>
                      <a:pt x="113" y="678"/>
                    </a:lnTo>
                    <a:lnTo>
                      <a:pt x="120" y="671"/>
                    </a:lnTo>
                    <a:lnTo>
                      <a:pt x="123" y="670"/>
                    </a:lnTo>
                    <a:lnTo>
                      <a:pt x="127" y="673"/>
                    </a:lnTo>
                    <a:lnTo>
                      <a:pt x="141" y="692"/>
                    </a:lnTo>
                    <a:lnTo>
                      <a:pt x="147" y="694"/>
                    </a:lnTo>
                    <a:lnTo>
                      <a:pt x="156" y="694"/>
                    </a:lnTo>
                    <a:lnTo>
                      <a:pt x="162" y="689"/>
                    </a:lnTo>
                    <a:lnTo>
                      <a:pt x="166" y="682"/>
                    </a:lnTo>
                    <a:lnTo>
                      <a:pt x="179" y="675"/>
                    </a:lnTo>
                    <a:lnTo>
                      <a:pt x="194" y="663"/>
                    </a:lnTo>
                    <a:lnTo>
                      <a:pt x="195" y="670"/>
                    </a:lnTo>
                    <a:lnTo>
                      <a:pt x="190" y="678"/>
                    </a:lnTo>
                    <a:lnTo>
                      <a:pt x="174" y="697"/>
                    </a:lnTo>
                    <a:lnTo>
                      <a:pt x="172" y="705"/>
                    </a:lnTo>
                    <a:lnTo>
                      <a:pt x="168" y="708"/>
                    </a:lnTo>
                    <a:lnTo>
                      <a:pt x="156" y="711"/>
                    </a:lnTo>
                    <a:lnTo>
                      <a:pt x="124" y="711"/>
                    </a:lnTo>
                    <a:lnTo>
                      <a:pt x="109" y="713"/>
                    </a:lnTo>
                    <a:lnTo>
                      <a:pt x="104" y="724"/>
                    </a:lnTo>
                    <a:lnTo>
                      <a:pt x="95" y="730"/>
                    </a:lnTo>
                    <a:lnTo>
                      <a:pt x="88" y="745"/>
                    </a:lnTo>
                    <a:lnTo>
                      <a:pt x="47" y="791"/>
                    </a:lnTo>
                    <a:lnTo>
                      <a:pt x="31" y="800"/>
                    </a:lnTo>
                    <a:lnTo>
                      <a:pt x="28" y="809"/>
                    </a:lnTo>
                    <a:lnTo>
                      <a:pt x="28" y="813"/>
                    </a:lnTo>
                    <a:lnTo>
                      <a:pt x="31" y="807"/>
                    </a:lnTo>
                    <a:lnTo>
                      <a:pt x="34" y="804"/>
                    </a:lnTo>
                    <a:lnTo>
                      <a:pt x="45" y="810"/>
                    </a:lnTo>
                    <a:lnTo>
                      <a:pt x="50" y="809"/>
                    </a:lnTo>
                    <a:lnTo>
                      <a:pt x="54" y="814"/>
                    </a:lnTo>
                    <a:lnTo>
                      <a:pt x="58" y="809"/>
                    </a:lnTo>
                    <a:lnTo>
                      <a:pt x="60" y="800"/>
                    </a:lnTo>
                    <a:lnTo>
                      <a:pt x="71" y="796"/>
                    </a:lnTo>
                    <a:lnTo>
                      <a:pt x="77" y="784"/>
                    </a:lnTo>
                    <a:lnTo>
                      <a:pt x="107" y="783"/>
                    </a:lnTo>
                    <a:lnTo>
                      <a:pt x="127" y="791"/>
                    </a:lnTo>
                    <a:lnTo>
                      <a:pt x="134" y="791"/>
                    </a:lnTo>
                    <a:lnTo>
                      <a:pt x="141" y="782"/>
                    </a:lnTo>
                    <a:lnTo>
                      <a:pt x="145" y="760"/>
                    </a:lnTo>
                    <a:lnTo>
                      <a:pt x="149" y="759"/>
                    </a:lnTo>
                    <a:lnTo>
                      <a:pt x="156" y="759"/>
                    </a:lnTo>
                    <a:lnTo>
                      <a:pt x="166" y="754"/>
                    </a:lnTo>
                    <a:lnTo>
                      <a:pt x="182" y="750"/>
                    </a:lnTo>
                    <a:lnTo>
                      <a:pt x="199" y="767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19" name="Freeform 194"/>
              <p:cNvSpPr>
                <a:spLocks noChangeAspect="1"/>
              </p:cNvSpPr>
              <p:nvPr/>
            </p:nvSpPr>
            <p:spPr bwMode="gray">
              <a:xfrm>
                <a:off x="2428" y="1759"/>
                <a:ext cx="28" cy="25"/>
              </a:xfrm>
              <a:custGeom>
                <a:avLst/>
                <a:gdLst/>
                <a:ahLst/>
                <a:cxnLst>
                  <a:cxn ang="0">
                    <a:pos x="28" y="36"/>
                  </a:cxn>
                  <a:cxn ang="0">
                    <a:pos x="27" y="48"/>
                  </a:cxn>
                  <a:cxn ang="0">
                    <a:pos x="21" y="58"/>
                  </a:cxn>
                  <a:cxn ang="0">
                    <a:pos x="11" y="59"/>
                  </a:cxn>
                  <a:cxn ang="0">
                    <a:pos x="11" y="72"/>
                  </a:cxn>
                  <a:cxn ang="0">
                    <a:pos x="0" y="80"/>
                  </a:cxn>
                  <a:cxn ang="0">
                    <a:pos x="16" y="91"/>
                  </a:cxn>
                  <a:cxn ang="0">
                    <a:pos x="23" y="110"/>
                  </a:cxn>
                  <a:cxn ang="0">
                    <a:pos x="34" y="115"/>
                  </a:cxn>
                  <a:cxn ang="0">
                    <a:pos x="47" y="104"/>
                  </a:cxn>
                  <a:cxn ang="0">
                    <a:pos x="53" y="93"/>
                  </a:cxn>
                  <a:cxn ang="0">
                    <a:pos x="82" y="85"/>
                  </a:cxn>
                  <a:cxn ang="0">
                    <a:pos x="97" y="99"/>
                  </a:cxn>
                  <a:cxn ang="0">
                    <a:pos x="98" y="106"/>
                  </a:cxn>
                  <a:cxn ang="0">
                    <a:pos x="98" y="121"/>
                  </a:cxn>
                  <a:cxn ang="0">
                    <a:pos x="101" y="126"/>
                  </a:cxn>
                  <a:cxn ang="0">
                    <a:pos x="103" y="126"/>
                  </a:cxn>
                  <a:cxn ang="0">
                    <a:pos x="117" y="117"/>
                  </a:cxn>
                  <a:cxn ang="0">
                    <a:pos x="119" y="107"/>
                  </a:cxn>
                  <a:cxn ang="0">
                    <a:pos x="132" y="105"/>
                  </a:cxn>
                  <a:cxn ang="0">
                    <a:pos x="138" y="97"/>
                  </a:cxn>
                  <a:cxn ang="0">
                    <a:pos x="132" y="85"/>
                  </a:cxn>
                  <a:cxn ang="0">
                    <a:pos x="130" y="78"/>
                  </a:cxn>
                  <a:cxn ang="0">
                    <a:pos x="138" y="90"/>
                  </a:cxn>
                  <a:cxn ang="0">
                    <a:pos x="140" y="79"/>
                  </a:cxn>
                  <a:cxn ang="0">
                    <a:pos x="135" y="68"/>
                  </a:cxn>
                  <a:cxn ang="0">
                    <a:pos x="130" y="66"/>
                  </a:cxn>
                  <a:cxn ang="0">
                    <a:pos x="116" y="68"/>
                  </a:cxn>
                  <a:cxn ang="0">
                    <a:pos x="122" y="57"/>
                  </a:cxn>
                  <a:cxn ang="0">
                    <a:pos x="120" y="39"/>
                  </a:cxn>
                  <a:cxn ang="0">
                    <a:pos x="112" y="27"/>
                  </a:cxn>
                  <a:cxn ang="0">
                    <a:pos x="106" y="16"/>
                  </a:cxn>
                  <a:cxn ang="0">
                    <a:pos x="89" y="10"/>
                  </a:cxn>
                  <a:cxn ang="0">
                    <a:pos x="64" y="18"/>
                  </a:cxn>
                  <a:cxn ang="0">
                    <a:pos x="58" y="24"/>
                  </a:cxn>
                  <a:cxn ang="0">
                    <a:pos x="50" y="27"/>
                  </a:cxn>
                  <a:cxn ang="0">
                    <a:pos x="48" y="24"/>
                  </a:cxn>
                  <a:cxn ang="0">
                    <a:pos x="59" y="10"/>
                  </a:cxn>
                  <a:cxn ang="0">
                    <a:pos x="57" y="7"/>
                  </a:cxn>
                  <a:cxn ang="0">
                    <a:pos x="48" y="2"/>
                  </a:cxn>
                  <a:cxn ang="0">
                    <a:pos x="39" y="0"/>
                  </a:cxn>
                  <a:cxn ang="0">
                    <a:pos x="38" y="5"/>
                  </a:cxn>
                  <a:cxn ang="0">
                    <a:pos x="36" y="8"/>
                  </a:cxn>
                  <a:cxn ang="0">
                    <a:pos x="33" y="14"/>
                  </a:cxn>
                  <a:cxn ang="0">
                    <a:pos x="34" y="20"/>
                  </a:cxn>
                  <a:cxn ang="0">
                    <a:pos x="34" y="27"/>
                  </a:cxn>
                  <a:cxn ang="0">
                    <a:pos x="33" y="34"/>
                  </a:cxn>
                  <a:cxn ang="0">
                    <a:pos x="28" y="36"/>
                  </a:cxn>
                </a:cxnLst>
                <a:rect l="0" t="0" r="r" b="b"/>
                <a:pathLst>
                  <a:path w="140" h="126">
                    <a:moveTo>
                      <a:pt x="28" y="36"/>
                    </a:moveTo>
                    <a:lnTo>
                      <a:pt x="27" y="48"/>
                    </a:lnTo>
                    <a:lnTo>
                      <a:pt x="21" y="58"/>
                    </a:lnTo>
                    <a:lnTo>
                      <a:pt x="11" y="59"/>
                    </a:lnTo>
                    <a:lnTo>
                      <a:pt x="11" y="72"/>
                    </a:lnTo>
                    <a:lnTo>
                      <a:pt x="0" y="80"/>
                    </a:lnTo>
                    <a:lnTo>
                      <a:pt x="16" y="91"/>
                    </a:lnTo>
                    <a:lnTo>
                      <a:pt x="23" y="110"/>
                    </a:lnTo>
                    <a:lnTo>
                      <a:pt x="34" y="115"/>
                    </a:lnTo>
                    <a:lnTo>
                      <a:pt x="47" y="104"/>
                    </a:lnTo>
                    <a:lnTo>
                      <a:pt x="53" y="93"/>
                    </a:lnTo>
                    <a:lnTo>
                      <a:pt x="82" y="85"/>
                    </a:lnTo>
                    <a:lnTo>
                      <a:pt x="97" y="99"/>
                    </a:lnTo>
                    <a:lnTo>
                      <a:pt x="98" y="106"/>
                    </a:lnTo>
                    <a:lnTo>
                      <a:pt x="98" y="121"/>
                    </a:lnTo>
                    <a:lnTo>
                      <a:pt x="101" y="126"/>
                    </a:lnTo>
                    <a:lnTo>
                      <a:pt x="103" y="126"/>
                    </a:lnTo>
                    <a:lnTo>
                      <a:pt x="117" y="117"/>
                    </a:lnTo>
                    <a:lnTo>
                      <a:pt x="119" y="107"/>
                    </a:lnTo>
                    <a:lnTo>
                      <a:pt x="132" y="105"/>
                    </a:lnTo>
                    <a:lnTo>
                      <a:pt x="138" y="97"/>
                    </a:lnTo>
                    <a:lnTo>
                      <a:pt x="132" y="85"/>
                    </a:lnTo>
                    <a:lnTo>
                      <a:pt x="130" y="78"/>
                    </a:lnTo>
                    <a:lnTo>
                      <a:pt x="138" y="90"/>
                    </a:lnTo>
                    <a:lnTo>
                      <a:pt x="140" y="79"/>
                    </a:lnTo>
                    <a:lnTo>
                      <a:pt x="135" y="68"/>
                    </a:lnTo>
                    <a:lnTo>
                      <a:pt x="130" y="66"/>
                    </a:lnTo>
                    <a:lnTo>
                      <a:pt x="116" y="68"/>
                    </a:lnTo>
                    <a:lnTo>
                      <a:pt x="122" y="57"/>
                    </a:lnTo>
                    <a:lnTo>
                      <a:pt x="120" y="39"/>
                    </a:lnTo>
                    <a:lnTo>
                      <a:pt x="112" y="27"/>
                    </a:lnTo>
                    <a:lnTo>
                      <a:pt x="106" y="16"/>
                    </a:lnTo>
                    <a:lnTo>
                      <a:pt x="89" y="10"/>
                    </a:lnTo>
                    <a:lnTo>
                      <a:pt x="64" y="18"/>
                    </a:lnTo>
                    <a:lnTo>
                      <a:pt x="58" y="24"/>
                    </a:lnTo>
                    <a:lnTo>
                      <a:pt x="50" y="27"/>
                    </a:lnTo>
                    <a:lnTo>
                      <a:pt x="48" y="24"/>
                    </a:lnTo>
                    <a:lnTo>
                      <a:pt x="59" y="10"/>
                    </a:lnTo>
                    <a:lnTo>
                      <a:pt x="57" y="7"/>
                    </a:lnTo>
                    <a:lnTo>
                      <a:pt x="48" y="2"/>
                    </a:lnTo>
                    <a:lnTo>
                      <a:pt x="39" y="0"/>
                    </a:lnTo>
                    <a:lnTo>
                      <a:pt x="38" y="5"/>
                    </a:lnTo>
                    <a:lnTo>
                      <a:pt x="36" y="8"/>
                    </a:lnTo>
                    <a:lnTo>
                      <a:pt x="33" y="14"/>
                    </a:lnTo>
                    <a:lnTo>
                      <a:pt x="34" y="20"/>
                    </a:lnTo>
                    <a:lnTo>
                      <a:pt x="34" y="27"/>
                    </a:lnTo>
                    <a:lnTo>
                      <a:pt x="33" y="34"/>
                    </a:lnTo>
                    <a:lnTo>
                      <a:pt x="28" y="3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87" name="Freeform 195"/>
            <p:cNvSpPr>
              <a:spLocks noChangeAspect="1"/>
            </p:cNvSpPr>
            <p:nvPr/>
          </p:nvSpPr>
          <p:spPr bwMode="gray">
            <a:xfrm>
              <a:off x="4580731" y="2540347"/>
              <a:ext cx="74613" cy="109538"/>
            </a:xfrm>
            <a:custGeom>
              <a:avLst/>
              <a:gdLst/>
              <a:ahLst/>
              <a:cxnLst>
                <a:cxn ang="0">
                  <a:pos x="223" y="97"/>
                </a:cxn>
                <a:cxn ang="0">
                  <a:pos x="178" y="84"/>
                </a:cxn>
                <a:cxn ang="0">
                  <a:pos x="148" y="100"/>
                </a:cxn>
                <a:cxn ang="0">
                  <a:pos x="136" y="63"/>
                </a:cxn>
                <a:cxn ang="0">
                  <a:pos x="152" y="39"/>
                </a:cxn>
                <a:cxn ang="0">
                  <a:pos x="152" y="2"/>
                </a:cxn>
                <a:cxn ang="0">
                  <a:pos x="135" y="6"/>
                </a:cxn>
                <a:cxn ang="0">
                  <a:pos x="113" y="18"/>
                </a:cxn>
                <a:cxn ang="0">
                  <a:pos x="108" y="34"/>
                </a:cxn>
                <a:cxn ang="0">
                  <a:pos x="88" y="53"/>
                </a:cxn>
                <a:cxn ang="0">
                  <a:pos x="104" y="60"/>
                </a:cxn>
                <a:cxn ang="0">
                  <a:pos x="120" y="63"/>
                </a:cxn>
                <a:cxn ang="0">
                  <a:pos x="99" y="87"/>
                </a:cxn>
                <a:cxn ang="0">
                  <a:pos x="65" y="97"/>
                </a:cxn>
                <a:cxn ang="0">
                  <a:pos x="31" y="96"/>
                </a:cxn>
                <a:cxn ang="0">
                  <a:pos x="23" y="118"/>
                </a:cxn>
                <a:cxn ang="0">
                  <a:pos x="43" y="130"/>
                </a:cxn>
                <a:cxn ang="0">
                  <a:pos x="24" y="154"/>
                </a:cxn>
                <a:cxn ang="0">
                  <a:pos x="23" y="173"/>
                </a:cxn>
                <a:cxn ang="0">
                  <a:pos x="40" y="179"/>
                </a:cxn>
                <a:cxn ang="0">
                  <a:pos x="78" y="192"/>
                </a:cxn>
                <a:cxn ang="0">
                  <a:pos x="54" y="209"/>
                </a:cxn>
                <a:cxn ang="0">
                  <a:pos x="32" y="248"/>
                </a:cxn>
                <a:cxn ang="0">
                  <a:pos x="81" y="238"/>
                </a:cxn>
                <a:cxn ang="0">
                  <a:pos x="56" y="249"/>
                </a:cxn>
                <a:cxn ang="0">
                  <a:pos x="29" y="274"/>
                </a:cxn>
                <a:cxn ang="0">
                  <a:pos x="15" y="279"/>
                </a:cxn>
                <a:cxn ang="0">
                  <a:pos x="0" y="291"/>
                </a:cxn>
                <a:cxn ang="0">
                  <a:pos x="13" y="299"/>
                </a:cxn>
                <a:cxn ang="0">
                  <a:pos x="11" y="314"/>
                </a:cxn>
                <a:cxn ang="0">
                  <a:pos x="38" y="312"/>
                </a:cxn>
                <a:cxn ang="0">
                  <a:pos x="16" y="334"/>
                </a:cxn>
                <a:cxn ang="0">
                  <a:pos x="48" y="328"/>
                </a:cxn>
                <a:cxn ang="0">
                  <a:pos x="33" y="338"/>
                </a:cxn>
                <a:cxn ang="0">
                  <a:pos x="44" y="340"/>
                </a:cxn>
                <a:cxn ang="0">
                  <a:pos x="60" y="343"/>
                </a:cxn>
                <a:cxn ang="0">
                  <a:pos x="102" y="329"/>
                </a:cxn>
                <a:cxn ang="0">
                  <a:pos x="109" y="308"/>
                </a:cxn>
                <a:cxn ang="0">
                  <a:pos x="119" y="317"/>
                </a:cxn>
                <a:cxn ang="0">
                  <a:pos x="145" y="306"/>
                </a:cxn>
                <a:cxn ang="0">
                  <a:pos x="153" y="291"/>
                </a:cxn>
                <a:cxn ang="0">
                  <a:pos x="201" y="281"/>
                </a:cxn>
                <a:cxn ang="0">
                  <a:pos x="218" y="278"/>
                </a:cxn>
                <a:cxn ang="0">
                  <a:pos x="225" y="236"/>
                </a:cxn>
                <a:cxn ang="0">
                  <a:pos x="231" y="197"/>
                </a:cxn>
                <a:cxn ang="0">
                  <a:pos x="233" y="160"/>
                </a:cxn>
                <a:cxn ang="0">
                  <a:pos x="226" y="117"/>
                </a:cxn>
              </a:cxnLst>
              <a:rect l="0" t="0" r="r" b="b"/>
              <a:pathLst>
                <a:path w="233" h="345">
                  <a:moveTo>
                    <a:pt x="226" y="117"/>
                  </a:moveTo>
                  <a:lnTo>
                    <a:pt x="223" y="112"/>
                  </a:lnTo>
                  <a:lnTo>
                    <a:pt x="223" y="97"/>
                  </a:lnTo>
                  <a:lnTo>
                    <a:pt x="222" y="90"/>
                  </a:lnTo>
                  <a:lnTo>
                    <a:pt x="207" y="76"/>
                  </a:lnTo>
                  <a:lnTo>
                    <a:pt x="178" y="84"/>
                  </a:lnTo>
                  <a:lnTo>
                    <a:pt x="172" y="95"/>
                  </a:lnTo>
                  <a:lnTo>
                    <a:pt x="159" y="106"/>
                  </a:lnTo>
                  <a:lnTo>
                    <a:pt x="148" y="100"/>
                  </a:lnTo>
                  <a:lnTo>
                    <a:pt x="141" y="82"/>
                  </a:lnTo>
                  <a:lnTo>
                    <a:pt x="125" y="71"/>
                  </a:lnTo>
                  <a:lnTo>
                    <a:pt x="136" y="63"/>
                  </a:lnTo>
                  <a:lnTo>
                    <a:pt x="136" y="50"/>
                  </a:lnTo>
                  <a:lnTo>
                    <a:pt x="146" y="49"/>
                  </a:lnTo>
                  <a:lnTo>
                    <a:pt x="152" y="39"/>
                  </a:lnTo>
                  <a:lnTo>
                    <a:pt x="153" y="27"/>
                  </a:lnTo>
                  <a:lnTo>
                    <a:pt x="155" y="22"/>
                  </a:lnTo>
                  <a:lnTo>
                    <a:pt x="152" y="2"/>
                  </a:lnTo>
                  <a:lnTo>
                    <a:pt x="151" y="0"/>
                  </a:lnTo>
                  <a:lnTo>
                    <a:pt x="145" y="1"/>
                  </a:lnTo>
                  <a:lnTo>
                    <a:pt x="135" y="6"/>
                  </a:lnTo>
                  <a:lnTo>
                    <a:pt x="131" y="4"/>
                  </a:lnTo>
                  <a:lnTo>
                    <a:pt x="121" y="11"/>
                  </a:lnTo>
                  <a:lnTo>
                    <a:pt x="113" y="18"/>
                  </a:lnTo>
                  <a:lnTo>
                    <a:pt x="108" y="20"/>
                  </a:lnTo>
                  <a:lnTo>
                    <a:pt x="105" y="30"/>
                  </a:lnTo>
                  <a:lnTo>
                    <a:pt x="108" y="34"/>
                  </a:lnTo>
                  <a:lnTo>
                    <a:pt x="107" y="37"/>
                  </a:lnTo>
                  <a:lnTo>
                    <a:pt x="99" y="45"/>
                  </a:lnTo>
                  <a:lnTo>
                    <a:pt x="88" y="53"/>
                  </a:lnTo>
                  <a:lnTo>
                    <a:pt x="91" y="59"/>
                  </a:lnTo>
                  <a:lnTo>
                    <a:pt x="99" y="59"/>
                  </a:lnTo>
                  <a:lnTo>
                    <a:pt x="104" y="60"/>
                  </a:lnTo>
                  <a:lnTo>
                    <a:pt x="110" y="59"/>
                  </a:lnTo>
                  <a:lnTo>
                    <a:pt x="119" y="59"/>
                  </a:lnTo>
                  <a:lnTo>
                    <a:pt x="120" y="63"/>
                  </a:lnTo>
                  <a:lnTo>
                    <a:pt x="117" y="71"/>
                  </a:lnTo>
                  <a:lnTo>
                    <a:pt x="98" y="84"/>
                  </a:lnTo>
                  <a:lnTo>
                    <a:pt x="99" y="87"/>
                  </a:lnTo>
                  <a:lnTo>
                    <a:pt x="98" y="95"/>
                  </a:lnTo>
                  <a:lnTo>
                    <a:pt x="83" y="93"/>
                  </a:lnTo>
                  <a:lnTo>
                    <a:pt x="65" y="97"/>
                  </a:lnTo>
                  <a:lnTo>
                    <a:pt x="61" y="90"/>
                  </a:lnTo>
                  <a:lnTo>
                    <a:pt x="37" y="87"/>
                  </a:lnTo>
                  <a:lnTo>
                    <a:pt x="31" y="96"/>
                  </a:lnTo>
                  <a:lnTo>
                    <a:pt x="26" y="104"/>
                  </a:lnTo>
                  <a:lnTo>
                    <a:pt x="29" y="120"/>
                  </a:lnTo>
                  <a:lnTo>
                    <a:pt x="23" y="118"/>
                  </a:lnTo>
                  <a:lnTo>
                    <a:pt x="15" y="119"/>
                  </a:lnTo>
                  <a:lnTo>
                    <a:pt x="21" y="128"/>
                  </a:lnTo>
                  <a:lnTo>
                    <a:pt x="43" y="130"/>
                  </a:lnTo>
                  <a:lnTo>
                    <a:pt x="44" y="136"/>
                  </a:lnTo>
                  <a:lnTo>
                    <a:pt x="28" y="146"/>
                  </a:lnTo>
                  <a:lnTo>
                    <a:pt x="24" y="154"/>
                  </a:lnTo>
                  <a:lnTo>
                    <a:pt x="17" y="158"/>
                  </a:lnTo>
                  <a:lnTo>
                    <a:pt x="17" y="166"/>
                  </a:lnTo>
                  <a:lnTo>
                    <a:pt x="23" y="173"/>
                  </a:lnTo>
                  <a:lnTo>
                    <a:pt x="28" y="174"/>
                  </a:lnTo>
                  <a:lnTo>
                    <a:pt x="28" y="179"/>
                  </a:lnTo>
                  <a:lnTo>
                    <a:pt x="40" y="179"/>
                  </a:lnTo>
                  <a:lnTo>
                    <a:pt x="43" y="186"/>
                  </a:lnTo>
                  <a:lnTo>
                    <a:pt x="75" y="187"/>
                  </a:lnTo>
                  <a:lnTo>
                    <a:pt x="78" y="192"/>
                  </a:lnTo>
                  <a:lnTo>
                    <a:pt x="74" y="197"/>
                  </a:lnTo>
                  <a:lnTo>
                    <a:pt x="61" y="201"/>
                  </a:lnTo>
                  <a:lnTo>
                    <a:pt x="54" y="209"/>
                  </a:lnTo>
                  <a:lnTo>
                    <a:pt x="53" y="224"/>
                  </a:lnTo>
                  <a:lnTo>
                    <a:pt x="48" y="233"/>
                  </a:lnTo>
                  <a:lnTo>
                    <a:pt x="32" y="248"/>
                  </a:lnTo>
                  <a:lnTo>
                    <a:pt x="65" y="243"/>
                  </a:lnTo>
                  <a:lnTo>
                    <a:pt x="81" y="227"/>
                  </a:lnTo>
                  <a:lnTo>
                    <a:pt x="81" y="238"/>
                  </a:lnTo>
                  <a:lnTo>
                    <a:pt x="89" y="240"/>
                  </a:lnTo>
                  <a:lnTo>
                    <a:pt x="91" y="241"/>
                  </a:lnTo>
                  <a:lnTo>
                    <a:pt x="56" y="249"/>
                  </a:lnTo>
                  <a:lnTo>
                    <a:pt x="42" y="251"/>
                  </a:lnTo>
                  <a:lnTo>
                    <a:pt x="31" y="268"/>
                  </a:lnTo>
                  <a:lnTo>
                    <a:pt x="29" y="274"/>
                  </a:lnTo>
                  <a:lnTo>
                    <a:pt x="27" y="278"/>
                  </a:lnTo>
                  <a:lnTo>
                    <a:pt x="21" y="276"/>
                  </a:lnTo>
                  <a:lnTo>
                    <a:pt x="15" y="279"/>
                  </a:lnTo>
                  <a:lnTo>
                    <a:pt x="8" y="278"/>
                  </a:lnTo>
                  <a:lnTo>
                    <a:pt x="2" y="283"/>
                  </a:lnTo>
                  <a:lnTo>
                    <a:pt x="0" y="291"/>
                  </a:lnTo>
                  <a:lnTo>
                    <a:pt x="24" y="289"/>
                  </a:lnTo>
                  <a:lnTo>
                    <a:pt x="26" y="294"/>
                  </a:lnTo>
                  <a:lnTo>
                    <a:pt x="13" y="299"/>
                  </a:lnTo>
                  <a:lnTo>
                    <a:pt x="5" y="308"/>
                  </a:lnTo>
                  <a:lnTo>
                    <a:pt x="3" y="314"/>
                  </a:lnTo>
                  <a:lnTo>
                    <a:pt x="11" y="314"/>
                  </a:lnTo>
                  <a:lnTo>
                    <a:pt x="13" y="319"/>
                  </a:lnTo>
                  <a:lnTo>
                    <a:pt x="16" y="319"/>
                  </a:lnTo>
                  <a:lnTo>
                    <a:pt x="38" y="312"/>
                  </a:lnTo>
                  <a:lnTo>
                    <a:pt x="38" y="318"/>
                  </a:lnTo>
                  <a:lnTo>
                    <a:pt x="29" y="323"/>
                  </a:lnTo>
                  <a:lnTo>
                    <a:pt x="16" y="334"/>
                  </a:lnTo>
                  <a:lnTo>
                    <a:pt x="19" y="334"/>
                  </a:lnTo>
                  <a:lnTo>
                    <a:pt x="45" y="326"/>
                  </a:lnTo>
                  <a:lnTo>
                    <a:pt x="48" y="328"/>
                  </a:lnTo>
                  <a:lnTo>
                    <a:pt x="45" y="334"/>
                  </a:lnTo>
                  <a:lnTo>
                    <a:pt x="39" y="334"/>
                  </a:lnTo>
                  <a:lnTo>
                    <a:pt x="33" y="338"/>
                  </a:lnTo>
                  <a:lnTo>
                    <a:pt x="34" y="340"/>
                  </a:lnTo>
                  <a:lnTo>
                    <a:pt x="34" y="345"/>
                  </a:lnTo>
                  <a:lnTo>
                    <a:pt x="44" y="340"/>
                  </a:lnTo>
                  <a:lnTo>
                    <a:pt x="51" y="339"/>
                  </a:lnTo>
                  <a:lnTo>
                    <a:pt x="55" y="341"/>
                  </a:lnTo>
                  <a:lnTo>
                    <a:pt x="60" y="343"/>
                  </a:lnTo>
                  <a:lnTo>
                    <a:pt x="67" y="338"/>
                  </a:lnTo>
                  <a:lnTo>
                    <a:pt x="74" y="338"/>
                  </a:lnTo>
                  <a:lnTo>
                    <a:pt x="102" y="329"/>
                  </a:lnTo>
                  <a:lnTo>
                    <a:pt x="109" y="323"/>
                  </a:lnTo>
                  <a:lnTo>
                    <a:pt x="110" y="316"/>
                  </a:lnTo>
                  <a:lnTo>
                    <a:pt x="109" y="308"/>
                  </a:lnTo>
                  <a:lnTo>
                    <a:pt x="113" y="310"/>
                  </a:lnTo>
                  <a:lnTo>
                    <a:pt x="115" y="316"/>
                  </a:lnTo>
                  <a:lnTo>
                    <a:pt x="119" y="317"/>
                  </a:lnTo>
                  <a:lnTo>
                    <a:pt x="131" y="311"/>
                  </a:lnTo>
                  <a:lnTo>
                    <a:pt x="135" y="305"/>
                  </a:lnTo>
                  <a:lnTo>
                    <a:pt x="145" y="306"/>
                  </a:lnTo>
                  <a:lnTo>
                    <a:pt x="148" y="301"/>
                  </a:lnTo>
                  <a:lnTo>
                    <a:pt x="151" y="295"/>
                  </a:lnTo>
                  <a:lnTo>
                    <a:pt x="153" y="291"/>
                  </a:lnTo>
                  <a:lnTo>
                    <a:pt x="177" y="286"/>
                  </a:lnTo>
                  <a:lnTo>
                    <a:pt x="189" y="281"/>
                  </a:lnTo>
                  <a:lnTo>
                    <a:pt x="201" y="281"/>
                  </a:lnTo>
                  <a:lnTo>
                    <a:pt x="209" y="285"/>
                  </a:lnTo>
                  <a:lnTo>
                    <a:pt x="216" y="285"/>
                  </a:lnTo>
                  <a:lnTo>
                    <a:pt x="218" y="278"/>
                  </a:lnTo>
                  <a:lnTo>
                    <a:pt x="215" y="269"/>
                  </a:lnTo>
                  <a:lnTo>
                    <a:pt x="222" y="251"/>
                  </a:lnTo>
                  <a:lnTo>
                    <a:pt x="225" y="236"/>
                  </a:lnTo>
                  <a:lnTo>
                    <a:pt x="231" y="225"/>
                  </a:lnTo>
                  <a:lnTo>
                    <a:pt x="233" y="216"/>
                  </a:lnTo>
                  <a:lnTo>
                    <a:pt x="231" y="197"/>
                  </a:lnTo>
                  <a:lnTo>
                    <a:pt x="227" y="178"/>
                  </a:lnTo>
                  <a:lnTo>
                    <a:pt x="231" y="176"/>
                  </a:lnTo>
                  <a:lnTo>
                    <a:pt x="233" y="160"/>
                  </a:lnTo>
                  <a:lnTo>
                    <a:pt x="220" y="128"/>
                  </a:lnTo>
                  <a:lnTo>
                    <a:pt x="220" y="119"/>
                  </a:lnTo>
                  <a:lnTo>
                    <a:pt x="226" y="117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89" name="Freeform 197"/>
            <p:cNvSpPr>
              <a:spLocks noChangeAspect="1"/>
            </p:cNvSpPr>
            <p:nvPr/>
          </p:nvSpPr>
          <p:spPr bwMode="gray">
            <a:xfrm>
              <a:off x="5222081" y="2729260"/>
              <a:ext cx="60325" cy="76200"/>
            </a:xfrm>
            <a:custGeom>
              <a:avLst/>
              <a:gdLst/>
              <a:ahLst/>
              <a:cxnLst>
                <a:cxn ang="0">
                  <a:pos x="88" y="239"/>
                </a:cxn>
                <a:cxn ang="0">
                  <a:pos x="88" y="225"/>
                </a:cxn>
                <a:cxn ang="0">
                  <a:pos x="86" y="212"/>
                </a:cxn>
                <a:cxn ang="0">
                  <a:pos x="84" y="200"/>
                </a:cxn>
                <a:cxn ang="0">
                  <a:pos x="86" y="184"/>
                </a:cxn>
                <a:cxn ang="0">
                  <a:pos x="86" y="164"/>
                </a:cxn>
                <a:cxn ang="0">
                  <a:pos x="81" y="135"/>
                </a:cxn>
                <a:cxn ang="0">
                  <a:pos x="70" y="115"/>
                </a:cxn>
                <a:cxn ang="0">
                  <a:pos x="57" y="94"/>
                </a:cxn>
                <a:cxn ang="0">
                  <a:pos x="45" y="73"/>
                </a:cxn>
                <a:cxn ang="0">
                  <a:pos x="42" y="56"/>
                </a:cxn>
                <a:cxn ang="0">
                  <a:pos x="34" y="43"/>
                </a:cxn>
                <a:cxn ang="0">
                  <a:pos x="20" y="29"/>
                </a:cxn>
                <a:cxn ang="0">
                  <a:pos x="8" y="19"/>
                </a:cxn>
                <a:cxn ang="0">
                  <a:pos x="0" y="19"/>
                </a:cxn>
                <a:cxn ang="0">
                  <a:pos x="6" y="8"/>
                </a:cxn>
                <a:cxn ang="0">
                  <a:pos x="13" y="3"/>
                </a:cxn>
                <a:cxn ang="0">
                  <a:pos x="21" y="6"/>
                </a:cxn>
                <a:cxn ang="0">
                  <a:pos x="30" y="5"/>
                </a:cxn>
                <a:cxn ang="0">
                  <a:pos x="46" y="0"/>
                </a:cxn>
                <a:cxn ang="0">
                  <a:pos x="62" y="5"/>
                </a:cxn>
                <a:cxn ang="0">
                  <a:pos x="69" y="8"/>
                </a:cxn>
                <a:cxn ang="0">
                  <a:pos x="88" y="24"/>
                </a:cxn>
                <a:cxn ang="0">
                  <a:pos x="95" y="27"/>
                </a:cxn>
                <a:cxn ang="0">
                  <a:pos x="111" y="24"/>
                </a:cxn>
                <a:cxn ang="0">
                  <a:pos x="120" y="26"/>
                </a:cxn>
                <a:cxn ang="0">
                  <a:pos x="131" y="38"/>
                </a:cxn>
                <a:cxn ang="0">
                  <a:pos x="139" y="35"/>
                </a:cxn>
                <a:cxn ang="0">
                  <a:pos x="143" y="43"/>
                </a:cxn>
                <a:cxn ang="0">
                  <a:pos x="143" y="51"/>
                </a:cxn>
                <a:cxn ang="0">
                  <a:pos x="143" y="59"/>
                </a:cxn>
                <a:cxn ang="0">
                  <a:pos x="139" y="75"/>
                </a:cxn>
                <a:cxn ang="0">
                  <a:pos x="147" y="81"/>
                </a:cxn>
                <a:cxn ang="0">
                  <a:pos x="150" y="87"/>
                </a:cxn>
                <a:cxn ang="0">
                  <a:pos x="158" y="89"/>
                </a:cxn>
                <a:cxn ang="0">
                  <a:pos x="160" y="97"/>
                </a:cxn>
                <a:cxn ang="0">
                  <a:pos x="159" y="104"/>
                </a:cxn>
                <a:cxn ang="0">
                  <a:pos x="165" y="119"/>
                </a:cxn>
                <a:cxn ang="0">
                  <a:pos x="180" y="126"/>
                </a:cxn>
                <a:cxn ang="0">
                  <a:pos x="185" y="134"/>
                </a:cxn>
                <a:cxn ang="0">
                  <a:pos x="186" y="141"/>
                </a:cxn>
                <a:cxn ang="0">
                  <a:pos x="183" y="150"/>
                </a:cxn>
                <a:cxn ang="0">
                  <a:pos x="187" y="157"/>
                </a:cxn>
                <a:cxn ang="0">
                  <a:pos x="183" y="164"/>
                </a:cxn>
                <a:cxn ang="0">
                  <a:pos x="177" y="169"/>
                </a:cxn>
                <a:cxn ang="0">
                  <a:pos x="154" y="163"/>
                </a:cxn>
                <a:cxn ang="0">
                  <a:pos x="147" y="167"/>
                </a:cxn>
                <a:cxn ang="0">
                  <a:pos x="143" y="161"/>
                </a:cxn>
                <a:cxn ang="0">
                  <a:pos x="134" y="164"/>
                </a:cxn>
                <a:cxn ang="0">
                  <a:pos x="131" y="172"/>
                </a:cxn>
                <a:cxn ang="0">
                  <a:pos x="128" y="196"/>
                </a:cxn>
                <a:cxn ang="0">
                  <a:pos x="121" y="200"/>
                </a:cxn>
                <a:cxn ang="0">
                  <a:pos x="116" y="205"/>
                </a:cxn>
                <a:cxn ang="0">
                  <a:pos x="115" y="213"/>
                </a:cxn>
                <a:cxn ang="0">
                  <a:pos x="107" y="218"/>
                </a:cxn>
                <a:cxn ang="0">
                  <a:pos x="104" y="226"/>
                </a:cxn>
                <a:cxn ang="0">
                  <a:pos x="104" y="233"/>
                </a:cxn>
                <a:cxn ang="0">
                  <a:pos x="97" y="239"/>
                </a:cxn>
                <a:cxn ang="0">
                  <a:pos x="88" y="239"/>
                </a:cxn>
              </a:cxnLst>
              <a:rect l="0" t="0" r="r" b="b"/>
              <a:pathLst>
                <a:path w="187" h="239">
                  <a:moveTo>
                    <a:pt x="88" y="239"/>
                  </a:moveTo>
                  <a:lnTo>
                    <a:pt x="88" y="225"/>
                  </a:lnTo>
                  <a:lnTo>
                    <a:pt x="86" y="212"/>
                  </a:lnTo>
                  <a:lnTo>
                    <a:pt x="84" y="200"/>
                  </a:lnTo>
                  <a:lnTo>
                    <a:pt x="86" y="184"/>
                  </a:lnTo>
                  <a:lnTo>
                    <a:pt x="86" y="164"/>
                  </a:lnTo>
                  <a:lnTo>
                    <a:pt x="81" y="135"/>
                  </a:lnTo>
                  <a:lnTo>
                    <a:pt x="70" y="115"/>
                  </a:lnTo>
                  <a:lnTo>
                    <a:pt x="57" y="94"/>
                  </a:lnTo>
                  <a:lnTo>
                    <a:pt x="45" y="73"/>
                  </a:lnTo>
                  <a:lnTo>
                    <a:pt x="42" y="56"/>
                  </a:lnTo>
                  <a:lnTo>
                    <a:pt x="34" y="43"/>
                  </a:lnTo>
                  <a:lnTo>
                    <a:pt x="20" y="29"/>
                  </a:lnTo>
                  <a:lnTo>
                    <a:pt x="8" y="19"/>
                  </a:lnTo>
                  <a:lnTo>
                    <a:pt x="0" y="19"/>
                  </a:lnTo>
                  <a:lnTo>
                    <a:pt x="6" y="8"/>
                  </a:lnTo>
                  <a:lnTo>
                    <a:pt x="13" y="3"/>
                  </a:lnTo>
                  <a:lnTo>
                    <a:pt x="21" y="6"/>
                  </a:lnTo>
                  <a:lnTo>
                    <a:pt x="30" y="5"/>
                  </a:lnTo>
                  <a:lnTo>
                    <a:pt x="46" y="0"/>
                  </a:lnTo>
                  <a:lnTo>
                    <a:pt x="62" y="5"/>
                  </a:lnTo>
                  <a:lnTo>
                    <a:pt x="69" y="8"/>
                  </a:lnTo>
                  <a:lnTo>
                    <a:pt x="88" y="24"/>
                  </a:lnTo>
                  <a:lnTo>
                    <a:pt x="95" y="27"/>
                  </a:lnTo>
                  <a:lnTo>
                    <a:pt x="111" y="24"/>
                  </a:lnTo>
                  <a:lnTo>
                    <a:pt x="120" y="26"/>
                  </a:lnTo>
                  <a:lnTo>
                    <a:pt x="131" y="38"/>
                  </a:lnTo>
                  <a:lnTo>
                    <a:pt x="139" y="35"/>
                  </a:lnTo>
                  <a:lnTo>
                    <a:pt x="143" y="43"/>
                  </a:lnTo>
                  <a:lnTo>
                    <a:pt x="143" y="51"/>
                  </a:lnTo>
                  <a:lnTo>
                    <a:pt x="143" y="59"/>
                  </a:lnTo>
                  <a:lnTo>
                    <a:pt x="139" y="75"/>
                  </a:lnTo>
                  <a:lnTo>
                    <a:pt x="147" y="81"/>
                  </a:lnTo>
                  <a:lnTo>
                    <a:pt x="150" y="87"/>
                  </a:lnTo>
                  <a:lnTo>
                    <a:pt x="158" y="89"/>
                  </a:lnTo>
                  <a:lnTo>
                    <a:pt x="160" y="97"/>
                  </a:lnTo>
                  <a:lnTo>
                    <a:pt x="159" y="104"/>
                  </a:lnTo>
                  <a:lnTo>
                    <a:pt x="165" y="119"/>
                  </a:lnTo>
                  <a:lnTo>
                    <a:pt x="180" y="126"/>
                  </a:lnTo>
                  <a:lnTo>
                    <a:pt x="185" y="134"/>
                  </a:lnTo>
                  <a:lnTo>
                    <a:pt x="186" y="141"/>
                  </a:lnTo>
                  <a:lnTo>
                    <a:pt x="183" y="150"/>
                  </a:lnTo>
                  <a:lnTo>
                    <a:pt x="187" y="157"/>
                  </a:lnTo>
                  <a:lnTo>
                    <a:pt x="183" y="164"/>
                  </a:lnTo>
                  <a:lnTo>
                    <a:pt x="177" y="169"/>
                  </a:lnTo>
                  <a:lnTo>
                    <a:pt x="154" y="163"/>
                  </a:lnTo>
                  <a:lnTo>
                    <a:pt x="147" y="167"/>
                  </a:lnTo>
                  <a:lnTo>
                    <a:pt x="143" y="161"/>
                  </a:lnTo>
                  <a:lnTo>
                    <a:pt x="134" y="164"/>
                  </a:lnTo>
                  <a:lnTo>
                    <a:pt x="131" y="172"/>
                  </a:lnTo>
                  <a:lnTo>
                    <a:pt x="128" y="196"/>
                  </a:lnTo>
                  <a:lnTo>
                    <a:pt x="121" y="200"/>
                  </a:lnTo>
                  <a:lnTo>
                    <a:pt x="116" y="205"/>
                  </a:lnTo>
                  <a:lnTo>
                    <a:pt x="115" y="213"/>
                  </a:lnTo>
                  <a:lnTo>
                    <a:pt x="107" y="218"/>
                  </a:lnTo>
                  <a:lnTo>
                    <a:pt x="104" y="226"/>
                  </a:lnTo>
                  <a:lnTo>
                    <a:pt x="104" y="233"/>
                  </a:lnTo>
                  <a:lnTo>
                    <a:pt x="97" y="239"/>
                  </a:lnTo>
                  <a:lnTo>
                    <a:pt x="88" y="239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0" name="Freeform 198"/>
            <p:cNvSpPr>
              <a:spLocks noChangeAspect="1"/>
            </p:cNvSpPr>
            <p:nvPr/>
          </p:nvSpPr>
          <p:spPr bwMode="gray">
            <a:xfrm>
              <a:off x="5161756" y="2510185"/>
              <a:ext cx="169863" cy="142875"/>
            </a:xfrm>
            <a:custGeom>
              <a:avLst/>
              <a:gdLst/>
              <a:ahLst/>
              <a:cxnLst>
                <a:cxn ang="0">
                  <a:pos x="6" y="374"/>
                </a:cxn>
                <a:cxn ang="0">
                  <a:pos x="26" y="342"/>
                </a:cxn>
                <a:cxn ang="0">
                  <a:pos x="38" y="292"/>
                </a:cxn>
                <a:cxn ang="0">
                  <a:pos x="33" y="214"/>
                </a:cxn>
                <a:cxn ang="0">
                  <a:pos x="73" y="210"/>
                </a:cxn>
                <a:cxn ang="0">
                  <a:pos x="94" y="207"/>
                </a:cxn>
                <a:cxn ang="0">
                  <a:pos x="106" y="190"/>
                </a:cxn>
                <a:cxn ang="0">
                  <a:pos x="125" y="182"/>
                </a:cxn>
                <a:cxn ang="0">
                  <a:pos x="145" y="190"/>
                </a:cxn>
                <a:cxn ang="0">
                  <a:pos x="135" y="167"/>
                </a:cxn>
                <a:cxn ang="0">
                  <a:pos x="145" y="138"/>
                </a:cxn>
                <a:cxn ang="0">
                  <a:pos x="149" y="113"/>
                </a:cxn>
                <a:cxn ang="0">
                  <a:pos x="170" y="102"/>
                </a:cxn>
                <a:cxn ang="0">
                  <a:pos x="199" y="80"/>
                </a:cxn>
                <a:cxn ang="0">
                  <a:pos x="183" y="69"/>
                </a:cxn>
                <a:cxn ang="0">
                  <a:pos x="197" y="51"/>
                </a:cxn>
                <a:cxn ang="0">
                  <a:pos x="204" y="50"/>
                </a:cxn>
                <a:cxn ang="0">
                  <a:pos x="219" y="32"/>
                </a:cxn>
                <a:cxn ang="0">
                  <a:pos x="253" y="25"/>
                </a:cxn>
                <a:cxn ang="0">
                  <a:pos x="273" y="0"/>
                </a:cxn>
                <a:cxn ang="0">
                  <a:pos x="302" y="5"/>
                </a:cxn>
                <a:cxn ang="0">
                  <a:pos x="329" y="13"/>
                </a:cxn>
                <a:cxn ang="0">
                  <a:pos x="348" y="43"/>
                </a:cxn>
                <a:cxn ang="0">
                  <a:pos x="376" y="29"/>
                </a:cxn>
                <a:cxn ang="0">
                  <a:pos x="407" y="34"/>
                </a:cxn>
                <a:cxn ang="0">
                  <a:pos x="430" y="53"/>
                </a:cxn>
                <a:cxn ang="0">
                  <a:pos x="429" y="80"/>
                </a:cxn>
                <a:cxn ang="0">
                  <a:pos x="435" y="102"/>
                </a:cxn>
                <a:cxn ang="0">
                  <a:pos x="424" y="123"/>
                </a:cxn>
                <a:cxn ang="0">
                  <a:pos x="442" y="158"/>
                </a:cxn>
                <a:cxn ang="0">
                  <a:pos x="473" y="195"/>
                </a:cxn>
                <a:cxn ang="0">
                  <a:pos x="478" y="217"/>
                </a:cxn>
                <a:cxn ang="0">
                  <a:pos x="511" y="226"/>
                </a:cxn>
                <a:cxn ang="0">
                  <a:pos x="521" y="242"/>
                </a:cxn>
                <a:cxn ang="0">
                  <a:pos x="525" y="263"/>
                </a:cxn>
                <a:cxn ang="0">
                  <a:pos x="501" y="284"/>
                </a:cxn>
                <a:cxn ang="0">
                  <a:pos x="465" y="271"/>
                </a:cxn>
                <a:cxn ang="0">
                  <a:pos x="449" y="285"/>
                </a:cxn>
                <a:cxn ang="0">
                  <a:pos x="463" y="311"/>
                </a:cxn>
                <a:cxn ang="0">
                  <a:pos x="465" y="333"/>
                </a:cxn>
                <a:cxn ang="0">
                  <a:pos x="473" y="353"/>
                </a:cxn>
                <a:cxn ang="0">
                  <a:pos x="451" y="380"/>
                </a:cxn>
                <a:cxn ang="0">
                  <a:pos x="417" y="401"/>
                </a:cxn>
                <a:cxn ang="0">
                  <a:pos x="412" y="427"/>
                </a:cxn>
                <a:cxn ang="0">
                  <a:pos x="402" y="452"/>
                </a:cxn>
                <a:cxn ang="0">
                  <a:pos x="381" y="443"/>
                </a:cxn>
                <a:cxn ang="0">
                  <a:pos x="349" y="450"/>
                </a:cxn>
                <a:cxn ang="0">
                  <a:pos x="327" y="427"/>
                </a:cxn>
                <a:cxn ang="0">
                  <a:pos x="297" y="433"/>
                </a:cxn>
                <a:cxn ang="0">
                  <a:pos x="275" y="428"/>
                </a:cxn>
                <a:cxn ang="0">
                  <a:pos x="253" y="436"/>
                </a:cxn>
                <a:cxn ang="0">
                  <a:pos x="238" y="428"/>
                </a:cxn>
                <a:cxn ang="0">
                  <a:pos x="215" y="416"/>
                </a:cxn>
                <a:cxn ang="0">
                  <a:pos x="193" y="406"/>
                </a:cxn>
                <a:cxn ang="0">
                  <a:pos x="160" y="401"/>
                </a:cxn>
                <a:cxn ang="0">
                  <a:pos x="121" y="394"/>
                </a:cxn>
                <a:cxn ang="0">
                  <a:pos x="64" y="401"/>
                </a:cxn>
                <a:cxn ang="0">
                  <a:pos x="41" y="422"/>
                </a:cxn>
                <a:cxn ang="0">
                  <a:pos x="17" y="428"/>
                </a:cxn>
              </a:cxnLst>
              <a:rect l="0" t="0" r="r" b="b"/>
              <a:pathLst>
                <a:path w="532" h="452">
                  <a:moveTo>
                    <a:pt x="17" y="428"/>
                  </a:moveTo>
                  <a:lnTo>
                    <a:pt x="21" y="387"/>
                  </a:lnTo>
                  <a:lnTo>
                    <a:pt x="6" y="374"/>
                  </a:lnTo>
                  <a:lnTo>
                    <a:pt x="0" y="363"/>
                  </a:lnTo>
                  <a:lnTo>
                    <a:pt x="11" y="351"/>
                  </a:lnTo>
                  <a:lnTo>
                    <a:pt x="26" y="342"/>
                  </a:lnTo>
                  <a:lnTo>
                    <a:pt x="37" y="325"/>
                  </a:lnTo>
                  <a:lnTo>
                    <a:pt x="38" y="308"/>
                  </a:lnTo>
                  <a:lnTo>
                    <a:pt x="38" y="292"/>
                  </a:lnTo>
                  <a:lnTo>
                    <a:pt x="20" y="220"/>
                  </a:lnTo>
                  <a:lnTo>
                    <a:pt x="19" y="210"/>
                  </a:lnTo>
                  <a:lnTo>
                    <a:pt x="33" y="214"/>
                  </a:lnTo>
                  <a:lnTo>
                    <a:pt x="49" y="210"/>
                  </a:lnTo>
                  <a:lnTo>
                    <a:pt x="65" y="213"/>
                  </a:lnTo>
                  <a:lnTo>
                    <a:pt x="73" y="210"/>
                  </a:lnTo>
                  <a:lnTo>
                    <a:pt x="79" y="204"/>
                  </a:lnTo>
                  <a:lnTo>
                    <a:pt x="86" y="208"/>
                  </a:lnTo>
                  <a:lnTo>
                    <a:pt x="94" y="207"/>
                  </a:lnTo>
                  <a:lnTo>
                    <a:pt x="91" y="193"/>
                  </a:lnTo>
                  <a:lnTo>
                    <a:pt x="97" y="190"/>
                  </a:lnTo>
                  <a:lnTo>
                    <a:pt x="106" y="190"/>
                  </a:lnTo>
                  <a:lnTo>
                    <a:pt x="111" y="183"/>
                  </a:lnTo>
                  <a:lnTo>
                    <a:pt x="118" y="179"/>
                  </a:lnTo>
                  <a:lnTo>
                    <a:pt x="125" y="182"/>
                  </a:lnTo>
                  <a:lnTo>
                    <a:pt x="130" y="188"/>
                  </a:lnTo>
                  <a:lnTo>
                    <a:pt x="138" y="192"/>
                  </a:lnTo>
                  <a:lnTo>
                    <a:pt x="145" y="190"/>
                  </a:lnTo>
                  <a:lnTo>
                    <a:pt x="144" y="181"/>
                  </a:lnTo>
                  <a:lnTo>
                    <a:pt x="139" y="175"/>
                  </a:lnTo>
                  <a:lnTo>
                    <a:pt x="135" y="167"/>
                  </a:lnTo>
                  <a:lnTo>
                    <a:pt x="137" y="160"/>
                  </a:lnTo>
                  <a:lnTo>
                    <a:pt x="145" y="147"/>
                  </a:lnTo>
                  <a:lnTo>
                    <a:pt x="145" y="138"/>
                  </a:lnTo>
                  <a:lnTo>
                    <a:pt x="148" y="129"/>
                  </a:lnTo>
                  <a:lnTo>
                    <a:pt x="148" y="122"/>
                  </a:lnTo>
                  <a:lnTo>
                    <a:pt x="149" y="113"/>
                  </a:lnTo>
                  <a:lnTo>
                    <a:pt x="156" y="110"/>
                  </a:lnTo>
                  <a:lnTo>
                    <a:pt x="165" y="107"/>
                  </a:lnTo>
                  <a:lnTo>
                    <a:pt x="170" y="102"/>
                  </a:lnTo>
                  <a:lnTo>
                    <a:pt x="177" y="99"/>
                  </a:lnTo>
                  <a:lnTo>
                    <a:pt x="191" y="99"/>
                  </a:lnTo>
                  <a:lnTo>
                    <a:pt x="199" y="80"/>
                  </a:lnTo>
                  <a:lnTo>
                    <a:pt x="192" y="77"/>
                  </a:lnTo>
                  <a:lnTo>
                    <a:pt x="183" y="77"/>
                  </a:lnTo>
                  <a:lnTo>
                    <a:pt x="183" y="69"/>
                  </a:lnTo>
                  <a:lnTo>
                    <a:pt x="183" y="61"/>
                  </a:lnTo>
                  <a:lnTo>
                    <a:pt x="191" y="57"/>
                  </a:lnTo>
                  <a:lnTo>
                    <a:pt x="197" y="51"/>
                  </a:lnTo>
                  <a:lnTo>
                    <a:pt x="195" y="50"/>
                  </a:lnTo>
                  <a:lnTo>
                    <a:pt x="195" y="48"/>
                  </a:lnTo>
                  <a:lnTo>
                    <a:pt x="204" y="50"/>
                  </a:lnTo>
                  <a:lnTo>
                    <a:pt x="210" y="46"/>
                  </a:lnTo>
                  <a:lnTo>
                    <a:pt x="213" y="37"/>
                  </a:lnTo>
                  <a:lnTo>
                    <a:pt x="219" y="32"/>
                  </a:lnTo>
                  <a:lnTo>
                    <a:pt x="235" y="39"/>
                  </a:lnTo>
                  <a:lnTo>
                    <a:pt x="242" y="37"/>
                  </a:lnTo>
                  <a:lnTo>
                    <a:pt x="253" y="25"/>
                  </a:lnTo>
                  <a:lnTo>
                    <a:pt x="254" y="16"/>
                  </a:lnTo>
                  <a:lnTo>
                    <a:pt x="267" y="5"/>
                  </a:lnTo>
                  <a:lnTo>
                    <a:pt x="273" y="0"/>
                  </a:lnTo>
                  <a:lnTo>
                    <a:pt x="284" y="0"/>
                  </a:lnTo>
                  <a:lnTo>
                    <a:pt x="286" y="8"/>
                  </a:lnTo>
                  <a:lnTo>
                    <a:pt x="302" y="5"/>
                  </a:lnTo>
                  <a:lnTo>
                    <a:pt x="310" y="8"/>
                  </a:lnTo>
                  <a:lnTo>
                    <a:pt x="313" y="15"/>
                  </a:lnTo>
                  <a:lnTo>
                    <a:pt x="329" y="13"/>
                  </a:lnTo>
                  <a:lnTo>
                    <a:pt x="338" y="14"/>
                  </a:lnTo>
                  <a:lnTo>
                    <a:pt x="350" y="24"/>
                  </a:lnTo>
                  <a:lnTo>
                    <a:pt x="348" y="43"/>
                  </a:lnTo>
                  <a:lnTo>
                    <a:pt x="363" y="35"/>
                  </a:lnTo>
                  <a:lnTo>
                    <a:pt x="370" y="34"/>
                  </a:lnTo>
                  <a:lnTo>
                    <a:pt x="376" y="29"/>
                  </a:lnTo>
                  <a:lnTo>
                    <a:pt x="392" y="27"/>
                  </a:lnTo>
                  <a:lnTo>
                    <a:pt x="399" y="29"/>
                  </a:lnTo>
                  <a:lnTo>
                    <a:pt x="407" y="34"/>
                  </a:lnTo>
                  <a:lnTo>
                    <a:pt x="413" y="39"/>
                  </a:lnTo>
                  <a:lnTo>
                    <a:pt x="422" y="52"/>
                  </a:lnTo>
                  <a:lnTo>
                    <a:pt x="430" y="53"/>
                  </a:lnTo>
                  <a:lnTo>
                    <a:pt x="431" y="64"/>
                  </a:lnTo>
                  <a:lnTo>
                    <a:pt x="429" y="73"/>
                  </a:lnTo>
                  <a:lnTo>
                    <a:pt x="429" y="80"/>
                  </a:lnTo>
                  <a:lnTo>
                    <a:pt x="434" y="88"/>
                  </a:lnTo>
                  <a:lnTo>
                    <a:pt x="436" y="95"/>
                  </a:lnTo>
                  <a:lnTo>
                    <a:pt x="435" y="102"/>
                  </a:lnTo>
                  <a:lnTo>
                    <a:pt x="433" y="110"/>
                  </a:lnTo>
                  <a:lnTo>
                    <a:pt x="426" y="116"/>
                  </a:lnTo>
                  <a:lnTo>
                    <a:pt x="424" y="123"/>
                  </a:lnTo>
                  <a:lnTo>
                    <a:pt x="426" y="131"/>
                  </a:lnTo>
                  <a:lnTo>
                    <a:pt x="437" y="143"/>
                  </a:lnTo>
                  <a:lnTo>
                    <a:pt x="442" y="158"/>
                  </a:lnTo>
                  <a:lnTo>
                    <a:pt x="453" y="180"/>
                  </a:lnTo>
                  <a:lnTo>
                    <a:pt x="458" y="186"/>
                  </a:lnTo>
                  <a:lnTo>
                    <a:pt x="473" y="195"/>
                  </a:lnTo>
                  <a:lnTo>
                    <a:pt x="478" y="201"/>
                  </a:lnTo>
                  <a:lnTo>
                    <a:pt x="479" y="209"/>
                  </a:lnTo>
                  <a:lnTo>
                    <a:pt x="478" y="217"/>
                  </a:lnTo>
                  <a:lnTo>
                    <a:pt x="482" y="224"/>
                  </a:lnTo>
                  <a:lnTo>
                    <a:pt x="505" y="222"/>
                  </a:lnTo>
                  <a:lnTo>
                    <a:pt x="511" y="226"/>
                  </a:lnTo>
                  <a:lnTo>
                    <a:pt x="519" y="229"/>
                  </a:lnTo>
                  <a:lnTo>
                    <a:pt x="516" y="236"/>
                  </a:lnTo>
                  <a:lnTo>
                    <a:pt x="521" y="242"/>
                  </a:lnTo>
                  <a:lnTo>
                    <a:pt x="531" y="244"/>
                  </a:lnTo>
                  <a:lnTo>
                    <a:pt x="532" y="257"/>
                  </a:lnTo>
                  <a:lnTo>
                    <a:pt x="525" y="263"/>
                  </a:lnTo>
                  <a:lnTo>
                    <a:pt x="521" y="269"/>
                  </a:lnTo>
                  <a:lnTo>
                    <a:pt x="509" y="279"/>
                  </a:lnTo>
                  <a:lnTo>
                    <a:pt x="501" y="284"/>
                  </a:lnTo>
                  <a:lnTo>
                    <a:pt x="484" y="282"/>
                  </a:lnTo>
                  <a:lnTo>
                    <a:pt x="472" y="272"/>
                  </a:lnTo>
                  <a:lnTo>
                    <a:pt x="465" y="271"/>
                  </a:lnTo>
                  <a:lnTo>
                    <a:pt x="457" y="274"/>
                  </a:lnTo>
                  <a:lnTo>
                    <a:pt x="456" y="282"/>
                  </a:lnTo>
                  <a:lnTo>
                    <a:pt x="449" y="285"/>
                  </a:lnTo>
                  <a:lnTo>
                    <a:pt x="450" y="294"/>
                  </a:lnTo>
                  <a:lnTo>
                    <a:pt x="461" y="304"/>
                  </a:lnTo>
                  <a:lnTo>
                    <a:pt x="463" y="311"/>
                  </a:lnTo>
                  <a:lnTo>
                    <a:pt x="461" y="320"/>
                  </a:lnTo>
                  <a:lnTo>
                    <a:pt x="466" y="325"/>
                  </a:lnTo>
                  <a:lnTo>
                    <a:pt x="465" y="333"/>
                  </a:lnTo>
                  <a:lnTo>
                    <a:pt x="472" y="337"/>
                  </a:lnTo>
                  <a:lnTo>
                    <a:pt x="474" y="344"/>
                  </a:lnTo>
                  <a:lnTo>
                    <a:pt x="473" y="353"/>
                  </a:lnTo>
                  <a:lnTo>
                    <a:pt x="478" y="375"/>
                  </a:lnTo>
                  <a:lnTo>
                    <a:pt x="458" y="375"/>
                  </a:lnTo>
                  <a:lnTo>
                    <a:pt x="451" y="380"/>
                  </a:lnTo>
                  <a:lnTo>
                    <a:pt x="442" y="380"/>
                  </a:lnTo>
                  <a:lnTo>
                    <a:pt x="435" y="384"/>
                  </a:lnTo>
                  <a:lnTo>
                    <a:pt x="417" y="401"/>
                  </a:lnTo>
                  <a:lnTo>
                    <a:pt x="414" y="409"/>
                  </a:lnTo>
                  <a:lnTo>
                    <a:pt x="414" y="418"/>
                  </a:lnTo>
                  <a:lnTo>
                    <a:pt x="412" y="427"/>
                  </a:lnTo>
                  <a:lnTo>
                    <a:pt x="414" y="443"/>
                  </a:lnTo>
                  <a:lnTo>
                    <a:pt x="410" y="450"/>
                  </a:lnTo>
                  <a:lnTo>
                    <a:pt x="402" y="452"/>
                  </a:lnTo>
                  <a:lnTo>
                    <a:pt x="397" y="446"/>
                  </a:lnTo>
                  <a:lnTo>
                    <a:pt x="390" y="443"/>
                  </a:lnTo>
                  <a:lnTo>
                    <a:pt x="381" y="443"/>
                  </a:lnTo>
                  <a:lnTo>
                    <a:pt x="365" y="445"/>
                  </a:lnTo>
                  <a:lnTo>
                    <a:pt x="356" y="445"/>
                  </a:lnTo>
                  <a:lnTo>
                    <a:pt x="349" y="450"/>
                  </a:lnTo>
                  <a:lnTo>
                    <a:pt x="343" y="444"/>
                  </a:lnTo>
                  <a:lnTo>
                    <a:pt x="339" y="436"/>
                  </a:lnTo>
                  <a:lnTo>
                    <a:pt x="327" y="427"/>
                  </a:lnTo>
                  <a:lnTo>
                    <a:pt x="310" y="445"/>
                  </a:lnTo>
                  <a:lnTo>
                    <a:pt x="302" y="440"/>
                  </a:lnTo>
                  <a:lnTo>
                    <a:pt x="297" y="433"/>
                  </a:lnTo>
                  <a:lnTo>
                    <a:pt x="290" y="435"/>
                  </a:lnTo>
                  <a:lnTo>
                    <a:pt x="281" y="433"/>
                  </a:lnTo>
                  <a:lnTo>
                    <a:pt x="275" y="428"/>
                  </a:lnTo>
                  <a:lnTo>
                    <a:pt x="269" y="434"/>
                  </a:lnTo>
                  <a:lnTo>
                    <a:pt x="261" y="434"/>
                  </a:lnTo>
                  <a:lnTo>
                    <a:pt x="253" y="436"/>
                  </a:lnTo>
                  <a:lnTo>
                    <a:pt x="247" y="443"/>
                  </a:lnTo>
                  <a:lnTo>
                    <a:pt x="240" y="436"/>
                  </a:lnTo>
                  <a:lnTo>
                    <a:pt x="238" y="428"/>
                  </a:lnTo>
                  <a:lnTo>
                    <a:pt x="223" y="429"/>
                  </a:lnTo>
                  <a:lnTo>
                    <a:pt x="216" y="424"/>
                  </a:lnTo>
                  <a:lnTo>
                    <a:pt x="215" y="416"/>
                  </a:lnTo>
                  <a:lnTo>
                    <a:pt x="208" y="412"/>
                  </a:lnTo>
                  <a:lnTo>
                    <a:pt x="199" y="409"/>
                  </a:lnTo>
                  <a:lnTo>
                    <a:pt x="193" y="406"/>
                  </a:lnTo>
                  <a:lnTo>
                    <a:pt x="184" y="407"/>
                  </a:lnTo>
                  <a:lnTo>
                    <a:pt x="176" y="406"/>
                  </a:lnTo>
                  <a:lnTo>
                    <a:pt x="160" y="401"/>
                  </a:lnTo>
                  <a:lnTo>
                    <a:pt x="146" y="392"/>
                  </a:lnTo>
                  <a:lnTo>
                    <a:pt x="138" y="395"/>
                  </a:lnTo>
                  <a:lnTo>
                    <a:pt x="121" y="394"/>
                  </a:lnTo>
                  <a:lnTo>
                    <a:pt x="113" y="391"/>
                  </a:lnTo>
                  <a:lnTo>
                    <a:pt x="71" y="397"/>
                  </a:lnTo>
                  <a:lnTo>
                    <a:pt x="64" y="401"/>
                  </a:lnTo>
                  <a:lnTo>
                    <a:pt x="62" y="408"/>
                  </a:lnTo>
                  <a:lnTo>
                    <a:pt x="55" y="414"/>
                  </a:lnTo>
                  <a:lnTo>
                    <a:pt x="41" y="422"/>
                  </a:lnTo>
                  <a:lnTo>
                    <a:pt x="32" y="421"/>
                  </a:lnTo>
                  <a:lnTo>
                    <a:pt x="24" y="422"/>
                  </a:lnTo>
                  <a:lnTo>
                    <a:pt x="17" y="42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91" name="Group 199"/>
            <p:cNvGrpSpPr>
              <a:grpSpLocks noChangeAspect="1"/>
            </p:cNvGrpSpPr>
            <p:nvPr/>
          </p:nvGrpSpPr>
          <p:grpSpPr bwMode="gray">
            <a:xfrm>
              <a:off x="5033169" y="2808635"/>
              <a:ext cx="68263" cy="68263"/>
              <a:chOff x="2688" y="1930"/>
              <a:chExt cx="43" cy="43"/>
            </a:xfrm>
            <a:grpFill/>
          </p:grpSpPr>
          <p:sp>
            <p:nvSpPr>
              <p:cNvPr id="116" name="Freeform 200"/>
              <p:cNvSpPr>
                <a:spLocks noChangeAspect="1"/>
              </p:cNvSpPr>
              <p:nvPr/>
            </p:nvSpPr>
            <p:spPr bwMode="gray">
              <a:xfrm>
                <a:off x="2688" y="1930"/>
                <a:ext cx="43" cy="43"/>
              </a:xfrm>
              <a:custGeom>
                <a:avLst/>
                <a:gdLst/>
                <a:ahLst/>
                <a:cxnLst>
                  <a:cxn ang="0">
                    <a:pos x="145" y="208"/>
                  </a:cxn>
                  <a:cxn ang="0">
                    <a:pos x="129" y="192"/>
                  </a:cxn>
                  <a:cxn ang="0">
                    <a:pos x="114" y="180"/>
                  </a:cxn>
                  <a:cxn ang="0">
                    <a:pos x="98" y="179"/>
                  </a:cxn>
                  <a:cxn ang="0">
                    <a:pos x="82" y="140"/>
                  </a:cxn>
                  <a:cxn ang="0">
                    <a:pos x="52" y="114"/>
                  </a:cxn>
                  <a:cxn ang="0">
                    <a:pos x="35" y="93"/>
                  </a:cxn>
                  <a:cxn ang="0">
                    <a:pos x="23" y="73"/>
                  </a:cxn>
                  <a:cxn ang="0">
                    <a:pos x="22" y="60"/>
                  </a:cxn>
                  <a:cxn ang="0">
                    <a:pos x="7" y="40"/>
                  </a:cxn>
                  <a:cxn ang="0">
                    <a:pos x="3" y="29"/>
                  </a:cxn>
                  <a:cxn ang="0">
                    <a:pos x="8" y="0"/>
                  </a:cxn>
                  <a:cxn ang="0">
                    <a:pos x="30" y="19"/>
                  </a:cxn>
                  <a:cxn ang="0">
                    <a:pos x="61" y="4"/>
                  </a:cxn>
                  <a:cxn ang="0">
                    <a:pos x="79" y="8"/>
                  </a:cxn>
                  <a:cxn ang="0">
                    <a:pos x="89" y="9"/>
                  </a:cxn>
                  <a:cxn ang="0">
                    <a:pos x="108" y="9"/>
                  </a:cxn>
                  <a:cxn ang="0">
                    <a:pos x="125" y="9"/>
                  </a:cxn>
                  <a:cxn ang="0">
                    <a:pos x="135" y="16"/>
                  </a:cxn>
                  <a:cxn ang="0">
                    <a:pos x="152" y="18"/>
                  </a:cxn>
                  <a:cxn ang="0">
                    <a:pos x="162" y="14"/>
                  </a:cxn>
                  <a:cxn ang="0">
                    <a:pos x="167" y="28"/>
                  </a:cxn>
                  <a:cxn ang="0">
                    <a:pos x="186" y="28"/>
                  </a:cxn>
                  <a:cxn ang="0">
                    <a:pos x="200" y="35"/>
                  </a:cxn>
                  <a:cxn ang="0">
                    <a:pos x="190" y="57"/>
                  </a:cxn>
                  <a:cxn ang="0">
                    <a:pos x="189" y="63"/>
                  </a:cxn>
                  <a:cxn ang="0">
                    <a:pos x="191" y="76"/>
                  </a:cxn>
                  <a:cxn ang="0">
                    <a:pos x="199" y="79"/>
                  </a:cxn>
                  <a:cxn ang="0">
                    <a:pos x="207" y="87"/>
                  </a:cxn>
                  <a:cxn ang="0">
                    <a:pos x="212" y="93"/>
                  </a:cxn>
                  <a:cxn ang="0">
                    <a:pos x="211" y="102"/>
                  </a:cxn>
                  <a:cxn ang="0">
                    <a:pos x="195" y="98"/>
                  </a:cxn>
                  <a:cxn ang="0">
                    <a:pos x="201" y="109"/>
                  </a:cxn>
                  <a:cxn ang="0">
                    <a:pos x="208" y="126"/>
                  </a:cxn>
                  <a:cxn ang="0">
                    <a:pos x="202" y="129"/>
                  </a:cxn>
                  <a:cxn ang="0">
                    <a:pos x="192" y="135"/>
                  </a:cxn>
                  <a:cxn ang="0">
                    <a:pos x="184" y="136"/>
                  </a:cxn>
                  <a:cxn ang="0">
                    <a:pos x="176" y="137"/>
                  </a:cxn>
                  <a:cxn ang="0">
                    <a:pos x="183" y="146"/>
                  </a:cxn>
                  <a:cxn ang="0">
                    <a:pos x="183" y="157"/>
                  </a:cxn>
                  <a:cxn ang="0">
                    <a:pos x="178" y="149"/>
                  </a:cxn>
                  <a:cxn ang="0">
                    <a:pos x="163" y="156"/>
                  </a:cxn>
                  <a:cxn ang="0">
                    <a:pos x="160" y="170"/>
                  </a:cxn>
                  <a:cxn ang="0">
                    <a:pos x="151" y="175"/>
                  </a:cxn>
                  <a:cxn ang="0">
                    <a:pos x="149" y="189"/>
                  </a:cxn>
                  <a:cxn ang="0">
                    <a:pos x="154" y="201"/>
                  </a:cxn>
                </a:cxnLst>
                <a:rect l="0" t="0" r="r" b="b"/>
                <a:pathLst>
                  <a:path w="215" h="216">
                    <a:moveTo>
                      <a:pt x="149" y="216"/>
                    </a:moveTo>
                    <a:lnTo>
                      <a:pt x="149" y="208"/>
                    </a:lnTo>
                    <a:lnTo>
                      <a:pt x="145" y="208"/>
                    </a:lnTo>
                    <a:lnTo>
                      <a:pt x="146" y="203"/>
                    </a:lnTo>
                    <a:lnTo>
                      <a:pt x="137" y="202"/>
                    </a:lnTo>
                    <a:lnTo>
                      <a:pt x="129" y="192"/>
                    </a:lnTo>
                    <a:lnTo>
                      <a:pt x="122" y="191"/>
                    </a:lnTo>
                    <a:lnTo>
                      <a:pt x="114" y="185"/>
                    </a:lnTo>
                    <a:lnTo>
                      <a:pt x="114" y="180"/>
                    </a:lnTo>
                    <a:lnTo>
                      <a:pt x="106" y="179"/>
                    </a:lnTo>
                    <a:lnTo>
                      <a:pt x="99" y="184"/>
                    </a:lnTo>
                    <a:lnTo>
                      <a:pt x="98" y="179"/>
                    </a:lnTo>
                    <a:lnTo>
                      <a:pt x="105" y="175"/>
                    </a:lnTo>
                    <a:lnTo>
                      <a:pt x="83" y="151"/>
                    </a:lnTo>
                    <a:lnTo>
                      <a:pt x="82" y="140"/>
                    </a:lnTo>
                    <a:lnTo>
                      <a:pt x="77" y="136"/>
                    </a:lnTo>
                    <a:lnTo>
                      <a:pt x="72" y="133"/>
                    </a:lnTo>
                    <a:lnTo>
                      <a:pt x="52" y="114"/>
                    </a:lnTo>
                    <a:lnTo>
                      <a:pt x="51" y="109"/>
                    </a:lnTo>
                    <a:lnTo>
                      <a:pt x="41" y="95"/>
                    </a:lnTo>
                    <a:lnTo>
                      <a:pt x="35" y="93"/>
                    </a:lnTo>
                    <a:lnTo>
                      <a:pt x="27" y="81"/>
                    </a:lnTo>
                    <a:lnTo>
                      <a:pt x="22" y="79"/>
                    </a:lnTo>
                    <a:lnTo>
                      <a:pt x="23" y="73"/>
                    </a:lnTo>
                    <a:lnTo>
                      <a:pt x="25" y="71"/>
                    </a:lnTo>
                    <a:lnTo>
                      <a:pt x="22" y="65"/>
                    </a:lnTo>
                    <a:lnTo>
                      <a:pt x="22" y="60"/>
                    </a:lnTo>
                    <a:lnTo>
                      <a:pt x="16" y="54"/>
                    </a:lnTo>
                    <a:lnTo>
                      <a:pt x="12" y="41"/>
                    </a:lnTo>
                    <a:lnTo>
                      <a:pt x="7" y="40"/>
                    </a:lnTo>
                    <a:lnTo>
                      <a:pt x="0" y="34"/>
                    </a:lnTo>
                    <a:lnTo>
                      <a:pt x="0" y="31"/>
                    </a:lnTo>
                    <a:lnTo>
                      <a:pt x="3" y="29"/>
                    </a:lnTo>
                    <a:lnTo>
                      <a:pt x="2" y="25"/>
                    </a:lnTo>
                    <a:lnTo>
                      <a:pt x="2" y="6"/>
                    </a:lnTo>
                    <a:lnTo>
                      <a:pt x="8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30" y="19"/>
                    </a:lnTo>
                    <a:lnTo>
                      <a:pt x="34" y="19"/>
                    </a:lnTo>
                    <a:lnTo>
                      <a:pt x="43" y="2"/>
                    </a:lnTo>
                    <a:lnTo>
                      <a:pt x="61" y="4"/>
                    </a:lnTo>
                    <a:lnTo>
                      <a:pt x="65" y="0"/>
                    </a:lnTo>
                    <a:lnTo>
                      <a:pt x="67" y="0"/>
                    </a:lnTo>
                    <a:lnTo>
                      <a:pt x="79" y="8"/>
                    </a:lnTo>
                    <a:lnTo>
                      <a:pt x="83" y="8"/>
                    </a:lnTo>
                    <a:lnTo>
                      <a:pt x="86" y="6"/>
                    </a:lnTo>
                    <a:lnTo>
                      <a:pt x="89" y="9"/>
                    </a:lnTo>
                    <a:lnTo>
                      <a:pt x="104" y="12"/>
                    </a:lnTo>
                    <a:lnTo>
                      <a:pt x="105" y="9"/>
                    </a:lnTo>
                    <a:lnTo>
                      <a:pt x="108" y="9"/>
                    </a:lnTo>
                    <a:lnTo>
                      <a:pt x="116" y="17"/>
                    </a:lnTo>
                    <a:lnTo>
                      <a:pt x="119" y="17"/>
                    </a:lnTo>
                    <a:lnTo>
                      <a:pt x="125" y="9"/>
                    </a:lnTo>
                    <a:lnTo>
                      <a:pt x="129" y="9"/>
                    </a:lnTo>
                    <a:lnTo>
                      <a:pt x="132" y="14"/>
                    </a:lnTo>
                    <a:lnTo>
                      <a:pt x="135" y="16"/>
                    </a:lnTo>
                    <a:lnTo>
                      <a:pt x="137" y="11"/>
                    </a:lnTo>
                    <a:lnTo>
                      <a:pt x="148" y="12"/>
                    </a:lnTo>
                    <a:lnTo>
                      <a:pt x="152" y="18"/>
                    </a:lnTo>
                    <a:lnTo>
                      <a:pt x="154" y="17"/>
                    </a:lnTo>
                    <a:lnTo>
                      <a:pt x="154" y="14"/>
                    </a:lnTo>
                    <a:lnTo>
                      <a:pt x="162" y="14"/>
                    </a:lnTo>
                    <a:lnTo>
                      <a:pt x="168" y="22"/>
                    </a:lnTo>
                    <a:lnTo>
                      <a:pt x="167" y="27"/>
                    </a:lnTo>
                    <a:lnTo>
                      <a:pt x="167" y="28"/>
                    </a:lnTo>
                    <a:lnTo>
                      <a:pt x="173" y="33"/>
                    </a:lnTo>
                    <a:lnTo>
                      <a:pt x="180" y="33"/>
                    </a:lnTo>
                    <a:lnTo>
                      <a:pt x="186" y="28"/>
                    </a:lnTo>
                    <a:lnTo>
                      <a:pt x="199" y="28"/>
                    </a:lnTo>
                    <a:lnTo>
                      <a:pt x="201" y="31"/>
                    </a:lnTo>
                    <a:lnTo>
                      <a:pt x="200" y="35"/>
                    </a:lnTo>
                    <a:lnTo>
                      <a:pt x="200" y="39"/>
                    </a:lnTo>
                    <a:lnTo>
                      <a:pt x="195" y="46"/>
                    </a:lnTo>
                    <a:lnTo>
                      <a:pt x="190" y="57"/>
                    </a:lnTo>
                    <a:lnTo>
                      <a:pt x="188" y="59"/>
                    </a:lnTo>
                    <a:lnTo>
                      <a:pt x="188" y="61"/>
                    </a:lnTo>
                    <a:lnTo>
                      <a:pt x="189" y="63"/>
                    </a:lnTo>
                    <a:lnTo>
                      <a:pt x="185" y="68"/>
                    </a:lnTo>
                    <a:lnTo>
                      <a:pt x="188" y="76"/>
                    </a:lnTo>
                    <a:lnTo>
                      <a:pt x="191" y="76"/>
                    </a:lnTo>
                    <a:lnTo>
                      <a:pt x="194" y="78"/>
                    </a:lnTo>
                    <a:lnTo>
                      <a:pt x="197" y="77"/>
                    </a:lnTo>
                    <a:lnTo>
                      <a:pt x="199" y="79"/>
                    </a:lnTo>
                    <a:lnTo>
                      <a:pt x="200" y="83"/>
                    </a:lnTo>
                    <a:lnTo>
                      <a:pt x="203" y="87"/>
                    </a:lnTo>
                    <a:lnTo>
                      <a:pt x="207" y="87"/>
                    </a:lnTo>
                    <a:lnTo>
                      <a:pt x="207" y="88"/>
                    </a:lnTo>
                    <a:lnTo>
                      <a:pt x="207" y="90"/>
                    </a:lnTo>
                    <a:lnTo>
                      <a:pt x="212" y="93"/>
                    </a:lnTo>
                    <a:lnTo>
                      <a:pt x="215" y="94"/>
                    </a:lnTo>
                    <a:lnTo>
                      <a:pt x="215" y="97"/>
                    </a:lnTo>
                    <a:lnTo>
                      <a:pt x="211" y="102"/>
                    </a:lnTo>
                    <a:lnTo>
                      <a:pt x="202" y="102"/>
                    </a:lnTo>
                    <a:lnTo>
                      <a:pt x="197" y="98"/>
                    </a:lnTo>
                    <a:lnTo>
                      <a:pt x="195" y="98"/>
                    </a:lnTo>
                    <a:lnTo>
                      <a:pt x="194" y="100"/>
                    </a:lnTo>
                    <a:lnTo>
                      <a:pt x="195" y="102"/>
                    </a:lnTo>
                    <a:lnTo>
                      <a:pt x="201" y="109"/>
                    </a:lnTo>
                    <a:lnTo>
                      <a:pt x="207" y="117"/>
                    </a:lnTo>
                    <a:lnTo>
                      <a:pt x="210" y="119"/>
                    </a:lnTo>
                    <a:lnTo>
                      <a:pt x="208" y="126"/>
                    </a:lnTo>
                    <a:lnTo>
                      <a:pt x="207" y="129"/>
                    </a:lnTo>
                    <a:lnTo>
                      <a:pt x="205" y="130"/>
                    </a:lnTo>
                    <a:lnTo>
                      <a:pt x="202" y="129"/>
                    </a:lnTo>
                    <a:lnTo>
                      <a:pt x="200" y="129"/>
                    </a:lnTo>
                    <a:lnTo>
                      <a:pt x="197" y="132"/>
                    </a:lnTo>
                    <a:lnTo>
                      <a:pt x="192" y="135"/>
                    </a:lnTo>
                    <a:lnTo>
                      <a:pt x="189" y="135"/>
                    </a:lnTo>
                    <a:lnTo>
                      <a:pt x="186" y="136"/>
                    </a:lnTo>
                    <a:lnTo>
                      <a:pt x="184" y="136"/>
                    </a:lnTo>
                    <a:lnTo>
                      <a:pt x="183" y="133"/>
                    </a:lnTo>
                    <a:lnTo>
                      <a:pt x="180" y="133"/>
                    </a:lnTo>
                    <a:lnTo>
                      <a:pt x="176" y="137"/>
                    </a:lnTo>
                    <a:lnTo>
                      <a:pt x="178" y="140"/>
                    </a:lnTo>
                    <a:lnTo>
                      <a:pt x="181" y="141"/>
                    </a:lnTo>
                    <a:lnTo>
                      <a:pt x="183" y="146"/>
                    </a:lnTo>
                    <a:lnTo>
                      <a:pt x="184" y="149"/>
                    </a:lnTo>
                    <a:lnTo>
                      <a:pt x="184" y="154"/>
                    </a:lnTo>
                    <a:lnTo>
                      <a:pt x="183" y="157"/>
                    </a:lnTo>
                    <a:lnTo>
                      <a:pt x="180" y="157"/>
                    </a:lnTo>
                    <a:lnTo>
                      <a:pt x="179" y="154"/>
                    </a:lnTo>
                    <a:lnTo>
                      <a:pt x="178" y="149"/>
                    </a:lnTo>
                    <a:lnTo>
                      <a:pt x="175" y="148"/>
                    </a:lnTo>
                    <a:lnTo>
                      <a:pt x="172" y="148"/>
                    </a:lnTo>
                    <a:lnTo>
                      <a:pt x="163" y="156"/>
                    </a:lnTo>
                    <a:lnTo>
                      <a:pt x="162" y="160"/>
                    </a:lnTo>
                    <a:lnTo>
                      <a:pt x="160" y="163"/>
                    </a:lnTo>
                    <a:lnTo>
                      <a:pt x="160" y="170"/>
                    </a:lnTo>
                    <a:lnTo>
                      <a:pt x="158" y="173"/>
                    </a:lnTo>
                    <a:lnTo>
                      <a:pt x="153" y="173"/>
                    </a:lnTo>
                    <a:lnTo>
                      <a:pt x="151" y="175"/>
                    </a:lnTo>
                    <a:lnTo>
                      <a:pt x="151" y="184"/>
                    </a:lnTo>
                    <a:lnTo>
                      <a:pt x="149" y="185"/>
                    </a:lnTo>
                    <a:lnTo>
                      <a:pt x="149" y="189"/>
                    </a:lnTo>
                    <a:lnTo>
                      <a:pt x="152" y="194"/>
                    </a:lnTo>
                    <a:lnTo>
                      <a:pt x="154" y="196"/>
                    </a:lnTo>
                    <a:lnTo>
                      <a:pt x="154" y="201"/>
                    </a:lnTo>
                    <a:lnTo>
                      <a:pt x="149" y="208"/>
                    </a:lnTo>
                    <a:lnTo>
                      <a:pt x="149" y="216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17" name="Freeform 201"/>
              <p:cNvSpPr>
                <a:spLocks noChangeAspect="1"/>
              </p:cNvSpPr>
              <p:nvPr/>
            </p:nvSpPr>
            <p:spPr bwMode="gray">
              <a:xfrm>
                <a:off x="2703" y="1965"/>
                <a:ext cx="15" cy="8"/>
              </a:xfrm>
              <a:custGeom>
                <a:avLst/>
                <a:gdLst/>
                <a:ahLst/>
                <a:cxnLst>
                  <a:cxn ang="0">
                    <a:pos x="75" y="42"/>
                  </a:cxn>
                  <a:cxn ang="0">
                    <a:pos x="45" y="20"/>
                  </a:cxn>
                  <a:cxn ang="0">
                    <a:pos x="29" y="17"/>
                  </a:cxn>
                  <a:cxn ang="0">
                    <a:pos x="13" y="7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5" y="2"/>
                  </a:cxn>
                  <a:cxn ang="0">
                    <a:pos x="20" y="10"/>
                  </a:cxn>
                  <a:cxn ang="0">
                    <a:pos x="25" y="10"/>
                  </a:cxn>
                  <a:cxn ang="0">
                    <a:pos x="32" y="5"/>
                  </a:cxn>
                  <a:cxn ang="0">
                    <a:pos x="40" y="6"/>
                  </a:cxn>
                  <a:cxn ang="0">
                    <a:pos x="40" y="11"/>
                  </a:cxn>
                  <a:cxn ang="0">
                    <a:pos x="48" y="17"/>
                  </a:cxn>
                  <a:cxn ang="0">
                    <a:pos x="55" y="18"/>
                  </a:cxn>
                  <a:cxn ang="0">
                    <a:pos x="63" y="28"/>
                  </a:cxn>
                  <a:cxn ang="0">
                    <a:pos x="72" y="29"/>
                  </a:cxn>
                  <a:cxn ang="0">
                    <a:pos x="71" y="34"/>
                  </a:cxn>
                  <a:cxn ang="0">
                    <a:pos x="75" y="34"/>
                  </a:cxn>
                  <a:cxn ang="0">
                    <a:pos x="75" y="42"/>
                  </a:cxn>
                </a:cxnLst>
                <a:rect l="0" t="0" r="r" b="b"/>
                <a:pathLst>
                  <a:path w="75" h="42">
                    <a:moveTo>
                      <a:pt x="75" y="42"/>
                    </a:moveTo>
                    <a:lnTo>
                      <a:pt x="45" y="20"/>
                    </a:lnTo>
                    <a:lnTo>
                      <a:pt x="29" y="17"/>
                    </a:lnTo>
                    <a:lnTo>
                      <a:pt x="13" y="7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5" y="2"/>
                    </a:lnTo>
                    <a:lnTo>
                      <a:pt x="20" y="10"/>
                    </a:lnTo>
                    <a:lnTo>
                      <a:pt x="25" y="10"/>
                    </a:lnTo>
                    <a:lnTo>
                      <a:pt x="32" y="5"/>
                    </a:lnTo>
                    <a:lnTo>
                      <a:pt x="40" y="6"/>
                    </a:lnTo>
                    <a:lnTo>
                      <a:pt x="40" y="11"/>
                    </a:lnTo>
                    <a:lnTo>
                      <a:pt x="48" y="17"/>
                    </a:lnTo>
                    <a:lnTo>
                      <a:pt x="55" y="18"/>
                    </a:lnTo>
                    <a:lnTo>
                      <a:pt x="63" y="28"/>
                    </a:lnTo>
                    <a:lnTo>
                      <a:pt x="72" y="29"/>
                    </a:lnTo>
                    <a:lnTo>
                      <a:pt x="71" y="34"/>
                    </a:lnTo>
                    <a:lnTo>
                      <a:pt x="75" y="34"/>
                    </a:lnTo>
                    <a:lnTo>
                      <a:pt x="75" y="42"/>
                    </a:lnTo>
                    <a:close/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  <p:sp>
          <p:nvSpPr>
            <p:cNvPr id="92" name="Freeform 202"/>
            <p:cNvSpPr>
              <a:spLocks noChangeAspect="1"/>
            </p:cNvSpPr>
            <p:nvPr/>
          </p:nvSpPr>
          <p:spPr bwMode="gray">
            <a:xfrm>
              <a:off x="5128419" y="2973735"/>
              <a:ext cx="39688" cy="41275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35" y="2"/>
                </a:cxn>
                <a:cxn ang="0">
                  <a:pos x="21" y="12"/>
                </a:cxn>
                <a:cxn ang="0">
                  <a:pos x="13" y="8"/>
                </a:cxn>
                <a:cxn ang="0">
                  <a:pos x="2" y="28"/>
                </a:cxn>
                <a:cxn ang="0">
                  <a:pos x="0" y="37"/>
                </a:cxn>
                <a:cxn ang="0">
                  <a:pos x="6" y="50"/>
                </a:cxn>
                <a:cxn ang="0">
                  <a:pos x="21" y="58"/>
                </a:cxn>
                <a:cxn ang="0">
                  <a:pos x="28" y="70"/>
                </a:cxn>
                <a:cxn ang="0">
                  <a:pos x="23" y="86"/>
                </a:cxn>
                <a:cxn ang="0">
                  <a:pos x="26" y="99"/>
                </a:cxn>
                <a:cxn ang="0">
                  <a:pos x="32" y="106"/>
                </a:cxn>
                <a:cxn ang="0">
                  <a:pos x="39" y="108"/>
                </a:cxn>
                <a:cxn ang="0">
                  <a:pos x="42" y="98"/>
                </a:cxn>
                <a:cxn ang="0">
                  <a:pos x="49" y="90"/>
                </a:cxn>
                <a:cxn ang="0">
                  <a:pos x="53" y="96"/>
                </a:cxn>
                <a:cxn ang="0">
                  <a:pos x="60" y="103"/>
                </a:cxn>
                <a:cxn ang="0">
                  <a:pos x="65" y="119"/>
                </a:cxn>
                <a:cxn ang="0">
                  <a:pos x="66" y="130"/>
                </a:cxn>
                <a:cxn ang="0">
                  <a:pos x="71" y="131"/>
                </a:cxn>
                <a:cxn ang="0">
                  <a:pos x="76" y="110"/>
                </a:cxn>
                <a:cxn ang="0">
                  <a:pos x="85" y="107"/>
                </a:cxn>
                <a:cxn ang="0">
                  <a:pos x="91" y="117"/>
                </a:cxn>
                <a:cxn ang="0">
                  <a:pos x="98" y="124"/>
                </a:cxn>
                <a:cxn ang="0">
                  <a:pos x="107" y="129"/>
                </a:cxn>
                <a:cxn ang="0">
                  <a:pos x="105" y="107"/>
                </a:cxn>
                <a:cxn ang="0">
                  <a:pos x="98" y="77"/>
                </a:cxn>
                <a:cxn ang="0">
                  <a:pos x="91" y="66"/>
                </a:cxn>
                <a:cxn ang="0">
                  <a:pos x="88" y="54"/>
                </a:cxn>
                <a:cxn ang="0">
                  <a:pos x="105" y="66"/>
                </a:cxn>
                <a:cxn ang="0">
                  <a:pos x="108" y="71"/>
                </a:cxn>
                <a:cxn ang="0">
                  <a:pos x="113" y="71"/>
                </a:cxn>
                <a:cxn ang="0">
                  <a:pos x="119" y="65"/>
                </a:cxn>
                <a:cxn ang="0">
                  <a:pos x="128" y="64"/>
                </a:cxn>
                <a:cxn ang="0">
                  <a:pos x="126" y="56"/>
                </a:cxn>
                <a:cxn ang="0">
                  <a:pos x="114" y="48"/>
                </a:cxn>
                <a:cxn ang="0">
                  <a:pos x="107" y="33"/>
                </a:cxn>
                <a:cxn ang="0">
                  <a:pos x="107" y="26"/>
                </a:cxn>
                <a:cxn ang="0">
                  <a:pos x="98" y="21"/>
                </a:cxn>
                <a:cxn ang="0">
                  <a:pos x="74" y="12"/>
                </a:cxn>
                <a:cxn ang="0">
                  <a:pos x="61" y="8"/>
                </a:cxn>
                <a:cxn ang="0">
                  <a:pos x="55" y="8"/>
                </a:cxn>
                <a:cxn ang="0">
                  <a:pos x="49" y="0"/>
                </a:cxn>
              </a:cxnLst>
              <a:rect l="0" t="0" r="r" b="b"/>
              <a:pathLst>
                <a:path w="128" h="131">
                  <a:moveTo>
                    <a:pt x="49" y="0"/>
                  </a:moveTo>
                  <a:lnTo>
                    <a:pt x="35" y="2"/>
                  </a:lnTo>
                  <a:lnTo>
                    <a:pt x="21" y="12"/>
                  </a:lnTo>
                  <a:lnTo>
                    <a:pt x="13" y="8"/>
                  </a:lnTo>
                  <a:lnTo>
                    <a:pt x="2" y="28"/>
                  </a:lnTo>
                  <a:lnTo>
                    <a:pt x="0" y="37"/>
                  </a:lnTo>
                  <a:lnTo>
                    <a:pt x="6" y="50"/>
                  </a:lnTo>
                  <a:lnTo>
                    <a:pt x="21" y="58"/>
                  </a:lnTo>
                  <a:lnTo>
                    <a:pt x="28" y="70"/>
                  </a:lnTo>
                  <a:lnTo>
                    <a:pt x="23" y="86"/>
                  </a:lnTo>
                  <a:lnTo>
                    <a:pt x="26" y="99"/>
                  </a:lnTo>
                  <a:lnTo>
                    <a:pt x="32" y="106"/>
                  </a:lnTo>
                  <a:lnTo>
                    <a:pt x="39" y="108"/>
                  </a:lnTo>
                  <a:lnTo>
                    <a:pt x="42" y="98"/>
                  </a:lnTo>
                  <a:lnTo>
                    <a:pt x="49" y="90"/>
                  </a:lnTo>
                  <a:lnTo>
                    <a:pt x="53" y="96"/>
                  </a:lnTo>
                  <a:lnTo>
                    <a:pt x="60" y="103"/>
                  </a:lnTo>
                  <a:lnTo>
                    <a:pt x="65" y="119"/>
                  </a:lnTo>
                  <a:lnTo>
                    <a:pt x="66" y="130"/>
                  </a:lnTo>
                  <a:lnTo>
                    <a:pt x="71" y="131"/>
                  </a:lnTo>
                  <a:lnTo>
                    <a:pt x="76" y="110"/>
                  </a:lnTo>
                  <a:lnTo>
                    <a:pt x="85" y="107"/>
                  </a:lnTo>
                  <a:lnTo>
                    <a:pt x="91" y="117"/>
                  </a:lnTo>
                  <a:lnTo>
                    <a:pt x="98" y="124"/>
                  </a:lnTo>
                  <a:lnTo>
                    <a:pt x="107" y="129"/>
                  </a:lnTo>
                  <a:lnTo>
                    <a:pt x="105" y="107"/>
                  </a:lnTo>
                  <a:lnTo>
                    <a:pt x="98" y="77"/>
                  </a:lnTo>
                  <a:lnTo>
                    <a:pt x="91" y="66"/>
                  </a:lnTo>
                  <a:lnTo>
                    <a:pt x="88" y="54"/>
                  </a:lnTo>
                  <a:lnTo>
                    <a:pt x="105" y="66"/>
                  </a:lnTo>
                  <a:lnTo>
                    <a:pt x="108" y="71"/>
                  </a:lnTo>
                  <a:lnTo>
                    <a:pt x="113" y="71"/>
                  </a:lnTo>
                  <a:lnTo>
                    <a:pt x="119" y="65"/>
                  </a:lnTo>
                  <a:lnTo>
                    <a:pt x="128" y="64"/>
                  </a:lnTo>
                  <a:lnTo>
                    <a:pt x="126" y="56"/>
                  </a:lnTo>
                  <a:lnTo>
                    <a:pt x="114" y="48"/>
                  </a:lnTo>
                  <a:lnTo>
                    <a:pt x="107" y="33"/>
                  </a:lnTo>
                  <a:lnTo>
                    <a:pt x="107" y="26"/>
                  </a:lnTo>
                  <a:lnTo>
                    <a:pt x="98" y="21"/>
                  </a:lnTo>
                  <a:lnTo>
                    <a:pt x="74" y="12"/>
                  </a:lnTo>
                  <a:lnTo>
                    <a:pt x="61" y="8"/>
                  </a:lnTo>
                  <a:lnTo>
                    <a:pt x="55" y="8"/>
                  </a:lnTo>
                  <a:lnTo>
                    <a:pt x="49" y="0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3" name="Freeform 203"/>
            <p:cNvSpPr>
              <a:spLocks noChangeAspect="1"/>
            </p:cNvSpPr>
            <p:nvPr/>
          </p:nvSpPr>
          <p:spPr bwMode="gray">
            <a:xfrm>
              <a:off x="5110956" y="2894360"/>
              <a:ext cx="111125" cy="93663"/>
            </a:xfrm>
            <a:custGeom>
              <a:avLst/>
              <a:gdLst/>
              <a:ahLst/>
              <a:cxnLst>
                <a:cxn ang="0">
                  <a:pos x="314" y="70"/>
                </a:cxn>
                <a:cxn ang="0">
                  <a:pos x="258" y="65"/>
                </a:cxn>
                <a:cxn ang="0">
                  <a:pos x="245" y="66"/>
                </a:cxn>
                <a:cxn ang="0">
                  <a:pos x="223" y="73"/>
                </a:cxn>
                <a:cxn ang="0">
                  <a:pos x="193" y="86"/>
                </a:cxn>
                <a:cxn ang="0">
                  <a:pos x="216" y="100"/>
                </a:cxn>
                <a:cxn ang="0">
                  <a:pos x="227" y="116"/>
                </a:cxn>
                <a:cxn ang="0">
                  <a:pos x="201" y="103"/>
                </a:cxn>
                <a:cxn ang="0">
                  <a:pos x="207" y="120"/>
                </a:cxn>
                <a:cxn ang="0">
                  <a:pos x="201" y="125"/>
                </a:cxn>
                <a:cxn ang="0">
                  <a:pos x="185" y="111"/>
                </a:cxn>
                <a:cxn ang="0">
                  <a:pos x="184" y="124"/>
                </a:cxn>
                <a:cxn ang="0">
                  <a:pos x="188" y="135"/>
                </a:cxn>
                <a:cxn ang="0">
                  <a:pos x="172" y="111"/>
                </a:cxn>
                <a:cxn ang="0">
                  <a:pos x="148" y="93"/>
                </a:cxn>
                <a:cxn ang="0">
                  <a:pos x="137" y="90"/>
                </a:cxn>
                <a:cxn ang="0">
                  <a:pos x="135" y="120"/>
                </a:cxn>
                <a:cxn ang="0">
                  <a:pos x="144" y="140"/>
                </a:cxn>
                <a:cxn ang="0">
                  <a:pos x="164" y="172"/>
                </a:cxn>
                <a:cxn ang="0">
                  <a:pos x="172" y="190"/>
                </a:cxn>
                <a:cxn ang="0">
                  <a:pos x="163" y="191"/>
                </a:cxn>
                <a:cxn ang="0">
                  <a:pos x="161" y="179"/>
                </a:cxn>
                <a:cxn ang="0">
                  <a:pos x="150" y="186"/>
                </a:cxn>
                <a:cxn ang="0">
                  <a:pos x="151" y="203"/>
                </a:cxn>
                <a:cxn ang="0">
                  <a:pos x="141" y="203"/>
                </a:cxn>
                <a:cxn ang="0">
                  <a:pos x="135" y="212"/>
                </a:cxn>
                <a:cxn ang="0">
                  <a:pos x="156" y="219"/>
                </a:cxn>
                <a:cxn ang="0">
                  <a:pos x="172" y="224"/>
                </a:cxn>
                <a:cxn ang="0">
                  <a:pos x="184" y="237"/>
                </a:cxn>
                <a:cxn ang="0">
                  <a:pos x="199" y="250"/>
                </a:cxn>
                <a:cxn ang="0">
                  <a:pos x="211" y="255"/>
                </a:cxn>
                <a:cxn ang="0">
                  <a:pos x="199" y="285"/>
                </a:cxn>
                <a:cxn ang="0">
                  <a:pos x="175" y="275"/>
                </a:cxn>
                <a:cxn ang="0">
                  <a:pos x="152" y="270"/>
                </a:cxn>
                <a:cxn ang="0">
                  <a:pos x="164" y="259"/>
                </a:cxn>
                <a:cxn ang="0">
                  <a:pos x="139" y="243"/>
                </a:cxn>
                <a:cxn ang="0">
                  <a:pos x="123" y="245"/>
                </a:cxn>
                <a:cxn ang="0">
                  <a:pos x="98" y="245"/>
                </a:cxn>
                <a:cxn ang="0">
                  <a:pos x="67" y="242"/>
                </a:cxn>
                <a:cxn ang="0">
                  <a:pos x="61" y="245"/>
                </a:cxn>
                <a:cxn ang="0">
                  <a:pos x="51" y="240"/>
                </a:cxn>
                <a:cxn ang="0">
                  <a:pos x="33" y="208"/>
                </a:cxn>
                <a:cxn ang="0">
                  <a:pos x="53" y="208"/>
                </a:cxn>
                <a:cxn ang="0">
                  <a:pos x="35" y="194"/>
                </a:cxn>
                <a:cxn ang="0">
                  <a:pos x="17" y="178"/>
                </a:cxn>
                <a:cxn ang="0">
                  <a:pos x="3" y="154"/>
                </a:cxn>
                <a:cxn ang="0">
                  <a:pos x="0" y="152"/>
                </a:cxn>
                <a:cxn ang="0">
                  <a:pos x="10" y="146"/>
                </a:cxn>
                <a:cxn ang="0">
                  <a:pos x="17" y="127"/>
                </a:cxn>
                <a:cxn ang="0">
                  <a:pos x="35" y="103"/>
                </a:cxn>
                <a:cxn ang="0">
                  <a:pos x="49" y="77"/>
                </a:cxn>
                <a:cxn ang="0">
                  <a:pos x="82" y="62"/>
                </a:cxn>
                <a:cxn ang="0">
                  <a:pos x="112" y="45"/>
                </a:cxn>
                <a:cxn ang="0">
                  <a:pos x="147" y="31"/>
                </a:cxn>
                <a:cxn ang="0">
                  <a:pos x="166" y="29"/>
                </a:cxn>
                <a:cxn ang="0">
                  <a:pos x="205" y="25"/>
                </a:cxn>
                <a:cxn ang="0">
                  <a:pos x="248" y="16"/>
                </a:cxn>
                <a:cxn ang="0">
                  <a:pos x="293" y="36"/>
                </a:cxn>
                <a:cxn ang="0">
                  <a:pos x="327" y="20"/>
                </a:cxn>
                <a:cxn ang="0">
                  <a:pos x="340" y="0"/>
                </a:cxn>
                <a:cxn ang="0">
                  <a:pos x="352" y="13"/>
                </a:cxn>
                <a:cxn ang="0">
                  <a:pos x="340" y="33"/>
                </a:cxn>
                <a:cxn ang="0">
                  <a:pos x="334" y="63"/>
                </a:cxn>
              </a:cxnLst>
              <a:rect l="0" t="0" r="r" b="b"/>
              <a:pathLst>
                <a:path w="352" h="293">
                  <a:moveTo>
                    <a:pt x="324" y="78"/>
                  </a:moveTo>
                  <a:lnTo>
                    <a:pt x="314" y="70"/>
                  </a:lnTo>
                  <a:lnTo>
                    <a:pt x="268" y="57"/>
                  </a:lnTo>
                  <a:lnTo>
                    <a:pt x="258" y="65"/>
                  </a:lnTo>
                  <a:lnTo>
                    <a:pt x="253" y="66"/>
                  </a:lnTo>
                  <a:lnTo>
                    <a:pt x="245" y="66"/>
                  </a:lnTo>
                  <a:lnTo>
                    <a:pt x="234" y="62"/>
                  </a:lnTo>
                  <a:lnTo>
                    <a:pt x="223" y="73"/>
                  </a:lnTo>
                  <a:lnTo>
                    <a:pt x="207" y="76"/>
                  </a:lnTo>
                  <a:lnTo>
                    <a:pt x="193" y="86"/>
                  </a:lnTo>
                  <a:lnTo>
                    <a:pt x="201" y="94"/>
                  </a:lnTo>
                  <a:lnTo>
                    <a:pt x="216" y="100"/>
                  </a:lnTo>
                  <a:lnTo>
                    <a:pt x="225" y="110"/>
                  </a:lnTo>
                  <a:lnTo>
                    <a:pt x="227" y="116"/>
                  </a:lnTo>
                  <a:lnTo>
                    <a:pt x="217" y="106"/>
                  </a:lnTo>
                  <a:lnTo>
                    <a:pt x="201" y="103"/>
                  </a:lnTo>
                  <a:lnTo>
                    <a:pt x="196" y="113"/>
                  </a:lnTo>
                  <a:lnTo>
                    <a:pt x="207" y="120"/>
                  </a:lnTo>
                  <a:lnTo>
                    <a:pt x="209" y="133"/>
                  </a:lnTo>
                  <a:lnTo>
                    <a:pt x="201" y="125"/>
                  </a:lnTo>
                  <a:lnTo>
                    <a:pt x="195" y="115"/>
                  </a:lnTo>
                  <a:lnTo>
                    <a:pt x="185" y="111"/>
                  </a:lnTo>
                  <a:lnTo>
                    <a:pt x="182" y="113"/>
                  </a:lnTo>
                  <a:lnTo>
                    <a:pt x="184" y="124"/>
                  </a:lnTo>
                  <a:lnTo>
                    <a:pt x="193" y="131"/>
                  </a:lnTo>
                  <a:lnTo>
                    <a:pt x="188" y="135"/>
                  </a:lnTo>
                  <a:lnTo>
                    <a:pt x="177" y="125"/>
                  </a:lnTo>
                  <a:lnTo>
                    <a:pt x="172" y="111"/>
                  </a:lnTo>
                  <a:lnTo>
                    <a:pt x="148" y="97"/>
                  </a:lnTo>
                  <a:lnTo>
                    <a:pt x="148" y="93"/>
                  </a:lnTo>
                  <a:lnTo>
                    <a:pt x="151" y="86"/>
                  </a:lnTo>
                  <a:lnTo>
                    <a:pt x="137" y="90"/>
                  </a:lnTo>
                  <a:lnTo>
                    <a:pt x="135" y="105"/>
                  </a:lnTo>
                  <a:lnTo>
                    <a:pt x="135" y="120"/>
                  </a:lnTo>
                  <a:lnTo>
                    <a:pt x="136" y="132"/>
                  </a:lnTo>
                  <a:lnTo>
                    <a:pt x="144" y="140"/>
                  </a:lnTo>
                  <a:lnTo>
                    <a:pt x="147" y="154"/>
                  </a:lnTo>
                  <a:lnTo>
                    <a:pt x="164" y="172"/>
                  </a:lnTo>
                  <a:lnTo>
                    <a:pt x="169" y="181"/>
                  </a:lnTo>
                  <a:lnTo>
                    <a:pt x="172" y="190"/>
                  </a:lnTo>
                  <a:lnTo>
                    <a:pt x="167" y="192"/>
                  </a:lnTo>
                  <a:lnTo>
                    <a:pt x="163" y="191"/>
                  </a:lnTo>
                  <a:lnTo>
                    <a:pt x="164" y="185"/>
                  </a:lnTo>
                  <a:lnTo>
                    <a:pt x="161" y="179"/>
                  </a:lnTo>
                  <a:lnTo>
                    <a:pt x="151" y="178"/>
                  </a:lnTo>
                  <a:lnTo>
                    <a:pt x="150" y="186"/>
                  </a:lnTo>
                  <a:lnTo>
                    <a:pt x="155" y="200"/>
                  </a:lnTo>
                  <a:lnTo>
                    <a:pt x="151" y="203"/>
                  </a:lnTo>
                  <a:lnTo>
                    <a:pt x="147" y="203"/>
                  </a:lnTo>
                  <a:lnTo>
                    <a:pt x="141" y="203"/>
                  </a:lnTo>
                  <a:lnTo>
                    <a:pt x="131" y="206"/>
                  </a:lnTo>
                  <a:lnTo>
                    <a:pt x="135" y="212"/>
                  </a:lnTo>
                  <a:lnTo>
                    <a:pt x="147" y="217"/>
                  </a:lnTo>
                  <a:lnTo>
                    <a:pt x="156" y="219"/>
                  </a:lnTo>
                  <a:lnTo>
                    <a:pt x="163" y="224"/>
                  </a:lnTo>
                  <a:lnTo>
                    <a:pt x="172" y="224"/>
                  </a:lnTo>
                  <a:lnTo>
                    <a:pt x="177" y="237"/>
                  </a:lnTo>
                  <a:lnTo>
                    <a:pt x="184" y="237"/>
                  </a:lnTo>
                  <a:lnTo>
                    <a:pt x="190" y="244"/>
                  </a:lnTo>
                  <a:lnTo>
                    <a:pt x="199" y="250"/>
                  </a:lnTo>
                  <a:lnTo>
                    <a:pt x="204" y="250"/>
                  </a:lnTo>
                  <a:lnTo>
                    <a:pt x="211" y="255"/>
                  </a:lnTo>
                  <a:lnTo>
                    <a:pt x="212" y="293"/>
                  </a:lnTo>
                  <a:lnTo>
                    <a:pt x="199" y="285"/>
                  </a:lnTo>
                  <a:lnTo>
                    <a:pt x="189" y="272"/>
                  </a:lnTo>
                  <a:lnTo>
                    <a:pt x="175" y="275"/>
                  </a:lnTo>
                  <a:lnTo>
                    <a:pt x="161" y="275"/>
                  </a:lnTo>
                  <a:lnTo>
                    <a:pt x="152" y="270"/>
                  </a:lnTo>
                  <a:lnTo>
                    <a:pt x="162" y="266"/>
                  </a:lnTo>
                  <a:lnTo>
                    <a:pt x="164" y="259"/>
                  </a:lnTo>
                  <a:lnTo>
                    <a:pt x="152" y="256"/>
                  </a:lnTo>
                  <a:lnTo>
                    <a:pt x="139" y="243"/>
                  </a:lnTo>
                  <a:lnTo>
                    <a:pt x="132" y="249"/>
                  </a:lnTo>
                  <a:lnTo>
                    <a:pt x="123" y="245"/>
                  </a:lnTo>
                  <a:lnTo>
                    <a:pt x="110" y="248"/>
                  </a:lnTo>
                  <a:lnTo>
                    <a:pt x="98" y="245"/>
                  </a:lnTo>
                  <a:lnTo>
                    <a:pt x="81" y="248"/>
                  </a:lnTo>
                  <a:lnTo>
                    <a:pt x="67" y="242"/>
                  </a:lnTo>
                  <a:lnTo>
                    <a:pt x="64" y="242"/>
                  </a:lnTo>
                  <a:lnTo>
                    <a:pt x="61" y="245"/>
                  </a:lnTo>
                  <a:lnTo>
                    <a:pt x="55" y="248"/>
                  </a:lnTo>
                  <a:lnTo>
                    <a:pt x="51" y="240"/>
                  </a:lnTo>
                  <a:lnTo>
                    <a:pt x="45" y="228"/>
                  </a:lnTo>
                  <a:lnTo>
                    <a:pt x="33" y="208"/>
                  </a:lnTo>
                  <a:lnTo>
                    <a:pt x="43" y="210"/>
                  </a:lnTo>
                  <a:lnTo>
                    <a:pt x="53" y="208"/>
                  </a:lnTo>
                  <a:lnTo>
                    <a:pt x="49" y="200"/>
                  </a:lnTo>
                  <a:lnTo>
                    <a:pt x="35" y="194"/>
                  </a:lnTo>
                  <a:lnTo>
                    <a:pt x="33" y="203"/>
                  </a:lnTo>
                  <a:lnTo>
                    <a:pt x="17" y="178"/>
                  </a:lnTo>
                  <a:lnTo>
                    <a:pt x="7" y="170"/>
                  </a:lnTo>
                  <a:lnTo>
                    <a:pt x="3" y="154"/>
                  </a:lnTo>
                  <a:lnTo>
                    <a:pt x="1" y="152"/>
                  </a:lnTo>
                  <a:lnTo>
                    <a:pt x="0" y="152"/>
                  </a:lnTo>
                  <a:lnTo>
                    <a:pt x="1" y="152"/>
                  </a:lnTo>
                  <a:lnTo>
                    <a:pt x="10" y="146"/>
                  </a:lnTo>
                  <a:lnTo>
                    <a:pt x="15" y="140"/>
                  </a:lnTo>
                  <a:lnTo>
                    <a:pt x="17" y="127"/>
                  </a:lnTo>
                  <a:lnTo>
                    <a:pt x="27" y="120"/>
                  </a:lnTo>
                  <a:lnTo>
                    <a:pt x="35" y="103"/>
                  </a:lnTo>
                  <a:lnTo>
                    <a:pt x="49" y="92"/>
                  </a:lnTo>
                  <a:lnTo>
                    <a:pt x="49" y="77"/>
                  </a:lnTo>
                  <a:lnTo>
                    <a:pt x="46" y="67"/>
                  </a:lnTo>
                  <a:lnTo>
                    <a:pt x="82" y="62"/>
                  </a:lnTo>
                  <a:lnTo>
                    <a:pt x="93" y="52"/>
                  </a:lnTo>
                  <a:lnTo>
                    <a:pt x="112" y="45"/>
                  </a:lnTo>
                  <a:lnTo>
                    <a:pt x="132" y="45"/>
                  </a:lnTo>
                  <a:lnTo>
                    <a:pt x="147" y="31"/>
                  </a:lnTo>
                  <a:lnTo>
                    <a:pt x="153" y="29"/>
                  </a:lnTo>
                  <a:lnTo>
                    <a:pt x="166" y="29"/>
                  </a:lnTo>
                  <a:lnTo>
                    <a:pt x="183" y="25"/>
                  </a:lnTo>
                  <a:lnTo>
                    <a:pt x="205" y="25"/>
                  </a:lnTo>
                  <a:lnTo>
                    <a:pt x="236" y="16"/>
                  </a:lnTo>
                  <a:lnTo>
                    <a:pt x="248" y="16"/>
                  </a:lnTo>
                  <a:lnTo>
                    <a:pt x="258" y="24"/>
                  </a:lnTo>
                  <a:lnTo>
                    <a:pt x="293" y="36"/>
                  </a:lnTo>
                  <a:lnTo>
                    <a:pt x="313" y="33"/>
                  </a:lnTo>
                  <a:lnTo>
                    <a:pt x="327" y="20"/>
                  </a:lnTo>
                  <a:lnTo>
                    <a:pt x="329" y="1"/>
                  </a:lnTo>
                  <a:lnTo>
                    <a:pt x="340" y="0"/>
                  </a:lnTo>
                  <a:lnTo>
                    <a:pt x="343" y="6"/>
                  </a:lnTo>
                  <a:lnTo>
                    <a:pt x="352" y="13"/>
                  </a:lnTo>
                  <a:lnTo>
                    <a:pt x="351" y="24"/>
                  </a:lnTo>
                  <a:lnTo>
                    <a:pt x="340" y="33"/>
                  </a:lnTo>
                  <a:lnTo>
                    <a:pt x="338" y="49"/>
                  </a:lnTo>
                  <a:lnTo>
                    <a:pt x="334" y="63"/>
                  </a:lnTo>
                  <a:lnTo>
                    <a:pt x="324" y="7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4" name="Freeform 204"/>
            <p:cNvSpPr>
              <a:spLocks noChangeAspect="1"/>
            </p:cNvSpPr>
            <p:nvPr/>
          </p:nvSpPr>
          <p:spPr bwMode="gray">
            <a:xfrm>
              <a:off x="5039519" y="2727672"/>
              <a:ext cx="117475" cy="69850"/>
            </a:xfrm>
            <a:custGeom>
              <a:avLst/>
              <a:gdLst/>
              <a:ahLst/>
              <a:cxnLst>
                <a:cxn ang="0">
                  <a:pos x="71" y="47"/>
                </a:cxn>
                <a:cxn ang="0">
                  <a:pos x="128" y="64"/>
                </a:cxn>
                <a:cxn ang="0">
                  <a:pos x="147" y="44"/>
                </a:cxn>
                <a:cxn ang="0">
                  <a:pos x="194" y="26"/>
                </a:cxn>
                <a:cxn ang="0">
                  <a:pos x="225" y="24"/>
                </a:cxn>
                <a:cxn ang="0">
                  <a:pos x="240" y="10"/>
                </a:cxn>
                <a:cxn ang="0">
                  <a:pos x="273" y="2"/>
                </a:cxn>
                <a:cxn ang="0">
                  <a:pos x="300" y="5"/>
                </a:cxn>
                <a:cxn ang="0">
                  <a:pos x="329" y="12"/>
                </a:cxn>
                <a:cxn ang="0">
                  <a:pos x="356" y="29"/>
                </a:cxn>
                <a:cxn ang="0">
                  <a:pos x="369" y="48"/>
                </a:cxn>
                <a:cxn ang="0">
                  <a:pos x="357" y="62"/>
                </a:cxn>
                <a:cxn ang="0">
                  <a:pos x="335" y="69"/>
                </a:cxn>
                <a:cxn ang="0">
                  <a:pos x="324" y="86"/>
                </a:cxn>
                <a:cxn ang="0">
                  <a:pos x="316" y="108"/>
                </a:cxn>
                <a:cxn ang="0">
                  <a:pos x="298" y="135"/>
                </a:cxn>
                <a:cxn ang="0">
                  <a:pos x="284" y="161"/>
                </a:cxn>
                <a:cxn ang="0">
                  <a:pos x="260" y="185"/>
                </a:cxn>
                <a:cxn ang="0">
                  <a:pos x="225" y="195"/>
                </a:cxn>
                <a:cxn ang="0">
                  <a:pos x="209" y="193"/>
                </a:cxn>
                <a:cxn ang="0">
                  <a:pos x="181" y="204"/>
                </a:cxn>
                <a:cxn ang="0">
                  <a:pos x="160" y="209"/>
                </a:cxn>
                <a:cxn ang="0">
                  <a:pos x="133" y="218"/>
                </a:cxn>
                <a:cxn ang="0">
                  <a:pos x="102" y="223"/>
                </a:cxn>
                <a:cxn ang="0">
                  <a:pos x="76" y="210"/>
                </a:cxn>
                <a:cxn ang="0">
                  <a:pos x="50" y="188"/>
                </a:cxn>
                <a:cxn ang="0">
                  <a:pos x="28" y="167"/>
                </a:cxn>
                <a:cxn ang="0">
                  <a:pos x="15" y="140"/>
                </a:cxn>
                <a:cxn ang="0">
                  <a:pos x="0" y="136"/>
                </a:cxn>
                <a:cxn ang="0">
                  <a:pos x="21" y="123"/>
                </a:cxn>
                <a:cxn ang="0">
                  <a:pos x="20" y="102"/>
                </a:cxn>
                <a:cxn ang="0">
                  <a:pos x="22" y="75"/>
                </a:cxn>
                <a:cxn ang="0">
                  <a:pos x="53" y="67"/>
                </a:cxn>
                <a:cxn ang="0">
                  <a:pos x="58" y="39"/>
                </a:cxn>
              </a:cxnLst>
              <a:rect l="0" t="0" r="r" b="b"/>
              <a:pathLst>
                <a:path w="369" h="223">
                  <a:moveTo>
                    <a:pt x="58" y="39"/>
                  </a:moveTo>
                  <a:lnTo>
                    <a:pt x="71" y="47"/>
                  </a:lnTo>
                  <a:lnTo>
                    <a:pt x="95" y="65"/>
                  </a:lnTo>
                  <a:lnTo>
                    <a:pt x="128" y="64"/>
                  </a:lnTo>
                  <a:lnTo>
                    <a:pt x="134" y="64"/>
                  </a:lnTo>
                  <a:lnTo>
                    <a:pt x="147" y="44"/>
                  </a:lnTo>
                  <a:lnTo>
                    <a:pt x="178" y="35"/>
                  </a:lnTo>
                  <a:lnTo>
                    <a:pt x="194" y="26"/>
                  </a:lnTo>
                  <a:lnTo>
                    <a:pt x="211" y="32"/>
                  </a:lnTo>
                  <a:lnTo>
                    <a:pt x="225" y="24"/>
                  </a:lnTo>
                  <a:lnTo>
                    <a:pt x="235" y="22"/>
                  </a:lnTo>
                  <a:lnTo>
                    <a:pt x="240" y="10"/>
                  </a:lnTo>
                  <a:lnTo>
                    <a:pt x="255" y="1"/>
                  </a:lnTo>
                  <a:lnTo>
                    <a:pt x="273" y="2"/>
                  </a:lnTo>
                  <a:lnTo>
                    <a:pt x="285" y="0"/>
                  </a:lnTo>
                  <a:lnTo>
                    <a:pt x="300" y="5"/>
                  </a:lnTo>
                  <a:lnTo>
                    <a:pt x="317" y="15"/>
                  </a:lnTo>
                  <a:lnTo>
                    <a:pt x="329" y="12"/>
                  </a:lnTo>
                  <a:lnTo>
                    <a:pt x="344" y="19"/>
                  </a:lnTo>
                  <a:lnTo>
                    <a:pt x="356" y="29"/>
                  </a:lnTo>
                  <a:lnTo>
                    <a:pt x="365" y="38"/>
                  </a:lnTo>
                  <a:lnTo>
                    <a:pt x="369" y="48"/>
                  </a:lnTo>
                  <a:lnTo>
                    <a:pt x="365" y="55"/>
                  </a:lnTo>
                  <a:lnTo>
                    <a:pt x="357" y="62"/>
                  </a:lnTo>
                  <a:lnTo>
                    <a:pt x="350" y="62"/>
                  </a:lnTo>
                  <a:lnTo>
                    <a:pt x="335" y="69"/>
                  </a:lnTo>
                  <a:lnTo>
                    <a:pt x="326" y="78"/>
                  </a:lnTo>
                  <a:lnTo>
                    <a:pt x="324" y="86"/>
                  </a:lnTo>
                  <a:lnTo>
                    <a:pt x="318" y="97"/>
                  </a:lnTo>
                  <a:lnTo>
                    <a:pt x="316" y="108"/>
                  </a:lnTo>
                  <a:lnTo>
                    <a:pt x="303" y="121"/>
                  </a:lnTo>
                  <a:lnTo>
                    <a:pt x="298" y="135"/>
                  </a:lnTo>
                  <a:lnTo>
                    <a:pt x="291" y="151"/>
                  </a:lnTo>
                  <a:lnTo>
                    <a:pt x="284" y="161"/>
                  </a:lnTo>
                  <a:lnTo>
                    <a:pt x="276" y="178"/>
                  </a:lnTo>
                  <a:lnTo>
                    <a:pt x="260" y="185"/>
                  </a:lnTo>
                  <a:lnTo>
                    <a:pt x="228" y="195"/>
                  </a:lnTo>
                  <a:lnTo>
                    <a:pt x="225" y="195"/>
                  </a:lnTo>
                  <a:lnTo>
                    <a:pt x="221" y="188"/>
                  </a:lnTo>
                  <a:lnTo>
                    <a:pt x="209" y="193"/>
                  </a:lnTo>
                  <a:lnTo>
                    <a:pt x="197" y="193"/>
                  </a:lnTo>
                  <a:lnTo>
                    <a:pt x="181" y="204"/>
                  </a:lnTo>
                  <a:lnTo>
                    <a:pt x="166" y="204"/>
                  </a:lnTo>
                  <a:lnTo>
                    <a:pt x="160" y="209"/>
                  </a:lnTo>
                  <a:lnTo>
                    <a:pt x="145" y="210"/>
                  </a:lnTo>
                  <a:lnTo>
                    <a:pt x="133" y="218"/>
                  </a:lnTo>
                  <a:lnTo>
                    <a:pt x="119" y="222"/>
                  </a:lnTo>
                  <a:lnTo>
                    <a:pt x="102" y="223"/>
                  </a:lnTo>
                  <a:lnTo>
                    <a:pt x="87" y="214"/>
                  </a:lnTo>
                  <a:lnTo>
                    <a:pt x="76" y="210"/>
                  </a:lnTo>
                  <a:lnTo>
                    <a:pt x="65" y="195"/>
                  </a:lnTo>
                  <a:lnTo>
                    <a:pt x="50" y="188"/>
                  </a:lnTo>
                  <a:lnTo>
                    <a:pt x="41" y="172"/>
                  </a:lnTo>
                  <a:lnTo>
                    <a:pt x="28" y="167"/>
                  </a:lnTo>
                  <a:lnTo>
                    <a:pt x="20" y="153"/>
                  </a:lnTo>
                  <a:lnTo>
                    <a:pt x="15" y="140"/>
                  </a:lnTo>
                  <a:lnTo>
                    <a:pt x="7" y="136"/>
                  </a:lnTo>
                  <a:lnTo>
                    <a:pt x="0" y="136"/>
                  </a:lnTo>
                  <a:lnTo>
                    <a:pt x="10" y="125"/>
                  </a:lnTo>
                  <a:lnTo>
                    <a:pt x="21" y="123"/>
                  </a:lnTo>
                  <a:lnTo>
                    <a:pt x="20" y="112"/>
                  </a:lnTo>
                  <a:lnTo>
                    <a:pt x="20" y="102"/>
                  </a:lnTo>
                  <a:lnTo>
                    <a:pt x="28" y="83"/>
                  </a:lnTo>
                  <a:lnTo>
                    <a:pt x="22" y="75"/>
                  </a:lnTo>
                  <a:lnTo>
                    <a:pt x="26" y="67"/>
                  </a:lnTo>
                  <a:lnTo>
                    <a:pt x="53" y="67"/>
                  </a:lnTo>
                  <a:lnTo>
                    <a:pt x="58" y="59"/>
                  </a:lnTo>
                  <a:lnTo>
                    <a:pt x="58" y="39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7" name="Freeform 205"/>
            <p:cNvSpPr>
              <a:spLocks noChangeAspect="1"/>
            </p:cNvSpPr>
            <p:nvPr/>
          </p:nvSpPr>
          <p:spPr bwMode="gray">
            <a:xfrm>
              <a:off x="5004594" y="2549872"/>
              <a:ext cx="173038" cy="163513"/>
            </a:xfrm>
            <a:custGeom>
              <a:avLst/>
              <a:gdLst/>
              <a:ahLst/>
              <a:cxnLst>
                <a:cxn ang="0">
                  <a:pos x="521" y="323"/>
                </a:cxn>
                <a:cxn ang="0">
                  <a:pos x="540" y="357"/>
                </a:cxn>
                <a:cxn ang="0">
                  <a:pos x="540" y="397"/>
                </a:cxn>
                <a:cxn ang="0">
                  <a:pos x="488" y="444"/>
                </a:cxn>
                <a:cxn ang="0">
                  <a:pos x="470" y="509"/>
                </a:cxn>
                <a:cxn ang="0">
                  <a:pos x="446" y="506"/>
                </a:cxn>
                <a:cxn ang="0">
                  <a:pos x="416" y="483"/>
                </a:cxn>
                <a:cxn ang="0">
                  <a:pos x="379" y="488"/>
                </a:cxn>
                <a:cxn ang="0">
                  <a:pos x="343" y="487"/>
                </a:cxn>
                <a:cxn ang="0">
                  <a:pos x="317" y="498"/>
                </a:cxn>
                <a:cxn ang="0">
                  <a:pos x="291" y="473"/>
                </a:cxn>
                <a:cxn ang="0">
                  <a:pos x="259" y="475"/>
                </a:cxn>
                <a:cxn ang="0">
                  <a:pos x="212" y="433"/>
                </a:cxn>
                <a:cxn ang="0">
                  <a:pos x="198" y="412"/>
                </a:cxn>
                <a:cxn ang="0">
                  <a:pos x="152" y="407"/>
                </a:cxn>
                <a:cxn ang="0">
                  <a:pos x="136" y="418"/>
                </a:cxn>
                <a:cxn ang="0">
                  <a:pos x="121" y="386"/>
                </a:cxn>
                <a:cxn ang="0">
                  <a:pos x="99" y="370"/>
                </a:cxn>
                <a:cxn ang="0">
                  <a:pos x="65" y="357"/>
                </a:cxn>
                <a:cxn ang="0">
                  <a:pos x="34" y="363"/>
                </a:cxn>
                <a:cxn ang="0">
                  <a:pos x="43" y="316"/>
                </a:cxn>
                <a:cxn ang="0">
                  <a:pos x="23" y="269"/>
                </a:cxn>
                <a:cxn ang="0">
                  <a:pos x="20" y="233"/>
                </a:cxn>
                <a:cxn ang="0">
                  <a:pos x="1" y="190"/>
                </a:cxn>
                <a:cxn ang="0">
                  <a:pos x="11" y="158"/>
                </a:cxn>
                <a:cxn ang="0">
                  <a:pos x="4" y="111"/>
                </a:cxn>
                <a:cxn ang="0">
                  <a:pos x="21" y="105"/>
                </a:cxn>
                <a:cxn ang="0">
                  <a:pos x="16" y="86"/>
                </a:cxn>
                <a:cxn ang="0">
                  <a:pos x="38" y="74"/>
                </a:cxn>
                <a:cxn ang="0">
                  <a:pos x="102" y="53"/>
                </a:cxn>
                <a:cxn ang="0">
                  <a:pos x="172" y="9"/>
                </a:cxn>
                <a:cxn ang="0">
                  <a:pos x="239" y="3"/>
                </a:cxn>
                <a:cxn ang="0">
                  <a:pos x="254" y="21"/>
                </a:cxn>
                <a:cxn ang="0">
                  <a:pos x="250" y="50"/>
                </a:cxn>
                <a:cxn ang="0">
                  <a:pos x="262" y="45"/>
                </a:cxn>
                <a:cxn ang="0">
                  <a:pos x="290" y="42"/>
                </a:cxn>
                <a:cxn ang="0">
                  <a:pos x="378" y="52"/>
                </a:cxn>
                <a:cxn ang="0">
                  <a:pos x="477" y="42"/>
                </a:cxn>
                <a:cxn ang="0">
                  <a:pos x="515" y="74"/>
                </a:cxn>
                <a:cxn ang="0">
                  <a:pos x="534" y="163"/>
                </a:cxn>
                <a:cxn ang="0">
                  <a:pos x="522" y="212"/>
                </a:cxn>
                <a:cxn ang="0">
                  <a:pos x="502" y="245"/>
                </a:cxn>
              </a:cxnLst>
              <a:rect l="0" t="0" r="r" b="b"/>
              <a:pathLst>
                <a:path w="545" h="511">
                  <a:moveTo>
                    <a:pt x="513" y="298"/>
                  </a:moveTo>
                  <a:lnTo>
                    <a:pt x="520" y="311"/>
                  </a:lnTo>
                  <a:lnTo>
                    <a:pt x="521" y="323"/>
                  </a:lnTo>
                  <a:lnTo>
                    <a:pt x="528" y="342"/>
                  </a:lnTo>
                  <a:lnTo>
                    <a:pt x="529" y="346"/>
                  </a:lnTo>
                  <a:lnTo>
                    <a:pt x="540" y="357"/>
                  </a:lnTo>
                  <a:lnTo>
                    <a:pt x="539" y="368"/>
                  </a:lnTo>
                  <a:lnTo>
                    <a:pt x="545" y="382"/>
                  </a:lnTo>
                  <a:lnTo>
                    <a:pt x="540" y="397"/>
                  </a:lnTo>
                  <a:lnTo>
                    <a:pt x="522" y="412"/>
                  </a:lnTo>
                  <a:lnTo>
                    <a:pt x="502" y="425"/>
                  </a:lnTo>
                  <a:lnTo>
                    <a:pt x="488" y="444"/>
                  </a:lnTo>
                  <a:lnTo>
                    <a:pt x="470" y="482"/>
                  </a:lnTo>
                  <a:lnTo>
                    <a:pt x="468" y="497"/>
                  </a:lnTo>
                  <a:lnTo>
                    <a:pt x="470" y="509"/>
                  </a:lnTo>
                  <a:lnTo>
                    <a:pt x="461" y="511"/>
                  </a:lnTo>
                  <a:lnTo>
                    <a:pt x="456" y="510"/>
                  </a:lnTo>
                  <a:lnTo>
                    <a:pt x="446" y="506"/>
                  </a:lnTo>
                  <a:lnTo>
                    <a:pt x="435" y="498"/>
                  </a:lnTo>
                  <a:lnTo>
                    <a:pt x="426" y="491"/>
                  </a:lnTo>
                  <a:lnTo>
                    <a:pt x="416" y="483"/>
                  </a:lnTo>
                  <a:lnTo>
                    <a:pt x="403" y="482"/>
                  </a:lnTo>
                  <a:lnTo>
                    <a:pt x="391" y="483"/>
                  </a:lnTo>
                  <a:lnTo>
                    <a:pt x="379" y="488"/>
                  </a:lnTo>
                  <a:lnTo>
                    <a:pt x="372" y="494"/>
                  </a:lnTo>
                  <a:lnTo>
                    <a:pt x="362" y="487"/>
                  </a:lnTo>
                  <a:lnTo>
                    <a:pt x="343" y="487"/>
                  </a:lnTo>
                  <a:lnTo>
                    <a:pt x="334" y="495"/>
                  </a:lnTo>
                  <a:lnTo>
                    <a:pt x="324" y="500"/>
                  </a:lnTo>
                  <a:lnTo>
                    <a:pt x="317" y="498"/>
                  </a:lnTo>
                  <a:lnTo>
                    <a:pt x="309" y="489"/>
                  </a:lnTo>
                  <a:lnTo>
                    <a:pt x="300" y="479"/>
                  </a:lnTo>
                  <a:lnTo>
                    <a:pt x="291" y="473"/>
                  </a:lnTo>
                  <a:lnTo>
                    <a:pt x="281" y="478"/>
                  </a:lnTo>
                  <a:lnTo>
                    <a:pt x="270" y="481"/>
                  </a:lnTo>
                  <a:lnTo>
                    <a:pt x="259" y="475"/>
                  </a:lnTo>
                  <a:lnTo>
                    <a:pt x="241" y="466"/>
                  </a:lnTo>
                  <a:lnTo>
                    <a:pt x="221" y="438"/>
                  </a:lnTo>
                  <a:lnTo>
                    <a:pt x="212" y="433"/>
                  </a:lnTo>
                  <a:lnTo>
                    <a:pt x="207" y="435"/>
                  </a:lnTo>
                  <a:lnTo>
                    <a:pt x="198" y="428"/>
                  </a:lnTo>
                  <a:lnTo>
                    <a:pt x="198" y="412"/>
                  </a:lnTo>
                  <a:lnTo>
                    <a:pt x="178" y="409"/>
                  </a:lnTo>
                  <a:lnTo>
                    <a:pt x="153" y="401"/>
                  </a:lnTo>
                  <a:lnTo>
                    <a:pt x="152" y="407"/>
                  </a:lnTo>
                  <a:lnTo>
                    <a:pt x="155" y="413"/>
                  </a:lnTo>
                  <a:lnTo>
                    <a:pt x="144" y="421"/>
                  </a:lnTo>
                  <a:lnTo>
                    <a:pt x="136" y="418"/>
                  </a:lnTo>
                  <a:lnTo>
                    <a:pt x="117" y="400"/>
                  </a:lnTo>
                  <a:lnTo>
                    <a:pt x="121" y="389"/>
                  </a:lnTo>
                  <a:lnTo>
                    <a:pt x="121" y="386"/>
                  </a:lnTo>
                  <a:lnTo>
                    <a:pt x="120" y="384"/>
                  </a:lnTo>
                  <a:lnTo>
                    <a:pt x="109" y="382"/>
                  </a:lnTo>
                  <a:lnTo>
                    <a:pt x="99" y="370"/>
                  </a:lnTo>
                  <a:lnTo>
                    <a:pt x="79" y="365"/>
                  </a:lnTo>
                  <a:lnTo>
                    <a:pt x="71" y="366"/>
                  </a:lnTo>
                  <a:lnTo>
                    <a:pt x="65" y="357"/>
                  </a:lnTo>
                  <a:lnTo>
                    <a:pt x="55" y="352"/>
                  </a:lnTo>
                  <a:lnTo>
                    <a:pt x="40" y="366"/>
                  </a:lnTo>
                  <a:lnTo>
                    <a:pt x="34" y="363"/>
                  </a:lnTo>
                  <a:lnTo>
                    <a:pt x="38" y="354"/>
                  </a:lnTo>
                  <a:lnTo>
                    <a:pt x="42" y="337"/>
                  </a:lnTo>
                  <a:lnTo>
                    <a:pt x="43" y="316"/>
                  </a:lnTo>
                  <a:lnTo>
                    <a:pt x="42" y="312"/>
                  </a:lnTo>
                  <a:lnTo>
                    <a:pt x="26" y="293"/>
                  </a:lnTo>
                  <a:lnTo>
                    <a:pt x="23" y="269"/>
                  </a:lnTo>
                  <a:lnTo>
                    <a:pt x="23" y="258"/>
                  </a:lnTo>
                  <a:lnTo>
                    <a:pt x="22" y="242"/>
                  </a:lnTo>
                  <a:lnTo>
                    <a:pt x="20" y="233"/>
                  </a:lnTo>
                  <a:lnTo>
                    <a:pt x="17" y="209"/>
                  </a:lnTo>
                  <a:lnTo>
                    <a:pt x="16" y="201"/>
                  </a:lnTo>
                  <a:lnTo>
                    <a:pt x="1" y="190"/>
                  </a:lnTo>
                  <a:lnTo>
                    <a:pt x="0" y="182"/>
                  </a:lnTo>
                  <a:lnTo>
                    <a:pt x="5" y="170"/>
                  </a:lnTo>
                  <a:lnTo>
                    <a:pt x="11" y="158"/>
                  </a:lnTo>
                  <a:lnTo>
                    <a:pt x="12" y="145"/>
                  </a:lnTo>
                  <a:lnTo>
                    <a:pt x="12" y="128"/>
                  </a:lnTo>
                  <a:lnTo>
                    <a:pt x="4" y="111"/>
                  </a:lnTo>
                  <a:lnTo>
                    <a:pt x="1" y="102"/>
                  </a:lnTo>
                  <a:lnTo>
                    <a:pt x="18" y="110"/>
                  </a:lnTo>
                  <a:lnTo>
                    <a:pt x="21" y="105"/>
                  </a:lnTo>
                  <a:lnTo>
                    <a:pt x="21" y="96"/>
                  </a:lnTo>
                  <a:lnTo>
                    <a:pt x="7" y="93"/>
                  </a:lnTo>
                  <a:lnTo>
                    <a:pt x="16" y="86"/>
                  </a:lnTo>
                  <a:lnTo>
                    <a:pt x="26" y="83"/>
                  </a:lnTo>
                  <a:lnTo>
                    <a:pt x="27" y="86"/>
                  </a:lnTo>
                  <a:lnTo>
                    <a:pt x="38" y="74"/>
                  </a:lnTo>
                  <a:lnTo>
                    <a:pt x="51" y="67"/>
                  </a:lnTo>
                  <a:lnTo>
                    <a:pt x="70" y="63"/>
                  </a:lnTo>
                  <a:lnTo>
                    <a:pt x="102" y="53"/>
                  </a:lnTo>
                  <a:lnTo>
                    <a:pt x="134" y="26"/>
                  </a:lnTo>
                  <a:lnTo>
                    <a:pt x="149" y="21"/>
                  </a:lnTo>
                  <a:lnTo>
                    <a:pt x="172" y="9"/>
                  </a:lnTo>
                  <a:lnTo>
                    <a:pt x="215" y="0"/>
                  </a:lnTo>
                  <a:lnTo>
                    <a:pt x="228" y="0"/>
                  </a:lnTo>
                  <a:lnTo>
                    <a:pt x="239" y="3"/>
                  </a:lnTo>
                  <a:lnTo>
                    <a:pt x="248" y="7"/>
                  </a:lnTo>
                  <a:lnTo>
                    <a:pt x="255" y="15"/>
                  </a:lnTo>
                  <a:lnTo>
                    <a:pt x="254" y="21"/>
                  </a:lnTo>
                  <a:lnTo>
                    <a:pt x="236" y="10"/>
                  </a:lnTo>
                  <a:lnTo>
                    <a:pt x="237" y="16"/>
                  </a:lnTo>
                  <a:lnTo>
                    <a:pt x="250" y="50"/>
                  </a:lnTo>
                  <a:lnTo>
                    <a:pt x="257" y="52"/>
                  </a:lnTo>
                  <a:lnTo>
                    <a:pt x="258" y="48"/>
                  </a:lnTo>
                  <a:lnTo>
                    <a:pt x="262" y="45"/>
                  </a:lnTo>
                  <a:lnTo>
                    <a:pt x="266" y="48"/>
                  </a:lnTo>
                  <a:lnTo>
                    <a:pt x="276" y="45"/>
                  </a:lnTo>
                  <a:lnTo>
                    <a:pt x="290" y="42"/>
                  </a:lnTo>
                  <a:lnTo>
                    <a:pt x="300" y="36"/>
                  </a:lnTo>
                  <a:lnTo>
                    <a:pt x="314" y="41"/>
                  </a:lnTo>
                  <a:lnTo>
                    <a:pt x="378" y="52"/>
                  </a:lnTo>
                  <a:lnTo>
                    <a:pt x="426" y="51"/>
                  </a:lnTo>
                  <a:lnTo>
                    <a:pt x="453" y="45"/>
                  </a:lnTo>
                  <a:lnTo>
                    <a:pt x="477" y="42"/>
                  </a:lnTo>
                  <a:lnTo>
                    <a:pt x="491" y="50"/>
                  </a:lnTo>
                  <a:lnTo>
                    <a:pt x="510" y="63"/>
                  </a:lnTo>
                  <a:lnTo>
                    <a:pt x="515" y="74"/>
                  </a:lnTo>
                  <a:lnTo>
                    <a:pt x="515" y="81"/>
                  </a:lnTo>
                  <a:lnTo>
                    <a:pt x="516" y="91"/>
                  </a:lnTo>
                  <a:lnTo>
                    <a:pt x="534" y="163"/>
                  </a:lnTo>
                  <a:lnTo>
                    <a:pt x="534" y="179"/>
                  </a:lnTo>
                  <a:lnTo>
                    <a:pt x="533" y="196"/>
                  </a:lnTo>
                  <a:lnTo>
                    <a:pt x="522" y="212"/>
                  </a:lnTo>
                  <a:lnTo>
                    <a:pt x="507" y="220"/>
                  </a:lnTo>
                  <a:lnTo>
                    <a:pt x="496" y="234"/>
                  </a:lnTo>
                  <a:lnTo>
                    <a:pt x="502" y="245"/>
                  </a:lnTo>
                  <a:lnTo>
                    <a:pt x="517" y="257"/>
                  </a:lnTo>
                  <a:lnTo>
                    <a:pt x="513" y="29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8" name="Freeform 206"/>
            <p:cNvSpPr>
              <a:spLocks noChangeAspect="1"/>
            </p:cNvSpPr>
            <p:nvPr/>
          </p:nvSpPr>
          <p:spPr bwMode="gray">
            <a:xfrm>
              <a:off x="5123656" y="2449860"/>
              <a:ext cx="128588" cy="76200"/>
            </a:xfrm>
            <a:custGeom>
              <a:avLst/>
              <a:gdLst/>
              <a:ahLst/>
              <a:cxnLst>
                <a:cxn ang="0">
                  <a:pos x="0" y="184"/>
                </a:cxn>
                <a:cxn ang="0">
                  <a:pos x="12" y="118"/>
                </a:cxn>
                <a:cxn ang="0">
                  <a:pos x="24" y="93"/>
                </a:cxn>
                <a:cxn ang="0">
                  <a:pos x="33" y="64"/>
                </a:cxn>
                <a:cxn ang="0">
                  <a:pos x="51" y="44"/>
                </a:cxn>
                <a:cxn ang="0">
                  <a:pos x="86" y="33"/>
                </a:cxn>
                <a:cxn ang="0">
                  <a:pos x="113" y="68"/>
                </a:cxn>
                <a:cxn ang="0">
                  <a:pos x="119" y="86"/>
                </a:cxn>
                <a:cxn ang="0">
                  <a:pos x="125" y="92"/>
                </a:cxn>
                <a:cxn ang="0">
                  <a:pos x="147" y="108"/>
                </a:cxn>
                <a:cxn ang="0">
                  <a:pos x="169" y="102"/>
                </a:cxn>
                <a:cxn ang="0">
                  <a:pos x="174" y="113"/>
                </a:cxn>
                <a:cxn ang="0">
                  <a:pos x="181" y="92"/>
                </a:cxn>
                <a:cxn ang="0">
                  <a:pos x="185" y="21"/>
                </a:cxn>
                <a:cxn ang="0">
                  <a:pos x="200" y="14"/>
                </a:cxn>
                <a:cxn ang="0">
                  <a:pos x="239" y="0"/>
                </a:cxn>
                <a:cxn ang="0">
                  <a:pos x="269" y="15"/>
                </a:cxn>
                <a:cxn ang="0">
                  <a:pos x="288" y="30"/>
                </a:cxn>
                <a:cxn ang="0">
                  <a:pos x="318" y="49"/>
                </a:cxn>
                <a:cxn ang="0">
                  <a:pos x="341" y="44"/>
                </a:cxn>
                <a:cxn ang="0">
                  <a:pos x="359" y="49"/>
                </a:cxn>
                <a:cxn ang="0">
                  <a:pos x="368" y="63"/>
                </a:cxn>
                <a:cxn ang="0">
                  <a:pos x="379" y="74"/>
                </a:cxn>
                <a:cxn ang="0">
                  <a:pos x="375" y="106"/>
                </a:cxn>
                <a:cxn ang="0">
                  <a:pos x="380" y="116"/>
                </a:cxn>
                <a:cxn ang="0">
                  <a:pos x="387" y="128"/>
                </a:cxn>
                <a:cxn ang="0">
                  <a:pos x="402" y="159"/>
                </a:cxn>
                <a:cxn ang="0">
                  <a:pos x="406" y="182"/>
                </a:cxn>
                <a:cxn ang="0">
                  <a:pos x="395" y="190"/>
                </a:cxn>
                <a:cxn ang="0">
                  <a:pos x="375" y="206"/>
                </a:cxn>
                <a:cxn ang="0">
                  <a:pos x="363" y="227"/>
                </a:cxn>
                <a:cxn ang="0">
                  <a:pos x="340" y="222"/>
                </a:cxn>
                <a:cxn ang="0">
                  <a:pos x="331" y="236"/>
                </a:cxn>
                <a:cxn ang="0">
                  <a:pos x="316" y="238"/>
                </a:cxn>
                <a:cxn ang="0">
                  <a:pos x="303" y="231"/>
                </a:cxn>
                <a:cxn ang="0">
                  <a:pos x="258" y="189"/>
                </a:cxn>
                <a:cxn ang="0">
                  <a:pos x="234" y="188"/>
                </a:cxn>
                <a:cxn ang="0">
                  <a:pos x="218" y="160"/>
                </a:cxn>
                <a:cxn ang="0">
                  <a:pos x="200" y="173"/>
                </a:cxn>
                <a:cxn ang="0">
                  <a:pos x="153" y="166"/>
                </a:cxn>
                <a:cxn ang="0">
                  <a:pos x="129" y="163"/>
                </a:cxn>
                <a:cxn ang="0">
                  <a:pos x="114" y="163"/>
                </a:cxn>
                <a:cxn ang="0">
                  <a:pos x="98" y="167"/>
                </a:cxn>
                <a:cxn ang="0">
                  <a:pos x="83" y="162"/>
                </a:cxn>
                <a:cxn ang="0">
                  <a:pos x="44" y="171"/>
                </a:cxn>
                <a:cxn ang="0">
                  <a:pos x="20" y="193"/>
                </a:cxn>
                <a:cxn ang="0">
                  <a:pos x="3" y="195"/>
                </a:cxn>
              </a:cxnLst>
              <a:rect l="0" t="0" r="r" b="b"/>
              <a:pathLst>
                <a:path w="406" h="240">
                  <a:moveTo>
                    <a:pt x="3" y="195"/>
                  </a:moveTo>
                  <a:lnTo>
                    <a:pt x="0" y="184"/>
                  </a:lnTo>
                  <a:lnTo>
                    <a:pt x="4" y="134"/>
                  </a:lnTo>
                  <a:lnTo>
                    <a:pt x="12" y="118"/>
                  </a:lnTo>
                  <a:lnTo>
                    <a:pt x="20" y="107"/>
                  </a:lnTo>
                  <a:lnTo>
                    <a:pt x="24" y="93"/>
                  </a:lnTo>
                  <a:lnTo>
                    <a:pt x="27" y="77"/>
                  </a:lnTo>
                  <a:lnTo>
                    <a:pt x="33" y="64"/>
                  </a:lnTo>
                  <a:lnTo>
                    <a:pt x="43" y="52"/>
                  </a:lnTo>
                  <a:lnTo>
                    <a:pt x="51" y="44"/>
                  </a:lnTo>
                  <a:lnTo>
                    <a:pt x="63" y="42"/>
                  </a:lnTo>
                  <a:lnTo>
                    <a:pt x="86" y="33"/>
                  </a:lnTo>
                  <a:lnTo>
                    <a:pt x="94" y="47"/>
                  </a:lnTo>
                  <a:lnTo>
                    <a:pt x="113" y="68"/>
                  </a:lnTo>
                  <a:lnTo>
                    <a:pt x="115" y="79"/>
                  </a:lnTo>
                  <a:lnTo>
                    <a:pt x="119" y="86"/>
                  </a:lnTo>
                  <a:lnTo>
                    <a:pt x="120" y="75"/>
                  </a:lnTo>
                  <a:lnTo>
                    <a:pt x="125" y="92"/>
                  </a:lnTo>
                  <a:lnTo>
                    <a:pt x="131" y="100"/>
                  </a:lnTo>
                  <a:lnTo>
                    <a:pt x="147" y="108"/>
                  </a:lnTo>
                  <a:lnTo>
                    <a:pt x="153" y="108"/>
                  </a:lnTo>
                  <a:lnTo>
                    <a:pt x="169" y="102"/>
                  </a:lnTo>
                  <a:lnTo>
                    <a:pt x="169" y="107"/>
                  </a:lnTo>
                  <a:lnTo>
                    <a:pt x="174" y="113"/>
                  </a:lnTo>
                  <a:lnTo>
                    <a:pt x="175" y="98"/>
                  </a:lnTo>
                  <a:lnTo>
                    <a:pt x="181" y="92"/>
                  </a:lnTo>
                  <a:lnTo>
                    <a:pt x="185" y="85"/>
                  </a:lnTo>
                  <a:lnTo>
                    <a:pt x="185" y="21"/>
                  </a:lnTo>
                  <a:lnTo>
                    <a:pt x="191" y="15"/>
                  </a:lnTo>
                  <a:lnTo>
                    <a:pt x="200" y="14"/>
                  </a:lnTo>
                  <a:lnTo>
                    <a:pt x="213" y="4"/>
                  </a:lnTo>
                  <a:lnTo>
                    <a:pt x="239" y="0"/>
                  </a:lnTo>
                  <a:lnTo>
                    <a:pt x="255" y="4"/>
                  </a:lnTo>
                  <a:lnTo>
                    <a:pt x="269" y="15"/>
                  </a:lnTo>
                  <a:lnTo>
                    <a:pt x="283" y="20"/>
                  </a:lnTo>
                  <a:lnTo>
                    <a:pt x="288" y="30"/>
                  </a:lnTo>
                  <a:lnTo>
                    <a:pt x="310" y="49"/>
                  </a:lnTo>
                  <a:lnTo>
                    <a:pt x="318" y="49"/>
                  </a:lnTo>
                  <a:lnTo>
                    <a:pt x="326" y="46"/>
                  </a:lnTo>
                  <a:lnTo>
                    <a:pt x="341" y="44"/>
                  </a:lnTo>
                  <a:lnTo>
                    <a:pt x="358" y="48"/>
                  </a:lnTo>
                  <a:lnTo>
                    <a:pt x="359" y="49"/>
                  </a:lnTo>
                  <a:lnTo>
                    <a:pt x="364" y="55"/>
                  </a:lnTo>
                  <a:lnTo>
                    <a:pt x="368" y="63"/>
                  </a:lnTo>
                  <a:lnTo>
                    <a:pt x="375" y="66"/>
                  </a:lnTo>
                  <a:lnTo>
                    <a:pt x="379" y="74"/>
                  </a:lnTo>
                  <a:lnTo>
                    <a:pt x="380" y="82"/>
                  </a:lnTo>
                  <a:lnTo>
                    <a:pt x="375" y="106"/>
                  </a:lnTo>
                  <a:lnTo>
                    <a:pt x="372" y="113"/>
                  </a:lnTo>
                  <a:lnTo>
                    <a:pt x="380" y="116"/>
                  </a:lnTo>
                  <a:lnTo>
                    <a:pt x="387" y="120"/>
                  </a:lnTo>
                  <a:lnTo>
                    <a:pt x="387" y="128"/>
                  </a:lnTo>
                  <a:lnTo>
                    <a:pt x="400" y="150"/>
                  </a:lnTo>
                  <a:lnTo>
                    <a:pt x="402" y="159"/>
                  </a:lnTo>
                  <a:lnTo>
                    <a:pt x="406" y="166"/>
                  </a:lnTo>
                  <a:lnTo>
                    <a:pt x="406" y="182"/>
                  </a:lnTo>
                  <a:lnTo>
                    <a:pt x="405" y="189"/>
                  </a:lnTo>
                  <a:lnTo>
                    <a:pt x="395" y="190"/>
                  </a:lnTo>
                  <a:lnTo>
                    <a:pt x="388" y="194"/>
                  </a:lnTo>
                  <a:lnTo>
                    <a:pt x="375" y="206"/>
                  </a:lnTo>
                  <a:lnTo>
                    <a:pt x="374" y="214"/>
                  </a:lnTo>
                  <a:lnTo>
                    <a:pt x="363" y="227"/>
                  </a:lnTo>
                  <a:lnTo>
                    <a:pt x="356" y="229"/>
                  </a:lnTo>
                  <a:lnTo>
                    <a:pt x="340" y="222"/>
                  </a:lnTo>
                  <a:lnTo>
                    <a:pt x="334" y="227"/>
                  </a:lnTo>
                  <a:lnTo>
                    <a:pt x="331" y="236"/>
                  </a:lnTo>
                  <a:lnTo>
                    <a:pt x="325" y="240"/>
                  </a:lnTo>
                  <a:lnTo>
                    <a:pt x="316" y="238"/>
                  </a:lnTo>
                  <a:lnTo>
                    <a:pt x="310" y="233"/>
                  </a:lnTo>
                  <a:lnTo>
                    <a:pt x="303" y="231"/>
                  </a:lnTo>
                  <a:lnTo>
                    <a:pt x="285" y="208"/>
                  </a:lnTo>
                  <a:lnTo>
                    <a:pt x="258" y="189"/>
                  </a:lnTo>
                  <a:lnTo>
                    <a:pt x="242" y="190"/>
                  </a:lnTo>
                  <a:lnTo>
                    <a:pt x="234" y="188"/>
                  </a:lnTo>
                  <a:lnTo>
                    <a:pt x="224" y="165"/>
                  </a:lnTo>
                  <a:lnTo>
                    <a:pt x="218" y="160"/>
                  </a:lnTo>
                  <a:lnTo>
                    <a:pt x="211" y="162"/>
                  </a:lnTo>
                  <a:lnTo>
                    <a:pt x="200" y="173"/>
                  </a:lnTo>
                  <a:lnTo>
                    <a:pt x="184" y="177"/>
                  </a:lnTo>
                  <a:lnTo>
                    <a:pt x="153" y="166"/>
                  </a:lnTo>
                  <a:lnTo>
                    <a:pt x="146" y="166"/>
                  </a:lnTo>
                  <a:lnTo>
                    <a:pt x="129" y="163"/>
                  </a:lnTo>
                  <a:lnTo>
                    <a:pt x="121" y="166"/>
                  </a:lnTo>
                  <a:lnTo>
                    <a:pt x="114" y="163"/>
                  </a:lnTo>
                  <a:lnTo>
                    <a:pt x="106" y="167"/>
                  </a:lnTo>
                  <a:lnTo>
                    <a:pt x="98" y="167"/>
                  </a:lnTo>
                  <a:lnTo>
                    <a:pt x="92" y="163"/>
                  </a:lnTo>
                  <a:lnTo>
                    <a:pt x="83" y="162"/>
                  </a:lnTo>
                  <a:lnTo>
                    <a:pt x="67" y="163"/>
                  </a:lnTo>
                  <a:lnTo>
                    <a:pt x="44" y="171"/>
                  </a:lnTo>
                  <a:lnTo>
                    <a:pt x="29" y="179"/>
                  </a:lnTo>
                  <a:lnTo>
                    <a:pt x="20" y="193"/>
                  </a:lnTo>
                  <a:lnTo>
                    <a:pt x="13" y="198"/>
                  </a:lnTo>
                  <a:lnTo>
                    <a:pt x="3" y="19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99" name="Freeform 207"/>
            <p:cNvSpPr>
              <a:spLocks noChangeAspect="1"/>
            </p:cNvSpPr>
            <p:nvPr/>
          </p:nvSpPr>
          <p:spPr bwMode="gray">
            <a:xfrm>
              <a:off x="4966494" y="2657822"/>
              <a:ext cx="120650" cy="71438"/>
            </a:xfrm>
            <a:custGeom>
              <a:avLst/>
              <a:gdLst/>
              <a:ahLst/>
              <a:cxnLst>
                <a:cxn ang="0">
                  <a:pos x="371" y="143"/>
                </a:cxn>
                <a:cxn ang="0">
                  <a:pos x="355" y="149"/>
                </a:cxn>
                <a:cxn ang="0">
                  <a:pos x="341" y="159"/>
                </a:cxn>
                <a:cxn ang="0">
                  <a:pos x="338" y="176"/>
                </a:cxn>
                <a:cxn ang="0">
                  <a:pos x="324" y="187"/>
                </a:cxn>
                <a:cxn ang="0">
                  <a:pos x="311" y="203"/>
                </a:cxn>
                <a:cxn ang="0">
                  <a:pos x="291" y="201"/>
                </a:cxn>
                <a:cxn ang="0">
                  <a:pos x="276" y="210"/>
                </a:cxn>
                <a:cxn ang="0">
                  <a:pos x="271" y="208"/>
                </a:cxn>
                <a:cxn ang="0">
                  <a:pos x="227" y="201"/>
                </a:cxn>
                <a:cxn ang="0">
                  <a:pos x="205" y="183"/>
                </a:cxn>
                <a:cxn ang="0">
                  <a:pos x="166" y="192"/>
                </a:cxn>
                <a:cxn ang="0">
                  <a:pos x="152" y="209"/>
                </a:cxn>
                <a:cxn ang="0">
                  <a:pos x="132" y="214"/>
                </a:cxn>
                <a:cxn ang="0">
                  <a:pos x="114" y="207"/>
                </a:cxn>
                <a:cxn ang="0">
                  <a:pos x="97" y="196"/>
                </a:cxn>
                <a:cxn ang="0">
                  <a:pos x="61" y="164"/>
                </a:cxn>
                <a:cxn ang="0">
                  <a:pos x="23" y="127"/>
                </a:cxn>
                <a:cxn ang="0">
                  <a:pos x="21" y="97"/>
                </a:cxn>
                <a:cxn ang="0">
                  <a:pos x="0" y="82"/>
                </a:cxn>
                <a:cxn ang="0">
                  <a:pos x="1" y="68"/>
                </a:cxn>
                <a:cxn ang="0">
                  <a:pos x="19" y="83"/>
                </a:cxn>
                <a:cxn ang="0">
                  <a:pos x="40" y="62"/>
                </a:cxn>
                <a:cxn ang="0">
                  <a:pos x="75" y="48"/>
                </a:cxn>
                <a:cxn ang="0">
                  <a:pos x="119" y="23"/>
                </a:cxn>
                <a:cxn ang="0">
                  <a:pos x="132" y="3"/>
                </a:cxn>
                <a:cxn ang="0">
                  <a:pos x="146" y="24"/>
                </a:cxn>
                <a:cxn ang="0">
                  <a:pos x="159" y="27"/>
                </a:cxn>
                <a:cxn ang="0">
                  <a:pos x="184" y="18"/>
                </a:cxn>
                <a:cxn ang="0">
                  <a:pos x="198" y="27"/>
                </a:cxn>
                <a:cxn ang="0">
                  <a:pos x="228" y="43"/>
                </a:cxn>
                <a:cxn ang="0">
                  <a:pos x="240" y="47"/>
                </a:cxn>
                <a:cxn ang="0">
                  <a:pos x="236" y="61"/>
                </a:cxn>
                <a:cxn ang="0">
                  <a:pos x="263" y="82"/>
                </a:cxn>
                <a:cxn ang="0">
                  <a:pos x="271" y="68"/>
                </a:cxn>
                <a:cxn ang="0">
                  <a:pos x="297" y="70"/>
                </a:cxn>
                <a:cxn ang="0">
                  <a:pos x="317" y="89"/>
                </a:cxn>
                <a:cxn ang="0">
                  <a:pos x="331" y="94"/>
                </a:cxn>
                <a:cxn ang="0">
                  <a:pos x="360" y="127"/>
                </a:cxn>
              </a:cxnLst>
              <a:rect l="0" t="0" r="r" b="b"/>
              <a:pathLst>
                <a:path w="378" h="222">
                  <a:moveTo>
                    <a:pt x="378" y="136"/>
                  </a:moveTo>
                  <a:lnTo>
                    <a:pt x="371" y="143"/>
                  </a:lnTo>
                  <a:lnTo>
                    <a:pt x="360" y="142"/>
                  </a:lnTo>
                  <a:lnTo>
                    <a:pt x="355" y="149"/>
                  </a:lnTo>
                  <a:lnTo>
                    <a:pt x="350" y="156"/>
                  </a:lnTo>
                  <a:lnTo>
                    <a:pt x="341" y="159"/>
                  </a:lnTo>
                  <a:lnTo>
                    <a:pt x="339" y="164"/>
                  </a:lnTo>
                  <a:lnTo>
                    <a:pt x="338" y="176"/>
                  </a:lnTo>
                  <a:lnTo>
                    <a:pt x="333" y="185"/>
                  </a:lnTo>
                  <a:lnTo>
                    <a:pt x="324" y="187"/>
                  </a:lnTo>
                  <a:lnTo>
                    <a:pt x="324" y="193"/>
                  </a:lnTo>
                  <a:lnTo>
                    <a:pt x="311" y="203"/>
                  </a:lnTo>
                  <a:lnTo>
                    <a:pt x="296" y="206"/>
                  </a:lnTo>
                  <a:lnTo>
                    <a:pt x="291" y="201"/>
                  </a:lnTo>
                  <a:lnTo>
                    <a:pt x="283" y="201"/>
                  </a:lnTo>
                  <a:lnTo>
                    <a:pt x="276" y="210"/>
                  </a:lnTo>
                  <a:lnTo>
                    <a:pt x="271" y="222"/>
                  </a:lnTo>
                  <a:lnTo>
                    <a:pt x="271" y="208"/>
                  </a:lnTo>
                  <a:lnTo>
                    <a:pt x="263" y="197"/>
                  </a:lnTo>
                  <a:lnTo>
                    <a:pt x="227" y="201"/>
                  </a:lnTo>
                  <a:lnTo>
                    <a:pt x="213" y="188"/>
                  </a:lnTo>
                  <a:lnTo>
                    <a:pt x="205" y="183"/>
                  </a:lnTo>
                  <a:lnTo>
                    <a:pt x="172" y="182"/>
                  </a:lnTo>
                  <a:lnTo>
                    <a:pt x="166" y="192"/>
                  </a:lnTo>
                  <a:lnTo>
                    <a:pt x="162" y="201"/>
                  </a:lnTo>
                  <a:lnTo>
                    <a:pt x="152" y="209"/>
                  </a:lnTo>
                  <a:lnTo>
                    <a:pt x="143" y="213"/>
                  </a:lnTo>
                  <a:lnTo>
                    <a:pt x="132" y="214"/>
                  </a:lnTo>
                  <a:lnTo>
                    <a:pt x="121" y="213"/>
                  </a:lnTo>
                  <a:lnTo>
                    <a:pt x="114" y="207"/>
                  </a:lnTo>
                  <a:lnTo>
                    <a:pt x="100" y="202"/>
                  </a:lnTo>
                  <a:lnTo>
                    <a:pt x="97" y="196"/>
                  </a:lnTo>
                  <a:lnTo>
                    <a:pt x="71" y="176"/>
                  </a:lnTo>
                  <a:lnTo>
                    <a:pt x="61" y="164"/>
                  </a:lnTo>
                  <a:lnTo>
                    <a:pt x="33" y="140"/>
                  </a:lnTo>
                  <a:lnTo>
                    <a:pt x="23" y="127"/>
                  </a:lnTo>
                  <a:lnTo>
                    <a:pt x="23" y="110"/>
                  </a:lnTo>
                  <a:lnTo>
                    <a:pt x="21" y="97"/>
                  </a:lnTo>
                  <a:lnTo>
                    <a:pt x="8" y="91"/>
                  </a:lnTo>
                  <a:lnTo>
                    <a:pt x="0" y="82"/>
                  </a:lnTo>
                  <a:lnTo>
                    <a:pt x="0" y="73"/>
                  </a:lnTo>
                  <a:lnTo>
                    <a:pt x="1" y="68"/>
                  </a:lnTo>
                  <a:lnTo>
                    <a:pt x="17" y="83"/>
                  </a:lnTo>
                  <a:lnTo>
                    <a:pt x="19" y="83"/>
                  </a:lnTo>
                  <a:lnTo>
                    <a:pt x="24" y="69"/>
                  </a:lnTo>
                  <a:lnTo>
                    <a:pt x="40" y="62"/>
                  </a:lnTo>
                  <a:lnTo>
                    <a:pt x="57" y="57"/>
                  </a:lnTo>
                  <a:lnTo>
                    <a:pt x="75" y="48"/>
                  </a:lnTo>
                  <a:lnTo>
                    <a:pt x="81" y="36"/>
                  </a:lnTo>
                  <a:lnTo>
                    <a:pt x="119" y="23"/>
                  </a:lnTo>
                  <a:lnTo>
                    <a:pt x="123" y="0"/>
                  </a:lnTo>
                  <a:lnTo>
                    <a:pt x="132" y="3"/>
                  </a:lnTo>
                  <a:lnTo>
                    <a:pt x="140" y="15"/>
                  </a:lnTo>
                  <a:lnTo>
                    <a:pt x="146" y="24"/>
                  </a:lnTo>
                  <a:lnTo>
                    <a:pt x="153" y="24"/>
                  </a:lnTo>
                  <a:lnTo>
                    <a:pt x="159" y="27"/>
                  </a:lnTo>
                  <a:lnTo>
                    <a:pt x="174" y="13"/>
                  </a:lnTo>
                  <a:lnTo>
                    <a:pt x="184" y="18"/>
                  </a:lnTo>
                  <a:lnTo>
                    <a:pt x="190" y="27"/>
                  </a:lnTo>
                  <a:lnTo>
                    <a:pt x="198" y="27"/>
                  </a:lnTo>
                  <a:lnTo>
                    <a:pt x="218" y="31"/>
                  </a:lnTo>
                  <a:lnTo>
                    <a:pt x="228" y="43"/>
                  </a:lnTo>
                  <a:lnTo>
                    <a:pt x="239" y="45"/>
                  </a:lnTo>
                  <a:lnTo>
                    <a:pt x="240" y="47"/>
                  </a:lnTo>
                  <a:lnTo>
                    <a:pt x="240" y="50"/>
                  </a:lnTo>
                  <a:lnTo>
                    <a:pt x="236" y="61"/>
                  </a:lnTo>
                  <a:lnTo>
                    <a:pt x="255" y="79"/>
                  </a:lnTo>
                  <a:lnTo>
                    <a:pt x="263" y="82"/>
                  </a:lnTo>
                  <a:lnTo>
                    <a:pt x="274" y="74"/>
                  </a:lnTo>
                  <a:lnTo>
                    <a:pt x="271" y="68"/>
                  </a:lnTo>
                  <a:lnTo>
                    <a:pt x="272" y="62"/>
                  </a:lnTo>
                  <a:lnTo>
                    <a:pt x="297" y="70"/>
                  </a:lnTo>
                  <a:lnTo>
                    <a:pt x="317" y="73"/>
                  </a:lnTo>
                  <a:lnTo>
                    <a:pt x="317" y="89"/>
                  </a:lnTo>
                  <a:lnTo>
                    <a:pt x="326" y="96"/>
                  </a:lnTo>
                  <a:lnTo>
                    <a:pt x="331" y="94"/>
                  </a:lnTo>
                  <a:lnTo>
                    <a:pt x="340" y="99"/>
                  </a:lnTo>
                  <a:lnTo>
                    <a:pt x="360" y="127"/>
                  </a:lnTo>
                  <a:lnTo>
                    <a:pt x="378" y="136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0" name="Freeform 208"/>
            <p:cNvSpPr>
              <a:spLocks noChangeAspect="1"/>
            </p:cNvSpPr>
            <p:nvPr/>
          </p:nvSpPr>
          <p:spPr bwMode="gray">
            <a:xfrm>
              <a:off x="5149056" y="2837210"/>
              <a:ext cx="109538" cy="68263"/>
            </a:xfrm>
            <a:custGeom>
              <a:avLst/>
              <a:gdLst/>
              <a:ahLst/>
              <a:cxnLst>
                <a:cxn ang="0">
                  <a:pos x="32" y="208"/>
                </a:cxn>
                <a:cxn ang="0">
                  <a:pos x="31" y="192"/>
                </a:cxn>
                <a:cxn ang="0">
                  <a:pos x="26" y="163"/>
                </a:cxn>
                <a:cxn ang="0">
                  <a:pos x="3" y="143"/>
                </a:cxn>
                <a:cxn ang="0">
                  <a:pos x="3" y="118"/>
                </a:cxn>
                <a:cxn ang="0">
                  <a:pos x="15" y="94"/>
                </a:cxn>
                <a:cxn ang="0">
                  <a:pos x="26" y="82"/>
                </a:cxn>
                <a:cxn ang="0">
                  <a:pos x="11" y="66"/>
                </a:cxn>
                <a:cxn ang="0">
                  <a:pos x="3" y="51"/>
                </a:cxn>
                <a:cxn ang="0">
                  <a:pos x="0" y="29"/>
                </a:cxn>
                <a:cxn ang="0">
                  <a:pos x="3" y="8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26" y="19"/>
                </a:cxn>
                <a:cxn ang="0">
                  <a:pos x="37" y="27"/>
                </a:cxn>
                <a:cxn ang="0">
                  <a:pos x="51" y="27"/>
                </a:cxn>
                <a:cxn ang="0">
                  <a:pos x="85" y="31"/>
                </a:cxn>
                <a:cxn ang="0">
                  <a:pos x="126" y="32"/>
                </a:cxn>
                <a:cxn ang="0">
                  <a:pos x="170" y="40"/>
                </a:cxn>
                <a:cxn ang="0">
                  <a:pos x="187" y="35"/>
                </a:cxn>
                <a:cxn ang="0">
                  <a:pos x="206" y="23"/>
                </a:cxn>
                <a:cxn ang="0">
                  <a:pos x="226" y="13"/>
                </a:cxn>
                <a:cxn ang="0">
                  <a:pos x="252" y="4"/>
                </a:cxn>
                <a:cxn ang="0">
                  <a:pos x="272" y="5"/>
                </a:cxn>
                <a:cxn ang="0">
                  <a:pos x="278" y="10"/>
                </a:cxn>
                <a:cxn ang="0">
                  <a:pos x="308" y="19"/>
                </a:cxn>
                <a:cxn ang="0">
                  <a:pos x="328" y="32"/>
                </a:cxn>
                <a:cxn ang="0">
                  <a:pos x="346" y="31"/>
                </a:cxn>
                <a:cxn ang="0">
                  <a:pos x="343" y="47"/>
                </a:cxn>
                <a:cxn ang="0">
                  <a:pos x="338" y="58"/>
                </a:cxn>
                <a:cxn ang="0">
                  <a:pos x="319" y="63"/>
                </a:cxn>
                <a:cxn ang="0">
                  <a:pos x="306" y="78"/>
                </a:cxn>
                <a:cxn ang="0">
                  <a:pos x="306" y="107"/>
                </a:cxn>
                <a:cxn ang="0">
                  <a:pos x="298" y="110"/>
                </a:cxn>
                <a:cxn ang="0">
                  <a:pos x="295" y="116"/>
                </a:cxn>
                <a:cxn ang="0">
                  <a:pos x="284" y="126"/>
                </a:cxn>
                <a:cxn ang="0">
                  <a:pos x="287" y="129"/>
                </a:cxn>
                <a:cxn ang="0">
                  <a:pos x="292" y="131"/>
                </a:cxn>
                <a:cxn ang="0">
                  <a:pos x="296" y="138"/>
                </a:cxn>
                <a:cxn ang="0">
                  <a:pos x="299" y="148"/>
                </a:cxn>
                <a:cxn ang="0">
                  <a:pos x="310" y="163"/>
                </a:cxn>
                <a:cxn ang="0">
                  <a:pos x="311" y="169"/>
                </a:cxn>
                <a:cxn ang="0">
                  <a:pos x="303" y="167"/>
                </a:cxn>
                <a:cxn ang="0">
                  <a:pos x="280" y="171"/>
                </a:cxn>
                <a:cxn ang="0">
                  <a:pos x="262" y="161"/>
                </a:cxn>
                <a:cxn ang="0">
                  <a:pos x="242" y="169"/>
                </a:cxn>
                <a:cxn ang="0">
                  <a:pos x="228" y="171"/>
                </a:cxn>
                <a:cxn ang="0">
                  <a:pos x="219" y="179"/>
                </a:cxn>
                <a:cxn ang="0">
                  <a:pos x="208" y="180"/>
                </a:cxn>
                <a:cxn ang="0">
                  <a:pos x="206" y="199"/>
                </a:cxn>
                <a:cxn ang="0">
                  <a:pos x="192" y="212"/>
                </a:cxn>
                <a:cxn ang="0">
                  <a:pos x="172" y="215"/>
                </a:cxn>
                <a:cxn ang="0">
                  <a:pos x="137" y="203"/>
                </a:cxn>
                <a:cxn ang="0">
                  <a:pos x="127" y="195"/>
                </a:cxn>
                <a:cxn ang="0">
                  <a:pos x="115" y="195"/>
                </a:cxn>
                <a:cxn ang="0">
                  <a:pos x="84" y="204"/>
                </a:cxn>
                <a:cxn ang="0">
                  <a:pos x="62" y="204"/>
                </a:cxn>
                <a:cxn ang="0">
                  <a:pos x="45" y="208"/>
                </a:cxn>
                <a:cxn ang="0">
                  <a:pos x="32" y="208"/>
                </a:cxn>
              </a:cxnLst>
              <a:rect l="0" t="0" r="r" b="b"/>
              <a:pathLst>
                <a:path w="346" h="215">
                  <a:moveTo>
                    <a:pt x="32" y="208"/>
                  </a:moveTo>
                  <a:lnTo>
                    <a:pt x="31" y="192"/>
                  </a:lnTo>
                  <a:lnTo>
                    <a:pt x="26" y="163"/>
                  </a:lnTo>
                  <a:lnTo>
                    <a:pt x="3" y="143"/>
                  </a:lnTo>
                  <a:lnTo>
                    <a:pt x="3" y="118"/>
                  </a:lnTo>
                  <a:lnTo>
                    <a:pt x="15" y="94"/>
                  </a:lnTo>
                  <a:lnTo>
                    <a:pt x="26" y="82"/>
                  </a:lnTo>
                  <a:lnTo>
                    <a:pt x="11" y="66"/>
                  </a:lnTo>
                  <a:lnTo>
                    <a:pt x="3" y="51"/>
                  </a:lnTo>
                  <a:lnTo>
                    <a:pt x="0" y="29"/>
                  </a:lnTo>
                  <a:lnTo>
                    <a:pt x="3" y="8"/>
                  </a:lnTo>
                  <a:lnTo>
                    <a:pt x="20" y="0"/>
                  </a:lnTo>
                  <a:lnTo>
                    <a:pt x="32" y="4"/>
                  </a:lnTo>
                  <a:lnTo>
                    <a:pt x="26" y="19"/>
                  </a:lnTo>
                  <a:lnTo>
                    <a:pt x="37" y="27"/>
                  </a:lnTo>
                  <a:lnTo>
                    <a:pt x="51" y="27"/>
                  </a:lnTo>
                  <a:lnTo>
                    <a:pt x="85" y="31"/>
                  </a:lnTo>
                  <a:lnTo>
                    <a:pt x="126" y="32"/>
                  </a:lnTo>
                  <a:lnTo>
                    <a:pt x="170" y="40"/>
                  </a:lnTo>
                  <a:lnTo>
                    <a:pt x="187" y="35"/>
                  </a:lnTo>
                  <a:lnTo>
                    <a:pt x="206" y="23"/>
                  </a:lnTo>
                  <a:lnTo>
                    <a:pt x="226" y="13"/>
                  </a:lnTo>
                  <a:lnTo>
                    <a:pt x="252" y="4"/>
                  </a:lnTo>
                  <a:lnTo>
                    <a:pt x="272" y="5"/>
                  </a:lnTo>
                  <a:lnTo>
                    <a:pt x="278" y="10"/>
                  </a:lnTo>
                  <a:lnTo>
                    <a:pt x="308" y="19"/>
                  </a:lnTo>
                  <a:lnTo>
                    <a:pt x="328" y="32"/>
                  </a:lnTo>
                  <a:lnTo>
                    <a:pt x="346" y="31"/>
                  </a:lnTo>
                  <a:lnTo>
                    <a:pt x="343" y="47"/>
                  </a:lnTo>
                  <a:lnTo>
                    <a:pt x="338" y="58"/>
                  </a:lnTo>
                  <a:lnTo>
                    <a:pt x="319" y="63"/>
                  </a:lnTo>
                  <a:lnTo>
                    <a:pt x="306" y="78"/>
                  </a:lnTo>
                  <a:lnTo>
                    <a:pt x="306" y="107"/>
                  </a:lnTo>
                  <a:lnTo>
                    <a:pt x="298" y="110"/>
                  </a:lnTo>
                  <a:lnTo>
                    <a:pt x="295" y="116"/>
                  </a:lnTo>
                  <a:lnTo>
                    <a:pt x="284" y="126"/>
                  </a:lnTo>
                  <a:lnTo>
                    <a:pt x="287" y="129"/>
                  </a:lnTo>
                  <a:lnTo>
                    <a:pt x="292" y="131"/>
                  </a:lnTo>
                  <a:lnTo>
                    <a:pt x="296" y="138"/>
                  </a:lnTo>
                  <a:lnTo>
                    <a:pt x="299" y="148"/>
                  </a:lnTo>
                  <a:lnTo>
                    <a:pt x="310" y="163"/>
                  </a:lnTo>
                  <a:lnTo>
                    <a:pt x="311" y="169"/>
                  </a:lnTo>
                  <a:lnTo>
                    <a:pt x="303" y="167"/>
                  </a:lnTo>
                  <a:lnTo>
                    <a:pt x="280" y="171"/>
                  </a:lnTo>
                  <a:lnTo>
                    <a:pt x="262" y="161"/>
                  </a:lnTo>
                  <a:lnTo>
                    <a:pt x="242" y="169"/>
                  </a:lnTo>
                  <a:lnTo>
                    <a:pt x="228" y="171"/>
                  </a:lnTo>
                  <a:lnTo>
                    <a:pt x="219" y="179"/>
                  </a:lnTo>
                  <a:lnTo>
                    <a:pt x="208" y="180"/>
                  </a:lnTo>
                  <a:lnTo>
                    <a:pt x="206" y="199"/>
                  </a:lnTo>
                  <a:lnTo>
                    <a:pt x="192" y="212"/>
                  </a:lnTo>
                  <a:lnTo>
                    <a:pt x="172" y="215"/>
                  </a:lnTo>
                  <a:lnTo>
                    <a:pt x="137" y="203"/>
                  </a:lnTo>
                  <a:lnTo>
                    <a:pt x="127" y="195"/>
                  </a:lnTo>
                  <a:lnTo>
                    <a:pt x="115" y="195"/>
                  </a:lnTo>
                  <a:lnTo>
                    <a:pt x="84" y="204"/>
                  </a:lnTo>
                  <a:lnTo>
                    <a:pt x="62" y="204"/>
                  </a:lnTo>
                  <a:lnTo>
                    <a:pt x="45" y="208"/>
                  </a:lnTo>
                  <a:lnTo>
                    <a:pt x="32" y="208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1" name="Freeform 209"/>
            <p:cNvSpPr>
              <a:spLocks noChangeAspect="1"/>
            </p:cNvSpPr>
            <p:nvPr/>
          </p:nvSpPr>
          <p:spPr bwMode="gray">
            <a:xfrm>
              <a:off x="4995069" y="2778472"/>
              <a:ext cx="101600" cy="87313"/>
            </a:xfrm>
            <a:custGeom>
              <a:avLst/>
              <a:gdLst/>
              <a:ahLst/>
              <a:cxnLst>
                <a:cxn ang="0">
                  <a:pos x="258" y="62"/>
                </a:cxn>
                <a:cxn ang="0">
                  <a:pos x="215" y="50"/>
                </a:cxn>
                <a:cxn ang="0">
                  <a:pos x="180" y="12"/>
                </a:cxn>
                <a:cxn ang="0">
                  <a:pos x="164" y="7"/>
                </a:cxn>
                <a:cxn ang="0">
                  <a:pos x="148" y="3"/>
                </a:cxn>
                <a:cxn ang="0">
                  <a:pos x="149" y="15"/>
                </a:cxn>
                <a:cxn ang="0">
                  <a:pos x="138" y="19"/>
                </a:cxn>
                <a:cxn ang="0">
                  <a:pos x="111" y="34"/>
                </a:cxn>
                <a:cxn ang="0">
                  <a:pos x="118" y="56"/>
                </a:cxn>
                <a:cxn ang="0">
                  <a:pos x="94" y="73"/>
                </a:cxn>
                <a:cxn ang="0">
                  <a:pos x="95" y="95"/>
                </a:cxn>
                <a:cxn ang="0">
                  <a:pos x="81" y="93"/>
                </a:cxn>
                <a:cxn ang="0">
                  <a:pos x="73" y="90"/>
                </a:cxn>
                <a:cxn ang="0">
                  <a:pos x="57" y="76"/>
                </a:cxn>
                <a:cxn ang="0">
                  <a:pos x="30" y="92"/>
                </a:cxn>
                <a:cxn ang="0">
                  <a:pos x="8" y="93"/>
                </a:cxn>
                <a:cxn ang="0">
                  <a:pos x="16" y="135"/>
                </a:cxn>
                <a:cxn ang="0">
                  <a:pos x="38" y="116"/>
                </a:cxn>
                <a:cxn ang="0">
                  <a:pos x="65" y="113"/>
                </a:cxn>
                <a:cxn ang="0">
                  <a:pos x="75" y="128"/>
                </a:cxn>
                <a:cxn ang="0">
                  <a:pos x="103" y="175"/>
                </a:cxn>
                <a:cxn ang="0">
                  <a:pos x="91" y="187"/>
                </a:cxn>
                <a:cxn ang="0">
                  <a:pos x="119" y="216"/>
                </a:cxn>
                <a:cxn ang="0">
                  <a:pos x="135" y="238"/>
                </a:cxn>
                <a:cxn ang="0">
                  <a:pos x="183" y="245"/>
                </a:cxn>
                <a:cxn ang="0">
                  <a:pos x="219" y="276"/>
                </a:cxn>
                <a:cxn ang="0">
                  <a:pos x="203" y="237"/>
                </a:cxn>
                <a:cxn ang="0">
                  <a:pos x="173" y="211"/>
                </a:cxn>
                <a:cxn ang="0">
                  <a:pos x="156" y="190"/>
                </a:cxn>
                <a:cxn ang="0">
                  <a:pos x="144" y="170"/>
                </a:cxn>
                <a:cxn ang="0">
                  <a:pos x="143" y="157"/>
                </a:cxn>
                <a:cxn ang="0">
                  <a:pos x="128" y="137"/>
                </a:cxn>
                <a:cxn ang="0">
                  <a:pos x="124" y="126"/>
                </a:cxn>
                <a:cxn ang="0">
                  <a:pos x="129" y="97"/>
                </a:cxn>
                <a:cxn ang="0">
                  <a:pos x="151" y="116"/>
                </a:cxn>
                <a:cxn ang="0">
                  <a:pos x="182" y="101"/>
                </a:cxn>
                <a:cxn ang="0">
                  <a:pos x="200" y="105"/>
                </a:cxn>
                <a:cxn ang="0">
                  <a:pos x="210" y="106"/>
                </a:cxn>
                <a:cxn ang="0">
                  <a:pos x="229" y="106"/>
                </a:cxn>
                <a:cxn ang="0">
                  <a:pos x="246" y="106"/>
                </a:cxn>
                <a:cxn ang="0">
                  <a:pos x="256" y="113"/>
                </a:cxn>
                <a:cxn ang="0">
                  <a:pos x="273" y="115"/>
                </a:cxn>
                <a:cxn ang="0">
                  <a:pos x="283" y="111"/>
                </a:cxn>
                <a:cxn ang="0">
                  <a:pos x="288" y="125"/>
                </a:cxn>
                <a:cxn ang="0">
                  <a:pos x="307" y="125"/>
                </a:cxn>
                <a:cxn ang="0">
                  <a:pos x="305" y="109"/>
                </a:cxn>
                <a:cxn ang="0">
                  <a:pos x="311" y="100"/>
                </a:cxn>
                <a:cxn ang="0">
                  <a:pos x="322" y="100"/>
                </a:cxn>
                <a:cxn ang="0">
                  <a:pos x="316" y="98"/>
                </a:cxn>
                <a:cxn ang="0">
                  <a:pos x="304" y="93"/>
                </a:cxn>
                <a:cxn ang="0">
                  <a:pos x="297" y="89"/>
                </a:cxn>
                <a:cxn ang="0">
                  <a:pos x="297" y="83"/>
                </a:cxn>
                <a:cxn ang="0">
                  <a:pos x="302" y="79"/>
                </a:cxn>
                <a:cxn ang="0">
                  <a:pos x="297" y="74"/>
                </a:cxn>
                <a:cxn ang="0">
                  <a:pos x="291" y="73"/>
                </a:cxn>
                <a:cxn ang="0">
                  <a:pos x="291" y="63"/>
                </a:cxn>
                <a:cxn ang="0">
                  <a:pos x="284" y="50"/>
                </a:cxn>
              </a:cxnLst>
              <a:rect l="0" t="0" r="r" b="b"/>
              <a:pathLst>
                <a:path w="322" h="276">
                  <a:moveTo>
                    <a:pt x="284" y="50"/>
                  </a:moveTo>
                  <a:lnTo>
                    <a:pt x="272" y="58"/>
                  </a:lnTo>
                  <a:lnTo>
                    <a:pt x="258" y="62"/>
                  </a:lnTo>
                  <a:lnTo>
                    <a:pt x="241" y="63"/>
                  </a:lnTo>
                  <a:lnTo>
                    <a:pt x="226" y="54"/>
                  </a:lnTo>
                  <a:lnTo>
                    <a:pt x="215" y="50"/>
                  </a:lnTo>
                  <a:lnTo>
                    <a:pt x="204" y="35"/>
                  </a:lnTo>
                  <a:lnTo>
                    <a:pt x="189" y="28"/>
                  </a:lnTo>
                  <a:lnTo>
                    <a:pt x="180" y="12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4" y="7"/>
                  </a:lnTo>
                  <a:lnTo>
                    <a:pt x="155" y="1"/>
                  </a:lnTo>
                  <a:lnTo>
                    <a:pt x="151" y="0"/>
                  </a:lnTo>
                  <a:lnTo>
                    <a:pt x="148" y="3"/>
                  </a:lnTo>
                  <a:lnTo>
                    <a:pt x="148" y="8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45" y="14"/>
                  </a:lnTo>
                  <a:lnTo>
                    <a:pt x="138" y="14"/>
                  </a:lnTo>
                  <a:lnTo>
                    <a:pt x="138" y="19"/>
                  </a:lnTo>
                  <a:lnTo>
                    <a:pt x="134" y="22"/>
                  </a:lnTo>
                  <a:lnTo>
                    <a:pt x="114" y="29"/>
                  </a:lnTo>
                  <a:lnTo>
                    <a:pt x="111" y="34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18" y="56"/>
                  </a:lnTo>
                  <a:lnTo>
                    <a:pt x="113" y="63"/>
                  </a:lnTo>
                  <a:lnTo>
                    <a:pt x="105" y="65"/>
                  </a:lnTo>
                  <a:lnTo>
                    <a:pt x="94" y="73"/>
                  </a:lnTo>
                  <a:lnTo>
                    <a:pt x="97" y="78"/>
                  </a:lnTo>
                  <a:lnTo>
                    <a:pt x="94" y="83"/>
                  </a:lnTo>
                  <a:lnTo>
                    <a:pt x="95" y="95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68" y="95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47" y="92"/>
                  </a:lnTo>
                  <a:lnTo>
                    <a:pt x="30" y="92"/>
                  </a:lnTo>
                  <a:lnTo>
                    <a:pt x="24" y="87"/>
                  </a:lnTo>
                  <a:lnTo>
                    <a:pt x="21" y="92"/>
                  </a:lnTo>
                  <a:lnTo>
                    <a:pt x="8" y="93"/>
                  </a:lnTo>
                  <a:lnTo>
                    <a:pt x="0" y="87"/>
                  </a:lnTo>
                  <a:lnTo>
                    <a:pt x="4" y="108"/>
                  </a:lnTo>
                  <a:lnTo>
                    <a:pt x="16" y="135"/>
                  </a:lnTo>
                  <a:lnTo>
                    <a:pt x="21" y="138"/>
                  </a:lnTo>
                  <a:lnTo>
                    <a:pt x="27" y="137"/>
                  </a:lnTo>
                  <a:lnTo>
                    <a:pt x="38" y="116"/>
                  </a:lnTo>
                  <a:lnTo>
                    <a:pt x="44" y="99"/>
                  </a:lnTo>
                  <a:lnTo>
                    <a:pt x="57" y="103"/>
                  </a:lnTo>
                  <a:lnTo>
                    <a:pt x="65" y="113"/>
                  </a:lnTo>
                  <a:lnTo>
                    <a:pt x="68" y="113"/>
                  </a:lnTo>
                  <a:lnTo>
                    <a:pt x="73" y="119"/>
                  </a:lnTo>
                  <a:lnTo>
                    <a:pt x="75" y="128"/>
                  </a:lnTo>
                  <a:lnTo>
                    <a:pt x="75" y="143"/>
                  </a:lnTo>
                  <a:lnTo>
                    <a:pt x="84" y="159"/>
                  </a:lnTo>
                  <a:lnTo>
                    <a:pt x="103" y="175"/>
                  </a:lnTo>
                  <a:lnTo>
                    <a:pt x="94" y="178"/>
                  </a:lnTo>
                  <a:lnTo>
                    <a:pt x="90" y="183"/>
                  </a:lnTo>
                  <a:lnTo>
                    <a:pt x="91" y="187"/>
                  </a:lnTo>
                  <a:lnTo>
                    <a:pt x="102" y="202"/>
                  </a:lnTo>
                  <a:lnTo>
                    <a:pt x="112" y="210"/>
                  </a:lnTo>
                  <a:lnTo>
                    <a:pt x="119" y="216"/>
                  </a:lnTo>
                  <a:lnTo>
                    <a:pt x="129" y="221"/>
                  </a:lnTo>
                  <a:lnTo>
                    <a:pt x="134" y="230"/>
                  </a:lnTo>
                  <a:lnTo>
                    <a:pt x="135" y="238"/>
                  </a:lnTo>
                  <a:lnTo>
                    <a:pt x="154" y="237"/>
                  </a:lnTo>
                  <a:lnTo>
                    <a:pt x="166" y="238"/>
                  </a:lnTo>
                  <a:lnTo>
                    <a:pt x="183" y="245"/>
                  </a:lnTo>
                  <a:lnTo>
                    <a:pt x="198" y="256"/>
                  </a:lnTo>
                  <a:lnTo>
                    <a:pt x="211" y="270"/>
                  </a:lnTo>
                  <a:lnTo>
                    <a:pt x="219" y="276"/>
                  </a:lnTo>
                  <a:lnTo>
                    <a:pt x="226" y="272"/>
                  </a:lnTo>
                  <a:lnTo>
                    <a:pt x="204" y="248"/>
                  </a:lnTo>
                  <a:lnTo>
                    <a:pt x="203" y="237"/>
                  </a:lnTo>
                  <a:lnTo>
                    <a:pt x="198" y="233"/>
                  </a:lnTo>
                  <a:lnTo>
                    <a:pt x="193" y="230"/>
                  </a:lnTo>
                  <a:lnTo>
                    <a:pt x="173" y="211"/>
                  </a:lnTo>
                  <a:lnTo>
                    <a:pt x="172" y="206"/>
                  </a:lnTo>
                  <a:lnTo>
                    <a:pt x="162" y="192"/>
                  </a:lnTo>
                  <a:lnTo>
                    <a:pt x="156" y="190"/>
                  </a:lnTo>
                  <a:lnTo>
                    <a:pt x="148" y="178"/>
                  </a:lnTo>
                  <a:lnTo>
                    <a:pt x="143" y="176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3" y="162"/>
                  </a:lnTo>
                  <a:lnTo>
                    <a:pt x="143" y="157"/>
                  </a:lnTo>
                  <a:lnTo>
                    <a:pt x="137" y="151"/>
                  </a:lnTo>
                  <a:lnTo>
                    <a:pt x="133" y="138"/>
                  </a:lnTo>
                  <a:lnTo>
                    <a:pt x="128" y="137"/>
                  </a:lnTo>
                  <a:lnTo>
                    <a:pt x="121" y="131"/>
                  </a:lnTo>
                  <a:lnTo>
                    <a:pt x="121" y="128"/>
                  </a:lnTo>
                  <a:lnTo>
                    <a:pt x="124" y="126"/>
                  </a:lnTo>
                  <a:lnTo>
                    <a:pt x="123" y="122"/>
                  </a:lnTo>
                  <a:lnTo>
                    <a:pt x="123" y="103"/>
                  </a:lnTo>
                  <a:lnTo>
                    <a:pt x="129" y="97"/>
                  </a:lnTo>
                  <a:lnTo>
                    <a:pt x="138" y="99"/>
                  </a:lnTo>
                  <a:lnTo>
                    <a:pt x="138" y="101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64" y="99"/>
                  </a:lnTo>
                  <a:lnTo>
                    <a:pt x="182" y="101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200" y="105"/>
                  </a:lnTo>
                  <a:lnTo>
                    <a:pt x="204" y="105"/>
                  </a:lnTo>
                  <a:lnTo>
                    <a:pt x="207" y="103"/>
                  </a:lnTo>
                  <a:lnTo>
                    <a:pt x="210" y="106"/>
                  </a:lnTo>
                  <a:lnTo>
                    <a:pt x="225" y="109"/>
                  </a:lnTo>
                  <a:lnTo>
                    <a:pt x="226" y="106"/>
                  </a:lnTo>
                  <a:lnTo>
                    <a:pt x="229" y="106"/>
                  </a:lnTo>
                  <a:lnTo>
                    <a:pt x="237" y="114"/>
                  </a:lnTo>
                  <a:lnTo>
                    <a:pt x="240" y="114"/>
                  </a:lnTo>
                  <a:lnTo>
                    <a:pt x="246" y="106"/>
                  </a:lnTo>
                  <a:lnTo>
                    <a:pt x="250" y="106"/>
                  </a:lnTo>
                  <a:lnTo>
                    <a:pt x="253" y="111"/>
                  </a:lnTo>
                  <a:lnTo>
                    <a:pt x="256" y="113"/>
                  </a:lnTo>
                  <a:lnTo>
                    <a:pt x="258" y="108"/>
                  </a:lnTo>
                  <a:lnTo>
                    <a:pt x="269" y="109"/>
                  </a:lnTo>
                  <a:lnTo>
                    <a:pt x="273" y="115"/>
                  </a:lnTo>
                  <a:lnTo>
                    <a:pt x="275" y="114"/>
                  </a:lnTo>
                  <a:lnTo>
                    <a:pt x="275" y="111"/>
                  </a:lnTo>
                  <a:lnTo>
                    <a:pt x="283" y="111"/>
                  </a:lnTo>
                  <a:lnTo>
                    <a:pt x="289" y="119"/>
                  </a:lnTo>
                  <a:lnTo>
                    <a:pt x="288" y="124"/>
                  </a:lnTo>
                  <a:lnTo>
                    <a:pt x="288" y="125"/>
                  </a:lnTo>
                  <a:lnTo>
                    <a:pt x="294" y="130"/>
                  </a:lnTo>
                  <a:lnTo>
                    <a:pt x="301" y="130"/>
                  </a:lnTo>
                  <a:lnTo>
                    <a:pt x="307" y="125"/>
                  </a:lnTo>
                  <a:lnTo>
                    <a:pt x="309" y="120"/>
                  </a:lnTo>
                  <a:lnTo>
                    <a:pt x="307" y="119"/>
                  </a:lnTo>
                  <a:lnTo>
                    <a:pt x="305" y="109"/>
                  </a:lnTo>
                  <a:lnTo>
                    <a:pt x="307" y="106"/>
                  </a:lnTo>
                  <a:lnTo>
                    <a:pt x="309" y="101"/>
                  </a:lnTo>
                  <a:lnTo>
                    <a:pt x="311" y="100"/>
                  </a:lnTo>
                  <a:lnTo>
                    <a:pt x="315" y="101"/>
                  </a:lnTo>
                  <a:lnTo>
                    <a:pt x="318" y="103"/>
                  </a:lnTo>
                  <a:lnTo>
                    <a:pt x="322" y="100"/>
                  </a:lnTo>
                  <a:lnTo>
                    <a:pt x="322" y="98"/>
                  </a:lnTo>
                  <a:lnTo>
                    <a:pt x="320" y="97"/>
                  </a:lnTo>
                  <a:lnTo>
                    <a:pt x="316" y="98"/>
                  </a:lnTo>
                  <a:lnTo>
                    <a:pt x="312" y="95"/>
                  </a:lnTo>
                  <a:lnTo>
                    <a:pt x="307" y="95"/>
                  </a:lnTo>
                  <a:lnTo>
                    <a:pt x="304" y="93"/>
                  </a:lnTo>
                  <a:lnTo>
                    <a:pt x="302" y="92"/>
                  </a:lnTo>
                  <a:lnTo>
                    <a:pt x="299" y="92"/>
                  </a:lnTo>
                  <a:lnTo>
                    <a:pt x="297" y="89"/>
                  </a:lnTo>
                  <a:lnTo>
                    <a:pt x="297" y="88"/>
                  </a:lnTo>
                  <a:lnTo>
                    <a:pt x="299" y="84"/>
                  </a:lnTo>
                  <a:lnTo>
                    <a:pt x="297" y="83"/>
                  </a:lnTo>
                  <a:lnTo>
                    <a:pt x="299" y="81"/>
                  </a:lnTo>
                  <a:lnTo>
                    <a:pt x="300" y="81"/>
                  </a:lnTo>
                  <a:lnTo>
                    <a:pt x="302" y="79"/>
                  </a:lnTo>
                  <a:lnTo>
                    <a:pt x="302" y="77"/>
                  </a:lnTo>
                  <a:lnTo>
                    <a:pt x="299" y="74"/>
                  </a:lnTo>
                  <a:lnTo>
                    <a:pt x="297" y="74"/>
                  </a:lnTo>
                  <a:lnTo>
                    <a:pt x="295" y="77"/>
                  </a:lnTo>
                  <a:lnTo>
                    <a:pt x="291" y="76"/>
                  </a:lnTo>
                  <a:lnTo>
                    <a:pt x="291" y="73"/>
                  </a:lnTo>
                  <a:lnTo>
                    <a:pt x="294" y="70"/>
                  </a:lnTo>
                  <a:lnTo>
                    <a:pt x="294" y="66"/>
                  </a:lnTo>
                  <a:lnTo>
                    <a:pt x="291" y="63"/>
                  </a:lnTo>
                  <a:lnTo>
                    <a:pt x="293" y="61"/>
                  </a:lnTo>
                  <a:lnTo>
                    <a:pt x="293" y="57"/>
                  </a:lnTo>
                  <a:lnTo>
                    <a:pt x="284" y="50"/>
                  </a:lnTo>
                  <a:close/>
                </a:path>
              </a:pathLst>
            </a:custGeom>
            <a:solidFill>
              <a:srgbClr val="41A9A4"/>
            </a:solidFill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2" name="Freeform 210"/>
            <p:cNvSpPr>
              <a:spLocks noChangeAspect="1"/>
            </p:cNvSpPr>
            <p:nvPr/>
          </p:nvSpPr>
          <p:spPr bwMode="gray">
            <a:xfrm>
              <a:off x="5095081" y="2873722"/>
              <a:ext cx="31750" cy="68263"/>
            </a:xfrm>
            <a:custGeom>
              <a:avLst/>
              <a:gdLst/>
              <a:ahLst/>
              <a:cxnLst>
                <a:cxn ang="0">
                  <a:pos x="48" y="215"/>
                </a:cxn>
                <a:cxn ang="0">
                  <a:pos x="39" y="210"/>
                </a:cxn>
                <a:cxn ang="0">
                  <a:pos x="38" y="200"/>
                </a:cxn>
                <a:cxn ang="0">
                  <a:pos x="31" y="190"/>
                </a:cxn>
                <a:cxn ang="0">
                  <a:pos x="13" y="183"/>
                </a:cxn>
                <a:cxn ang="0">
                  <a:pos x="4" y="168"/>
                </a:cxn>
                <a:cxn ang="0">
                  <a:pos x="0" y="160"/>
                </a:cxn>
                <a:cxn ang="0">
                  <a:pos x="7" y="161"/>
                </a:cxn>
                <a:cxn ang="0">
                  <a:pos x="7" y="152"/>
                </a:cxn>
                <a:cxn ang="0">
                  <a:pos x="4" y="139"/>
                </a:cxn>
                <a:cxn ang="0">
                  <a:pos x="7" y="125"/>
                </a:cxn>
                <a:cxn ang="0">
                  <a:pos x="8" y="123"/>
                </a:cxn>
                <a:cxn ang="0">
                  <a:pos x="8" y="114"/>
                </a:cxn>
                <a:cxn ang="0">
                  <a:pos x="10" y="106"/>
                </a:cxn>
                <a:cxn ang="0">
                  <a:pos x="6" y="94"/>
                </a:cxn>
                <a:cxn ang="0">
                  <a:pos x="15" y="64"/>
                </a:cxn>
                <a:cxn ang="0">
                  <a:pos x="10" y="58"/>
                </a:cxn>
                <a:cxn ang="0">
                  <a:pos x="2" y="56"/>
                </a:cxn>
                <a:cxn ang="0">
                  <a:pos x="7" y="40"/>
                </a:cxn>
                <a:cxn ang="0">
                  <a:pos x="5" y="29"/>
                </a:cxn>
                <a:cxn ang="0">
                  <a:pos x="10" y="15"/>
                </a:cxn>
                <a:cxn ang="0">
                  <a:pos x="17" y="10"/>
                </a:cxn>
                <a:cxn ang="0">
                  <a:pos x="23" y="0"/>
                </a:cxn>
                <a:cxn ang="0">
                  <a:pos x="31" y="7"/>
                </a:cxn>
                <a:cxn ang="0">
                  <a:pos x="45" y="9"/>
                </a:cxn>
                <a:cxn ang="0">
                  <a:pos x="51" y="20"/>
                </a:cxn>
                <a:cxn ang="0">
                  <a:pos x="61" y="24"/>
                </a:cxn>
                <a:cxn ang="0">
                  <a:pos x="74" y="40"/>
                </a:cxn>
                <a:cxn ang="0">
                  <a:pos x="69" y="76"/>
                </a:cxn>
                <a:cxn ang="0">
                  <a:pos x="69" y="93"/>
                </a:cxn>
                <a:cxn ang="0">
                  <a:pos x="77" y="113"/>
                </a:cxn>
                <a:cxn ang="0">
                  <a:pos x="94" y="130"/>
                </a:cxn>
                <a:cxn ang="0">
                  <a:pos x="97" y="140"/>
                </a:cxn>
                <a:cxn ang="0">
                  <a:pos x="97" y="155"/>
                </a:cxn>
                <a:cxn ang="0">
                  <a:pos x="83" y="166"/>
                </a:cxn>
                <a:cxn ang="0">
                  <a:pos x="75" y="183"/>
                </a:cxn>
                <a:cxn ang="0">
                  <a:pos x="65" y="190"/>
                </a:cxn>
                <a:cxn ang="0">
                  <a:pos x="63" y="203"/>
                </a:cxn>
                <a:cxn ang="0">
                  <a:pos x="58" y="209"/>
                </a:cxn>
                <a:cxn ang="0">
                  <a:pos x="49" y="215"/>
                </a:cxn>
                <a:cxn ang="0">
                  <a:pos x="48" y="215"/>
                </a:cxn>
              </a:cxnLst>
              <a:rect l="0" t="0" r="r" b="b"/>
              <a:pathLst>
                <a:path w="97" h="215">
                  <a:moveTo>
                    <a:pt x="48" y="215"/>
                  </a:moveTo>
                  <a:lnTo>
                    <a:pt x="39" y="210"/>
                  </a:lnTo>
                  <a:lnTo>
                    <a:pt x="38" y="200"/>
                  </a:lnTo>
                  <a:lnTo>
                    <a:pt x="31" y="190"/>
                  </a:lnTo>
                  <a:lnTo>
                    <a:pt x="13" y="183"/>
                  </a:lnTo>
                  <a:lnTo>
                    <a:pt x="4" y="168"/>
                  </a:lnTo>
                  <a:lnTo>
                    <a:pt x="0" y="160"/>
                  </a:lnTo>
                  <a:lnTo>
                    <a:pt x="7" y="161"/>
                  </a:lnTo>
                  <a:lnTo>
                    <a:pt x="7" y="152"/>
                  </a:lnTo>
                  <a:lnTo>
                    <a:pt x="4" y="139"/>
                  </a:lnTo>
                  <a:lnTo>
                    <a:pt x="7" y="125"/>
                  </a:lnTo>
                  <a:lnTo>
                    <a:pt x="8" y="123"/>
                  </a:lnTo>
                  <a:lnTo>
                    <a:pt x="8" y="114"/>
                  </a:lnTo>
                  <a:lnTo>
                    <a:pt x="10" y="106"/>
                  </a:lnTo>
                  <a:lnTo>
                    <a:pt x="6" y="94"/>
                  </a:lnTo>
                  <a:lnTo>
                    <a:pt x="15" y="64"/>
                  </a:lnTo>
                  <a:lnTo>
                    <a:pt x="10" y="58"/>
                  </a:lnTo>
                  <a:lnTo>
                    <a:pt x="2" y="56"/>
                  </a:lnTo>
                  <a:lnTo>
                    <a:pt x="7" y="40"/>
                  </a:lnTo>
                  <a:lnTo>
                    <a:pt x="5" y="29"/>
                  </a:lnTo>
                  <a:lnTo>
                    <a:pt x="10" y="15"/>
                  </a:lnTo>
                  <a:lnTo>
                    <a:pt x="17" y="10"/>
                  </a:lnTo>
                  <a:lnTo>
                    <a:pt x="23" y="0"/>
                  </a:lnTo>
                  <a:lnTo>
                    <a:pt x="31" y="7"/>
                  </a:lnTo>
                  <a:lnTo>
                    <a:pt x="45" y="9"/>
                  </a:lnTo>
                  <a:lnTo>
                    <a:pt x="51" y="20"/>
                  </a:lnTo>
                  <a:lnTo>
                    <a:pt x="61" y="24"/>
                  </a:lnTo>
                  <a:lnTo>
                    <a:pt x="74" y="40"/>
                  </a:lnTo>
                  <a:lnTo>
                    <a:pt x="69" y="76"/>
                  </a:lnTo>
                  <a:lnTo>
                    <a:pt x="69" y="93"/>
                  </a:lnTo>
                  <a:lnTo>
                    <a:pt x="77" y="113"/>
                  </a:lnTo>
                  <a:lnTo>
                    <a:pt x="94" y="130"/>
                  </a:lnTo>
                  <a:lnTo>
                    <a:pt x="97" y="140"/>
                  </a:lnTo>
                  <a:lnTo>
                    <a:pt x="97" y="155"/>
                  </a:lnTo>
                  <a:lnTo>
                    <a:pt x="83" y="166"/>
                  </a:lnTo>
                  <a:lnTo>
                    <a:pt x="75" y="183"/>
                  </a:lnTo>
                  <a:lnTo>
                    <a:pt x="65" y="190"/>
                  </a:lnTo>
                  <a:lnTo>
                    <a:pt x="63" y="203"/>
                  </a:lnTo>
                  <a:lnTo>
                    <a:pt x="58" y="209"/>
                  </a:lnTo>
                  <a:lnTo>
                    <a:pt x="49" y="215"/>
                  </a:lnTo>
                  <a:lnTo>
                    <a:pt x="48" y="21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3" name="Freeform 211"/>
            <p:cNvSpPr>
              <a:spLocks noChangeAspect="1"/>
            </p:cNvSpPr>
            <p:nvPr/>
          </p:nvSpPr>
          <p:spPr bwMode="gray">
            <a:xfrm>
              <a:off x="5125244" y="2500660"/>
              <a:ext cx="100013" cy="76200"/>
            </a:xfrm>
            <a:custGeom>
              <a:avLst/>
              <a:gdLst/>
              <a:ahLst/>
              <a:cxnLst>
                <a:cxn ang="0">
                  <a:pos x="3" y="57"/>
                </a:cxn>
                <a:cxn ang="0">
                  <a:pos x="5" y="78"/>
                </a:cxn>
                <a:cxn ang="0">
                  <a:pos x="4" y="64"/>
                </a:cxn>
                <a:cxn ang="0">
                  <a:pos x="11" y="94"/>
                </a:cxn>
                <a:cxn ang="0">
                  <a:pos x="11" y="110"/>
                </a:cxn>
                <a:cxn ang="0">
                  <a:pos x="15" y="118"/>
                </a:cxn>
                <a:cxn ang="0">
                  <a:pos x="31" y="120"/>
                </a:cxn>
                <a:cxn ang="0">
                  <a:pos x="44" y="127"/>
                </a:cxn>
                <a:cxn ang="0">
                  <a:pos x="69" y="134"/>
                </a:cxn>
                <a:cxn ang="0">
                  <a:pos x="91" y="136"/>
                </a:cxn>
                <a:cxn ang="0">
                  <a:pos x="96" y="174"/>
                </a:cxn>
                <a:cxn ang="0">
                  <a:pos x="99" y="201"/>
                </a:cxn>
                <a:cxn ang="0">
                  <a:pos x="132" y="222"/>
                </a:cxn>
                <a:cxn ang="0">
                  <a:pos x="137" y="240"/>
                </a:cxn>
                <a:cxn ang="0">
                  <a:pos x="167" y="240"/>
                </a:cxn>
                <a:cxn ang="0">
                  <a:pos x="191" y="239"/>
                </a:cxn>
                <a:cxn ang="0">
                  <a:pos x="204" y="238"/>
                </a:cxn>
                <a:cxn ang="0">
                  <a:pos x="209" y="222"/>
                </a:cxn>
                <a:cxn ang="0">
                  <a:pos x="224" y="220"/>
                </a:cxn>
                <a:cxn ang="0">
                  <a:pos x="236" y="209"/>
                </a:cxn>
                <a:cxn ang="0">
                  <a:pos x="248" y="218"/>
                </a:cxn>
                <a:cxn ang="0">
                  <a:pos x="263" y="220"/>
                </a:cxn>
                <a:cxn ang="0">
                  <a:pos x="257" y="205"/>
                </a:cxn>
                <a:cxn ang="0">
                  <a:pos x="255" y="190"/>
                </a:cxn>
                <a:cxn ang="0">
                  <a:pos x="263" y="168"/>
                </a:cxn>
                <a:cxn ang="0">
                  <a:pos x="266" y="151"/>
                </a:cxn>
                <a:cxn ang="0">
                  <a:pos x="274" y="140"/>
                </a:cxn>
                <a:cxn ang="0">
                  <a:pos x="288" y="132"/>
                </a:cxn>
                <a:cxn ang="0">
                  <a:pos x="309" y="129"/>
                </a:cxn>
                <a:cxn ang="0">
                  <a:pos x="310" y="107"/>
                </a:cxn>
                <a:cxn ang="0">
                  <a:pos x="301" y="99"/>
                </a:cxn>
                <a:cxn ang="0">
                  <a:pos x="309" y="87"/>
                </a:cxn>
                <a:cxn ang="0">
                  <a:pos x="313" y="80"/>
                </a:cxn>
                <a:cxn ang="0">
                  <a:pos x="307" y="73"/>
                </a:cxn>
                <a:cxn ang="0">
                  <a:pos x="282" y="48"/>
                </a:cxn>
                <a:cxn ang="0">
                  <a:pos x="239" y="30"/>
                </a:cxn>
                <a:cxn ang="0">
                  <a:pos x="221" y="5"/>
                </a:cxn>
                <a:cxn ang="0">
                  <a:pos x="208" y="2"/>
                </a:cxn>
                <a:cxn ang="0">
                  <a:pos x="181" y="17"/>
                </a:cxn>
                <a:cxn ang="0">
                  <a:pos x="143" y="6"/>
                </a:cxn>
                <a:cxn ang="0">
                  <a:pos x="118" y="6"/>
                </a:cxn>
                <a:cxn ang="0">
                  <a:pos x="103" y="7"/>
                </a:cxn>
                <a:cxn ang="0">
                  <a:pos x="89" y="3"/>
                </a:cxn>
                <a:cxn ang="0">
                  <a:pos x="64" y="3"/>
                </a:cxn>
                <a:cxn ang="0">
                  <a:pos x="26" y="19"/>
                </a:cxn>
                <a:cxn ang="0">
                  <a:pos x="10" y="38"/>
                </a:cxn>
              </a:cxnLst>
              <a:rect l="0" t="0" r="r" b="b"/>
              <a:pathLst>
                <a:path w="317" h="244">
                  <a:moveTo>
                    <a:pt x="0" y="35"/>
                  </a:moveTo>
                  <a:lnTo>
                    <a:pt x="3" y="57"/>
                  </a:lnTo>
                  <a:lnTo>
                    <a:pt x="3" y="71"/>
                  </a:lnTo>
                  <a:lnTo>
                    <a:pt x="5" y="78"/>
                  </a:lnTo>
                  <a:lnTo>
                    <a:pt x="3" y="54"/>
                  </a:lnTo>
                  <a:lnTo>
                    <a:pt x="4" y="64"/>
                  </a:lnTo>
                  <a:lnTo>
                    <a:pt x="6" y="72"/>
                  </a:lnTo>
                  <a:lnTo>
                    <a:pt x="11" y="94"/>
                  </a:lnTo>
                  <a:lnTo>
                    <a:pt x="13" y="102"/>
                  </a:lnTo>
                  <a:lnTo>
                    <a:pt x="11" y="110"/>
                  </a:lnTo>
                  <a:lnTo>
                    <a:pt x="14" y="110"/>
                  </a:lnTo>
                  <a:lnTo>
                    <a:pt x="15" y="118"/>
                  </a:lnTo>
                  <a:lnTo>
                    <a:pt x="25" y="115"/>
                  </a:lnTo>
                  <a:lnTo>
                    <a:pt x="31" y="120"/>
                  </a:lnTo>
                  <a:lnTo>
                    <a:pt x="38" y="123"/>
                  </a:lnTo>
                  <a:lnTo>
                    <a:pt x="44" y="127"/>
                  </a:lnTo>
                  <a:lnTo>
                    <a:pt x="52" y="131"/>
                  </a:lnTo>
                  <a:lnTo>
                    <a:pt x="69" y="134"/>
                  </a:lnTo>
                  <a:lnTo>
                    <a:pt x="85" y="132"/>
                  </a:lnTo>
                  <a:lnTo>
                    <a:pt x="91" y="136"/>
                  </a:lnTo>
                  <a:lnTo>
                    <a:pt x="102" y="159"/>
                  </a:lnTo>
                  <a:lnTo>
                    <a:pt x="96" y="174"/>
                  </a:lnTo>
                  <a:lnTo>
                    <a:pt x="96" y="191"/>
                  </a:lnTo>
                  <a:lnTo>
                    <a:pt x="99" y="201"/>
                  </a:lnTo>
                  <a:lnTo>
                    <a:pt x="113" y="209"/>
                  </a:lnTo>
                  <a:lnTo>
                    <a:pt x="132" y="222"/>
                  </a:lnTo>
                  <a:lnTo>
                    <a:pt x="137" y="233"/>
                  </a:lnTo>
                  <a:lnTo>
                    <a:pt x="137" y="240"/>
                  </a:lnTo>
                  <a:lnTo>
                    <a:pt x="151" y="244"/>
                  </a:lnTo>
                  <a:lnTo>
                    <a:pt x="167" y="240"/>
                  </a:lnTo>
                  <a:lnTo>
                    <a:pt x="183" y="243"/>
                  </a:lnTo>
                  <a:lnTo>
                    <a:pt x="191" y="239"/>
                  </a:lnTo>
                  <a:lnTo>
                    <a:pt x="197" y="234"/>
                  </a:lnTo>
                  <a:lnTo>
                    <a:pt x="204" y="238"/>
                  </a:lnTo>
                  <a:lnTo>
                    <a:pt x="212" y="237"/>
                  </a:lnTo>
                  <a:lnTo>
                    <a:pt x="209" y="222"/>
                  </a:lnTo>
                  <a:lnTo>
                    <a:pt x="215" y="220"/>
                  </a:lnTo>
                  <a:lnTo>
                    <a:pt x="224" y="220"/>
                  </a:lnTo>
                  <a:lnTo>
                    <a:pt x="229" y="213"/>
                  </a:lnTo>
                  <a:lnTo>
                    <a:pt x="236" y="209"/>
                  </a:lnTo>
                  <a:lnTo>
                    <a:pt x="245" y="211"/>
                  </a:lnTo>
                  <a:lnTo>
                    <a:pt x="248" y="218"/>
                  </a:lnTo>
                  <a:lnTo>
                    <a:pt x="256" y="222"/>
                  </a:lnTo>
                  <a:lnTo>
                    <a:pt x="263" y="220"/>
                  </a:lnTo>
                  <a:lnTo>
                    <a:pt x="262" y="211"/>
                  </a:lnTo>
                  <a:lnTo>
                    <a:pt x="257" y="205"/>
                  </a:lnTo>
                  <a:lnTo>
                    <a:pt x="253" y="197"/>
                  </a:lnTo>
                  <a:lnTo>
                    <a:pt x="255" y="190"/>
                  </a:lnTo>
                  <a:lnTo>
                    <a:pt x="263" y="175"/>
                  </a:lnTo>
                  <a:lnTo>
                    <a:pt x="263" y="168"/>
                  </a:lnTo>
                  <a:lnTo>
                    <a:pt x="266" y="159"/>
                  </a:lnTo>
                  <a:lnTo>
                    <a:pt x="266" y="151"/>
                  </a:lnTo>
                  <a:lnTo>
                    <a:pt x="267" y="143"/>
                  </a:lnTo>
                  <a:lnTo>
                    <a:pt x="274" y="140"/>
                  </a:lnTo>
                  <a:lnTo>
                    <a:pt x="283" y="137"/>
                  </a:lnTo>
                  <a:lnTo>
                    <a:pt x="288" y="132"/>
                  </a:lnTo>
                  <a:lnTo>
                    <a:pt x="295" y="129"/>
                  </a:lnTo>
                  <a:lnTo>
                    <a:pt x="309" y="129"/>
                  </a:lnTo>
                  <a:lnTo>
                    <a:pt x="317" y="110"/>
                  </a:lnTo>
                  <a:lnTo>
                    <a:pt x="310" y="107"/>
                  </a:lnTo>
                  <a:lnTo>
                    <a:pt x="301" y="107"/>
                  </a:lnTo>
                  <a:lnTo>
                    <a:pt x="301" y="99"/>
                  </a:lnTo>
                  <a:lnTo>
                    <a:pt x="301" y="91"/>
                  </a:lnTo>
                  <a:lnTo>
                    <a:pt x="309" y="87"/>
                  </a:lnTo>
                  <a:lnTo>
                    <a:pt x="315" y="81"/>
                  </a:lnTo>
                  <a:lnTo>
                    <a:pt x="313" y="80"/>
                  </a:lnTo>
                  <a:lnTo>
                    <a:pt x="313" y="78"/>
                  </a:lnTo>
                  <a:lnTo>
                    <a:pt x="307" y="73"/>
                  </a:lnTo>
                  <a:lnTo>
                    <a:pt x="300" y="71"/>
                  </a:lnTo>
                  <a:lnTo>
                    <a:pt x="282" y="48"/>
                  </a:lnTo>
                  <a:lnTo>
                    <a:pt x="255" y="29"/>
                  </a:lnTo>
                  <a:lnTo>
                    <a:pt x="239" y="30"/>
                  </a:lnTo>
                  <a:lnTo>
                    <a:pt x="231" y="28"/>
                  </a:lnTo>
                  <a:lnTo>
                    <a:pt x="221" y="5"/>
                  </a:lnTo>
                  <a:lnTo>
                    <a:pt x="215" y="0"/>
                  </a:lnTo>
                  <a:lnTo>
                    <a:pt x="208" y="2"/>
                  </a:lnTo>
                  <a:lnTo>
                    <a:pt x="197" y="13"/>
                  </a:lnTo>
                  <a:lnTo>
                    <a:pt x="181" y="17"/>
                  </a:lnTo>
                  <a:lnTo>
                    <a:pt x="150" y="6"/>
                  </a:lnTo>
                  <a:lnTo>
                    <a:pt x="143" y="6"/>
                  </a:lnTo>
                  <a:lnTo>
                    <a:pt x="126" y="3"/>
                  </a:lnTo>
                  <a:lnTo>
                    <a:pt x="118" y="6"/>
                  </a:lnTo>
                  <a:lnTo>
                    <a:pt x="111" y="3"/>
                  </a:lnTo>
                  <a:lnTo>
                    <a:pt x="103" y="7"/>
                  </a:lnTo>
                  <a:lnTo>
                    <a:pt x="95" y="7"/>
                  </a:lnTo>
                  <a:lnTo>
                    <a:pt x="89" y="3"/>
                  </a:lnTo>
                  <a:lnTo>
                    <a:pt x="80" y="2"/>
                  </a:lnTo>
                  <a:lnTo>
                    <a:pt x="64" y="3"/>
                  </a:lnTo>
                  <a:lnTo>
                    <a:pt x="41" y="11"/>
                  </a:lnTo>
                  <a:lnTo>
                    <a:pt x="26" y="19"/>
                  </a:lnTo>
                  <a:lnTo>
                    <a:pt x="17" y="33"/>
                  </a:lnTo>
                  <a:lnTo>
                    <a:pt x="10" y="38"/>
                  </a:lnTo>
                  <a:lnTo>
                    <a:pt x="0" y="3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4" name="Freeform 213"/>
            <p:cNvSpPr>
              <a:spLocks noChangeAspect="1"/>
            </p:cNvSpPr>
            <p:nvPr/>
          </p:nvSpPr>
          <p:spPr bwMode="gray">
            <a:xfrm>
              <a:off x="5053806" y="2700685"/>
              <a:ext cx="95250" cy="47625"/>
            </a:xfrm>
            <a:custGeom>
              <a:avLst/>
              <a:gdLst/>
              <a:ahLst/>
              <a:cxnLst>
                <a:cxn ang="0">
                  <a:pos x="285" y="96"/>
                </a:cxn>
                <a:cxn ang="0">
                  <a:pos x="273" y="100"/>
                </a:cxn>
                <a:cxn ang="0">
                  <a:pos x="256" y="89"/>
                </a:cxn>
                <a:cxn ang="0">
                  <a:pos x="241" y="84"/>
                </a:cxn>
                <a:cxn ang="0">
                  <a:pos x="229" y="88"/>
                </a:cxn>
                <a:cxn ang="0">
                  <a:pos x="211" y="85"/>
                </a:cxn>
                <a:cxn ang="0">
                  <a:pos x="196" y="94"/>
                </a:cxn>
                <a:cxn ang="0">
                  <a:pos x="191" y="106"/>
                </a:cxn>
                <a:cxn ang="0">
                  <a:pos x="181" y="108"/>
                </a:cxn>
                <a:cxn ang="0">
                  <a:pos x="167" y="116"/>
                </a:cxn>
                <a:cxn ang="0">
                  <a:pos x="150" y="110"/>
                </a:cxn>
                <a:cxn ang="0">
                  <a:pos x="134" y="119"/>
                </a:cxn>
                <a:cxn ang="0">
                  <a:pos x="103" y="128"/>
                </a:cxn>
                <a:cxn ang="0">
                  <a:pos x="90" y="148"/>
                </a:cxn>
                <a:cxn ang="0">
                  <a:pos x="84" y="148"/>
                </a:cxn>
                <a:cxn ang="0">
                  <a:pos x="51" y="149"/>
                </a:cxn>
                <a:cxn ang="0">
                  <a:pos x="27" y="131"/>
                </a:cxn>
                <a:cxn ang="0">
                  <a:pos x="12" y="123"/>
                </a:cxn>
                <a:cxn ang="0">
                  <a:pos x="6" y="110"/>
                </a:cxn>
                <a:cxn ang="0">
                  <a:pos x="0" y="88"/>
                </a:cxn>
                <a:cxn ang="0">
                  <a:pos x="5" y="76"/>
                </a:cxn>
                <a:cxn ang="0">
                  <a:pos x="12" y="67"/>
                </a:cxn>
                <a:cxn ang="0">
                  <a:pos x="20" y="67"/>
                </a:cxn>
                <a:cxn ang="0">
                  <a:pos x="25" y="72"/>
                </a:cxn>
                <a:cxn ang="0">
                  <a:pos x="40" y="69"/>
                </a:cxn>
                <a:cxn ang="0">
                  <a:pos x="53" y="59"/>
                </a:cxn>
                <a:cxn ang="0">
                  <a:pos x="53" y="53"/>
                </a:cxn>
                <a:cxn ang="0">
                  <a:pos x="62" y="51"/>
                </a:cxn>
                <a:cxn ang="0">
                  <a:pos x="67" y="42"/>
                </a:cxn>
                <a:cxn ang="0">
                  <a:pos x="68" y="30"/>
                </a:cxn>
                <a:cxn ang="0">
                  <a:pos x="70" y="25"/>
                </a:cxn>
                <a:cxn ang="0">
                  <a:pos x="79" y="22"/>
                </a:cxn>
                <a:cxn ang="0">
                  <a:pos x="84" y="15"/>
                </a:cxn>
                <a:cxn ang="0">
                  <a:pos x="89" y="8"/>
                </a:cxn>
                <a:cxn ang="0">
                  <a:pos x="100" y="9"/>
                </a:cxn>
                <a:cxn ang="0">
                  <a:pos x="107" y="2"/>
                </a:cxn>
                <a:cxn ang="0">
                  <a:pos x="118" y="8"/>
                </a:cxn>
                <a:cxn ang="0">
                  <a:pos x="129" y="5"/>
                </a:cxn>
                <a:cxn ang="0">
                  <a:pos x="139" y="0"/>
                </a:cxn>
                <a:cxn ang="0">
                  <a:pos x="148" y="6"/>
                </a:cxn>
                <a:cxn ang="0">
                  <a:pos x="157" y="16"/>
                </a:cxn>
                <a:cxn ang="0">
                  <a:pos x="165" y="25"/>
                </a:cxn>
                <a:cxn ang="0">
                  <a:pos x="172" y="27"/>
                </a:cxn>
                <a:cxn ang="0">
                  <a:pos x="182" y="22"/>
                </a:cxn>
                <a:cxn ang="0">
                  <a:pos x="191" y="14"/>
                </a:cxn>
                <a:cxn ang="0">
                  <a:pos x="210" y="14"/>
                </a:cxn>
                <a:cxn ang="0">
                  <a:pos x="220" y="21"/>
                </a:cxn>
                <a:cxn ang="0">
                  <a:pos x="227" y="15"/>
                </a:cxn>
                <a:cxn ang="0">
                  <a:pos x="239" y="10"/>
                </a:cxn>
                <a:cxn ang="0">
                  <a:pos x="251" y="9"/>
                </a:cxn>
                <a:cxn ang="0">
                  <a:pos x="264" y="10"/>
                </a:cxn>
                <a:cxn ang="0">
                  <a:pos x="274" y="18"/>
                </a:cxn>
                <a:cxn ang="0">
                  <a:pos x="283" y="25"/>
                </a:cxn>
                <a:cxn ang="0">
                  <a:pos x="294" y="33"/>
                </a:cxn>
                <a:cxn ang="0">
                  <a:pos x="304" y="37"/>
                </a:cxn>
                <a:cxn ang="0">
                  <a:pos x="302" y="43"/>
                </a:cxn>
                <a:cxn ang="0">
                  <a:pos x="291" y="73"/>
                </a:cxn>
                <a:cxn ang="0">
                  <a:pos x="285" y="96"/>
                </a:cxn>
              </a:cxnLst>
              <a:rect l="0" t="0" r="r" b="b"/>
              <a:pathLst>
                <a:path w="304" h="149">
                  <a:moveTo>
                    <a:pt x="285" y="96"/>
                  </a:moveTo>
                  <a:lnTo>
                    <a:pt x="273" y="100"/>
                  </a:lnTo>
                  <a:lnTo>
                    <a:pt x="256" y="89"/>
                  </a:lnTo>
                  <a:lnTo>
                    <a:pt x="241" y="84"/>
                  </a:lnTo>
                  <a:lnTo>
                    <a:pt x="229" y="88"/>
                  </a:lnTo>
                  <a:lnTo>
                    <a:pt x="211" y="85"/>
                  </a:lnTo>
                  <a:lnTo>
                    <a:pt x="196" y="94"/>
                  </a:lnTo>
                  <a:lnTo>
                    <a:pt x="191" y="106"/>
                  </a:lnTo>
                  <a:lnTo>
                    <a:pt x="181" y="108"/>
                  </a:lnTo>
                  <a:lnTo>
                    <a:pt x="167" y="116"/>
                  </a:lnTo>
                  <a:lnTo>
                    <a:pt x="150" y="110"/>
                  </a:lnTo>
                  <a:lnTo>
                    <a:pt x="134" y="119"/>
                  </a:lnTo>
                  <a:lnTo>
                    <a:pt x="103" y="128"/>
                  </a:lnTo>
                  <a:lnTo>
                    <a:pt x="90" y="148"/>
                  </a:lnTo>
                  <a:lnTo>
                    <a:pt x="84" y="148"/>
                  </a:lnTo>
                  <a:lnTo>
                    <a:pt x="51" y="149"/>
                  </a:lnTo>
                  <a:lnTo>
                    <a:pt x="27" y="131"/>
                  </a:lnTo>
                  <a:lnTo>
                    <a:pt x="12" y="123"/>
                  </a:lnTo>
                  <a:lnTo>
                    <a:pt x="6" y="110"/>
                  </a:lnTo>
                  <a:lnTo>
                    <a:pt x="0" y="88"/>
                  </a:lnTo>
                  <a:lnTo>
                    <a:pt x="5" y="76"/>
                  </a:lnTo>
                  <a:lnTo>
                    <a:pt x="12" y="67"/>
                  </a:lnTo>
                  <a:lnTo>
                    <a:pt x="20" y="67"/>
                  </a:lnTo>
                  <a:lnTo>
                    <a:pt x="25" y="72"/>
                  </a:lnTo>
                  <a:lnTo>
                    <a:pt x="40" y="69"/>
                  </a:lnTo>
                  <a:lnTo>
                    <a:pt x="53" y="59"/>
                  </a:lnTo>
                  <a:lnTo>
                    <a:pt x="53" y="53"/>
                  </a:lnTo>
                  <a:lnTo>
                    <a:pt x="62" y="51"/>
                  </a:lnTo>
                  <a:lnTo>
                    <a:pt x="67" y="42"/>
                  </a:lnTo>
                  <a:lnTo>
                    <a:pt x="68" y="30"/>
                  </a:lnTo>
                  <a:lnTo>
                    <a:pt x="70" y="25"/>
                  </a:lnTo>
                  <a:lnTo>
                    <a:pt x="79" y="22"/>
                  </a:lnTo>
                  <a:lnTo>
                    <a:pt x="84" y="15"/>
                  </a:lnTo>
                  <a:lnTo>
                    <a:pt x="89" y="8"/>
                  </a:lnTo>
                  <a:lnTo>
                    <a:pt x="100" y="9"/>
                  </a:lnTo>
                  <a:lnTo>
                    <a:pt x="107" y="2"/>
                  </a:lnTo>
                  <a:lnTo>
                    <a:pt x="118" y="8"/>
                  </a:lnTo>
                  <a:lnTo>
                    <a:pt x="129" y="5"/>
                  </a:lnTo>
                  <a:lnTo>
                    <a:pt x="139" y="0"/>
                  </a:lnTo>
                  <a:lnTo>
                    <a:pt x="148" y="6"/>
                  </a:lnTo>
                  <a:lnTo>
                    <a:pt x="157" y="16"/>
                  </a:lnTo>
                  <a:lnTo>
                    <a:pt x="165" y="25"/>
                  </a:lnTo>
                  <a:lnTo>
                    <a:pt x="172" y="27"/>
                  </a:lnTo>
                  <a:lnTo>
                    <a:pt x="182" y="22"/>
                  </a:lnTo>
                  <a:lnTo>
                    <a:pt x="191" y="14"/>
                  </a:lnTo>
                  <a:lnTo>
                    <a:pt x="210" y="14"/>
                  </a:lnTo>
                  <a:lnTo>
                    <a:pt x="220" y="21"/>
                  </a:lnTo>
                  <a:lnTo>
                    <a:pt x="227" y="15"/>
                  </a:lnTo>
                  <a:lnTo>
                    <a:pt x="239" y="10"/>
                  </a:lnTo>
                  <a:lnTo>
                    <a:pt x="251" y="9"/>
                  </a:lnTo>
                  <a:lnTo>
                    <a:pt x="264" y="10"/>
                  </a:lnTo>
                  <a:lnTo>
                    <a:pt x="274" y="18"/>
                  </a:lnTo>
                  <a:lnTo>
                    <a:pt x="283" y="25"/>
                  </a:lnTo>
                  <a:lnTo>
                    <a:pt x="294" y="33"/>
                  </a:lnTo>
                  <a:lnTo>
                    <a:pt x="304" y="37"/>
                  </a:lnTo>
                  <a:lnTo>
                    <a:pt x="302" y="43"/>
                  </a:lnTo>
                  <a:lnTo>
                    <a:pt x="291" y="73"/>
                  </a:lnTo>
                  <a:lnTo>
                    <a:pt x="285" y="96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5" name="Freeform 214"/>
            <p:cNvSpPr>
              <a:spLocks noChangeAspect="1"/>
            </p:cNvSpPr>
            <p:nvPr/>
          </p:nvSpPr>
          <p:spPr bwMode="gray">
            <a:xfrm>
              <a:off x="4993481" y="2770535"/>
              <a:ext cx="53975" cy="39688"/>
            </a:xfrm>
            <a:custGeom>
              <a:avLst/>
              <a:gdLst/>
              <a:ahLst/>
              <a:cxnLst>
                <a:cxn ang="0">
                  <a:pos x="136" y="4"/>
                </a:cxn>
                <a:cxn ang="0">
                  <a:pos x="117" y="10"/>
                </a:cxn>
                <a:cxn ang="0">
                  <a:pos x="108" y="19"/>
                </a:cxn>
                <a:cxn ang="0">
                  <a:pos x="75" y="17"/>
                </a:cxn>
                <a:cxn ang="0">
                  <a:pos x="58" y="33"/>
                </a:cxn>
                <a:cxn ang="0">
                  <a:pos x="14" y="31"/>
                </a:cxn>
                <a:cxn ang="0">
                  <a:pos x="0" y="48"/>
                </a:cxn>
                <a:cxn ang="0">
                  <a:pos x="2" y="54"/>
                </a:cxn>
                <a:cxn ang="0">
                  <a:pos x="5" y="60"/>
                </a:cxn>
                <a:cxn ang="0">
                  <a:pos x="9" y="74"/>
                </a:cxn>
                <a:cxn ang="0">
                  <a:pos x="11" y="85"/>
                </a:cxn>
                <a:cxn ang="0">
                  <a:pos x="21" y="94"/>
                </a:cxn>
                <a:cxn ang="0">
                  <a:pos x="27" y="98"/>
                </a:cxn>
                <a:cxn ang="0">
                  <a:pos x="22" y="106"/>
                </a:cxn>
                <a:cxn ang="0">
                  <a:pos x="12" y="106"/>
                </a:cxn>
                <a:cxn ang="0">
                  <a:pos x="14" y="117"/>
                </a:cxn>
                <a:cxn ang="0">
                  <a:pos x="30" y="111"/>
                </a:cxn>
                <a:cxn ang="0">
                  <a:pos x="53" y="116"/>
                </a:cxn>
                <a:cxn ang="0">
                  <a:pos x="63" y="100"/>
                </a:cxn>
                <a:cxn ang="0">
                  <a:pos x="79" y="118"/>
                </a:cxn>
                <a:cxn ang="0">
                  <a:pos x="81" y="114"/>
                </a:cxn>
                <a:cxn ang="0">
                  <a:pos x="87" y="117"/>
                </a:cxn>
                <a:cxn ang="0">
                  <a:pos x="96" y="123"/>
                </a:cxn>
                <a:cxn ang="0">
                  <a:pos x="100" y="107"/>
                </a:cxn>
                <a:cxn ang="0">
                  <a:pos x="100" y="97"/>
                </a:cxn>
                <a:cxn ang="0">
                  <a:pos x="119" y="87"/>
                </a:cxn>
                <a:cxn ang="0">
                  <a:pos x="124" y="69"/>
                </a:cxn>
                <a:cxn ang="0">
                  <a:pos x="117" y="58"/>
                </a:cxn>
                <a:cxn ang="0">
                  <a:pos x="140" y="46"/>
                </a:cxn>
                <a:cxn ang="0">
                  <a:pos x="144" y="38"/>
                </a:cxn>
                <a:cxn ang="0">
                  <a:pos x="155" y="39"/>
                </a:cxn>
                <a:cxn ang="0">
                  <a:pos x="154" y="32"/>
                </a:cxn>
                <a:cxn ang="0">
                  <a:pos x="157" y="24"/>
                </a:cxn>
                <a:cxn ang="0">
                  <a:pos x="170" y="31"/>
                </a:cxn>
                <a:cxn ang="0">
                  <a:pos x="173" y="31"/>
                </a:cxn>
                <a:cxn ang="0">
                  <a:pos x="160" y="4"/>
                </a:cxn>
                <a:cxn ang="0">
                  <a:pos x="145" y="0"/>
                </a:cxn>
              </a:cxnLst>
              <a:rect l="0" t="0" r="r" b="b"/>
              <a:pathLst>
                <a:path w="173" h="123">
                  <a:moveTo>
                    <a:pt x="145" y="0"/>
                  </a:moveTo>
                  <a:lnTo>
                    <a:pt x="136" y="4"/>
                  </a:lnTo>
                  <a:lnTo>
                    <a:pt x="134" y="12"/>
                  </a:lnTo>
                  <a:lnTo>
                    <a:pt x="117" y="10"/>
                  </a:lnTo>
                  <a:lnTo>
                    <a:pt x="113" y="10"/>
                  </a:lnTo>
                  <a:lnTo>
                    <a:pt x="108" y="19"/>
                  </a:lnTo>
                  <a:lnTo>
                    <a:pt x="88" y="15"/>
                  </a:lnTo>
                  <a:lnTo>
                    <a:pt x="75" y="17"/>
                  </a:lnTo>
                  <a:lnTo>
                    <a:pt x="66" y="28"/>
                  </a:lnTo>
                  <a:lnTo>
                    <a:pt x="58" y="33"/>
                  </a:lnTo>
                  <a:lnTo>
                    <a:pt x="30" y="31"/>
                  </a:lnTo>
                  <a:lnTo>
                    <a:pt x="14" y="31"/>
                  </a:lnTo>
                  <a:lnTo>
                    <a:pt x="2" y="41"/>
                  </a:lnTo>
                  <a:lnTo>
                    <a:pt x="0" y="48"/>
                  </a:lnTo>
                  <a:lnTo>
                    <a:pt x="0" y="53"/>
                  </a:lnTo>
                  <a:lnTo>
                    <a:pt x="2" y="54"/>
                  </a:lnTo>
                  <a:lnTo>
                    <a:pt x="7" y="53"/>
                  </a:lnTo>
                  <a:lnTo>
                    <a:pt x="5" y="60"/>
                  </a:lnTo>
                  <a:lnTo>
                    <a:pt x="4" y="68"/>
                  </a:lnTo>
                  <a:lnTo>
                    <a:pt x="9" y="74"/>
                  </a:lnTo>
                  <a:lnTo>
                    <a:pt x="9" y="82"/>
                  </a:lnTo>
                  <a:lnTo>
                    <a:pt x="11" y="85"/>
                  </a:lnTo>
                  <a:lnTo>
                    <a:pt x="18" y="89"/>
                  </a:lnTo>
                  <a:lnTo>
                    <a:pt x="21" y="94"/>
                  </a:lnTo>
                  <a:lnTo>
                    <a:pt x="25" y="95"/>
                  </a:lnTo>
                  <a:lnTo>
                    <a:pt x="27" y="98"/>
                  </a:lnTo>
                  <a:lnTo>
                    <a:pt x="26" y="103"/>
                  </a:lnTo>
                  <a:lnTo>
                    <a:pt x="22" y="106"/>
                  </a:lnTo>
                  <a:lnTo>
                    <a:pt x="17" y="107"/>
                  </a:lnTo>
                  <a:lnTo>
                    <a:pt x="12" y="106"/>
                  </a:lnTo>
                  <a:lnTo>
                    <a:pt x="6" y="111"/>
                  </a:lnTo>
                  <a:lnTo>
                    <a:pt x="14" y="117"/>
                  </a:lnTo>
                  <a:lnTo>
                    <a:pt x="27" y="116"/>
                  </a:lnTo>
                  <a:lnTo>
                    <a:pt x="30" y="111"/>
                  </a:lnTo>
                  <a:lnTo>
                    <a:pt x="36" y="116"/>
                  </a:lnTo>
                  <a:lnTo>
                    <a:pt x="53" y="116"/>
                  </a:lnTo>
                  <a:lnTo>
                    <a:pt x="60" y="100"/>
                  </a:lnTo>
                  <a:lnTo>
                    <a:pt x="63" y="100"/>
                  </a:lnTo>
                  <a:lnTo>
                    <a:pt x="74" y="119"/>
                  </a:lnTo>
                  <a:lnTo>
                    <a:pt x="79" y="118"/>
                  </a:lnTo>
                  <a:lnTo>
                    <a:pt x="79" y="114"/>
                  </a:lnTo>
                  <a:lnTo>
                    <a:pt x="81" y="114"/>
                  </a:lnTo>
                  <a:lnTo>
                    <a:pt x="84" y="117"/>
                  </a:lnTo>
                  <a:lnTo>
                    <a:pt x="87" y="117"/>
                  </a:lnTo>
                  <a:lnTo>
                    <a:pt x="92" y="123"/>
                  </a:lnTo>
                  <a:lnTo>
                    <a:pt x="96" y="123"/>
                  </a:lnTo>
                  <a:lnTo>
                    <a:pt x="101" y="119"/>
                  </a:lnTo>
                  <a:lnTo>
                    <a:pt x="100" y="107"/>
                  </a:lnTo>
                  <a:lnTo>
                    <a:pt x="103" y="102"/>
                  </a:lnTo>
                  <a:lnTo>
                    <a:pt x="100" y="97"/>
                  </a:lnTo>
                  <a:lnTo>
                    <a:pt x="111" y="89"/>
                  </a:lnTo>
                  <a:lnTo>
                    <a:pt x="119" y="87"/>
                  </a:lnTo>
                  <a:lnTo>
                    <a:pt x="124" y="80"/>
                  </a:lnTo>
                  <a:lnTo>
                    <a:pt x="124" y="69"/>
                  </a:lnTo>
                  <a:lnTo>
                    <a:pt x="118" y="62"/>
                  </a:lnTo>
                  <a:lnTo>
                    <a:pt x="117" y="58"/>
                  </a:lnTo>
                  <a:lnTo>
                    <a:pt x="120" y="53"/>
                  </a:lnTo>
                  <a:lnTo>
                    <a:pt x="140" y="46"/>
                  </a:lnTo>
                  <a:lnTo>
                    <a:pt x="144" y="43"/>
                  </a:lnTo>
                  <a:lnTo>
                    <a:pt x="144" y="38"/>
                  </a:lnTo>
                  <a:lnTo>
                    <a:pt x="151" y="38"/>
                  </a:lnTo>
                  <a:lnTo>
                    <a:pt x="155" y="39"/>
                  </a:lnTo>
                  <a:lnTo>
                    <a:pt x="155" y="38"/>
                  </a:lnTo>
                  <a:lnTo>
                    <a:pt x="154" y="32"/>
                  </a:lnTo>
                  <a:lnTo>
                    <a:pt x="154" y="27"/>
                  </a:lnTo>
                  <a:lnTo>
                    <a:pt x="157" y="24"/>
                  </a:lnTo>
                  <a:lnTo>
                    <a:pt x="161" y="25"/>
                  </a:lnTo>
                  <a:lnTo>
                    <a:pt x="170" y="31"/>
                  </a:lnTo>
                  <a:lnTo>
                    <a:pt x="173" y="28"/>
                  </a:lnTo>
                  <a:lnTo>
                    <a:pt x="173" y="31"/>
                  </a:lnTo>
                  <a:lnTo>
                    <a:pt x="165" y="17"/>
                  </a:lnTo>
                  <a:lnTo>
                    <a:pt x="160" y="4"/>
                  </a:lnTo>
                  <a:lnTo>
                    <a:pt x="152" y="0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6" name="Freeform 215"/>
            <p:cNvSpPr>
              <a:spLocks noChangeAspect="1"/>
            </p:cNvSpPr>
            <p:nvPr/>
          </p:nvSpPr>
          <p:spPr bwMode="gray">
            <a:xfrm>
              <a:off x="5117306" y="2881660"/>
              <a:ext cx="41275" cy="33338"/>
            </a:xfrm>
            <a:custGeom>
              <a:avLst/>
              <a:gdLst/>
              <a:ahLst/>
              <a:cxnLst>
                <a:cxn ang="0">
                  <a:pos x="25" y="107"/>
                </a:cxn>
                <a:cxn ang="0">
                  <a:pos x="8" y="90"/>
                </a:cxn>
                <a:cxn ang="0">
                  <a:pos x="0" y="70"/>
                </a:cxn>
                <a:cxn ang="0">
                  <a:pos x="0" y="53"/>
                </a:cxn>
                <a:cxn ang="0">
                  <a:pos x="5" y="17"/>
                </a:cxn>
                <a:cxn ang="0">
                  <a:pos x="6" y="19"/>
                </a:cxn>
                <a:cxn ang="0">
                  <a:pos x="11" y="19"/>
                </a:cxn>
                <a:cxn ang="0">
                  <a:pos x="14" y="16"/>
                </a:cxn>
                <a:cxn ang="0">
                  <a:pos x="14" y="8"/>
                </a:cxn>
                <a:cxn ang="0">
                  <a:pos x="32" y="1"/>
                </a:cxn>
                <a:cxn ang="0">
                  <a:pos x="35" y="3"/>
                </a:cxn>
                <a:cxn ang="0">
                  <a:pos x="41" y="10"/>
                </a:cxn>
                <a:cxn ang="0">
                  <a:pos x="44" y="10"/>
                </a:cxn>
                <a:cxn ang="0">
                  <a:pos x="44" y="5"/>
                </a:cxn>
                <a:cxn ang="0">
                  <a:pos x="51" y="0"/>
                </a:cxn>
                <a:cxn ang="0">
                  <a:pos x="67" y="4"/>
                </a:cxn>
                <a:cxn ang="0">
                  <a:pos x="71" y="0"/>
                </a:cxn>
                <a:cxn ang="0">
                  <a:pos x="86" y="3"/>
                </a:cxn>
                <a:cxn ang="0">
                  <a:pos x="97" y="1"/>
                </a:cxn>
                <a:cxn ang="0">
                  <a:pos x="103" y="4"/>
                </a:cxn>
                <a:cxn ang="0">
                  <a:pos x="126" y="24"/>
                </a:cxn>
                <a:cxn ang="0">
                  <a:pos x="131" y="53"/>
                </a:cxn>
                <a:cxn ang="0">
                  <a:pos x="132" y="69"/>
                </a:cxn>
                <a:cxn ang="0">
                  <a:pos x="126" y="71"/>
                </a:cxn>
                <a:cxn ang="0">
                  <a:pos x="111" y="85"/>
                </a:cxn>
                <a:cxn ang="0">
                  <a:pos x="91" y="85"/>
                </a:cxn>
                <a:cxn ang="0">
                  <a:pos x="72" y="92"/>
                </a:cxn>
                <a:cxn ang="0">
                  <a:pos x="61" y="102"/>
                </a:cxn>
                <a:cxn ang="0">
                  <a:pos x="25" y="107"/>
                </a:cxn>
              </a:cxnLst>
              <a:rect l="0" t="0" r="r" b="b"/>
              <a:pathLst>
                <a:path w="132" h="107">
                  <a:moveTo>
                    <a:pt x="25" y="107"/>
                  </a:moveTo>
                  <a:lnTo>
                    <a:pt x="8" y="90"/>
                  </a:lnTo>
                  <a:lnTo>
                    <a:pt x="0" y="70"/>
                  </a:lnTo>
                  <a:lnTo>
                    <a:pt x="0" y="53"/>
                  </a:lnTo>
                  <a:lnTo>
                    <a:pt x="5" y="17"/>
                  </a:lnTo>
                  <a:lnTo>
                    <a:pt x="6" y="19"/>
                  </a:lnTo>
                  <a:lnTo>
                    <a:pt x="11" y="19"/>
                  </a:lnTo>
                  <a:lnTo>
                    <a:pt x="14" y="16"/>
                  </a:lnTo>
                  <a:lnTo>
                    <a:pt x="14" y="8"/>
                  </a:lnTo>
                  <a:lnTo>
                    <a:pt x="32" y="1"/>
                  </a:lnTo>
                  <a:lnTo>
                    <a:pt x="35" y="3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4" y="5"/>
                  </a:lnTo>
                  <a:lnTo>
                    <a:pt x="51" y="0"/>
                  </a:lnTo>
                  <a:lnTo>
                    <a:pt x="67" y="4"/>
                  </a:lnTo>
                  <a:lnTo>
                    <a:pt x="71" y="0"/>
                  </a:lnTo>
                  <a:lnTo>
                    <a:pt x="86" y="3"/>
                  </a:lnTo>
                  <a:lnTo>
                    <a:pt x="97" y="1"/>
                  </a:lnTo>
                  <a:lnTo>
                    <a:pt x="103" y="4"/>
                  </a:lnTo>
                  <a:lnTo>
                    <a:pt x="126" y="24"/>
                  </a:lnTo>
                  <a:lnTo>
                    <a:pt x="131" y="53"/>
                  </a:lnTo>
                  <a:lnTo>
                    <a:pt x="132" y="69"/>
                  </a:lnTo>
                  <a:lnTo>
                    <a:pt x="126" y="71"/>
                  </a:lnTo>
                  <a:lnTo>
                    <a:pt x="111" y="85"/>
                  </a:lnTo>
                  <a:lnTo>
                    <a:pt x="91" y="85"/>
                  </a:lnTo>
                  <a:lnTo>
                    <a:pt x="72" y="92"/>
                  </a:lnTo>
                  <a:lnTo>
                    <a:pt x="61" y="102"/>
                  </a:lnTo>
                  <a:lnTo>
                    <a:pt x="25" y="107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7" name="Freeform 216"/>
            <p:cNvSpPr>
              <a:spLocks noChangeAspect="1"/>
            </p:cNvSpPr>
            <p:nvPr/>
          </p:nvSpPr>
          <p:spPr bwMode="gray">
            <a:xfrm>
              <a:off x="5110956" y="2734022"/>
              <a:ext cx="165100" cy="115888"/>
            </a:xfrm>
            <a:custGeom>
              <a:avLst/>
              <a:gdLst/>
              <a:ahLst/>
              <a:cxnLst>
                <a:cxn ang="0">
                  <a:pos x="449" y="356"/>
                </a:cxn>
                <a:cxn ang="0">
                  <a:pos x="399" y="334"/>
                </a:cxn>
                <a:cxn ang="0">
                  <a:pos x="373" y="328"/>
                </a:cxn>
                <a:cxn ang="0">
                  <a:pos x="327" y="347"/>
                </a:cxn>
                <a:cxn ang="0">
                  <a:pos x="291" y="364"/>
                </a:cxn>
                <a:cxn ang="0">
                  <a:pos x="206" y="355"/>
                </a:cxn>
                <a:cxn ang="0">
                  <a:pos x="158" y="351"/>
                </a:cxn>
                <a:cxn ang="0">
                  <a:pos x="153" y="328"/>
                </a:cxn>
                <a:cxn ang="0">
                  <a:pos x="131" y="322"/>
                </a:cxn>
                <a:cxn ang="0">
                  <a:pos x="134" y="295"/>
                </a:cxn>
                <a:cxn ang="0">
                  <a:pos x="115" y="293"/>
                </a:cxn>
                <a:cxn ang="0">
                  <a:pos x="72" y="270"/>
                </a:cxn>
                <a:cxn ang="0">
                  <a:pos x="69" y="246"/>
                </a:cxn>
                <a:cxn ang="0">
                  <a:pos x="49" y="238"/>
                </a:cxn>
                <a:cxn ang="0">
                  <a:pos x="35" y="207"/>
                </a:cxn>
                <a:cxn ang="0">
                  <a:pos x="19" y="182"/>
                </a:cxn>
                <a:cxn ang="0">
                  <a:pos x="0" y="172"/>
                </a:cxn>
                <a:cxn ang="0">
                  <a:pos x="35" y="162"/>
                </a:cxn>
                <a:cxn ang="0">
                  <a:pos x="59" y="138"/>
                </a:cxn>
                <a:cxn ang="0">
                  <a:pos x="73" y="112"/>
                </a:cxn>
                <a:cxn ang="0">
                  <a:pos x="91" y="85"/>
                </a:cxn>
                <a:cxn ang="0">
                  <a:pos x="99" y="63"/>
                </a:cxn>
                <a:cxn ang="0">
                  <a:pos x="110" y="46"/>
                </a:cxn>
                <a:cxn ang="0">
                  <a:pos x="132" y="39"/>
                </a:cxn>
                <a:cxn ang="0">
                  <a:pos x="144" y="25"/>
                </a:cxn>
                <a:cxn ang="0">
                  <a:pos x="168" y="22"/>
                </a:cxn>
                <a:cxn ang="0">
                  <a:pos x="210" y="27"/>
                </a:cxn>
                <a:cxn ang="0">
                  <a:pos x="241" y="22"/>
                </a:cxn>
                <a:cxn ang="0">
                  <a:pos x="261" y="37"/>
                </a:cxn>
                <a:cxn ang="0">
                  <a:pos x="295" y="21"/>
                </a:cxn>
                <a:cxn ang="0">
                  <a:pos x="346" y="0"/>
                </a:cxn>
                <a:cxn ang="0">
                  <a:pos x="360" y="1"/>
                </a:cxn>
                <a:cxn ang="0">
                  <a:pos x="386" y="25"/>
                </a:cxn>
                <a:cxn ang="0">
                  <a:pos x="397" y="55"/>
                </a:cxn>
                <a:cxn ang="0">
                  <a:pos x="422" y="97"/>
                </a:cxn>
                <a:cxn ang="0">
                  <a:pos x="438" y="146"/>
                </a:cxn>
                <a:cxn ang="0">
                  <a:pos x="436" y="182"/>
                </a:cxn>
                <a:cxn ang="0">
                  <a:pos x="440" y="207"/>
                </a:cxn>
                <a:cxn ang="0">
                  <a:pos x="440" y="225"/>
                </a:cxn>
                <a:cxn ang="0">
                  <a:pos x="462" y="241"/>
                </a:cxn>
                <a:cxn ang="0">
                  <a:pos x="483" y="232"/>
                </a:cxn>
                <a:cxn ang="0">
                  <a:pos x="506" y="226"/>
                </a:cxn>
                <a:cxn ang="0">
                  <a:pos x="521" y="230"/>
                </a:cxn>
                <a:cxn ang="0">
                  <a:pos x="523" y="254"/>
                </a:cxn>
                <a:cxn ang="0">
                  <a:pos x="518" y="270"/>
                </a:cxn>
                <a:cxn ang="0">
                  <a:pos x="502" y="279"/>
                </a:cxn>
                <a:cxn ang="0">
                  <a:pos x="485" y="296"/>
                </a:cxn>
                <a:cxn ang="0">
                  <a:pos x="475" y="296"/>
                </a:cxn>
                <a:cxn ang="0">
                  <a:pos x="487" y="277"/>
                </a:cxn>
                <a:cxn ang="0">
                  <a:pos x="480" y="263"/>
                </a:cxn>
                <a:cxn ang="0">
                  <a:pos x="472" y="299"/>
                </a:cxn>
                <a:cxn ang="0">
                  <a:pos x="467" y="317"/>
                </a:cxn>
                <a:cxn ang="0">
                  <a:pos x="465" y="344"/>
                </a:cxn>
              </a:cxnLst>
              <a:rect l="0" t="0" r="r" b="b"/>
              <a:pathLst>
                <a:path w="523" h="364">
                  <a:moveTo>
                    <a:pt x="467" y="355"/>
                  </a:moveTo>
                  <a:lnTo>
                    <a:pt x="449" y="356"/>
                  </a:lnTo>
                  <a:lnTo>
                    <a:pt x="429" y="343"/>
                  </a:lnTo>
                  <a:lnTo>
                    <a:pt x="399" y="334"/>
                  </a:lnTo>
                  <a:lnTo>
                    <a:pt x="393" y="329"/>
                  </a:lnTo>
                  <a:lnTo>
                    <a:pt x="373" y="328"/>
                  </a:lnTo>
                  <a:lnTo>
                    <a:pt x="347" y="337"/>
                  </a:lnTo>
                  <a:lnTo>
                    <a:pt x="327" y="347"/>
                  </a:lnTo>
                  <a:lnTo>
                    <a:pt x="308" y="359"/>
                  </a:lnTo>
                  <a:lnTo>
                    <a:pt x="291" y="364"/>
                  </a:lnTo>
                  <a:lnTo>
                    <a:pt x="247" y="356"/>
                  </a:lnTo>
                  <a:lnTo>
                    <a:pt x="206" y="355"/>
                  </a:lnTo>
                  <a:lnTo>
                    <a:pt x="172" y="351"/>
                  </a:lnTo>
                  <a:lnTo>
                    <a:pt x="158" y="351"/>
                  </a:lnTo>
                  <a:lnTo>
                    <a:pt x="147" y="343"/>
                  </a:lnTo>
                  <a:lnTo>
                    <a:pt x="153" y="328"/>
                  </a:lnTo>
                  <a:lnTo>
                    <a:pt x="141" y="324"/>
                  </a:lnTo>
                  <a:lnTo>
                    <a:pt x="131" y="322"/>
                  </a:lnTo>
                  <a:lnTo>
                    <a:pt x="124" y="306"/>
                  </a:lnTo>
                  <a:lnTo>
                    <a:pt x="134" y="295"/>
                  </a:lnTo>
                  <a:lnTo>
                    <a:pt x="126" y="284"/>
                  </a:lnTo>
                  <a:lnTo>
                    <a:pt x="115" y="293"/>
                  </a:lnTo>
                  <a:lnTo>
                    <a:pt x="87" y="283"/>
                  </a:lnTo>
                  <a:lnTo>
                    <a:pt x="72" y="270"/>
                  </a:lnTo>
                  <a:lnTo>
                    <a:pt x="71" y="256"/>
                  </a:lnTo>
                  <a:lnTo>
                    <a:pt x="69" y="246"/>
                  </a:lnTo>
                  <a:lnTo>
                    <a:pt x="60" y="241"/>
                  </a:lnTo>
                  <a:lnTo>
                    <a:pt x="49" y="238"/>
                  </a:lnTo>
                  <a:lnTo>
                    <a:pt x="40" y="225"/>
                  </a:lnTo>
                  <a:lnTo>
                    <a:pt x="35" y="207"/>
                  </a:lnTo>
                  <a:lnTo>
                    <a:pt x="30" y="194"/>
                  </a:lnTo>
                  <a:lnTo>
                    <a:pt x="19" y="182"/>
                  </a:lnTo>
                  <a:lnTo>
                    <a:pt x="5" y="176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35" y="162"/>
                  </a:lnTo>
                  <a:lnTo>
                    <a:pt x="51" y="155"/>
                  </a:lnTo>
                  <a:lnTo>
                    <a:pt x="59" y="138"/>
                  </a:lnTo>
                  <a:lnTo>
                    <a:pt x="66" y="128"/>
                  </a:lnTo>
                  <a:lnTo>
                    <a:pt x="73" y="112"/>
                  </a:lnTo>
                  <a:lnTo>
                    <a:pt x="78" y="98"/>
                  </a:lnTo>
                  <a:lnTo>
                    <a:pt x="91" y="85"/>
                  </a:lnTo>
                  <a:lnTo>
                    <a:pt x="93" y="74"/>
                  </a:lnTo>
                  <a:lnTo>
                    <a:pt x="99" y="63"/>
                  </a:lnTo>
                  <a:lnTo>
                    <a:pt x="101" y="55"/>
                  </a:lnTo>
                  <a:lnTo>
                    <a:pt x="110" y="46"/>
                  </a:lnTo>
                  <a:lnTo>
                    <a:pt x="125" y="39"/>
                  </a:lnTo>
                  <a:lnTo>
                    <a:pt x="132" y="39"/>
                  </a:lnTo>
                  <a:lnTo>
                    <a:pt x="140" y="32"/>
                  </a:lnTo>
                  <a:lnTo>
                    <a:pt x="144" y="25"/>
                  </a:lnTo>
                  <a:lnTo>
                    <a:pt x="151" y="22"/>
                  </a:lnTo>
                  <a:lnTo>
                    <a:pt x="168" y="22"/>
                  </a:lnTo>
                  <a:lnTo>
                    <a:pt x="187" y="25"/>
                  </a:lnTo>
                  <a:lnTo>
                    <a:pt x="210" y="27"/>
                  </a:lnTo>
                  <a:lnTo>
                    <a:pt x="225" y="24"/>
                  </a:lnTo>
                  <a:lnTo>
                    <a:pt x="241" y="22"/>
                  </a:lnTo>
                  <a:lnTo>
                    <a:pt x="252" y="32"/>
                  </a:lnTo>
                  <a:lnTo>
                    <a:pt x="261" y="37"/>
                  </a:lnTo>
                  <a:lnTo>
                    <a:pt x="277" y="26"/>
                  </a:lnTo>
                  <a:lnTo>
                    <a:pt x="295" y="21"/>
                  </a:lnTo>
                  <a:lnTo>
                    <a:pt x="312" y="21"/>
                  </a:lnTo>
                  <a:lnTo>
                    <a:pt x="346" y="0"/>
                  </a:lnTo>
                  <a:lnTo>
                    <a:pt x="352" y="1"/>
                  </a:lnTo>
                  <a:lnTo>
                    <a:pt x="360" y="1"/>
                  </a:lnTo>
                  <a:lnTo>
                    <a:pt x="372" y="11"/>
                  </a:lnTo>
                  <a:lnTo>
                    <a:pt x="386" y="25"/>
                  </a:lnTo>
                  <a:lnTo>
                    <a:pt x="394" y="38"/>
                  </a:lnTo>
                  <a:lnTo>
                    <a:pt x="397" y="55"/>
                  </a:lnTo>
                  <a:lnTo>
                    <a:pt x="409" y="76"/>
                  </a:lnTo>
                  <a:lnTo>
                    <a:pt x="422" y="97"/>
                  </a:lnTo>
                  <a:lnTo>
                    <a:pt x="433" y="117"/>
                  </a:lnTo>
                  <a:lnTo>
                    <a:pt x="438" y="146"/>
                  </a:lnTo>
                  <a:lnTo>
                    <a:pt x="438" y="166"/>
                  </a:lnTo>
                  <a:lnTo>
                    <a:pt x="436" y="182"/>
                  </a:lnTo>
                  <a:lnTo>
                    <a:pt x="438" y="194"/>
                  </a:lnTo>
                  <a:lnTo>
                    <a:pt x="440" y="207"/>
                  </a:lnTo>
                  <a:lnTo>
                    <a:pt x="440" y="221"/>
                  </a:lnTo>
                  <a:lnTo>
                    <a:pt x="440" y="225"/>
                  </a:lnTo>
                  <a:lnTo>
                    <a:pt x="448" y="224"/>
                  </a:lnTo>
                  <a:lnTo>
                    <a:pt x="462" y="241"/>
                  </a:lnTo>
                  <a:lnTo>
                    <a:pt x="472" y="240"/>
                  </a:lnTo>
                  <a:lnTo>
                    <a:pt x="483" y="232"/>
                  </a:lnTo>
                  <a:lnTo>
                    <a:pt x="497" y="230"/>
                  </a:lnTo>
                  <a:lnTo>
                    <a:pt x="506" y="226"/>
                  </a:lnTo>
                  <a:lnTo>
                    <a:pt x="515" y="226"/>
                  </a:lnTo>
                  <a:lnTo>
                    <a:pt x="521" y="230"/>
                  </a:lnTo>
                  <a:lnTo>
                    <a:pt x="523" y="237"/>
                  </a:lnTo>
                  <a:lnTo>
                    <a:pt x="523" y="254"/>
                  </a:lnTo>
                  <a:lnTo>
                    <a:pt x="521" y="265"/>
                  </a:lnTo>
                  <a:lnTo>
                    <a:pt x="518" y="270"/>
                  </a:lnTo>
                  <a:lnTo>
                    <a:pt x="513" y="277"/>
                  </a:lnTo>
                  <a:lnTo>
                    <a:pt x="502" y="279"/>
                  </a:lnTo>
                  <a:lnTo>
                    <a:pt x="492" y="286"/>
                  </a:lnTo>
                  <a:lnTo>
                    <a:pt x="485" y="296"/>
                  </a:lnTo>
                  <a:lnTo>
                    <a:pt x="478" y="302"/>
                  </a:lnTo>
                  <a:lnTo>
                    <a:pt x="475" y="296"/>
                  </a:lnTo>
                  <a:lnTo>
                    <a:pt x="481" y="289"/>
                  </a:lnTo>
                  <a:lnTo>
                    <a:pt x="487" y="277"/>
                  </a:lnTo>
                  <a:lnTo>
                    <a:pt x="487" y="263"/>
                  </a:lnTo>
                  <a:lnTo>
                    <a:pt x="480" y="263"/>
                  </a:lnTo>
                  <a:lnTo>
                    <a:pt x="476" y="286"/>
                  </a:lnTo>
                  <a:lnTo>
                    <a:pt x="472" y="299"/>
                  </a:lnTo>
                  <a:lnTo>
                    <a:pt x="469" y="310"/>
                  </a:lnTo>
                  <a:lnTo>
                    <a:pt x="467" y="317"/>
                  </a:lnTo>
                  <a:lnTo>
                    <a:pt x="467" y="336"/>
                  </a:lnTo>
                  <a:lnTo>
                    <a:pt x="465" y="344"/>
                  </a:lnTo>
                  <a:lnTo>
                    <a:pt x="467" y="35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8" name="Freeform 217"/>
            <p:cNvSpPr>
              <a:spLocks noChangeAspect="1"/>
            </p:cNvSpPr>
            <p:nvPr/>
          </p:nvSpPr>
          <p:spPr bwMode="gray">
            <a:xfrm>
              <a:off x="5166519" y="2397472"/>
              <a:ext cx="85725" cy="69850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40" y="5"/>
                </a:cxn>
                <a:cxn ang="0">
                  <a:pos x="159" y="13"/>
                </a:cxn>
                <a:cxn ang="0">
                  <a:pos x="184" y="21"/>
                </a:cxn>
                <a:cxn ang="0">
                  <a:pos x="239" y="26"/>
                </a:cxn>
                <a:cxn ang="0">
                  <a:pos x="253" y="15"/>
                </a:cxn>
                <a:cxn ang="0">
                  <a:pos x="265" y="22"/>
                </a:cxn>
                <a:cxn ang="0">
                  <a:pos x="264" y="38"/>
                </a:cxn>
                <a:cxn ang="0">
                  <a:pos x="244" y="64"/>
                </a:cxn>
                <a:cxn ang="0">
                  <a:pos x="242" y="91"/>
                </a:cxn>
                <a:cxn ang="0">
                  <a:pos x="240" y="116"/>
                </a:cxn>
                <a:cxn ang="0">
                  <a:pos x="243" y="127"/>
                </a:cxn>
                <a:cxn ang="0">
                  <a:pos x="232" y="143"/>
                </a:cxn>
                <a:cxn ang="0">
                  <a:pos x="224" y="154"/>
                </a:cxn>
                <a:cxn ang="0">
                  <a:pos x="237" y="162"/>
                </a:cxn>
                <a:cxn ang="0">
                  <a:pos x="261" y="178"/>
                </a:cxn>
                <a:cxn ang="0">
                  <a:pos x="250" y="194"/>
                </a:cxn>
                <a:cxn ang="0">
                  <a:pos x="233" y="176"/>
                </a:cxn>
                <a:cxn ang="0">
                  <a:pos x="229" y="198"/>
                </a:cxn>
                <a:cxn ang="0">
                  <a:pos x="224" y="220"/>
                </a:cxn>
                <a:cxn ang="0">
                  <a:pos x="206" y="215"/>
                </a:cxn>
                <a:cxn ang="0">
                  <a:pos x="183" y="220"/>
                </a:cxn>
                <a:cxn ang="0">
                  <a:pos x="153" y="201"/>
                </a:cxn>
                <a:cxn ang="0">
                  <a:pos x="134" y="186"/>
                </a:cxn>
                <a:cxn ang="0">
                  <a:pos x="104" y="171"/>
                </a:cxn>
                <a:cxn ang="0">
                  <a:pos x="65" y="185"/>
                </a:cxn>
                <a:cxn ang="0">
                  <a:pos x="50" y="192"/>
                </a:cxn>
                <a:cxn ang="0">
                  <a:pos x="56" y="155"/>
                </a:cxn>
                <a:cxn ang="0">
                  <a:pos x="60" y="139"/>
                </a:cxn>
                <a:cxn ang="0">
                  <a:pos x="43" y="144"/>
                </a:cxn>
                <a:cxn ang="0">
                  <a:pos x="28" y="140"/>
                </a:cxn>
                <a:cxn ang="0">
                  <a:pos x="14" y="139"/>
                </a:cxn>
                <a:cxn ang="0">
                  <a:pos x="5" y="119"/>
                </a:cxn>
                <a:cxn ang="0">
                  <a:pos x="7" y="100"/>
                </a:cxn>
                <a:cxn ang="0">
                  <a:pos x="16" y="94"/>
                </a:cxn>
                <a:cxn ang="0">
                  <a:pos x="3" y="79"/>
                </a:cxn>
                <a:cxn ang="0">
                  <a:pos x="5" y="72"/>
                </a:cxn>
                <a:cxn ang="0">
                  <a:pos x="3" y="49"/>
                </a:cxn>
                <a:cxn ang="0">
                  <a:pos x="35" y="38"/>
                </a:cxn>
                <a:cxn ang="0">
                  <a:pos x="39" y="30"/>
                </a:cxn>
                <a:cxn ang="0">
                  <a:pos x="54" y="21"/>
                </a:cxn>
                <a:cxn ang="0">
                  <a:pos x="77" y="13"/>
                </a:cxn>
                <a:cxn ang="0">
                  <a:pos x="108" y="16"/>
                </a:cxn>
                <a:cxn ang="0">
                  <a:pos x="111" y="5"/>
                </a:cxn>
              </a:cxnLst>
              <a:rect l="0" t="0" r="r" b="b"/>
              <a:pathLst>
                <a:path w="267" h="220">
                  <a:moveTo>
                    <a:pt x="121" y="5"/>
                  </a:moveTo>
                  <a:lnTo>
                    <a:pt x="124" y="0"/>
                  </a:lnTo>
                  <a:lnTo>
                    <a:pt x="131" y="9"/>
                  </a:lnTo>
                  <a:lnTo>
                    <a:pt x="140" y="5"/>
                  </a:lnTo>
                  <a:lnTo>
                    <a:pt x="147" y="6"/>
                  </a:lnTo>
                  <a:lnTo>
                    <a:pt x="159" y="13"/>
                  </a:lnTo>
                  <a:lnTo>
                    <a:pt x="179" y="15"/>
                  </a:lnTo>
                  <a:lnTo>
                    <a:pt x="184" y="21"/>
                  </a:lnTo>
                  <a:lnTo>
                    <a:pt x="196" y="25"/>
                  </a:lnTo>
                  <a:lnTo>
                    <a:pt x="239" y="26"/>
                  </a:lnTo>
                  <a:lnTo>
                    <a:pt x="250" y="22"/>
                  </a:lnTo>
                  <a:lnTo>
                    <a:pt x="253" y="15"/>
                  </a:lnTo>
                  <a:lnTo>
                    <a:pt x="260" y="16"/>
                  </a:lnTo>
                  <a:lnTo>
                    <a:pt x="265" y="22"/>
                  </a:lnTo>
                  <a:lnTo>
                    <a:pt x="267" y="30"/>
                  </a:lnTo>
                  <a:lnTo>
                    <a:pt x="264" y="38"/>
                  </a:lnTo>
                  <a:lnTo>
                    <a:pt x="253" y="49"/>
                  </a:lnTo>
                  <a:lnTo>
                    <a:pt x="244" y="64"/>
                  </a:lnTo>
                  <a:lnTo>
                    <a:pt x="238" y="78"/>
                  </a:lnTo>
                  <a:lnTo>
                    <a:pt x="242" y="91"/>
                  </a:lnTo>
                  <a:lnTo>
                    <a:pt x="239" y="110"/>
                  </a:lnTo>
                  <a:lnTo>
                    <a:pt x="240" y="116"/>
                  </a:lnTo>
                  <a:lnTo>
                    <a:pt x="243" y="121"/>
                  </a:lnTo>
                  <a:lnTo>
                    <a:pt x="243" y="127"/>
                  </a:lnTo>
                  <a:lnTo>
                    <a:pt x="240" y="134"/>
                  </a:lnTo>
                  <a:lnTo>
                    <a:pt x="232" y="143"/>
                  </a:lnTo>
                  <a:lnTo>
                    <a:pt x="227" y="146"/>
                  </a:lnTo>
                  <a:lnTo>
                    <a:pt x="224" y="154"/>
                  </a:lnTo>
                  <a:lnTo>
                    <a:pt x="228" y="161"/>
                  </a:lnTo>
                  <a:lnTo>
                    <a:pt x="237" y="162"/>
                  </a:lnTo>
                  <a:lnTo>
                    <a:pt x="250" y="161"/>
                  </a:lnTo>
                  <a:lnTo>
                    <a:pt x="261" y="178"/>
                  </a:lnTo>
                  <a:lnTo>
                    <a:pt x="260" y="194"/>
                  </a:lnTo>
                  <a:lnTo>
                    <a:pt x="250" y="194"/>
                  </a:lnTo>
                  <a:lnTo>
                    <a:pt x="242" y="183"/>
                  </a:lnTo>
                  <a:lnTo>
                    <a:pt x="233" y="176"/>
                  </a:lnTo>
                  <a:lnTo>
                    <a:pt x="233" y="191"/>
                  </a:lnTo>
                  <a:lnTo>
                    <a:pt x="229" y="198"/>
                  </a:lnTo>
                  <a:lnTo>
                    <a:pt x="223" y="213"/>
                  </a:lnTo>
                  <a:lnTo>
                    <a:pt x="224" y="220"/>
                  </a:lnTo>
                  <a:lnTo>
                    <a:pt x="223" y="219"/>
                  </a:lnTo>
                  <a:lnTo>
                    <a:pt x="206" y="215"/>
                  </a:lnTo>
                  <a:lnTo>
                    <a:pt x="191" y="217"/>
                  </a:lnTo>
                  <a:lnTo>
                    <a:pt x="183" y="220"/>
                  </a:lnTo>
                  <a:lnTo>
                    <a:pt x="175" y="220"/>
                  </a:lnTo>
                  <a:lnTo>
                    <a:pt x="153" y="201"/>
                  </a:lnTo>
                  <a:lnTo>
                    <a:pt x="148" y="191"/>
                  </a:lnTo>
                  <a:lnTo>
                    <a:pt x="134" y="186"/>
                  </a:lnTo>
                  <a:lnTo>
                    <a:pt x="120" y="175"/>
                  </a:lnTo>
                  <a:lnTo>
                    <a:pt x="104" y="171"/>
                  </a:lnTo>
                  <a:lnTo>
                    <a:pt x="78" y="175"/>
                  </a:lnTo>
                  <a:lnTo>
                    <a:pt x="65" y="185"/>
                  </a:lnTo>
                  <a:lnTo>
                    <a:pt x="56" y="186"/>
                  </a:lnTo>
                  <a:lnTo>
                    <a:pt x="50" y="192"/>
                  </a:lnTo>
                  <a:lnTo>
                    <a:pt x="54" y="180"/>
                  </a:lnTo>
                  <a:lnTo>
                    <a:pt x="56" y="155"/>
                  </a:lnTo>
                  <a:lnTo>
                    <a:pt x="60" y="144"/>
                  </a:lnTo>
                  <a:lnTo>
                    <a:pt x="60" y="139"/>
                  </a:lnTo>
                  <a:lnTo>
                    <a:pt x="45" y="137"/>
                  </a:lnTo>
                  <a:lnTo>
                    <a:pt x="43" y="144"/>
                  </a:lnTo>
                  <a:lnTo>
                    <a:pt x="34" y="149"/>
                  </a:lnTo>
                  <a:lnTo>
                    <a:pt x="28" y="140"/>
                  </a:lnTo>
                  <a:lnTo>
                    <a:pt x="22" y="142"/>
                  </a:lnTo>
                  <a:lnTo>
                    <a:pt x="14" y="139"/>
                  </a:lnTo>
                  <a:lnTo>
                    <a:pt x="11" y="128"/>
                  </a:lnTo>
                  <a:lnTo>
                    <a:pt x="5" y="119"/>
                  </a:lnTo>
                  <a:lnTo>
                    <a:pt x="3" y="110"/>
                  </a:lnTo>
                  <a:lnTo>
                    <a:pt x="7" y="100"/>
                  </a:lnTo>
                  <a:lnTo>
                    <a:pt x="18" y="97"/>
                  </a:lnTo>
                  <a:lnTo>
                    <a:pt x="16" y="94"/>
                  </a:lnTo>
                  <a:lnTo>
                    <a:pt x="2" y="92"/>
                  </a:lnTo>
                  <a:lnTo>
                    <a:pt x="3" y="79"/>
                  </a:lnTo>
                  <a:lnTo>
                    <a:pt x="6" y="75"/>
                  </a:lnTo>
                  <a:lnTo>
                    <a:pt x="5" y="72"/>
                  </a:lnTo>
                  <a:lnTo>
                    <a:pt x="0" y="70"/>
                  </a:lnTo>
                  <a:lnTo>
                    <a:pt x="3" y="49"/>
                  </a:lnTo>
                  <a:lnTo>
                    <a:pt x="8" y="46"/>
                  </a:lnTo>
                  <a:lnTo>
                    <a:pt x="35" y="38"/>
                  </a:lnTo>
                  <a:lnTo>
                    <a:pt x="35" y="33"/>
                  </a:lnTo>
                  <a:lnTo>
                    <a:pt x="39" y="30"/>
                  </a:lnTo>
                  <a:lnTo>
                    <a:pt x="48" y="27"/>
                  </a:lnTo>
                  <a:lnTo>
                    <a:pt x="54" y="21"/>
                  </a:lnTo>
                  <a:lnTo>
                    <a:pt x="75" y="22"/>
                  </a:lnTo>
                  <a:lnTo>
                    <a:pt x="77" y="13"/>
                  </a:lnTo>
                  <a:lnTo>
                    <a:pt x="87" y="19"/>
                  </a:lnTo>
                  <a:lnTo>
                    <a:pt x="108" y="16"/>
                  </a:lnTo>
                  <a:lnTo>
                    <a:pt x="113" y="13"/>
                  </a:lnTo>
                  <a:lnTo>
                    <a:pt x="111" y="5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09" name="Freeform 218"/>
            <p:cNvSpPr>
              <a:spLocks noChangeAspect="1"/>
            </p:cNvSpPr>
            <p:nvPr/>
          </p:nvSpPr>
          <p:spPr bwMode="gray">
            <a:xfrm>
              <a:off x="5117306" y="1964085"/>
              <a:ext cx="188913" cy="425450"/>
            </a:xfrm>
            <a:custGeom>
              <a:avLst/>
              <a:gdLst/>
              <a:ahLst/>
              <a:cxnLst>
                <a:cxn ang="0">
                  <a:pos x="46" y="207"/>
                </a:cxn>
                <a:cxn ang="0">
                  <a:pos x="162" y="322"/>
                </a:cxn>
                <a:cxn ang="0">
                  <a:pos x="159" y="379"/>
                </a:cxn>
                <a:cxn ang="0">
                  <a:pos x="161" y="435"/>
                </a:cxn>
                <a:cxn ang="0">
                  <a:pos x="183" y="520"/>
                </a:cxn>
                <a:cxn ang="0">
                  <a:pos x="189" y="605"/>
                </a:cxn>
                <a:cxn ang="0">
                  <a:pos x="211" y="625"/>
                </a:cxn>
                <a:cxn ang="0">
                  <a:pos x="240" y="648"/>
                </a:cxn>
                <a:cxn ang="0">
                  <a:pos x="270" y="734"/>
                </a:cxn>
                <a:cxn ang="0">
                  <a:pos x="251" y="743"/>
                </a:cxn>
                <a:cxn ang="0">
                  <a:pos x="200" y="801"/>
                </a:cxn>
                <a:cxn ang="0">
                  <a:pos x="118" y="918"/>
                </a:cxn>
                <a:cxn ang="0">
                  <a:pos x="90" y="949"/>
                </a:cxn>
                <a:cxn ang="0">
                  <a:pos x="63" y="972"/>
                </a:cxn>
                <a:cxn ang="0">
                  <a:pos x="39" y="990"/>
                </a:cxn>
                <a:cxn ang="0">
                  <a:pos x="21" y="1019"/>
                </a:cxn>
                <a:cxn ang="0">
                  <a:pos x="33" y="1065"/>
                </a:cxn>
                <a:cxn ang="0">
                  <a:pos x="43" y="1120"/>
                </a:cxn>
                <a:cxn ang="0">
                  <a:pos x="57" y="1152"/>
                </a:cxn>
                <a:cxn ang="0">
                  <a:pos x="44" y="1159"/>
                </a:cxn>
                <a:cxn ang="0">
                  <a:pos x="39" y="1202"/>
                </a:cxn>
                <a:cxn ang="0">
                  <a:pos x="37" y="1224"/>
                </a:cxn>
                <a:cxn ang="0">
                  <a:pos x="43" y="1241"/>
                </a:cxn>
                <a:cxn ang="0">
                  <a:pos x="64" y="1257"/>
                </a:cxn>
                <a:cxn ang="0">
                  <a:pos x="100" y="1278"/>
                </a:cxn>
                <a:cxn ang="0">
                  <a:pos x="122" y="1288"/>
                </a:cxn>
                <a:cxn ang="0">
                  <a:pos x="136" y="1324"/>
                </a:cxn>
                <a:cxn ang="0">
                  <a:pos x="139" y="1333"/>
                </a:cxn>
                <a:cxn ang="0">
                  <a:pos x="157" y="1327"/>
                </a:cxn>
                <a:cxn ang="0">
                  <a:pos x="200" y="1316"/>
                </a:cxn>
                <a:cxn ang="0">
                  <a:pos x="229" y="1299"/>
                </a:cxn>
                <a:cxn ang="0">
                  <a:pos x="268" y="1276"/>
                </a:cxn>
                <a:cxn ang="0">
                  <a:pos x="290" y="1272"/>
                </a:cxn>
                <a:cxn ang="0">
                  <a:pos x="329" y="1268"/>
                </a:cxn>
                <a:cxn ang="0">
                  <a:pos x="377" y="1265"/>
                </a:cxn>
                <a:cxn ang="0">
                  <a:pos x="423" y="1231"/>
                </a:cxn>
                <a:cxn ang="0">
                  <a:pos x="576" y="1050"/>
                </a:cxn>
                <a:cxn ang="0">
                  <a:pos x="579" y="962"/>
                </a:cxn>
                <a:cxn ang="0">
                  <a:pos x="530" y="891"/>
                </a:cxn>
                <a:cxn ang="0">
                  <a:pos x="549" y="822"/>
                </a:cxn>
                <a:cxn ang="0">
                  <a:pos x="520" y="753"/>
                </a:cxn>
                <a:cxn ang="0">
                  <a:pos x="507" y="699"/>
                </a:cxn>
                <a:cxn ang="0">
                  <a:pos x="525" y="639"/>
                </a:cxn>
                <a:cxn ang="0">
                  <a:pos x="495" y="546"/>
                </a:cxn>
                <a:cxn ang="0">
                  <a:pos x="474" y="469"/>
                </a:cxn>
                <a:cxn ang="0">
                  <a:pos x="514" y="354"/>
                </a:cxn>
                <a:cxn ang="0">
                  <a:pos x="456" y="291"/>
                </a:cxn>
                <a:cxn ang="0">
                  <a:pos x="434" y="232"/>
                </a:cxn>
                <a:cxn ang="0">
                  <a:pos x="436" y="185"/>
                </a:cxn>
                <a:cxn ang="0">
                  <a:pos x="460" y="126"/>
                </a:cxn>
                <a:cxn ang="0">
                  <a:pos x="453" y="41"/>
                </a:cxn>
                <a:cxn ang="0">
                  <a:pos x="409" y="0"/>
                </a:cxn>
                <a:cxn ang="0">
                  <a:pos x="310" y="32"/>
                </a:cxn>
                <a:cxn ang="0">
                  <a:pos x="283" y="132"/>
                </a:cxn>
                <a:cxn ang="0">
                  <a:pos x="248" y="201"/>
                </a:cxn>
                <a:cxn ang="0">
                  <a:pos x="207" y="205"/>
                </a:cxn>
                <a:cxn ang="0">
                  <a:pos x="156" y="214"/>
                </a:cxn>
                <a:cxn ang="0">
                  <a:pos x="98" y="196"/>
                </a:cxn>
                <a:cxn ang="0">
                  <a:pos x="37" y="116"/>
                </a:cxn>
                <a:cxn ang="0">
                  <a:pos x="20" y="150"/>
                </a:cxn>
              </a:cxnLst>
              <a:rect l="0" t="0" r="r" b="b"/>
              <a:pathLst>
                <a:path w="593" h="1339">
                  <a:moveTo>
                    <a:pt x="0" y="156"/>
                  </a:moveTo>
                  <a:lnTo>
                    <a:pt x="3" y="156"/>
                  </a:lnTo>
                  <a:lnTo>
                    <a:pt x="5" y="161"/>
                  </a:lnTo>
                  <a:lnTo>
                    <a:pt x="46" y="207"/>
                  </a:lnTo>
                  <a:lnTo>
                    <a:pt x="76" y="237"/>
                  </a:lnTo>
                  <a:lnTo>
                    <a:pt x="112" y="248"/>
                  </a:lnTo>
                  <a:lnTo>
                    <a:pt x="130" y="266"/>
                  </a:lnTo>
                  <a:lnTo>
                    <a:pt x="162" y="322"/>
                  </a:lnTo>
                  <a:lnTo>
                    <a:pt x="165" y="329"/>
                  </a:lnTo>
                  <a:lnTo>
                    <a:pt x="160" y="342"/>
                  </a:lnTo>
                  <a:lnTo>
                    <a:pt x="159" y="358"/>
                  </a:lnTo>
                  <a:lnTo>
                    <a:pt x="159" y="379"/>
                  </a:lnTo>
                  <a:lnTo>
                    <a:pt x="160" y="393"/>
                  </a:lnTo>
                  <a:lnTo>
                    <a:pt x="165" y="399"/>
                  </a:lnTo>
                  <a:lnTo>
                    <a:pt x="167" y="414"/>
                  </a:lnTo>
                  <a:lnTo>
                    <a:pt x="161" y="435"/>
                  </a:lnTo>
                  <a:lnTo>
                    <a:pt x="164" y="452"/>
                  </a:lnTo>
                  <a:lnTo>
                    <a:pt x="184" y="498"/>
                  </a:lnTo>
                  <a:lnTo>
                    <a:pt x="184" y="510"/>
                  </a:lnTo>
                  <a:lnTo>
                    <a:pt x="183" y="520"/>
                  </a:lnTo>
                  <a:lnTo>
                    <a:pt x="175" y="533"/>
                  </a:lnTo>
                  <a:lnTo>
                    <a:pt x="171" y="551"/>
                  </a:lnTo>
                  <a:lnTo>
                    <a:pt x="175" y="571"/>
                  </a:lnTo>
                  <a:lnTo>
                    <a:pt x="189" y="605"/>
                  </a:lnTo>
                  <a:lnTo>
                    <a:pt x="197" y="613"/>
                  </a:lnTo>
                  <a:lnTo>
                    <a:pt x="202" y="614"/>
                  </a:lnTo>
                  <a:lnTo>
                    <a:pt x="205" y="622"/>
                  </a:lnTo>
                  <a:lnTo>
                    <a:pt x="211" y="625"/>
                  </a:lnTo>
                  <a:lnTo>
                    <a:pt x="216" y="619"/>
                  </a:lnTo>
                  <a:lnTo>
                    <a:pt x="220" y="623"/>
                  </a:lnTo>
                  <a:lnTo>
                    <a:pt x="224" y="637"/>
                  </a:lnTo>
                  <a:lnTo>
                    <a:pt x="240" y="648"/>
                  </a:lnTo>
                  <a:lnTo>
                    <a:pt x="257" y="671"/>
                  </a:lnTo>
                  <a:lnTo>
                    <a:pt x="262" y="684"/>
                  </a:lnTo>
                  <a:lnTo>
                    <a:pt x="259" y="714"/>
                  </a:lnTo>
                  <a:lnTo>
                    <a:pt x="270" y="734"/>
                  </a:lnTo>
                  <a:lnTo>
                    <a:pt x="262" y="732"/>
                  </a:lnTo>
                  <a:lnTo>
                    <a:pt x="258" y="740"/>
                  </a:lnTo>
                  <a:lnTo>
                    <a:pt x="262" y="750"/>
                  </a:lnTo>
                  <a:lnTo>
                    <a:pt x="251" y="743"/>
                  </a:lnTo>
                  <a:lnTo>
                    <a:pt x="241" y="745"/>
                  </a:lnTo>
                  <a:lnTo>
                    <a:pt x="222" y="752"/>
                  </a:lnTo>
                  <a:lnTo>
                    <a:pt x="214" y="788"/>
                  </a:lnTo>
                  <a:lnTo>
                    <a:pt x="200" y="801"/>
                  </a:lnTo>
                  <a:lnTo>
                    <a:pt x="181" y="828"/>
                  </a:lnTo>
                  <a:lnTo>
                    <a:pt x="156" y="855"/>
                  </a:lnTo>
                  <a:lnTo>
                    <a:pt x="140" y="879"/>
                  </a:lnTo>
                  <a:lnTo>
                    <a:pt x="118" y="918"/>
                  </a:lnTo>
                  <a:lnTo>
                    <a:pt x="108" y="925"/>
                  </a:lnTo>
                  <a:lnTo>
                    <a:pt x="102" y="935"/>
                  </a:lnTo>
                  <a:lnTo>
                    <a:pt x="97" y="940"/>
                  </a:lnTo>
                  <a:lnTo>
                    <a:pt x="90" y="949"/>
                  </a:lnTo>
                  <a:lnTo>
                    <a:pt x="70" y="952"/>
                  </a:lnTo>
                  <a:lnTo>
                    <a:pt x="62" y="949"/>
                  </a:lnTo>
                  <a:lnTo>
                    <a:pt x="55" y="962"/>
                  </a:lnTo>
                  <a:lnTo>
                    <a:pt x="63" y="972"/>
                  </a:lnTo>
                  <a:lnTo>
                    <a:pt x="59" y="974"/>
                  </a:lnTo>
                  <a:lnTo>
                    <a:pt x="42" y="976"/>
                  </a:lnTo>
                  <a:lnTo>
                    <a:pt x="43" y="982"/>
                  </a:lnTo>
                  <a:lnTo>
                    <a:pt x="39" y="990"/>
                  </a:lnTo>
                  <a:lnTo>
                    <a:pt x="33" y="990"/>
                  </a:lnTo>
                  <a:lnTo>
                    <a:pt x="30" y="993"/>
                  </a:lnTo>
                  <a:lnTo>
                    <a:pt x="26" y="1000"/>
                  </a:lnTo>
                  <a:lnTo>
                    <a:pt x="21" y="1019"/>
                  </a:lnTo>
                  <a:lnTo>
                    <a:pt x="23" y="1039"/>
                  </a:lnTo>
                  <a:lnTo>
                    <a:pt x="26" y="1047"/>
                  </a:lnTo>
                  <a:lnTo>
                    <a:pt x="30" y="1053"/>
                  </a:lnTo>
                  <a:lnTo>
                    <a:pt x="33" y="1065"/>
                  </a:lnTo>
                  <a:lnTo>
                    <a:pt x="30" y="1091"/>
                  </a:lnTo>
                  <a:lnTo>
                    <a:pt x="35" y="1101"/>
                  </a:lnTo>
                  <a:lnTo>
                    <a:pt x="42" y="1109"/>
                  </a:lnTo>
                  <a:lnTo>
                    <a:pt x="43" y="1120"/>
                  </a:lnTo>
                  <a:lnTo>
                    <a:pt x="47" y="1135"/>
                  </a:lnTo>
                  <a:lnTo>
                    <a:pt x="50" y="1144"/>
                  </a:lnTo>
                  <a:lnTo>
                    <a:pt x="55" y="1150"/>
                  </a:lnTo>
                  <a:lnTo>
                    <a:pt x="57" y="1152"/>
                  </a:lnTo>
                  <a:lnTo>
                    <a:pt x="52" y="1148"/>
                  </a:lnTo>
                  <a:lnTo>
                    <a:pt x="47" y="1148"/>
                  </a:lnTo>
                  <a:lnTo>
                    <a:pt x="43" y="1152"/>
                  </a:lnTo>
                  <a:lnTo>
                    <a:pt x="44" y="1159"/>
                  </a:lnTo>
                  <a:lnTo>
                    <a:pt x="43" y="1165"/>
                  </a:lnTo>
                  <a:lnTo>
                    <a:pt x="44" y="1173"/>
                  </a:lnTo>
                  <a:lnTo>
                    <a:pt x="44" y="1188"/>
                  </a:lnTo>
                  <a:lnTo>
                    <a:pt x="39" y="1202"/>
                  </a:lnTo>
                  <a:lnTo>
                    <a:pt x="36" y="1202"/>
                  </a:lnTo>
                  <a:lnTo>
                    <a:pt x="33" y="1211"/>
                  </a:lnTo>
                  <a:lnTo>
                    <a:pt x="37" y="1218"/>
                  </a:lnTo>
                  <a:lnTo>
                    <a:pt x="37" y="1224"/>
                  </a:lnTo>
                  <a:lnTo>
                    <a:pt x="36" y="1229"/>
                  </a:lnTo>
                  <a:lnTo>
                    <a:pt x="37" y="1234"/>
                  </a:lnTo>
                  <a:lnTo>
                    <a:pt x="44" y="1237"/>
                  </a:lnTo>
                  <a:lnTo>
                    <a:pt x="43" y="1241"/>
                  </a:lnTo>
                  <a:lnTo>
                    <a:pt x="38" y="1242"/>
                  </a:lnTo>
                  <a:lnTo>
                    <a:pt x="39" y="1249"/>
                  </a:lnTo>
                  <a:lnTo>
                    <a:pt x="53" y="1249"/>
                  </a:lnTo>
                  <a:lnTo>
                    <a:pt x="64" y="1257"/>
                  </a:lnTo>
                  <a:lnTo>
                    <a:pt x="69" y="1264"/>
                  </a:lnTo>
                  <a:lnTo>
                    <a:pt x="80" y="1269"/>
                  </a:lnTo>
                  <a:lnTo>
                    <a:pt x="97" y="1274"/>
                  </a:lnTo>
                  <a:lnTo>
                    <a:pt x="100" y="1278"/>
                  </a:lnTo>
                  <a:lnTo>
                    <a:pt x="97" y="1285"/>
                  </a:lnTo>
                  <a:lnTo>
                    <a:pt x="106" y="1291"/>
                  </a:lnTo>
                  <a:lnTo>
                    <a:pt x="121" y="1283"/>
                  </a:lnTo>
                  <a:lnTo>
                    <a:pt x="122" y="1288"/>
                  </a:lnTo>
                  <a:lnTo>
                    <a:pt x="122" y="1300"/>
                  </a:lnTo>
                  <a:lnTo>
                    <a:pt x="130" y="1313"/>
                  </a:lnTo>
                  <a:lnTo>
                    <a:pt x="129" y="1321"/>
                  </a:lnTo>
                  <a:lnTo>
                    <a:pt x="136" y="1324"/>
                  </a:lnTo>
                  <a:lnTo>
                    <a:pt x="134" y="1331"/>
                  </a:lnTo>
                  <a:lnTo>
                    <a:pt x="124" y="1338"/>
                  </a:lnTo>
                  <a:lnTo>
                    <a:pt x="129" y="1339"/>
                  </a:lnTo>
                  <a:lnTo>
                    <a:pt x="139" y="1333"/>
                  </a:lnTo>
                  <a:lnTo>
                    <a:pt x="150" y="1313"/>
                  </a:lnTo>
                  <a:lnTo>
                    <a:pt x="152" y="1316"/>
                  </a:lnTo>
                  <a:lnTo>
                    <a:pt x="152" y="1326"/>
                  </a:lnTo>
                  <a:lnTo>
                    <a:pt x="157" y="1327"/>
                  </a:lnTo>
                  <a:lnTo>
                    <a:pt x="181" y="1315"/>
                  </a:lnTo>
                  <a:lnTo>
                    <a:pt x="189" y="1315"/>
                  </a:lnTo>
                  <a:lnTo>
                    <a:pt x="197" y="1311"/>
                  </a:lnTo>
                  <a:lnTo>
                    <a:pt x="200" y="1316"/>
                  </a:lnTo>
                  <a:lnTo>
                    <a:pt x="203" y="1316"/>
                  </a:lnTo>
                  <a:lnTo>
                    <a:pt x="213" y="1306"/>
                  </a:lnTo>
                  <a:lnTo>
                    <a:pt x="221" y="1300"/>
                  </a:lnTo>
                  <a:lnTo>
                    <a:pt x="229" y="1299"/>
                  </a:lnTo>
                  <a:lnTo>
                    <a:pt x="235" y="1301"/>
                  </a:lnTo>
                  <a:lnTo>
                    <a:pt x="251" y="1291"/>
                  </a:lnTo>
                  <a:lnTo>
                    <a:pt x="261" y="1290"/>
                  </a:lnTo>
                  <a:lnTo>
                    <a:pt x="268" y="1276"/>
                  </a:lnTo>
                  <a:lnTo>
                    <a:pt x="273" y="1286"/>
                  </a:lnTo>
                  <a:lnTo>
                    <a:pt x="291" y="1279"/>
                  </a:lnTo>
                  <a:lnTo>
                    <a:pt x="289" y="1269"/>
                  </a:lnTo>
                  <a:lnTo>
                    <a:pt x="290" y="1272"/>
                  </a:lnTo>
                  <a:lnTo>
                    <a:pt x="299" y="1275"/>
                  </a:lnTo>
                  <a:lnTo>
                    <a:pt x="305" y="1275"/>
                  </a:lnTo>
                  <a:lnTo>
                    <a:pt x="311" y="1269"/>
                  </a:lnTo>
                  <a:lnTo>
                    <a:pt x="329" y="1268"/>
                  </a:lnTo>
                  <a:lnTo>
                    <a:pt x="342" y="1263"/>
                  </a:lnTo>
                  <a:lnTo>
                    <a:pt x="351" y="1258"/>
                  </a:lnTo>
                  <a:lnTo>
                    <a:pt x="359" y="1263"/>
                  </a:lnTo>
                  <a:lnTo>
                    <a:pt x="377" y="1265"/>
                  </a:lnTo>
                  <a:lnTo>
                    <a:pt x="382" y="1262"/>
                  </a:lnTo>
                  <a:lnTo>
                    <a:pt x="386" y="1257"/>
                  </a:lnTo>
                  <a:lnTo>
                    <a:pt x="387" y="1258"/>
                  </a:lnTo>
                  <a:lnTo>
                    <a:pt x="423" y="1231"/>
                  </a:lnTo>
                  <a:lnTo>
                    <a:pt x="473" y="1182"/>
                  </a:lnTo>
                  <a:lnTo>
                    <a:pt x="511" y="1139"/>
                  </a:lnTo>
                  <a:lnTo>
                    <a:pt x="563" y="1070"/>
                  </a:lnTo>
                  <a:lnTo>
                    <a:pt x="576" y="1050"/>
                  </a:lnTo>
                  <a:lnTo>
                    <a:pt x="592" y="1012"/>
                  </a:lnTo>
                  <a:lnTo>
                    <a:pt x="593" y="973"/>
                  </a:lnTo>
                  <a:lnTo>
                    <a:pt x="589" y="979"/>
                  </a:lnTo>
                  <a:lnTo>
                    <a:pt x="579" y="962"/>
                  </a:lnTo>
                  <a:lnTo>
                    <a:pt x="574" y="945"/>
                  </a:lnTo>
                  <a:lnTo>
                    <a:pt x="544" y="922"/>
                  </a:lnTo>
                  <a:lnTo>
                    <a:pt x="536" y="909"/>
                  </a:lnTo>
                  <a:lnTo>
                    <a:pt x="530" y="891"/>
                  </a:lnTo>
                  <a:lnTo>
                    <a:pt x="534" y="875"/>
                  </a:lnTo>
                  <a:lnTo>
                    <a:pt x="544" y="860"/>
                  </a:lnTo>
                  <a:lnTo>
                    <a:pt x="550" y="842"/>
                  </a:lnTo>
                  <a:lnTo>
                    <a:pt x="549" y="822"/>
                  </a:lnTo>
                  <a:lnTo>
                    <a:pt x="533" y="807"/>
                  </a:lnTo>
                  <a:lnTo>
                    <a:pt x="526" y="791"/>
                  </a:lnTo>
                  <a:lnTo>
                    <a:pt x="528" y="770"/>
                  </a:lnTo>
                  <a:lnTo>
                    <a:pt x="520" y="753"/>
                  </a:lnTo>
                  <a:lnTo>
                    <a:pt x="504" y="750"/>
                  </a:lnTo>
                  <a:lnTo>
                    <a:pt x="503" y="729"/>
                  </a:lnTo>
                  <a:lnTo>
                    <a:pt x="509" y="718"/>
                  </a:lnTo>
                  <a:lnTo>
                    <a:pt x="507" y="699"/>
                  </a:lnTo>
                  <a:lnTo>
                    <a:pt x="504" y="689"/>
                  </a:lnTo>
                  <a:lnTo>
                    <a:pt x="509" y="673"/>
                  </a:lnTo>
                  <a:lnTo>
                    <a:pt x="511" y="651"/>
                  </a:lnTo>
                  <a:lnTo>
                    <a:pt x="525" y="639"/>
                  </a:lnTo>
                  <a:lnTo>
                    <a:pt x="523" y="624"/>
                  </a:lnTo>
                  <a:lnTo>
                    <a:pt x="521" y="607"/>
                  </a:lnTo>
                  <a:lnTo>
                    <a:pt x="510" y="573"/>
                  </a:lnTo>
                  <a:lnTo>
                    <a:pt x="495" y="546"/>
                  </a:lnTo>
                  <a:lnTo>
                    <a:pt x="493" y="527"/>
                  </a:lnTo>
                  <a:lnTo>
                    <a:pt x="485" y="510"/>
                  </a:lnTo>
                  <a:lnTo>
                    <a:pt x="476" y="490"/>
                  </a:lnTo>
                  <a:lnTo>
                    <a:pt x="474" y="469"/>
                  </a:lnTo>
                  <a:lnTo>
                    <a:pt x="480" y="456"/>
                  </a:lnTo>
                  <a:lnTo>
                    <a:pt x="499" y="413"/>
                  </a:lnTo>
                  <a:lnTo>
                    <a:pt x="517" y="376"/>
                  </a:lnTo>
                  <a:lnTo>
                    <a:pt x="514" y="354"/>
                  </a:lnTo>
                  <a:lnTo>
                    <a:pt x="504" y="339"/>
                  </a:lnTo>
                  <a:lnTo>
                    <a:pt x="484" y="301"/>
                  </a:lnTo>
                  <a:lnTo>
                    <a:pt x="469" y="294"/>
                  </a:lnTo>
                  <a:lnTo>
                    <a:pt x="456" y="291"/>
                  </a:lnTo>
                  <a:lnTo>
                    <a:pt x="446" y="285"/>
                  </a:lnTo>
                  <a:lnTo>
                    <a:pt x="441" y="278"/>
                  </a:lnTo>
                  <a:lnTo>
                    <a:pt x="436" y="258"/>
                  </a:lnTo>
                  <a:lnTo>
                    <a:pt x="434" y="232"/>
                  </a:lnTo>
                  <a:lnTo>
                    <a:pt x="435" y="223"/>
                  </a:lnTo>
                  <a:lnTo>
                    <a:pt x="446" y="194"/>
                  </a:lnTo>
                  <a:lnTo>
                    <a:pt x="446" y="189"/>
                  </a:lnTo>
                  <a:lnTo>
                    <a:pt x="436" y="185"/>
                  </a:lnTo>
                  <a:lnTo>
                    <a:pt x="467" y="158"/>
                  </a:lnTo>
                  <a:lnTo>
                    <a:pt x="457" y="150"/>
                  </a:lnTo>
                  <a:lnTo>
                    <a:pt x="456" y="139"/>
                  </a:lnTo>
                  <a:lnTo>
                    <a:pt x="460" y="126"/>
                  </a:lnTo>
                  <a:lnTo>
                    <a:pt x="479" y="102"/>
                  </a:lnTo>
                  <a:lnTo>
                    <a:pt x="478" y="86"/>
                  </a:lnTo>
                  <a:lnTo>
                    <a:pt x="471" y="58"/>
                  </a:lnTo>
                  <a:lnTo>
                    <a:pt x="453" y="41"/>
                  </a:lnTo>
                  <a:lnTo>
                    <a:pt x="435" y="35"/>
                  </a:lnTo>
                  <a:lnTo>
                    <a:pt x="425" y="26"/>
                  </a:lnTo>
                  <a:lnTo>
                    <a:pt x="415" y="5"/>
                  </a:lnTo>
                  <a:lnTo>
                    <a:pt x="409" y="0"/>
                  </a:lnTo>
                  <a:lnTo>
                    <a:pt x="386" y="5"/>
                  </a:lnTo>
                  <a:lnTo>
                    <a:pt x="348" y="22"/>
                  </a:lnTo>
                  <a:lnTo>
                    <a:pt x="323" y="25"/>
                  </a:lnTo>
                  <a:lnTo>
                    <a:pt x="310" y="32"/>
                  </a:lnTo>
                  <a:lnTo>
                    <a:pt x="300" y="45"/>
                  </a:lnTo>
                  <a:lnTo>
                    <a:pt x="286" y="76"/>
                  </a:lnTo>
                  <a:lnTo>
                    <a:pt x="283" y="118"/>
                  </a:lnTo>
                  <a:lnTo>
                    <a:pt x="283" y="132"/>
                  </a:lnTo>
                  <a:lnTo>
                    <a:pt x="285" y="155"/>
                  </a:lnTo>
                  <a:lnTo>
                    <a:pt x="283" y="167"/>
                  </a:lnTo>
                  <a:lnTo>
                    <a:pt x="257" y="187"/>
                  </a:lnTo>
                  <a:lnTo>
                    <a:pt x="248" y="201"/>
                  </a:lnTo>
                  <a:lnTo>
                    <a:pt x="236" y="210"/>
                  </a:lnTo>
                  <a:lnTo>
                    <a:pt x="220" y="218"/>
                  </a:lnTo>
                  <a:lnTo>
                    <a:pt x="210" y="214"/>
                  </a:lnTo>
                  <a:lnTo>
                    <a:pt x="207" y="205"/>
                  </a:lnTo>
                  <a:lnTo>
                    <a:pt x="198" y="193"/>
                  </a:lnTo>
                  <a:lnTo>
                    <a:pt x="188" y="186"/>
                  </a:lnTo>
                  <a:lnTo>
                    <a:pt x="171" y="205"/>
                  </a:lnTo>
                  <a:lnTo>
                    <a:pt x="156" y="214"/>
                  </a:lnTo>
                  <a:lnTo>
                    <a:pt x="144" y="215"/>
                  </a:lnTo>
                  <a:lnTo>
                    <a:pt x="129" y="208"/>
                  </a:lnTo>
                  <a:lnTo>
                    <a:pt x="103" y="204"/>
                  </a:lnTo>
                  <a:lnTo>
                    <a:pt x="98" y="196"/>
                  </a:lnTo>
                  <a:lnTo>
                    <a:pt x="93" y="177"/>
                  </a:lnTo>
                  <a:lnTo>
                    <a:pt x="63" y="133"/>
                  </a:lnTo>
                  <a:lnTo>
                    <a:pt x="52" y="122"/>
                  </a:lnTo>
                  <a:lnTo>
                    <a:pt x="37" y="116"/>
                  </a:lnTo>
                  <a:lnTo>
                    <a:pt x="25" y="122"/>
                  </a:lnTo>
                  <a:lnTo>
                    <a:pt x="26" y="134"/>
                  </a:lnTo>
                  <a:lnTo>
                    <a:pt x="28" y="146"/>
                  </a:lnTo>
                  <a:lnTo>
                    <a:pt x="20" y="150"/>
                  </a:lnTo>
                  <a:lnTo>
                    <a:pt x="11" y="145"/>
                  </a:lnTo>
                  <a:lnTo>
                    <a:pt x="3" y="149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2B2B2B">
                <a:lumMod val="85000"/>
              </a:srgbClr>
            </a:solidFill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0" name="Freeform 219"/>
            <p:cNvSpPr>
              <a:spLocks noChangeAspect="1"/>
            </p:cNvSpPr>
            <p:nvPr/>
          </p:nvSpPr>
          <p:spPr bwMode="gray">
            <a:xfrm>
              <a:off x="4899819" y="2460972"/>
              <a:ext cx="49213" cy="90488"/>
            </a:xfrm>
            <a:custGeom>
              <a:avLst/>
              <a:gdLst/>
              <a:ahLst/>
              <a:cxnLst>
                <a:cxn ang="0">
                  <a:pos x="43" y="278"/>
                </a:cxn>
                <a:cxn ang="0">
                  <a:pos x="75" y="280"/>
                </a:cxn>
                <a:cxn ang="0">
                  <a:pos x="80" y="276"/>
                </a:cxn>
                <a:cxn ang="0">
                  <a:pos x="84" y="279"/>
                </a:cxn>
                <a:cxn ang="0">
                  <a:pos x="89" y="275"/>
                </a:cxn>
                <a:cxn ang="0">
                  <a:pos x="83" y="266"/>
                </a:cxn>
                <a:cxn ang="0">
                  <a:pos x="75" y="262"/>
                </a:cxn>
                <a:cxn ang="0">
                  <a:pos x="85" y="247"/>
                </a:cxn>
                <a:cxn ang="0">
                  <a:pos x="83" y="243"/>
                </a:cxn>
                <a:cxn ang="0">
                  <a:pos x="84" y="223"/>
                </a:cxn>
                <a:cxn ang="0">
                  <a:pos x="91" y="210"/>
                </a:cxn>
                <a:cxn ang="0">
                  <a:pos x="84" y="200"/>
                </a:cxn>
                <a:cxn ang="0">
                  <a:pos x="102" y="199"/>
                </a:cxn>
                <a:cxn ang="0">
                  <a:pos x="98" y="185"/>
                </a:cxn>
                <a:cxn ang="0">
                  <a:pos x="116" y="182"/>
                </a:cxn>
                <a:cxn ang="0">
                  <a:pos x="118" y="163"/>
                </a:cxn>
                <a:cxn ang="0">
                  <a:pos x="127" y="149"/>
                </a:cxn>
                <a:cxn ang="0">
                  <a:pos x="130" y="161"/>
                </a:cxn>
                <a:cxn ang="0">
                  <a:pos x="138" y="156"/>
                </a:cxn>
                <a:cxn ang="0">
                  <a:pos x="154" y="133"/>
                </a:cxn>
                <a:cxn ang="0">
                  <a:pos x="146" y="123"/>
                </a:cxn>
                <a:cxn ang="0">
                  <a:pos x="129" y="126"/>
                </a:cxn>
                <a:cxn ang="0">
                  <a:pos x="119" y="120"/>
                </a:cxn>
                <a:cxn ang="0">
                  <a:pos x="112" y="123"/>
                </a:cxn>
                <a:cxn ang="0">
                  <a:pos x="119" y="109"/>
                </a:cxn>
                <a:cxn ang="0">
                  <a:pos x="108" y="109"/>
                </a:cxn>
                <a:cxn ang="0">
                  <a:pos x="117" y="102"/>
                </a:cxn>
                <a:cxn ang="0">
                  <a:pos x="118" y="92"/>
                </a:cxn>
                <a:cxn ang="0">
                  <a:pos x="122" y="66"/>
                </a:cxn>
                <a:cxn ang="0">
                  <a:pos x="132" y="39"/>
                </a:cxn>
                <a:cxn ang="0">
                  <a:pos x="128" y="10"/>
                </a:cxn>
                <a:cxn ang="0">
                  <a:pos x="129" y="0"/>
                </a:cxn>
                <a:cxn ang="0">
                  <a:pos x="101" y="17"/>
                </a:cxn>
                <a:cxn ang="0">
                  <a:pos x="83" y="45"/>
                </a:cxn>
                <a:cxn ang="0">
                  <a:pos x="28" y="63"/>
                </a:cxn>
                <a:cxn ang="0">
                  <a:pos x="15" y="82"/>
                </a:cxn>
                <a:cxn ang="0">
                  <a:pos x="6" y="119"/>
                </a:cxn>
                <a:cxn ang="0">
                  <a:pos x="0" y="146"/>
                </a:cxn>
                <a:cxn ang="0">
                  <a:pos x="6" y="185"/>
                </a:cxn>
                <a:cxn ang="0">
                  <a:pos x="4" y="216"/>
                </a:cxn>
                <a:cxn ang="0">
                  <a:pos x="12" y="214"/>
                </a:cxn>
                <a:cxn ang="0">
                  <a:pos x="28" y="226"/>
                </a:cxn>
                <a:cxn ang="0">
                  <a:pos x="33" y="269"/>
                </a:cxn>
              </a:cxnLst>
              <a:rect l="0" t="0" r="r" b="b"/>
              <a:pathLst>
                <a:path w="154" h="284">
                  <a:moveTo>
                    <a:pt x="35" y="279"/>
                  </a:moveTo>
                  <a:lnTo>
                    <a:pt x="43" y="278"/>
                  </a:lnTo>
                  <a:lnTo>
                    <a:pt x="67" y="284"/>
                  </a:lnTo>
                  <a:lnTo>
                    <a:pt x="75" y="280"/>
                  </a:lnTo>
                  <a:lnTo>
                    <a:pt x="79" y="279"/>
                  </a:lnTo>
                  <a:lnTo>
                    <a:pt x="80" y="276"/>
                  </a:lnTo>
                  <a:lnTo>
                    <a:pt x="83" y="276"/>
                  </a:lnTo>
                  <a:lnTo>
                    <a:pt x="84" y="279"/>
                  </a:lnTo>
                  <a:lnTo>
                    <a:pt x="89" y="279"/>
                  </a:lnTo>
                  <a:lnTo>
                    <a:pt x="89" y="275"/>
                  </a:lnTo>
                  <a:lnTo>
                    <a:pt x="86" y="270"/>
                  </a:lnTo>
                  <a:lnTo>
                    <a:pt x="83" y="266"/>
                  </a:lnTo>
                  <a:lnTo>
                    <a:pt x="75" y="266"/>
                  </a:lnTo>
                  <a:lnTo>
                    <a:pt x="75" y="262"/>
                  </a:lnTo>
                  <a:lnTo>
                    <a:pt x="75" y="253"/>
                  </a:lnTo>
                  <a:lnTo>
                    <a:pt x="85" y="247"/>
                  </a:lnTo>
                  <a:lnTo>
                    <a:pt x="85" y="243"/>
                  </a:lnTo>
                  <a:lnTo>
                    <a:pt x="83" y="243"/>
                  </a:lnTo>
                  <a:lnTo>
                    <a:pt x="81" y="235"/>
                  </a:lnTo>
                  <a:lnTo>
                    <a:pt x="84" y="223"/>
                  </a:lnTo>
                  <a:lnTo>
                    <a:pt x="81" y="220"/>
                  </a:lnTo>
                  <a:lnTo>
                    <a:pt x="91" y="210"/>
                  </a:lnTo>
                  <a:lnTo>
                    <a:pt x="90" y="206"/>
                  </a:lnTo>
                  <a:lnTo>
                    <a:pt x="84" y="200"/>
                  </a:lnTo>
                  <a:lnTo>
                    <a:pt x="90" y="198"/>
                  </a:lnTo>
                  <a:lnTo>
                    <a:pt x="102" y="199"/>
                  </a:lnTo>
                  <a:lnTo>
                    <a:pt x="103" y="193"/>
                  </a:lnTo>
                  <a:lnTo>
                    <a:pt x="98" y="185"/>
                  </a:lnTo>
                  <a:lnTo>
                    <a:pt x="102" y="180"/>
                  </a:lnTo>
                  <a:lnTo>
                    <a:pt x="116" y="182"/>
                  </a:lnTo>
                  <a:lnTo>
                    <a:pt x="121" y="176"/>
                  </a:lnTo>
                  <a:lnTo>
                    <a:pt x="118" y="163"/>
                  </a:lnTo>
                  <a:lnTo>
                    <a:pt x="122" y="151"/>
                  </a:lnTo>
                  <a:lnTo>
                    <a:pt x="127" y="149"/>
                  </a:lnTo>
                  <a:lnTo>
                    <a:pt x="127" y="153"/>
                  </a:lnTo>
                  <a:lnTo>
                    <a:pt x="130" y="161"/>
                  </a:lnTo>
                  <a:lnTo>
                    <a:pt x="137" y="152"/>
                  </a:lnTo>
                  <a:lnTo>
                    <a:pt x="138" y="156"/>
                  </a:lnTo>
                  <a:lnTo>
                    <a:pt x="153" y="144"/>
                  </a:lnTo>
                  <a:lnTo>
                    <a:pt x="154" y="133"/>
                  </a:lnTo>
                  <a:lnTo>
                    <a:pt x="151" y="125"/>
                  </a:lnTo>
                  <a:lnTo>
                    <a:pt x="146" y="123"/>
                  </a:lnTo>
                  <a:lnTo>
                    <a:pt x="137" y="124"/>
                  </a:lnTo>
                  <a:lnTo>
                    <a:pt x="129" y="126"/>
                  </a:lnTo>
                  <a:lnTo>
                    <a:pt x="126" y="120"/>
                  </a:lnTo>
                  <a:lnTo>
                    <a:pt x="119" y="120"/>
                  </a:lnTo>
                  <a:lnTo>
                    <a:pt x="114" y="128"/>
                  </a:lnTo>
                  <a:lnTo>
                    <a:pt x="112" y="123"/>
                  </a:lnTo>
                  <a:lnTo>
                    <a:pt x="113" y="117"/>
                  </a:lnTo>
                  <a:lnTo>
                    <a:pt x="119" y="109"/>
                  </a:lnTo>
                  <a:lnTo>
                    <a:pt x="118" y="107"/>
                  </a:lnTo>
                  <a:lnTo>
                    <a:pt x="108" y="109"/>
                  </a:lnTo>
                  <a:lnTo>
                    <a:pt x="108" y="106"/>
                  </a:lnTo>
                  <a:lnTo>
                    <a:pt x="117" y="102"/>
                  </a:lnTo>
                  <a:lnTo>
                    <a:pt x="117" y="93"/>
                  </a:lnTo>
                  <a:lnTo>
                    <a:pt x="118" y="92"/>
                  </a:lnTo>
                  <a:lnTo>
                    <a:pt x="118" y="80"/>
                  </a:lnTo>
                  <a:lnTo>
                    <a:pt x="122" y="66"/>
                  </a:lnTo>
                  <a:lnTo>
                    <a:pt x="132" y="48"/>
                  </a:lnTo>
                  <a:lnTo>
                    <a:pt x="132" y="39"/>
                  </a:lnTo>
                  <a:lnTo>
                    <a:pt x="126" y="20"/>
                  </a:lnTo>
                  <a:lnTo>
                    <a:pt x="128" y="10"/>
                  </a:lnTo>
                  <a:lnTo>
                    <a:pt x="130" y="2"/>
                  </a:lnTo>
                  <a:lnTo>
                    <a:pt x="129" y="0"/>
                  </a:lnTo>
                  <a:lnTo>
                    <a:pt x="123" y="6"/>
                  </a:lnTo>
                  <a:lnTo>
                    <a:pt x="101" y="17"/>
                  </a:lnTo>
                  <a:lnTo>
                    <a:pt x="85" y="34"/>
                  </a:lnTo>
                  <a:lnTo>
                    <a:pt x="83" y="45"/>
                  </a:lnTo>
                  <a:lnTo>
                    <a:pt x="71" y="54"/>
                  </a:lnTo>
                  <a:lnTo>
                    <a:pt x="28" y="63"/>
                  </a:lnTo>
                  <a:lnTo>
                    <a:pt x="20" y="71"/>
                  </a:lnTo>
                  <a:lnTo>
                    <a:pt x="15" y="82"/>
                  </a:lnTo>
                  <a:lnTo>
                    <a:pt x="8" y="107"/>
                  </a:lnTo>
                  <a:lnTo>
                    <a:pt x="6" y="119"/>
                  </a:lnTo>
                  <a:lnTo>
                    <a:pt x="0" y="134"/>
                  </a:lnTo>
                  <a:lnTo>
                    <a:pt x="0" y="146"/>
                  </a:lnTo>
                  <a:lnTo>
                    <a:pt x="3" y="174"/>
                  </a:lnTo>
                  <a:lnTo>
                    <a:pt x="6" y="185"/>
                  </a:lnTo>
                  <a:lnTo>
                    <a:pt x="6" y="199"/>
                  </a:lnTo>
                  <a:lnTo>
                    <a:pt x="4" y="216"/>
                  </a:lnTo>
                  <a:lnTo>
                    <a:pt x="9" y="216"/>
                  </a:lnTo>
                  <a:lnTo>
                    <a:pt x="12" y="214"/>
                  </a:lnTo>
                  <a:lnTo>
                    <a:pt x="21" y="219"/>
                  </a:lnTo>
                  <a:lnTo>
                    <a:pt x="28" y="226"/>
                  </a:lnTo>
                  <a:lnTo>
                    <a:pt x="33" y="236"/>
                  </a:lnTo>
                  <a:lnTo>
                    <a:pt x="33" y="269"/>
                  </a:lnTo>
                  <a:lnTo>
                    <a:pt x="35" y="279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1" name="Freeform 220"/>
            <p:cNvSpPr>
              <a:spLocks noChangeAspect="1"/>
            </p:cNvSpPr>
            <p:nvPr/>
          </p:nvSpPr>
          <p:spPr bwMode="gray">
            <a:xfrm>
              <a:off x="4847431" y="1911697"/>
              <a:ext cx="452438" cy="539750"/>
            </a:xfrm>
            <a:custGeom>
              <a:avLst/>
              <a:gdLst/>
              <a:ahLst/>
              <a:cxnLst>
                <a:cxn ang="0">
                  <a:pos x="1358" y="214"/>
                </a:cxn>
                <a:cxn ang="0">
                  <a:pos x="1321" y="157"/>
                </a:cxn>
                <a:cxn ang="0">
                  <a:pos x="1355" y="75"/>
                </a:cxn>
                <a:cxn ang="0">
                  <a:pos x="1290" y="70"/>
                </a:cxn>
                <a:cxn ang="0">
                  <a:pos x="1260" y="47"/>
                </a:cxn>
                <a:cxn ang="0">
                  <a:pos x="1218" y="67"/>
                </a:cxn>
                <a:cxn ang="0">
                  <a:pos x="1176" y="31"/>
                </a:cxn>
                <a:cxn ang="0">
                  <a:pos x="1106" y="112"/>
                </a:cxn>
                <a:cxn ang="0">
                  <a:pos x="1074" y="26"/>
                </a:cxn>
                <a:cxn ang="0">
                  <a:pos x="1003" y="159"/>
                </a:cxn>
                <a:cxn ang="0">
                  <a:pos x="944" y="150"/>
                </a:cxn>
                <a:cxn ang="0">
                  <a:pos x="930" y="178"/>
                </a:cxn>
                <a:cxn ang="0">
                  <a:pos x="874" y="202"/>
                </a:cxn>
                <a:cxn ang="0">
                  <a:pos x="841" y="212"/>
                </a:cxn>
                <a:cxn ang="0">
                  <a:pos x="795" y="291"/>
                </a:cxn>
                <a:cxn ang="0">
                  <a:pos x="726" y="285"/>
                </a:cxn>
                <a:cxn ang="0">
                  <a:pos x="704" y="355"/>
                </a:cxn>
                <a:cxn ang="0">
                  <a:pos x="632" y="407"/>
                </a:cxn>
                <a:cxn ang="0">
                  <a:pos x="633" y="422"/>
                </a:cxn>
                <a:cxn ang="0">
                  <a:pos x="586" y="471"/>
                </a:cxn>
                <a:cxn ang="0">
                  <a:pos x="561" y="542"/>
                </a:cxn>
                <a:cxn ang="0">
                  <a:pos x="520" y="591"/>
                </a:cxn>
                <a:cxn ang="0">
                  <a:pos x="459" y="673"/>
                </a:cxn>
                <a:cxn ang="0">
                  <a:pos x="436" y="734"/>
                </a:cxn>
                <a:cxn ang="0">
                  <a:pos x="420" y="796"/>
                </a:cxn>
                <a:cxn ang="0">
                  <a:pos x="387" y="856"/>
                </a:cxn>
                <a:cxn ang="0">
                  <a:pos x="360" y="902"/>
                </a:cxn>
                <a:cxn ang="0">
                  <a:pos x="305" y="969"/>
                </a:cxn>
                <a:cxn ang="0">
                  <a:pos x="320" y="1052"/>
                </a:cxn>
                <a:cxn ang="0">
                  <a:pos x="284" y="1096"/>
                </a:cxn>
                <a:cxn ang="0">
                  <a:pos x="228" y="1097"/>
                </a:cxn>
                <a:cxn ang="0">
                  <a:pos x="167" y="1122"/>
                </a:cxn>
                <a:cxn ang="0">
                  <a:pos x="137" y="1182"/>
                </a:cxn>
                <a:cxn ang="0">
                  <a:pos x="75" y="1214"/>
                </a:cxn>
                <a:cxn ang="0">
                  <a:pos x="53" y="1253"/>
                </a:cxn>
                <a:cxn ang="0">
                  <a:pos x="53" y="1279"/>
                </a:cxn>
                <a:cxn ang="0">
                  <a:pos x="16" y="1310"/>
                </a:cxn>
                <a:cxn ang="0">
                  <a:pos x="74" y="1349"/>
                </a:cxn>
                <a:cxn ang="0">
                  <a:pos x="127" y="1354"/>
                </a:cxn>
                <a:cxn ang="0">
                  <a:pos x="57" y="1370"/>
                </a:cxn>
                <a:cxn ang="0">
                  <a:pos x="0" y="1407"/>
                </a:cxn>
                <a:cxn ang="0">
                  <a:pos x="30" y="1461"/>
                </a:cxn>
                <a:cxn ang="0">
                  <a:pos x="88" y="1428"/>
                </a:cxn>
                <a:cxn ang="0">
                  <a:pos x="40" y="1506"/>
                </a:cxn>
                <a:cxn ang="0">
                  <a:pos x="16" y="1560"/>
                </a:cxn>
                <a:cxn ang="0">
                  <a:pos x="64" y="1571"/>
                </a:cxn>
                <a:cxn ang="0">
                  <a:pos x="85" y="1677"/>
                </a:cxn>
                <a:cxn ang="0">
                  <a:pos x="190" y="1671"/>
                </a:cxn>
                <a:cxn ang="0">
                  <a:pos x="293" y="1556"/>
                </a:cxn>
                <a:cxn ang="0">
                  <a:pos x="299" y="1506"/>
                </a:cxn>
                <a:cxn ang="0">
                  <a:pos x="339" y="1614"/>
                </a:cxn>
                <a:cxn ang="0">
                  <a:pos x="400" y="1394"/>
                </a:cxn>
                <a:cxn ang="0">
                  <a:pos x="386" y="1186"/>
                </a:cxn>
                <a:cxn ang="0">
                  <a:pos x="488" y="1020"/>
                </a:cxn>
                <a:cxn ang="0">
                  <a:pos x="542" y="750"/>
                </a:cxn>
                <a:cxn ang="0">
                  <a:pos x="633" y="532"/>
                </a:cxn>
                <a:cxn ang="0">
                  <a:pos x="729" y="404"/>
                </a:cxn>
                <a:cxn ang="0">
                  <a:pos x="826" y="326"/>
                </a:cxn>
                <a:cxn ang="0">
                  <a:pos x="957" y="371"/>
                </a:cxn>
                <a:cxn ang="0">
                  <a:pos x="1139" y="322"/>
                </a:cxn>
                <a:cxn ang="0">
                  <a:pos x="1325" y="225"/>
                </a:cxn>
                <a:cxn ang="0">
                  <a:pos x="1381" y="239"/>
                </a:cxn>
              </a:cxnLst>
              <a:rect l="0" t="0" r="r" b="b"/>
              <a:pathLst>
                <a:path w="1427" h="1701">
                  <a:moveTo>
                    <a:pt x="1419" y="216"/>
                  </a:moveTo>
                  <a:lnTo>
                    <a:pt x="1397" y="212"/>
                  </a:lnTo>
                  <a:lnTo>
                    <a:pt x="1395" y="232"/>
                  </a:lnTo>
                  <a:lnTo>
                    <a:pt x="1388" y="232"/>
                  </a:lnTo>
                  <a:lnTo>
                    <a:pt x="1390" y="229"/>
                  </a:lnTo>
                  <a:lnTo>
                    <a:pt x="1380" y="225"/>
                  </a:lnTo>
                  <a:lnTo>
                    <a:pt x="1376" y="219"/>
                  </a:lnTo>
                  <a:lnTo>
                    <a:pt x="1376" y="231"/>
                  </a:lnTo>
                  <a:lnTo>
                    <a:pt x="1375" y="234"/>
                  </a:lnTo>
                  <a:lnTo>
                    <a:pt x="1370" y="224"/>
                  </a:lnTo>
                  <a:lnTo>
                    <a:pt x="1357" y="226"/>
                  </a:lnTo>
                  <a:lnTo>
                    <a:pt x="1347" y="232"/>
                  </a:lnTo>
                  <a:lnTo>
                    <a:pt x="1350" y="220"/>
                  </a:lnTo>
                  <a:lnTo>
                    <a:pt x="1358" y="214"/>
                  </a:lnTo>
                  <a:lnTo>
                    <a:pt x="1365" y="212"/>
                  </a:lnTo>
                  <a:lnTo>
                    <a:pt x="1368" y="205"/>
                  </a:lnTo>
                  <a:lnTo>
                    <a:pt x="1366" y="200"/>
                  </a:lnTo>
                  <a:lnTo>
                    <a:pt x="1361" y="193"/>
                  </a:lnTo>
                  <a:lnTo>
                    <a:pt x="1341" y="196"/>
                  </a:lnTo>
                  <a:lnTo>
                    <a:pt x="1344" y="189"/>
                  </a:lnTo>
                  <a:lnTo>
                    <a:pt x="1338" y="183"/>
                  </a:lnTo>
                  <a:lnTo>
                    <a:pt x="1326" y="177"/>
                  </a:lnTo>
                  <a:lnTo>
                    <a:pt x="1315" y="166"/>
                  </a:lnTo>
                  <a:lnTo>
                    <a:pt x="1301" y="162"/>
                  </a:lnTo>
                  <a:lnTo>
                    <a:pt x="1296" y="156"/>
                  </a:lnTo>
                  <a:lnTo>
                    <a:pt x="1299" y="153"/>
                  </a:lnTo>
                  <a:lnTo>
                    <a:pt x="1299" y="149"/>
                  </a:lnTo>
                  <a:lnTo>
                    <a:pt x="1321" y="157"/>
                  </a:lnTo>
                  <a:lnTo>
                    <a:pt x="1371" y="166"/>
                  </a:lnTo>
                  <a:lnTo>
                    <a:pt x="1407" y="137"/>
                  </a:lnTo>
                  <a:lnTo>
                    <a:pt x="1419" y="132"/>
                  </a:lnTo>
                  <a:lnTo>
                    <a:pt x="1427" y="126"/>
                  </a:lnTo>
                  <a:lnTo>
                    <a:pt x="1424" y="112"/>
                  </a:lnTo>
                  <a:lnTo>
                    <a:pt x="1412" y="106"/>
                  </a:lnTo>
                  <a:lnTo>
                    <a:pt x="1404" y="92"/>
                  </a:lnTo>
                  <a:lnTo>
                    <a:pt x="1388" y="91"/>
                  </a:lnTo>
                  <a:lnTo>
                    <a:pt x="1380" y="87"/>
                  </a:lnTo>
                  <a:lnTo>
                    <a:pt x="1388" y="80"/>
                  </a:lnTo>
                  <a:lnTo>
                    <a:pt x="1374" y="73"/>
                  </a:lnTo>
                  <a:lnTo>
                    <a:pt x="1369" y="63"/>
                  </a:lnTo>
                  <a:lnTo>
                    <a:pt x="1361" y="71"/>
                  </a:lnTo>
                  <a:lnTo>
                    <a:pt x="1355" y="75"/>
                  </a:lnTo>
                  <a:lnTo>
                    <a:pt x="1355" y="68"/>
                  </a:lnTo>
                  <a:lnTo>
                    <a:pt x="1353" y="63"/>
                  </a:lnTo>
                  <a:lnTo>
                    <a:pt x="1333" y="70"/>
                  </a:lnTo>
                  <a:lnTo>
                    <a:pt x="1332" y="68"/>
                  </a:lnTo>
                  <a:lnTo>
                    <a:pt x="1331" y="63"/>
                  </a:lnTo>
                  <a:lnTo>
                    <a:pt x="1332" y="59"/>
                  </a:lnTo>
                  <a:lnTo>
                    <a:pt x="1332" y="49"/>
                  </a:lnTo>
                  <a:lnTo>
                    <a:pt x="1327" y="46"/>
                  </a:lnTo>
                  <a:lnTo>
                    <a:pt x="1325" y="38"/>
                  </a:lnTo>
                  <a:lnTo>
                    <a:pt x="1316" y="42"/>
                  </a:lnTo>
                  <a:lnTo>
                    <a:pt x="1310" y="38"/>
                  </a:lnTo>
                  <a:lnTo>
                    <a:pt x="1301" y="41"/>
                  </a:lnTo>
                  <a:lnTo>
                    <a:pt x="1293" y="56"/>
                  </a:lnTo>
                  <a:lnTo>
                    <a:pt x="1290" y="70"/>
                  </a:lnTo>
                  <a:lnTo>
                    <a:pt x="1290" y="89"/>
                  </a:lnTo>
                  <a:lnTo>
                    <a:pt x="1293" y="103"/>
                  </a:lnTo>
                  <a:lnTo>
                    <a:pt x="1280" y="110"/>
                  </a:lnTo>
                  <a:lnTo>
                    <a:pt x="1271" y="102"/>
                  </a:lnTo>
                  <a:lnTo>
                    <a:pt x="1260" y="105"/>
                  </a:lnTo>
                  <a:lnTo>
                    <a:pt x="1257" y="101"/>
                  </a:lnTo>
                  <a:lnTo>
                    <a:pt x="1267" y="91"/>
                  </a:lnTo>
                  <a:lnTo>
                    <a:pt x="1277" y="76"/>
                  </a:lnTo>
                  <a:lnTo>
                    <a:pt x="1272" y="67"/>
                  </a:lnTo>
                  <a:lnTo>
                    <a:pt x="1257" y="78"/>
                  </a:lnTo>
                  <a:lnTo>
                    <a:pt x="1247" y="78"/>
                  </a:lnTo>
                  <a:lnTo>
                    <a:pt x="1262" y="67"/>
                  </a:lnTo>
                  <a:lnTo>
                    <a:pt x="1253" y="56"/>
                  </a:lnTo>
                  <a:lnTo>
                    <a:pt x="1260" y="47"/>
                  </a:lnTo>
                  <a:lnTo>
                    <a:pt x="1277" y="49"/>
                  </a:lnTo>
                  <a:lnTo>
                    <a:pt x="1284" y="35"/>
                  </a:lnTo>
                  <a:lnTo>
                    <a:pt x="1285" y="19"/>
                  </a:lnTo>
                  <a:lnTo>
                    <a:pt x="1273" y="19"/>
                  </a:lnTo>
                  <a:lnTo>
                    <a:pt x="1275" y="9"/>
                  </a:lnTo>
                  <a:lnTo>
                    <a:pt x="1268" y="3"/>
                  </a:lnTo>
                  <a:lnTo>
                    <a:pt x="1262" y="3"/>
                  </a:lnTo>
                  <a:lnTo>
                    <a:pt x="1250" y="13"/>
                  </a:lnTo>
                  <a:lnTo>
                    <a:pt x="1239" y="0"/>
                  </a:lnTo>
                  <a:lnTo>
                    <a:pt x="1236" y="17"/>
                  </a:lnTo>
                  <a:lnTo>
                    <a:pt x="1231" y="37"/>
                  </a:lnTo>
                  <a:lnTo>
                    <a:pt x="1226" y="49"/>
                  </a:lnTo>
                  <a:lnTo>
                    <a:pt x="1220" y="59"/>
                  </a:lnTo>
                  <a:lnTo>
                    <a:pt x="1218" y="67"/>
                  </a:lnTo>
                  <a:lnTo>
                    <a:pt x="1219" y="78"/>
                  </a:lnTo>
                  <a:lnTo>
                    <a:pt x="1212" y="79"/>
                  </a:lnTo>
                  <a:lnTo>
                    <a:pt x="1208" y="89"/>
                  </a:lnTo>
                  <a:lnTo>
                    <a:pt x="1208" y="103"/>
                  </a:lnTo>
                  <a:lnTo>
                    <a:pt x="1197" y="103"/>
                  </a:lnTo>
                  <a:lnTo>
                    <a:pt x="1182" y="118"/>
                  </a:lnTo>
                  <a:lnTo>
                    <a:pt x="1183" y="102"/>
                  </a:lnTo>
                  <a:lnTo>
                    <a:pt x="1188" y="85"/>
                  </a:lnTo>
                  <a:lnTo>
                    <a:pt x="1178" y="70"/>
                  </a:lnTo>
                  <a:lnTo>
                    <a:pt x="1188" y="62"/>
                  </a:lnTo>
                  <a:lnTo>
                    <a:pt x="1188" y="41"/>
                  </a:lnTo>
                  <a:lnTo>
                    <a:pt x="1187" y="28"/>
                  </a:lnTo>
                  <a:lnTo>
                    <a:pt x="1182" y="27"/>
                  </a:lnTo>
                  <a:lnTo>
                    <a:pt x="1176" y="31"/>
                  </a:lnTo>
                  <a:lnTo>
                    <a:pt x="1142" y="90"/>
                  </a:lnTo>
                  <a:lnTo>
                    <a:pt x="1135" y="96"/>
                  </a:lnTo>
                  <a:lnTo>
                    <a:pt x="1129" y="111"/>
                  </a:lnTo>
                  <a:lnTo>
                    <a:pt x="1121" y="122"/>
                  </a:lnTo>
                  <a:lnTo>
                    <a:pt x="1115" y="140"/>
                  </a:lnTo>
                  <a:lnTo>
                    <a:pt x="1123" y="132"/>
                  </a:lnTo>
                  <a:lnTo>
                    <a:pt x="1101" y="167"/>
                  </a:lnTo>
                  <a:lnTo>
                    <a:pt x="1092" y="172"/>
                  </a:lnTo>
                  <a:lnTo>
                    <a:pt x="1091" y="160"/>
                  </a:lnTo>
                  <a:lnTo>
                    <a:pt x="1092" y="148"/>
                  </a:lnTo>
                  <a:lnTo>
                    <a:pt x="1099" y="139"/>
                  </a:lnTo>
                  <a:lnTo>
                    <a:pt x="1104" y="137"/>
                  </a:lnTo>
                  <a:lnTo>
                    <a:pt x="1104" y="129"/>
                  </a:lnTo>
                  <a:lnTo>
                    <a:pt x="1106" y="112"/>
                  </a:lnTo>
                  <a:lnTo>
                    <a:pt x="1105" y="105"/>
                  </a:lnTo>
                  <a:lnTo>
                    <a:pt x="1111" y="87"/>
                  </a:lnTo>
                  <a:lnTo>
                    <a:pt x="1133" y="58"/>
                  </a:lnTo>
                  <a:lnTo>
                    <a:pt x="1140" y="42"/>
                  </a:lnTo>
                  <a:lnTo>
                    <a:pt x="1131" y="37"/>
                  </a:lnTo>
                  <a:lnTo>
                    <a:pt x="1116" y="48"/>
                  </a:lnTo>
                  <a:lnTo>
                    <a:pt x="1107" y="51"/>
                  </a:lnTo>
                  <a:lnTo>
                    <a:pt x="1106" y="37"/>
                  </a:lnTo>
                  <a:lnTo>
                    <a:pt x="1100" y="33"/>
                  </a:lnTo>
                  <a:lnTo>
                    <a:pt x="1096" y="27"/>
                  </a:lnTo>
                  <a:lnTo>
                    <a:pt x="1095" y="20"/>
                  </a:lnTo>
                  <a:lnTo>
                    <a:pt x="1085" y="32"/>
                  </a:lnTo>
                  <a:lnTo>
                    <a:pt x="1081" y="26"/>
                  </a:lnTo>
                  <a:lnTo>
                    <a:pt x="1074" y="26"/>
                  </a:lnTo>
                  <a:lnTo>
                    <a:pt x="1073" y="51"/>
                  </a:lnTo>
                  <a:lnTo>
                    <a:pt x="1059" y="46"/>
                  </a:lnTo>
                  <a:lnTo>
                    <a:pt x="1065" y="59"/>
                  </a:lnTo>
                  <a:lnTo>
                    <a:pt x="1073" y="67"/>
                  </a:lnTo>
                  <a:lnTo>
                    <a:pt x="1074" y="71"/>
                  </a:lnTo>
                  <a:lnTo>
                    <a:pt x="1061" y="79"/>
                  </a:lnTo>
                  <a:lnTo>
                    <a:pt x="1053" y="91"/>
                  </a:lnTo>
                  <a:lnTo>
                    <a:pt x="1057" y="105"/>
                  </a:lnTo>
                  <a:lnTo>
                    <a:pt x="1032" y="105"/>
                  </a:lnTo>
                  <a:lnTo>
                    <a:pt x="1020" y="118"/>
                  </a:lnTo>
                  <a:lnTo>
                    <a:pt x="1015" y="129"/>
                  </a:lnTo>
                  <a:lnTo>
                    <a:pt x="1002" y="144"/>
                  </a:lnTo>
                  <a:lnTo>
                    <a:pt x="1000" y="150"/>
                  </a:lnTo>
                  <a:lnTo>
                    <a:pt x="1003" y="159"/>
                  </a:lnTo>
                  <a:lnTo>
                    <a:pt x="1000" y="169"/>
                  </a:lnTo>
                  <a:lnTo>
                    <a:pt x="1000" y="183"/>
                  </a:lnTo>
                  <a:lnTo>
                    <a:pt x="992" y="184"/>
                  </a:lnTo>
                  <a:lnTo>
                    <a:pt x="987" y="178"/>
                  </a:lnTo>
                  <a:lnTo>
                    <a:pt x="987" y="170"/>
                  </a:lnTo>
                  <a:lnTo>
                    <a:pt x="992" y="166"/>
                  </a:lnTo>
                  <a:lnTo>
                    <a:pt x="978" y="162"/>
                  </a:lnTo>
                  <a:lnTo>
                    <a:pt x="986" y="151"/>
                  </a:lnTo>
                  <a:lnTo>
                    <a:pt x="984" y="150"/>
                  </a:lnTo>
                  <a:lnTo>
                    <a:pt x="954" y="145"/>
                  </a:lnTo>
                  <a:lnTo>
                    <a:pt x="956" y="159"/>
                  </a:lnTo>
                  <a:lnTo>
                    <a:pt x="952" y="160"/>
                  </a:lnTo>
                  <a:lnTo>
                    <a:pt x="944" y="156"/>
                  </a:lnTo>
                  <a:lnTo>
                    <a:pt x="944" y="150"/>
                  </a:lnTo>
                  <a:lnTo>
                    <a:pt x="941" y="140"/>
                  </a:lnTo>
                  <a:lnTo>
                    <a:pt x="938" y="143"/>
                  </a:lnTo>
                  <a:lnTo>
                    <a:pt x="935" y="133"/>
                  </a:lnTo>
                  <a:lnTo>
                    <a:pt x="929" y="138"/>
                  </a:lnTo>
                  <a:lnTo>
                    <a:pt x="927" y="133"/>
                  </a:lnTo>
                  <a:lnTo>
                    <a:pt x="922" y="138"/>
                  </a:lnTo>
                  <a:lnTo>
                    <a:pt x="920" y="155"/>
                  </a:lnTo>
                  <a:lnTo>
                    <a:pt x="916" y="146"/>
                  </a:lnTo>
                  <a:lnTo>
                    <a:pt x="911" y="135"/>
                  </a:lnTo>
                  <a:lnTo>
                    <a:pt x="907" y="132"/>
                  </a:lnTo>
                  <a:lnTo>
                    <a:pt x="907" y="157"/>
                  </a:lnTo>
                  <a:lnTo>
                    <a:pt x="924" y="167"/>
                  </a:lnTo>
                  <a:lnTo>
                    <a:pt x="930" y="167"/>
                  </a:lnTo>
                  <a:lnTo>
                    <a:pt x="930" y="178"/>
                  </a:lnTo>
                  <a:lnTo>
                    <a:pt x="928" y="188"/>
                  </a:lnTo>
                  <a:lnTo>
                    <a:pt x="928" y="199"/>
                  </a:lnTo>
                  <a:lnTo>
                    <a:pt x="933" y="210"/>
                  </a:lnTo>
                  <a:lnTo>
                    <a:pt x="933" y="225"/>
                  </a:lnTo>
                  <a:lnTo>
                    <a:pt x="925" y="219"/>
                  </a:lnTo>
                  <a:lnTo>
                    <a:pt x="907" y="191"/>
                  </a:lnTo>
                  <a:lnTo>
                    <a:pt x="891" y="175"/>
                  </a:lnTo>
                  <a:lnTo>
                    <a:pt x="895" y="194"/>
                  </a:lnTo>
                  <a:lnTo>
                    <a:pt x="890" y="194"/>
                  </a:lnTo>
                  <a:lnTo>
                    <a:pt x="886" y="205"/>
                  </a:lnTo>
                  <a:lnTo>
                    <a:pt x="881" y="204"/>
                  </a:lnTo>
                  <a:lnTo>
                    <a:pt x="877" y="212"/>
                  </a:lnTo>
                  <a:lnTo>
                    <a:pt x="874" y="208"/>
                  </a:lnTo>
                  <a:lnTo>
                    <a:pt x="874" y="202"/>
                  </a:lnTo>
                  <a:lnTo>
                    <a:pt x="877" y="191"/>
                  </a:lnTo>
                  <a:lnTo>
                    <a:pt x="870" y="194"/>
                  </a:lnTo>
                  <a:lnTo>
                    <a:pt x="863" y="204"/>
                  </a:lnTo>
                  <a:lnTo>
                    <a:pt x="859" y="218"/>
                  </a:lnTo>
                  <a:lnTo>
                    <a:pt x="853" y="220"/>
                  </a:lnTo>
                  <a:lnTo>
                    <a:pt x="855" y="235"/>
                  </a:lnTo>
                  <a:lnTo>
                    <a:pt x="857" y="241"/>
                  </a:lnTo>
                  <a:lnTo>
                    <a:pt x="841" y="256"/>
                  </a:lnTo>
                  <a:lnTo>
                    <a:pt x="834" y="275"/>
                  </a:lnTo>
                  <a:lnTo>
                    <a:pt x="827" y="285"/>
                  </a:lnTo>
                  <a:lnTo>
                    <a:pt x="837" y="264"/>
                  </a:lnTo>
                  <a:lnTo>
                    <a:pt x="838" y="252"/>
                  </a:lnTo>
                  <a:lnTo>
                    <a:pt x="839" y="229"/>
                  </a:lnTo>
                  <a:lnTo>
                    <a:pt x="841" y="212"/>
                  </a:lnTo>
                  <a:lnTo>
                    <a:pt x="838" y="191"/>
                  </a:lnTo>
                  <a:lnTo>
                    <a:pt x="828" y="194"/>
                  </a:lnTo>
                  <a:lnTo>
                    <a:pt x="822" y="208"/>
                  </a:lnTo>
                  <a:lnTo>
                    <a:pt x="812" y="223"/>
                  </a:lnTo>
                  <a:lnTo>
                    <a:pt x="809" y="246"/>
                  </a:lnTo>
                  <a:lnTo>
                    <a:pt x="804" y="266"/>
                  </a:lnTo>
                  <a:lnTo>
                    <a:pt x="803" y="214"/>
                  </a:lnTo>
                  <a:lnTo>
                    <a:pt x="777" y="218"/>
                  </a:lnTo>
                  <a:lnTo>
                    <a:pt x="768" y="235"/>
                  </a:lnTo>
                  <a:lnTo>
                    <a:pt x="767" y="240"/>
                  </a:lnTo>
                  <a:lnTo>
                    <a:pt x="769" y="261"/>
                  </a:lnTo>
                  <a:lnTo>
                    <a:pt x="779" y="274"/>
                  </a:lnTo>
                  <a:lnTo>
                    <a:pt x="788" y="278"/>
                  </a:lnTo>
                  <a:lnTo>
                    <a:pt x="795" y="291"/>
                  </a:lnTo>
                  <a:lnTo>
                    <a:pt x="794" y="301"/>
                  </a:lnTo>
                  <a:lnTo>
                    <a:pt x="785" y="300"/>
                  </a:lnTo>
                  <a:lnTo>
                    <a:pt x="779" y="284"/>
                  </a:lnTo>
                  <a:lnTo>
                    <a:pt x="768" y="277"/>
                  </a:lnTo>
                  <a:lnTo>
                    <a:pt x="760" y="261"/>
                  </a:lnTo>
                  <a:lnTo>
                    <a:pt x="751" y="252"/>
                  </a:lnTo>
                  <a:lnTo>
                    <a:pt x="739" y="254"/>
                  </a:lnTo>
                  <a:lnTo>
                    <a:pt x="746" y="272"/>
                  </a:lnTo>
                  <a:lnTo>
                    <a:pt x="760" y="284"/>
                  </a:lnTo>
                  <a:lnTo>
                    <a:pt x="750" y="294"/>
                  </a:lnTo>
                  <a:lnTo>
                    <a:pt x="741" y="286"/>
                  </a:lnTo>
                  <a:lnTo>
                    <a:pt x="737" y="293"/>
                  </a:lnTo>
                  <a:lnTo>
                    <a:pt x="735" y="280"/>
                  </a:lnTo>
                  <a:lnTo>
                    <a:pt x="726" y="285"/>
                  </a:lnTo>
                  <a:lnTo>
                    <a:pt x="726" y="280"/>
                  </a:lnTo>
                  <a:lnTo>
                    <a:pt x="729" y="267"/>
                  </a:lnTo>
                  <a:lnTo>
                    <a:pt x="724" y="261"/>
                  </a:lnTo>
                  <a:lnTo>
                    <a:pt x="721" y="266"/>
                  </a:lnTo>
                  <a:lnTo>
                    <a:pt x="714" y="290"/>
                  </a:lnTo>
                  <a:lnTo>
                    <a:pt x="715" y="299"/>
                  </a:lnTo>
                  <a:lnTo>
                    <a:pt x="720" y="306"/>
                  </a:lnTo>
                  <a:lnTo>
                    <a:pt x="697" y="318"/>
                  </a:lnTo>
                  <a:lnTo>
                    <a:pt x="691" y="325"/>
                  </a:lnTo>
                  <a:lnTo>
                    <a:pt x="688" y="332"/>
                  </a:lnTo>
                  <a:lnTo>
                    <a:pt x="687" y="343"/>
                  </a:lnTo>
                  <a:lnTo>
                    <a:pt x="690" y="350"/>
                  </a:lnTo>
                  <a:lnTo>
                    <a:pt x="698" y="347"/>
                  </a:lnTo>
                  <a:lnTo>
                    <a:pt x="704" y="355"/>
                  </a:lnTo>
                  <a:lnTo>
                    <a:pt x="692" y="355"/>
                  </a:lnTo>
                  <a:lnTo>
                    <a:pt x="696" y="365"/>
                  </a:lnTo>
                  <a:lnTo>
                    <a:pt x="696" y="372"/>
                  </a:lnTo>
                  <a:lnTo>
                    <a:pt x="683" y="368"/>
                  </a:lnTo>
                  <a:lnTo>
                    <a:pt x="678" y="370"/>
                  </a:lnTo>
                  <a:lnTo>
                    <a:pt x="686" y="377"/>
                  </a:lnTo>
                  <a:lnTo>
                    <a:pt x="681" y="383"/>
                  </a:lnTo>
                  <a:lnTo>
                    <a:pt x="670" y="380"/>
                  </a:lnTo>
                  <a:lnTo>
                    <a:pt x="667" y="386"/>
                  </a:lnTo>
                  <a:lnTo>
                    <a:pt x="659" y="383"/>
                  </a:lnTo>
                  <a:lnTo>
                    <a:pt x="643" y="390"/>
                  </a:lnTo>
                  <a:lnTo>
                    <a:pt x="639" y="399"/>
                  </a:lnTo>
                  <a:lnTo>
                    <a:pt x="633" y="403"/>
                  </a:lnTo>
                  <a:lnTo>
                    <a:pt x="632" y="407"/>
                  </a:lnTo>
                  <a:lnTo>
                    <a:pt x="642" y="414"/>
                  </a:lnTo>
                  <a:lnTo>
                    <a:pt x="651" y="410"/>
                  </a:lnTo>
                  <a:lnTo>
                    <a:pt x="656" y="404"/>
                  </a:lnTo>
                  <a:lnTo>
                    <a:pt x="672" y="414"/>
                  </a:lnTo>
                  <a:lnTo>
                    <a:pt x="685" y="406"/>
                  </a:lnTo>
                  <a:lnTo>
                    <a:pt x="687" y="409"/>
                  </a:lnTo>
                  <a:lnTo>
                    <a:pt x="691" y="418"/>
                  </a:lnTo>
                  <a:lnTo>
                    <a:pt x="681" y="418"/>
                  </a:lnTo>
                  <a:lnTo>
                    <a:pt x="676" y="425"/>
                  </a:lnTo>
                  <a:lnTo>
                    <a:pt x="674" y="439"/>
                  </a:lnTo>
                  <a:lnTo>
                    <a:pt x="659" y="430"/>
                  </a:lnTo>
                  <a:lnTo>
                    <a:pt x="648" y="430"/>
                  </a:lnTo>
                  <a:lnTo>
                    <a:pt x="645" y="424"/>
                  </a:lnTo>
                  <a:lnTo>
                    <a:pt x="633" y="422"/>
                  </a:lnTo>
                  <a:lnTo>
                    <a:pt x="619" y="430"/>
                  </a:lnTo>
                  <a:lnTo>
                    <a:pt x="616" y="438"/>
                  </a:lnTo>
                  <a:lnTo>
                    <a:pt x="626" y="453"/>
                  </a:lnTo>
                  <a:lnTo>
                    <a:pt x="626" y="462"/>
                  </a:lnTo>
                  <a:lnTo>
                    <a:pt x="619" y="461"/>
                  </a:lnTo>
                  <a:lnTo>
                    <a:pt x="624" y="476"/>
                  </a:lnTo>
                  <a:lnTo>
                    <a:pt x="626" y="487"/>
                  </a:lnTo>
                  <a:lnTo>
                    <a:pt x="617" y="483"/>
                  </a:lnTo>
                  <a:lnTo>
                    <a:pt x="617" y="494"/>
                  </a:lnTo>
                  <a:lnTo>
                    <a:pt x="610" y="495"/>
                  </a:lnTo>
                  <a:lnTo>
                    <a:pt x="605" y="457"/>
                  </a:lnTo>
                  <a:lnTo>
                    <a:pt x="597" y="460"/>
                  </a:lnTo>
                  <a:lnTo>
                    <a:pt x="594" y="473"/>
                  </a:lnTo>
                  <a:lnTo>
                    <a:pt x="586" y="471"/>
                  </a:lnTo>
                  <a:lnTo>
                    <a:pt x="583" y="474"/>
                  </a:lnTo>
                  <a:lnTo>
                    <a:pt x="594" y="479"/>
                  </a:lnTo>
                  <a:lnTo>
                    <a:pt x="591" y="483"/>
                  </a:lnTo>
                  <a:lnTo>
                    <a:pt x="583" y="485"/>
                  </a:lnTo>
                  <a:lnTo>
                    <a:pt x="575" y="490"/>
                  </a:lnTo>
                  <a:lnTo>
                    <a:pt x="573" y="499"/>
                  </a:lnTo>
                  <a:lnTo>
                    <a:pt x="574" y="509"/>
                  </a:lnTo>
                  <a:lnTo>
                    <a:pt x="583" y="516"/>
                  </a:lnTo>
                  <a:lnTo>
                    <a:pt x="575" y="520"/>
                  </a:lnTo>
                  <a:lnTo>
                    <a:pt x="580" y="525"/>
                  </a:lnTo>
                  <a:lnTo>
                    <a:pt x="574" y="527"/>
                  </a:lnTo>
                  <a:lnTo>
                    <a:pt x="570" y="539"/>
                  </a:lnTo>
                  <a:lnTo>
                    <a:pt x="567" y="542"/>
                  </a:lnTo>
                  <a:lnTo>
                    <a:pt x="561" y="542"/>
                  </a:lnTo>
                  <a:lnTo>
                    <a:pt x="562" y="546"/>
                  </a:lnTo>
                  <a:lnTo>
                    <a:pt x="572" y="549"/>
                  </a:lnTo>
                  <a:lnTo>
                    <a:pt x="591" y="542"/>
                  </a:lnTo>
                  <a:lnTo>
                    <a:pt x="578" y="558"/>
                  </a:lnTo>
                  <a:lnTo>
                    <a:pt x="572" y="562"/>
                  </a:lnTo>
                  <a:lnTo>
                    <a:pt x="553" y="558"/>
                  </a:lnTo>
                  <a:lnTo>
                    <a:pt x="548" y="553"/>
                  </a:lnTo>
                  <a:lnTo>
                    <a:pt x="547" y="546"/>
                  </a:lnTo>
                  <a:lnTo>
                    <a:pt x="540" y="547"/>
                  </a:lnTo>
                  <a:lnTo>
                    <a:pt x="529" y="557"/>
                  </a:lnTo>
                  <a:lnTo>
                    <a:pt x="524" y="574"/>
                  </a:lnTo>
                  <a:lnTo>
                    <a:pt x="514" y="581"/>
                  </a:lnTo>
                  <a:lnTo>
                    <a:pt x="513" y="591"/>
                  </a:lnTo>
                  <a:lnTo>
                    <a:pt x="520" y="591"/>
                  </a:lnTo>
                  <a:lnTo>
                    <a:pt x="519" y="598"/>
                  </a:lnTo>
                  <a:lnTo>
                    <a:pt x="518" y="603"/>
                  </a:lnTo>
                  <a:lnTo>
                    <a:pt x="509" y="607"/>
                  </a:lnTo>
                  <a:lnTo>
                    <a:pt x="504" y="625"/>
                  </a:lnTo>
                  <a:lnTo>
                    <a:pt x="497" y="624"/>
                  </a:lnTo>
                  <a:lnTo>
                    <a:pt x="491" y="628"/>
                  </a:lnTo>
                  <a:lnTo>
                    <a:pt x="484" y="629"/>
                  </a:lnTo>
                  <a:lnTo>
                    <a:pt x="476" y="640"/>
                  </a:lnTo>
                  <a:lnTo>
                    <a:pt x="482" y="650"/>
                  </a:lnTo>
                  <a:lnTo>
                    <a:pt x="478" y="654"/>
                  </a:lnTo>
                  <a:lnTo>
                    <a:pt x="467" y="656"/>
                  </a:lnTo>
                  <a:lnTo>
                    <a:pt x="467" y="666"/>
                  </a:lnTo>
                  <a:lnTo>
                    <a:pt x="456" y="667"/>
                  </a:lnTo>
                  <a:lnTo>
                    <a:pt x="459" y="673"/>
                  </a:lnTo>
                  <a:lnTo>
                    <a:pt x="454" y="677"/>
                  </a:lnTo>
                  <a:lnTo>
                    <a:pt x="452" y="686"/>
                  </a:lnTo>
                  <a:lnTo>
                    <a:pt x="465" y="688"/>
                  </a:lnTo>
                  <a:lnTo>
                    <a:pt x="462" y="694"/>
                  </a:lnTo>
                  <a:lnTo>
                    <a:pt x="454" y="699"/>
                  </a:lnTo>
                  <a:lnTo>
                    <a:pt x="448" y="694"/>
                  </a:lnTo>
                  <a:lnTo>
                    <a:pt x="448" y="697"/>
                  </a:lnTo>
                  <a:lnTo>
                    <a:pt x="448" y="711"/>
                  </a:lnTo>
                  <a:lnTo>
                    <a:pt x="454" y="720"/>
                  </a:lnTo>
                  <a:lnTo>
                    <a:pt x="459" y="713"/>
                  </a:lnTo>
                  <a:lnTo>
                    <a:pt x="463" y="716"/>
                  </a:lnTo>
                  <a:lnTo>
                    <a:pt x="461" y="726"/>
                  </a:lnTo>
                  <a:lnTo>
                    <a:pt x="440" y="729"/>
                  </a:lnTo>
                  <a:lnTo>
                    <a:pt x="436" y="734"/>
                  </a:lnTo>
                  <a:lnTo>
                    <a:pt x="435" y="748"/>
                  </a:lnTo>
                  <a:lnTo>
                    <a:pt x="427" y="754"/>
                  </a:lnTo>
                  <a:lnTo>
                    <a:pt x="418" y="757"/>
                  </a:lnTo>
                  <a:lnTo>
                    <a:pt x="412" y="772"/>
                  </a:lnTo>
                  <a:lnTo>
                    <a:pt x="420" y="770"/>
                  </a:lnTo>
                  <a:lnTo>
                    <a:pt x="429" y="762"/>
                  </a:lnTo>
                  <a:lnTo>
                    <a:pt x="440" y="757"/>
                  </a:lnTo>
                  <a:lnTo>
                    <a:pt x="440" y="767"/>
                  </a:lnTo>
                  <a:lnTo>
                    <a:pt x="446" y="779"/>
                  </a:lnTo>
                  <a:lnTo>
                    <a:pt x="427" y="773"/>
                  </a:lnTo>
                  <a:lnTo>
                    <a:pt x="425" y="781"/>
                  </a:lnTo>
                  <a:lnTo>
                    <a:pt x="429" y="785"/>
                  </a:lnTo>
                  <a:lnTo>
                    <a:pt x="423" y="790"/>
                  </a:lnTo>
                  <a:lnTo>
                    <a:pt x="420" y="796"/>
                  </a:lnTo>
                  <a:lnTo>
                    <a:pt x="423" y="806"/>
                  </a:lnTo>
                  <a:lnTo>
                    <a:pt x="419" y="808"/>
                  </a:lnTo>
                  <a:lnTo>
                    <a:pt x="413" y="805"/>
                  </a:lnTo>
                  <a:lnTo>
                    <a:pt x="409" y="811"/>
                  </a:lnTo>
                  <a:lnTo>
                    <a:pt x="412" y="821"/>
                  </a:lnTo>
                  <a:lnTo>
                    <a:pt x="418" y="826"/>
                  </a:lnTo>
                  <a:lnTo>
                    <a:pt x="420" y="845"/>
                  </a:lnTo>
                  <a:lnTo>
                    <a:pt x="413" y="837"/>
                  </a:lnTo>
                  <a:lnTo>
                    <a:pt x="406" y="834"/>
                  </a:lnTo>
                  <a:lnTo>
                    <a:pt x="400" y="821"/>
                  </a:lnTo>
                  <a:lnTo>
                    <a:pt x="401" y="838"/>
                  </a:lnTo>
                  <a:lnTo>
                    <a:pt x="397" y="844"/>
                  </a:lnTo>
                  <a:lnTo>
                    <a:pt x="391" y="847"/>
                  </a:lnTo>
                  <a:lnTo>
                    <a:pt x="387" y="856"/>
                  </a:lnTo>
                  <a:lnTo>
                    <a:pt x="392" y="859"/>
                  </a:lnTo>
                  <a:lnTo>
                    <a:pt x="398" y="856"/>
                  </a:lnTo>
                  <a:lnTo>
                    <a:pt x="403" y="848"/>
                  </a:lnTo>
                  <a:lnTo>
                    <a:pt x="405" y="851"/>
                  </a:lnTo>
                  <a:lnTo>
                    <a:pt x="403" y="856"/>
                  </a:lnTo>
                  <a:lnTo>
                    <a:pt x="403" y="864"/>
                  </a:lnTo>
                  <a:lnTo>
                    <a:pt x="406" y="871"/>
                  </a:lnTo>
                  <a:lnTo>
                    <a:pt x="398" y="877"/>
                  </a:lnTo>
                  <a:lnTo>
                    <a:pt x="387" y="872"/>
                  </a:lnTo>
                  <a:lnTo>
                    <a:pt x="382" y="880"/>
                  </a:lnTo>
                  <a:lnTo>
                    <a:pt x="376" y="876"/>
                  </a:lnTo>
                  <a:lnTo>
                    <a:pt x="369" y="886"/>
                  </a:lnTo>
                  <a:lnTo>
                    <a:pt x="368" y="896"/>
                  </a:lnTo>
                  <a:lnTo>
                    <a:pt x="360" y="902"/>
                  </a:lnTo>
                  <a:lnTo>
                    <a:pt x="352" y="904"/>
                  </a:lnTo>
                  <a:lnTo>
                    <a:pt x="347" y="925"/>
                  </a:lnTo>
                  <a:lnTo>
                    <a:pt x="357" y="921"/>
                  </a:lnTo>
                  <a:lnTo>
                    <a:pt x="366" y="915"/>
                  </a:lnTo>
                  <a:lnTo>
                    <a:pt x="370" y="919"/>
                  </a:lnTo>
                  <a:lnTo>
                    <a:pt x="353" y="926"/>
                  </a:lnTo>
                  <a:lnTo>
                    <a:pt x="353" y="937"/>
                  </a:lnTo>
                  <a:lnTo>
                    <a:pt x="355" y="948"/>
                  </a:lnTo>
                  <a:lnTo>
                    <a:pt x="352" y="955"/>
                  </a:lnTo>
                  <a:lnTo>
                    <a:pt x="341" y="958"/>
                  </a:lnTo>
                  <a:lnTo>
                    <a:pt x="327" y="947"/>
                  </a:lnTo>
                  <a:lnTo>
                    <a:pt x="323" y="947"/>
                  </a:lnTo>
                  <a:lnTo>
                    <a:pt x="315" y="962"/>
                  </a:lnTo>
                  <a:lnTo>
                    <a:pt x="305" y="969"/>
                  </a:lnTo>
                  <a:lnTo>
                    <a:pt x="304" y="976"/>
                  </a:lnTo>
                  <a:lnTo>
                    <a:pt x="296" y="980"/>
                  </a:lnTo>
                  <a:lnTo>
                    <a:pt x="280" y="1006"/>
                  </a:lnTo>
                  <a:lnTo>
                    <a:pt x="277" y="1012"/>
                  </a:lnTo>
                  <a:lnTo>
                    <a:pt x="280" y="1022"/>
                  </a:lnTo>
                  <a:lnTo>
                    <a:pt x="280" y="1026"/>
                  </a:lnTo>
                  <a:lnTo>
                    <a:pt x="258" y="1038"/>
                  </a:lnTo>
                  <a:lnTo>
                    <a:pt x="258" y="1048"/>
                  </a:lnTo>
                  <a:lnTo>
                    <a:pt x="263" y="1053"/>
                  </a:lnTo>
                  <a:lnTo>
                    <a:pt x="274" y="1048"/>
                  </a:lnTo>
                  <a:lnTo>
                    <a:pt x="269" y="1064"/>
                  </a:lnTo>
                  <a:lnTo>
                    <a:pt x="277" y="1075"/>
                  </a:lnTo>
                  <a:lnTo>
                    <a:pt x="283" y="1079"/>
                  </a:lnTo>
                  <a:lnTo>
                    <a:pt x="320" y="1052"/>
                  </a:lnTo>
                  <a:lnTo>
                    <a:pt x="342" y="1042"/>
                  </a:lnTo>
                  <a:lnTo>
                    <a:pt x="347" y="1036"/>
                  </a:lnTo>
                  <a:lnTo>
                    <a:pt x="352" y="1038"/>
                  </a:lnTo>
                  <a:lnTo>
                    <a:pt x="348" y="1044"/>
                  </a:lnTo>
                  <a:lnTo>
                    <a:pt x="335" y="1052"/>
                  </a:lnTo>
                  <a:lnTo>
                    <a:pt x="327" y="1053"/>
                  </a:lnTo>
                  <a:lnTo>
                    <a:pt x="316" y="1060"/>
                  </a:lnTo>
                  <a:lnTo>
                    <a:pt x="307" y="1068"/>
                  </a:lnTo>
                  <a:lnTo>
                    <a:pt x="314" y="1075"/>
                  </a:lnTo>
                  <a:lnTo>
                    <a:pt x="312" y="1079"/>
                  </a:lnTo>
                  <a:lnTo>
                    <a:pt x="295" y="1086"/>
                  </a:lnTo>
                  <a:lnTo>
                    <a:pt x="285" y="1086"/>
                  </a:lnTo>
                  <a:lnTo>
                    <a:pt x="282" y="1090"/>
                  </a:lnTo>
                  <a:lnTo>
                    <a:pt x="284" y="1096"/>
                  </a:lnTo>
                  <a:lnTo>
                    <a:pt x="280" y="1097"/>
                  </a:lnTo>
                  <a:lnTo>
                    <a:pt x="271" y="1096"/>
                  </a:lnTo>
                  <a:lnTo>
                    <a:pt x="271" y="1086"/>
                  </a:lnTo>
                  <a:lnTo>
                    <a:pt x="263" y="1071"/>
                  </a:lnTo>
                  <a:lnTo>
                    <a:pt x="258" y="1066"/>
                  </a:lnTo>
                  <a:lnTo>
                    <a:pt x="253" y="1066"/>
                  </a:lnTo>
                  <a:lnTo>
                    <a:pt x="250" y="1073"/>
                  </a:lnTo>
                  <a:lnTo>
                    <a:pt x="242" y="1074"/>
                  </a:lnTo>
                  <a:lnTo>
                    <a:pt x="236" y="1080"/>
                  </a:lnTo>
                  <a:lnTo>
                    <a:pt x="235" y="1087"/>
                  </a:lnTo>
                  <a:lnTo>
                    <a:pt x="241" y="1092"/>
                  </a:lnTo>
                  <a:lnTo>
                    <a:pt x="242" y="1097"/>
                  </a:lnTo>
                  <a:lnTo>
                    <a:pt x="231" y="1103"/>
                  </a:lnTo>
                  <a:lnTo>
                    <a:pt x="228" y="1097"/>
                  </a:lnTo>
                  <a:lnTo>
                    <a:pt x="228" y="1089"/>
                  </a:lnTo>
                  <a:lnTo>
                    <a:pt x="225" y="1082"/>
                  </a:lnTo>
                  <a:lnTo>
                    <a:pt x="198" y="1093"/>
                  </a:lnTo>
                  <a:lnTo>
                    <a:pt x="194" y="1098"/>
                  </a:lnTo>
                  <a:lnTo>
                    <a:pt x="190" y="1109"/>
                  </a:lnTo>
                  <a:lnTo>
                    <a:pt x="183" y="1108"/>
                  </a:lnTo>
                  <a:lnTo>
                    <a:pt x="185" y="1116"/>
                  </a:lnTo>
                  <a:lnTo>
                    <a:pt x="183" y="1119"/>
                  </a:lnTo>
                  <a:lnTo>
                    <a:pt x="175" y="1120"/>
                  </a:lnTo>
                  <a:lnTo>
                    <a:pt x="175" y="1117"/>
                  </a:lnTo>
                  <a:lnTo>
                    <a:pt x="174" y="1112"/>
                  </a:lnTo>
                  <a:lnTo>
                    <a:pt x="169" y="1113"/>
                  </a:lnTo>
                  <a:lnTo>
                    <a:pt x="166" y="1117"/>
                  </a:lnTo>
                  <a:lnTo>
                    <a:pt x="167" y="1122"/>
                  </a:lnTo>
                  <a:lnTo>
                    <a:pt x="166" y="1124"/>
                  </a:lnTo>
                  <a:lnTo>
                    <a:pt x="156" y="1124"/>
                  </a:lnTo>
                  <a:lnTo>
                    <a:pt x="143" y="1132"/>
                  </a:lnTo>
                  <a:lnTo>
                    <a:pt x="140" y="1145"/>
                  </a:lnTo>
                  <a:lnTo>
                    <a:pt x="135" y="1156"/>
                  </a:lnTo>
                  <a:lnTo>
                    <a:pt x="128" y="1151"/>
                  </a:lnTo>
                  <a:lnTo>
                    <a:pt x="118" y="1150"/>
                  </a:lnTo>
                  <a:lnTo>
                    <a:pt x="110" y="1157"/>
                  </a:lnTo>
                  <a:lnTo>
                    <a:pt x="107" y="1163"/>
                  </a:lnTo>
                  <a:lnTo>
                    <a:pt x="117" y="1171"/>
                  </a:lnTo>
                  <a:lnTo>
                    <a:pt x="111" y="1177"/>
                  </a:lnTo>
                  <a:lnTo>
                    <a:pt x="121" y="1178"/>
                  </a:lnTo>
                  <a:lnTo>
                    <a:pt x="132" y="1176"/>
                  </a:lnTo>
                  <a:lnTo>
                    <a:pt x="137" y="1182"/>
                  </a:lnTo>
                  <a:lnTo>
                    <a:pt x="142" y="1184"/>
                  </a:lnTo>
                  <a:lnTo>
                    <a:pt x="135" y="1193"/>
                  </a:lnTo>
                  <a:lnTo>
                    <a:pt x="138" y="1199"/>
                  </a:lnTo>
                  <a:lnTo>
                    <a:pt x="131" y="1195"/>
                  </a:lnTo>
                  <a:lnTo>
                    <a:pt x="122" y="1195"/>
                  </a:lnTo>
                  <a:lnTo>
                    <a:pt x="99" y="1192"/>
                  </a:lnTo>
                  <a:lnTo>
                    <a:pt x="91" y="1193"/>
                  </a:lnTo>
                  <a:lnTo>
                    <a:pt x="86" y="1197"/>
                  </a:lnTo>
                  <a:lnTo>
                    <a:pt x="80" y="1195"/>
                  </a:lnTo>
                  <a:lnTo>
                    <a:pt x="74" y="1200"/>
                  </a:lnTo>
                  <a:lnTo>
                    <a:pt x="75" y="1203"/>
                  </a:lnTo>
                  <a:lnTo>
                    <a:pt x="81" y="1205"/>
                  </a:lnTo>
                  <a:lnTo>
                    <a:pt x="75" y="1208"/>
                  </a:lnTo>
                  <a:lnTo>
                    <a:pt x="75" y="1214"/>
                  </a:lnTo>
                  <a:lnTo>
                    <a:pt x="83" y="1213"/>
                  </a:lnTo>
                  <a:lnTo>
                    <a:pt x="89" y="1210"/>
                  </a:lnTo>
                  <a:lnTo>
                    <a:pt x="81" y="1220"/>
                  </a:lnTo>
                  <a:lnTo>
                    <a:pt x="81" y="1227"/>
                  </a:lnTo>
                  <a:lnTo>
                    <a:pt x="86" y="1243"/>
                  </a:lnTo>
                  <a:lnTo>
                    <a:pt x="83" y="1245"/>
                  </a:lnTo>
                  <a:lnTo>
                    <a:pt x="78" y="1230"/>
                  </a:lnTo>
                  <a:lnTo>
                    <a:pt x="74" y="1224"/>
                  </a:lnTo>
                  <a:lnTo>
                    <a:pt x="64" y="1230"/>
                  </a:lnTo>
                  <a:lnTo>
                    <a:pt x="59" y="1238"/>
                  </a:lnTo>
                  <a:lnTo>
                    <a:pt x="56" y="1248"/>
                  </a:lnTo>
                  <a:lnTo>
                    <a:pt x="61" y="1253"/>
                  </a:lnTo>
                  <a:lnTo>
                    <a:pt x="62" y="1259"/>
                  </a:lnTo>
                  <a:lnTo>
                    <a:pt x="53" y="1253"/>
                  </a:lnTo>
                  <a:lnTo>
                    <a:pt x="50" y="1246"/>
                  </a:lnTo>
                  <a:lnTo>
                    <a:pt x="41" y="1248"/>
                  </a:lnTo>
                  <a:lnTo>
                    <a:pt x="27" y="1248"/>
                  </a:lnTo>
                  <a:lnTo>
                    <a:pt x="27" y="1254"/>
                  </a:lnTo>
                  <a:lnTo>
                    <a:pt x="29" y="1259"/>
                  </a:lnTo>
                  <a:lnTo>
                    <a:pt x="13" y="1247"/>
                  </a:lnTo>
                  <a:lnTo>
                    <a:pt x="9" y="1251"/>
                  </a:lnTo>
                  <a:lnTo>
                    <a:pt x="15" y="1265"/>
                  </a:lnTo>
                  <a:lnTo>
                    <a:pt x="11" y="1272"/>
                  </a:lnTo>
                  <a:lnTo>
                    <a:pt x="13" y="1274"/>
                  </a:lnTo>
                  <a:lnTo>
                    <a:pt x="41" y="1274"/>
                  </a:lnTo>
                  <a:lnTo>
                    <a:pt x="67" y="1268"/>
                  </a:lnTo>
                  <a:lnTo>
                    <a:pt x="51" y="1275"/>
                  </a:lnTo>
                  <a:lnTo>
                    <a:pt x="53" y="1279"/>
                  </a:lnTo>
                  <a:lnTo>
                    <a:pt x="65" y="1279"/>
                  </a:lnTo>
                  <a:lnTo>
                    <a:pt x="74" y="1275"/>
                  </a:lnTo>
                  <a:lnTo>
                    <a:pt x="77" y="1278"/>
                  </a:lnTo>
                  <a:lnTo>
                    <a:pt x="67" y="1284"/>
                  </a:lnTo>
                  <a:lnTo>
                    <a:pt x="52" y="1286"/>
                  </a:lnTo>
                  <a:lnTo>
                    <a:pt x="36" y="1286"/>
                  </a:lnTo>
                  <a:lnTo>
                    <a:pt x="30" y="1281"/>
                  </a:lnTo>
                  <a:lnTo>
                    <a:pt x="24" y="1281"/>
                  </a:lnTo>
                  <a:lnTo>
                    <a:pt x="13" y="1291"/>
                  </a:lnTo>
                  <a:lnTo>
                    <a:pt x="11" y="1296"/>
                  </a:lnTo>
                  <a:lnTo>
                    <a:pt x="4" y="1295"/>
                  </a:lnTo>
                  <a:lnTo>
                    <a:pt x="2" y="1297"/>
                  </a:lnTo>
                  <a:lnTo>
                    <a:pt x="0" y="1305"/>
                  </a:lnTo>
                  <a:lnTo>
                    <a:pt x="16" y="1310"/>
                  </a:lnTo>
                  <a:lnTo>
                    <a:pt x="15" y="1316"/>
                  </a:lnTo>
                  <a:lnTo>
                    <a:pt x="15" y="1322"/>
                  </a:lnTo>
                  <a:lnTo>
                    <a:pt x="10" y="1327"/>
                  </a:lnTo>
                  <a:lnTo>
                    <a:pt x="3" y="1335"/>
                  </a:lnTo>
                  <a:lnTo>
                    <a:pt x="5" y="1343"/>
                  </a:lnTo>
                  <a:lnTo>
                    <a:pt x="3" y="1346"/>
                  </a:lnTo>
                  <a:lnTo>
                    <a:pt x="3" y="1354"/>
                  </a:lnTo>
                  <a:lnTo>
                    <a:pt x="7" y="1358"/>
                  </a:lnTo>
                  <a:lnTo>
                    <a:pt x="7" y="1365"/>
                  </a:lnTo>
                  <a:lnTo>
                    <a:pt x="22" y="1367"/>
                  </a:lnTo>
                  <a:lnTo>
                    <a:pt x="53" y="1356"/>
                  </a:lnTo>
                  <a:lnTo>
                    <a:pt x="59" y="1360"/>
                  </a:lnTo>
                  <a:lnTo>
                    <a:pt x="72" y="1360"/>
                  </a:lnTo>
                  <a:lnTo>
                    <a:pt x="74" y="1349"/>
                  </a:lnTo>
                  <a:lnTo>
                    <a:pt x="83" y="1333"/>
                  </a:lnTo>
                  <a:lnTo>
                    <a:pt x="85" y="1343"/>
                  </a:lnTo>
                  <a:lnTo>
                    <a:pt x="81" y="1356"/>
                  </a:lnTo>
                  <a:lnTo>
                    <a:pt x="88" y="1359"/>
                  </a:lnTo>
                  <a:lnTo>
                    <a:pt x="99" y="1359"/>
                  </a:lnTo>
                  <a:lnTo>
                    <a:pt x="106" y="1356"/>
                  </a:lnTo>
                  <a:lnTo>
                    <a:pt x="111" y="1360"/>
                  </a:lnTo>
                  <a:lnTo>
                    <a:pt x="122" y="1348"/>
                  </a:lnTo>
                  <a:lnTo>
                    <a:pt x="126" y="1324"/>
                  </a:lnTo>
                  <a:lnTo>
                    <a:pt x="138" y="1317"/>
                  </a:lnTo>
                  <a:lnTo>
                    <a:pt x="139" y="1322"/>
                  </a:lnTo>
                  <a:lnTo>
                    <a:pt x="131" y="1338"/>
                  </a:lnTo>
                  <a:lnTo>
                    <a:pt x="129" y="1349"/>
                  </a:lnTo>
                  <a:lnTo>
                    <a:pt x="127" y="1354"/>
                  </a:lnTo>
                  <a:lnTo>
                    <a:pt x="133" y="1353"/>
                  </a:lnTo>
                  <a:lnTo>
                    <a:pt x="140" y="1349"/>
                  </a:lnTo>
                  <a:lnTo>
                    <a:pt x="145" y="1351"/>
                  </a:lnTo>
                  <a:lnTo>
                    <a:pt x="131" y="1362"/>
                  </a:lnTo>
                  <a:lnTo>
                    <a:pt x="113" y="1369"/>
                  </a:lnTo>
                  <a:lnTo>
                    <a:pt x="111" y="1378"/>
                  </a:lnTo>
                  <a:lnTo>
                    <a:pt x="118" y="1385"/>
                  </a:lnTo>
                  <a:lnTo>
                    <a:pt x="105" y="1393"/>
                  </a:lnTo>
                  <a:lnTo>
                    <a:pt x="105" y="1383"/>
                  </a:lnTo>
                  <a:lnTo>
                    <a:pt x="101" y="1376"/>
                  </a:lnTo>
                  <a:lnTo>
                    <a:pt x="91" y="1369"/>
                  </a:lnTo>
                  <a:lnTo>
                    <a:pt x="81" y="1369"/>
                  </a:lnTo>
                  <a:lnTo>
                    <a:pt x="68" y="1372"/>
                  </a:lnTo>
                  <a:lnTo>
                    <a:pt x="57" y="1370"/>
                  </a:lnTo>
                  <a:lnTo>
                    <a:pt x="47" y="1371"/>
                  </a:lnTo>
                  <a:lnTo>
                    <a:pt x="37" y="1370"/>
                  </a:lnTo>
                  <a:lnTo>
                    <a:pt x="29" y="1378"/>
                  </a:lnTo>
                  <a:lnTo>
                    <a:pt x="10" y="1373"/>
                  </a:lnTo>
                  <a:lnTo>
                    <a:pt x="5" y="1386"/>
                  </a:lnTo>
                  <a:lnTo>
                    <a:pt x="4" y="1397"/>
                  </a:lnTo>
                  <a:lnTo>
                    <a:pt x="14" y="1397"/>
                  </a:lnTo>
                  <a:lnTo>
                    <a:pt x="18" y="1396"/>
                  </a:lnTo>
                  <a:lnTo>
                    <a:pt x="18" y="1410"/>
                  </a:lnTo>
                  <a:lnTo>
                    <a:pt x="9" y="1407"/>
                  </a:lnTo>
                  <a:lnTo>
                    <a:pt x="3" y="1401"/>
                  </a:lnTo>
                  <a:lnTo>
                    <a:pt x="2" y="1403"/>
                  </a:lnTo>
                  <a:lnTo>
                    <a:pt x="0" y="1403"/>
                  </a:lnTo>
                  <a:lnTo>
                    <a:pt x="0" y="1407"/>
                  </a:lnTo>
                  <a:lnTo>
                    <a:pt x="10" y="1425"/>
                  </a:lnTo>
                  <a:lnTo>
                    <a:pt x="16" y="1426"/>
                  </a:lnTo>
                  <a:lnTo>
                    <a:pt x="30" y="1418"/>
                  </a:lnTo>
                  <a:lnTo>
                    <a:pt x="38" y="1415"/>
                  </a:lnTo>
                  <a:lnTo>
                    <a:pt x="25" y="1429"/>
                  </a:lnTo>
                  <a:lnTo>
                    <a:pt x="20" y="1436"/>
                  </a:lnTo>
                  <a:lnTo>
                    <a:pt x="24" y="1440"/>
                  </a:lnTo>
                  <a:lnTo>
                    <a:pt x="14" y="1446"/>
                  </a:lnTo>
                  <a:lnTo>
                    <a:pt x="9" y="1452"/>
                  </a:lnTo>
                  <a:lnTo>
                    <a:pt x="10" y="1461"/>
                  </a:lnTo>
                  <a:lnTo>
                    <a:pt x="15" y="1466"/>
                  </a:lnTo>
                  <a:lnTo>
                    <a:pt x="18" y="1472"/>
                  </a:lnTo>
                  <a:lnTo>
                    <a:pt x="24" y="1467"/>
                  </a:lnTo>
                  <a:lnTo>
                    <a:pt x="30" y="1461"/>
                  </a:lnTo>
                  <a:lnTo>
                    <a:pt x="30" y="1469"/>
                  </a:lnTo>
                  <a:lnTo>
                    <a:pt x="38" y="1483"/>
                  </a:lnTo>
                  <a:lnTo>
                    <a:pt x="31" y="1484"/>
                  </a:lnTo>
                  <a:lnTo>
                    <a:pt x="22" y="1490"/>
                  </a:lnTo>
                  <a:lnTo>
                    <a:pt x="22" y="1495"/>
                  </a:lnTo>
                  <a:lnTo>
                    <a:pt x="27" y="1499"/>
                  </a:lnTo>
                  <a:lnTo>
                    <a:pt x="37" y="1493"/>
                  </a:lnTo>
                  <a:lnTo>
                    <a:pt x="43" y="1482"/>
                  </a:lnTo>
                  <a:lnTo>
                    <a:pt x="45" y="1469"/>
                  </a:lnTo>
                  <a:lnTo>
                    <a:pt x="53" y="1463"/>
                  </a:lnTo>
                  <a:lnTo>
                    <a:pt x="63" y="1451"/>
                  </a:lnTo>
                  <a:lnTo>
                    <a:pt x="73" y="1431"/>
                  </a:lnTo>
                  <a:lnTo>
                    <a:pt x="83" y="1423"/>
                  </a:lnTo>
                  <a:lnTo>
                    <a:pt x="88" y="1428"/>
                  </a:lnTo>
                  <a:lnTo>
                    <a:pt x="88" y="1431"/>
                  </a:lnTo>
                  <a:lnTo>
                    <a:pt x="100" y="1429"/>
                  </a:lnTo>
                  <a:lnTo>
                    <a:pt x="110" y="1430"/>
                  </a:lnTo>
                  <a:lnTo>
                    <a:pt x="94" y="1437"/>
                  </a:lnTo>
                  <a:lnTo>
                    <a:pt x="91" y="1448"/>
                  </a:lnTo>
                  <a:lnTo>
                    <a:pt x="89" y="1455"/>
                  </a:lnTo>
                  <a:lnTo>
                    <a:pt x="88" y="1443"/>
                  </a:lnTo>
                  <a:lnTo>
                    <a:pt x="83" y="1442"/>
                  </a:lnTo>
                  <a:lnTo>
                    <a:pt x="74" y="1456"/>
                  </a:lnTo>
                  <a:lnTo>
                    <a:pt x="64" y="1467"/>
                  </a:lnTo>
                  <a:lnTo>
                    <a:pt x="70" y="1472"/>
                  </a:lnTo>
                  <a:lnTo>
                    <a:pt x="70" y="1475"/>
                  </a:lnTo>
                  <a:lnTo>
                    <a:pt x="59" y="1482"/>
                  </a:lnTo>
                  <a:lnTo>
                    <a:pt x="40" y="1506"/>
                  </a:lnTo>
                  <a:lnTo>
                    <a:pt x="47" y="1511"/>
                  </a:lnTo>
                  <a:lnTo>
                    <a:pt x="67" y="1511"/>
                  </a:lnTo>
                  <a:lnTo>
                    <a:pt x="72" y="1506"/>
                  </a:lnTo>
                  <a:lnTo>
                    <a:pt x="74" y="1510"/>
                  </a:lnTo>
                  <a:lnTo>
                    <a:pt x="53" y="1518"/>
                  </a:lnTo>
                  <a:lnTo>
                    <a:pt x="48" y="1525"/>
                  </a:lnTo>
                  <a:lnTo>
                    <a:pt x="47" y="1528"/>
                  </a:lnTo>
                  <a:lnTo>
                    <a:pt x="37" y="1528"/>
                  </a:lnTo>
                  <a:lnTo>
                    <a:pt x="32" y="1531"/>
                  </a:lnTo>
                  <a:lnTo>
                    <a:pt x="26" y="1528"/>
                  </a:lnTo>
                  <a:lnTo>
                    <a:pt x="18" y="1539"/>
                  </a:lnTo>
                  <a:lnTo>
                    <a:pt x="13" y="1549"/>
                  </a:lnTo>
                  <a:lnTo>
                    <a:pt x="13" y="1558"/>
                  </a:lnTo>
                  <a:lnTo>
                    <a:pt x="16" y="1560"/>
                  </a:lnTo>
                  <a:lnTo>
                    <a:pt x="18" y="1564"/>
                  </a:lnTo>
                  <a:lnTo>
                    <a:pt x="26" y="1563"/>
                  </a:lnTo>
                  <a:lnTo>
                    <a:pt x="30" y="1554"/>
                  </a:lnTo>
                  <a:lnTo>
                    <a:pt x="32" y="1563"/>
                  </a:lnTo>
                  <a:lnTo>
                    <a:pt x="40" y="1563"/>
                  </a:lnTo>
                  <a:lnTo>
                    <a:pt x="42" y="1556"/>
                  </a:lnTo>
                  <a:lnTo>
                    <a:pt x="41" y="1550"/>
                  </a:lnTo>
                  <a:lnTo>
                    <a:pt x="48" y="1555"/>
                  </a:lnTo>
                  <a:lnTo>
                    <a:pt x="63" y="1547"/>
                  </a:lnTo>
                  <a:lnTo>
                    <a:pt x="68" y="1541"/>
                  </a:lnTo>
                  <a:lnTo>
                    <a:pt x="73" y="1544"/>
                  </a:lnTo>
                  <a:lnTo>
                    <a:pt x="58" y="1561"/>
                  </a:lnTo>
                  <a:lnTo>
                    <a:pt x="64" y="1561"/>
                  </a:lnTo>
                  <a:lnTo>
                    <a:pt x="64" y="1571"/>
                  </a:lnTo>
                  <a:lnTo>
                    <a:pt x="58" y="1580"/>
                  </a:lnTo>
                  <a:lnTo>
                    <a:pt x="56" y="1587"/>
                  </a:lnTo>
                  <a:lnTo>
                    <a:pt x="50" y="1593"/>
                  </a:lnTo>
                  <a:lnTo>
                    <a:pt x="51" y="1599"/>
                  </a:lnTo>
                  <a:lnTo>
                    <a:pt x="51" y="1604"/>
                  </a:lnTo>
                  <a:lnTo>
                    <a:pt x="45" y="1603"/>
                  </a:lnTo>
                  <a:lnTo>
                    <a:pt x="40" y="1606"/>
                  </a:lnTo>
                  <a:lnTo>
                    <a:pt x="36" y="1598"/>
                  </a:lnTo>
                  <a:lnTo>
                    <a:pt x="32" y="1598"/>
                  </a:lnTo>
                  <a:lnTo>
                    <a:pt x="25" y="1630"/>
                  </a:lnTo>
                  <a:lnTo>
                    <a:pt x="38" y="1647"/>
                  </a:lnTo>
                  <a:lnTo>
                    <a:pt x="59" y="1666"/>
                  </a:lnTo>
                  <a:lnTo>
                    <a:pt x="74" y="1674"/>
                  </a:lnTo>
                  <a:lnTo>
                    <a:pt x="85" y="1677"/>
                  </a:lnTo>
                  <a:lnTo>
                    <a:pt x="92" y="1665"/>
                  </a:lnTo>
                  <a:lnTo>
                    <a:pt x="92" y="1682"/>
                  </a:lnTo>
                  <a:lnTo>
                    <a:pt x="90" y="1694"/>
                  </a:lnTo>
                  <a:lnTo>
                    <a:pt x="96" y="1689"/>
                  </a:lnTo>
                  <a:lnTo>
                    <a:pt x="106" y="1695"/>
                  </a:lnTo>
                  <a:lnTo>
                    <a:pt x="110" y="1685"/>
                  </a:lnTo>
                  <a:lnTo>
                    <a:pt x="124" y="1687"/>
                  </a:lnTo>
                  <a:lnTo>
                    <a:pt x="117" y="1695"/>
                  </a:lnTo>
                  <a:lnTo>
                    <a:pt x="134" y="1701"/>
                  </a:lnTo>
                  <a:lnTo>
                    <a:pt x="145" y="1697"/>
                  </a:lnTo>
                  <a:lnTo>
                    <a:pt x="158" y="1687"/>
                  </a:lnTo>
                  <a:lnTo>
                    <a:pt x="163" y="1673"/>
                  </a:lnTo>
                  <a:lnTo>
                    <a:pt x="170" y="1684"/>
                  </a:lnTo>
                  <a:lnTo>
                    <a:pt x="190" y="1671"/>
                  </a:lnTo>
                  <a:lnTo>
                    <a:pt x="210" y="1644"/>
                  </a:lnTo>
                  <a:lnTo>
                    <a:pt x="221" y="1638"/>
                  </a:lnTo>
                  <a:lnTo>
                    <a:pt x="225" y="1627"/>
                  </a:lnTo>
                  <a:lnTo>
                    <a:pt x="231" y="1622"/>
                  </a:lnTo>
                  <a:lnTo>
                    <a:pt x="234" y="1615"/>
                  </a:lnTo>
                  <a:lnTo>
                    <a:pt x="251" y="1597"/>
                  </a:lnTo>
                  <a:lnTo>
                    <a:pt x="249" y="1590"/>
                  </a:lnTo>
                  <a:lnTo>
                    <a:pt x="261" y="1597"/>
                  </a:lnTo>
                  <a:lnTo>
                    <a:pt x="274" y="1597"/>
                  </a:lnTo>
                  <a:lnTo>
                    <a:pt x="282" y="1593"/>
                  </a:lnTo>
                  <a:lnTo>
                    <a:pt x="285" y="1581"/>
                  </a:lnTo>
                  <a:lnTo>
                    <a:pt x="287" y="1574"/>
                  </a:lnTo>
                  <a:lnTo>
                    <a:pt x="294" y="1566"/>
                  </a:lnTo>
                  <a:lnTo>
                    <a:pt x="293" y="1556"/>
                  </a:lnTo>
                  <a:lnTo>
                    <a:pt x="287" y="1549"/>
                  </a:lnTo>
                  <a:lnTo>
                    <a:pt x="283" y="1541"/>
                  </a:lnTo>
                  <a:lnTo>
                    <a:pt x="285" y="1538"/>
                  </a:lnTo>
                  <a:lnTo>
                    <a:pt x="287" y="1533"/>
                  </a:lnTo>
                  <a:lnTo>
                    <a:pt x="284" y="1522"/>
                  </a:lnTo>
                  <a:lnTo>
                    <a:pt x="289" y="1526"/>
                  </a:lnTo>
                  <a:lnTo>
                    <a:pt x="293" y="1533"/>
                  </a:lnTo>
                  <a:lnTo>
                    <a:pt x="293" y="1541"/>
                  </a:lnTo>
                  <a:lnTo>
                    <a:pt x="299" y="1539"/>
                  </a:lnTo>
                  <a:lnTo>
                    <a:pt x="300" y="1533"/>
                  </a:lnTo>
                  <a:lnTo>
                    <a:pt x="295" y="1525"/>
                  </a:lnTo>
                  <a:lnTo>
                    <a:pt x="294" y="1509"/>
                  </a:lnTo>
                  <a:lnTo>
                    <a:pt x="296" y="1505"/>
                  </a:lnTo>
                  <a:lnTo>
                    <a:pt x="299" y="1506"/>
                  </a:lnTo>
                  <a:lnTo>
                    <a:pt x="305" y="1502"/>
                  </a:lnTo>
                  <a:lnTo>
                    <a:pt x="310" y="1505"/>
                  </a:lnTo>
                  <a:lnTo>
                    <a:pt x="310" y="1512"/>
                  </a:lnTo>
                  <a:lnTo>
                    <a:pt x="303" y="1516"/>
                  </a:lnTo>
                  <a:lnTo>
                    <a:pt x="303" y="1522"/>
                  </a:lnTo>
                  <a:lnTo>
                    <a:pt x="305" y="1533"/>
                  </a:lnTo>
                  <a:lnTo>
                    <a:pt x="307" y="1563"/>
                  </a:lnTo>
                  <a:lnTo>
                    <a:pt x="310" y="1574"/>
                  </a:lnTo>
                  <a:lnTo>
                    <a:pt x="317" y="1572"/>
                  </a:lnTo>
                  <a:lnTo>
                    <a:pt x="327" y="1581"/>
                  </a:lnTo>
                  <a:lnTo>
                    <a:pt x="333" y="1580"/>
                  </a:lnTo>
                  <a:lnTo>
                    <a:pt x="337" y="1587"/>
                  </a:lnTo>
                  <a:lnTo>
                    <a:pt x="339" y="1592"/>
                  </a:lnTo>
                  <a:lnTo>
                    <a:pt x="339" y="1614"/>
                  </a:lnTo>
                  <a:lnTo>
                    <a:pt x="343" y="1601"/>
                  </a:lnTo>
                  <a:lnTo>
                    <a:pt x="347" y="1609"/>
                  </a:lnTo>
                  <a:lnTo>
                    <a:pt x="355" y="1603"/>
                  </a:lnTo>
                  <a:lnTo>
                    <a:pt x="363" y="1566"/>
                  </a:lnTo>
                  <a:lnTo>
                    <a:pt x="359" y="1554"/>
                  </a:lnTo>
                  <a:lnTo>
                    <a:pt x="358" y="1537"/>
                  </a:lnTo>
                  <a:lnTo>
                    <a:pt x="370" y="1516"/>
                  </a:lnTo>
                  <a:lnTo>
                    <a:pt x="370" y="1502"/>
                  </a:lnTo>
                  <a:lnTo>
                    <a:pt x="397" y="1491"/>
                  </a:lnTo>
                  <a:lnTo>
                    <a:pt x="403" y="1480"/>
                  </a:lnTo>
                  <a:lnTo>
                    <a:pt x="405" y="1466"/>
                  </a:lnTo>
                  <a:lnTo>
                    <a:pt x="401" y="1457"/>
                  </a:lnTo>
                  <a:lnTo>
                    <a:pt x="408" y="1428"/>
                  </a:lnTo>
                  <a:lnTo>
                    <a:pt x="400" y="1394"/>
                  </a:lnTo>
                  <a:lnTo>
                    <a:pt x="390" y="1382"/>
                  </a:lnTo>
                  <a:lnTo>
                    <a:pt x="392" y="1375"/>
                  </a:lnTo>
                  <a:lnTo>
                    <a:pt x="407" y="1369"/>
                  </a:lnTo>
                  <a:lnTo>
                    <a:pt x="417" y="1358"/>
                  </a:lnTo>
                  <a:lnTo>
                    <a:pt x="423" y="1339"/>
                  </a:lnTo>
                  <a:lnTo>
                    <a:pt x="420" y="1318"/>
                  </a:lnTo>
                  <a:lnTo>
                    <a:pt x="400" y="1303"/>
                  </a:lnTo>
                  <a:lnTo>
                    <a:pt x="391" y="1287"/>
                  </a:lnTo>
                  <a:lnTo>
                    <a:pt x="390" y="1267"/>
                  </a:lnTo>
                  <a:lnTo>
                    <a:pt x="391" y="1225"/>
                  </a:lnTo>
                  <a:lnTo>
                    <a:pt x="386" y="1210"/>
                  </a:lnTo>
                  <a:lnTo>
                    <a:pt x="384" y="1206"/>
                  </a:lnTo>
                  <a:lnTo>
                    <a:pt x="384" y="1194"/>
                  </a:lnTo>
                  <a:lnTo>
                    <a:pt x="386" y="1186"/>
                  </a:lnTo>
                  <a:lnTo>
                    <a:pt x="386" y="1166"/>
                  </a:lnTo>
                  <a:lnTo>
                    <a:pt x="390" y="1156"/>
                  </a:lnTo>
                  <a:lnTo>
                    <a:pt x="391" y="1144"/>
                  </a:lnTo>
                  <a:lnTo>
                    <a:pt x="397" y="1134"/>
                  </a:lnTo>
                  <a:lnTo>
                    <a:pt x="392" y="1129"/>
                  </a:lnTo>
                  <a:lnTo>
                    <a:pt x="386" y="1116"/>
                  </a:lnTo>
                  <a:lnTo>
                    <a:pt x="382" y="1097"/>
                  </a:lnTo>
                  <a:lnTo>
                    <a:pt x="387" y="1077"/>
                  </a:lnTo>
                  <a:lnTo>
                    <a:pt x="393" y="1063"/>
                  </a:lnTo>
                  <a:lnTo>
                    <a:pt x="418" y="1032"/>
                  </a:lnTo>
                  <a:lnTo>
                    <a:pt x="435" y="1021"/>
                  </a:lnTo>
                  <a:lnTo>
                    <a:pt x="456" y="1015"/>
                  </a:lnTo>
                  <a:lnTo>
                    <a:pt x="473" y="1018"/>
                  </a:lnTo>
                  <a:lnTo>
                    <a:pt x="488" y="1020"/>
                  </a:lnTo>
                  <a:lnTo>
                    <a:pt x="498" y="1007"/>
                  </a:lnTo>
                  <a:lnTo>
                    <a:pt x="500" y="995"/>
                  </a:lnTo>
                  <a:lnTo>
                    <a:pt x="500" y="976"/>
                  </a:lnTo>
                  <a:lnTo>
                    <a:pt x="494" y="964"/>
                  </a:lnTo>
                  <a:lnTo>
                    <a:pt x="479" y="948"/>
                  </a:lnTo>
                  <a:lnTo>
                    <a:pt x="478" y="939"/>
                  </a:lnTo>
                  <a:lnTo>
                    <a:pt x="498" y="907"/>
                  </a:lnTo>
                  <a:lnTo>
                    <a:pt x="515" y="870"/>
                  </a:lnTo>
                  <a:lnTo>
                    <a:pt x="524" y="820"/>
                  </a:lnTo>
                  <a:lnTo>
                    <a:pt x="525" y="790"/>
                  </a:lnTo>
                  <a:lnTo>
                    <a:pt x="525" y="769"/>
                  </a:lnTo>
                  <a:lnTo>
                    <a:pt x="524" y="754"/>
                  </a:lnTo>
                  <a:lnTo>
                    <a:pt x="531" y="750"/>
                  </a:lnTo>
                  <a:lnTo>
                    <a:pt x="542" y="750"/>
                  </a:lnTo>
                  <a:lnTo>
                    <a:pt x="559" y="736"/>
                  </a:lnTo>
                  <a:lnTo>
                    <a:pt x="564" y="724"/>
                  </a:lnTo>
                  <a:lnTo>
                    <a:pt x="567" y="704"/>
                  </a:lnTo>
                  <a:lnTo>
                    <a:pt x="573" y="688"/>
                  </a:lnTo>
                  <a:lnTo>
                    <a:pt x="596" y="657"/>
                  </a:lnTo>
                  <a:lnTo>
                    <a:pt x="604" y="644"/>
                  </a:lnTo>
                  <a:lnTo>
                    <a:pt x="616" y="629"/>
                  </a:lnTo>
                  <a:lnTo>
                    <a:pt x="622" y="618"/>
                  </a:lnTo>
                  <a:lnTo>
                    <a:pt x="624" y="609"/>
                  </a:lnTo>
                  <a:lnTo>
                    <a:pt x="623" y="596"/>
                  </a:lnTo>
                  <a:lnTo>
                    <a:pt x="610" y="574"/>
                  </a:lnTo>
                  <a:lnTo>
                    <a:pt x="613" y="560"/>
                  </a:lnTo>
                  <a:lnTo>
                    <a:pt x="627" y="543"/>
                  </a:lnTo>
                  <a:lnTo>
                    <a:pt x="633" y="532"/>
                  </a:lnTo>
                  <a:lnTo>
                    <a:pt x="635" y="520"/>
                  </a:lnTo>
                  <a:lnTo>
                    <a:pt x="639" y="503"/>
                  </a:lnTo>
                  <a:lnTo>
                    <a:pt x="648" y="492"/>
                  </a:lnTo>
                  <a:lnTo>
                    <a:pt x="666" y="472"/>
                  </a:lnTo>
                  <a:lnTo>
                    <a:pt x="678" y="469"/>
                  </a:lnTo>
                  <a:lnTo>
                    <a:pt x="691" y="476"/>
                  </a:lnTo>
                  <a:lnTo>
                    <a:pt x="701" y="488"/>
                  </a:lnTo>
                  <a:lnTo>
                    <a:pt x="704" y="490"/>
                  </a:lnTo>
                  <a:lnTo>
                    <a:pt x="714" y="473"/>
                  </a:lnTo>
                  <a:lnTo>
                    <a:pt x="719" y="452"/>
                  </a:lnTo>
                  <a:lnTo>
                    <a:pt x="721" y="442"/>
                  </a:lnTo>
                  <a:lnTo>
                    <a:pt x="719" y="419"/>
                  </a:lnTo>
                  <a:lnTo>
                    <a:pt x="724" y="409"/>
                  </a:lnTo>
                  <a:lnTo>
                    <a:pt x="729" y="404"/>
                  </a:lnTo>
                  <a:lnTo>
                    <a:pt x="739" y="403"/>
                  </a:lnTo>
                  <a:lnTo>
                    <a:pt x="769" y="407"/>
                  </a:lnTo>
                  <a:lnTo>
                    <a:pt x="812" y="423"/>
                  </a:lnTo>
                  <a:lnTo>
                    <a:pt x="821" y="420"/>
                  </a:lnTo>
                  <a:lnTo>
                    <a:pt x="828" y="412"/>
                  </a:lnTo>
                  <a:lnTo>
                    <a:pt x="819" y="403"/>
                  </a:lnTo>
                  <a:lnTo>
                    <a:pt x="817" y="392"/>
                  </a:lnTo>
                  <a:lnTo>
                    <a:pt x="823" y="382"/>
                  </a:lnTo>
                  <a:lnTo>
                    <a:pt x="827" y="366"/>
                  </a:lnTo>
                  <a:lnTo>
                    <a:pt x="831" y="361"/>
                  </a:lnTo>
                  <a:lnTo>
                    <a:pt x="833" y="352"/>
                  </a:lnTo>
                  <a:lnTo>
                    <a:pt x="832" y="342"/>
                  </a:lnTo>
                  <a:lnTo>
                    <a:pt x="827" y="336"/>
                  </a:lnTo>
                  <a:lnTo>
                    <a:pt x="826" y="326"/>
                  </a:lnTo>
                  <a:lnTo>
                    <a:pt x="831" y="323"/>
                  </a:lnTo>
                  <a:lnTo>
                    <a:pt x="854" y="323"/>
                  </a:lnTo>
                  <a:lnTo>
                    <a:pt x="857" y="316"/>
                  </a:lnTo>
                  <a:lnTo>
                    <a:pt x="865" y="313"/>
                  </a:lnTo>
                  <a:lnTo>
                    <a:pt x="874" y="317"/>
                  </a:lnTo>
                  <a:lnTo>
                    <a:pt x="882" y="313"/>
                  </a:lnTo>
                  <a:lnTo>
                    <a:pt x="880" y="302"/>
                  </a:lnTo>
                  <a:lnTo>
                    <a:pt x="879" y="290"/>
                  </a:lnTo>
                  <a:lnTo>
                    <a:pt x="891" y="283"/>
                  </a:lnTo>
                  <a:lnTo>
                    <a:pt x="906" y="289"/>
                  </a:lnTo>
                  <a:lnTo>
                    <a:pt x="917" y="300"/>
                  </a:lnTo>
                  <a:lnTo>
                    <a:pt x="947" y="344"/>
                  </a:lnTo>
                  <a:lnTo>
                    <a:pt x="952" y="363"/>
                  </a:lnTo>
                  <a:lnTo>
                    <a:pt x="957" y="371"/>
                  </a:lnTo>
                  <a:lnTo>
                    <a:pt x="983" y="375"/>
                  </a:lnTo>
                  <a:lnTo>
                    <a:pt x="998" y="383"/>
                  </a:lnTo>
                  <a:lnTo>
                    <a:pt x="1010" y="382"/>
                  </a:lnTo>
                  <a:lnTo>
                    <a:pt x="1025" y="374"/>
                  </a:lnTo>
                  <a:lnTo>
                    <a:pt x="1042" y="353"/>
                  </a:lnTo>
                  <a:lnTo>
                    <a:pt x="1052" y="360"/>
                  </a:lnTo>
                  <a:lnTo>
                    <a:pt x="1061" y="374"/>
                  </a:lnTo>
                  <a:lnTo>
                    <a:pt x="1064" y="382"/>
                  </a:lnTo>
                  <a:lnTo>
                    <a:pt x="1074" y="385"/>
                  </a:lnTo>
                  <a:lnTo>
                    <a:pt x="1090" y="377"/>
                  </a:lnTo>
                  <a:lnTo>
                    <a:pt x="1102" y="368"/>
                  </a:lnTo>
                  <a:lnTo>
                    <a:pt x="1111" y="354"/>
                  </a:lnTo>
                  <a:lnTo>
                    <a:pt x="1137" y="334"/>
                  </a:lnTo>
                  <a:lnTo>
                    <a:pt x="1139" y="322"/>
                  </a:lnTo>
                  <a:lnTo>
                    <a:pt x="1137" y="299"/>
                  </a:lnTo>
                  <a:lnTo>
                    <a:pt x="1137" y="285"/>
                  </a:lnTo>
                  <a:lnTo>
                    <a:pt x="1140" y="243"/>
                  </a:lnTo>
                  <a:lnTo>
                    <a:pt x="1154" y="212"/>
                  </a:lnTo>
                  <a:lnTo>
                    <a:pt x="1164" y="199"/>
                  </a:lnTo>
                  <a:lnTo>
                    <a:pt x="1177" y="192"/>
                  </a:lnTo>
                  <a:lnTo>
                    <a:pt x="1202" y="189"/>
                  </a:lnTo>
                  <a:lnTo>
                    <a:pt x="1240" y="172"/>
                  </a:lnTo>
                  <a:lnTo>
                    <a:pt x="1263" y="167"/>
                  </a:lnTo>
                  <a:lnTo>
                    <a:pt x="1268" y="172"/>
                  </a:lnTo>
                  <a:lnTo>
                    <a:pt x="1278" y="193"/>
                  </a:lnTo>
                  <a:lnTo>
                    <a:pt x="1289" y="202"/>
                  </a:lnTo>
                  <a:lnTo>
                    <a:pt x="1307" y="208"/>
                  </a:lnTo>
                  <a:lnTo>
                    <a:pt x="1325" y="225"/>
                  </a:lnTo>
                  <a:lnTo>
                    <a:pt x="1332" y="253"/>
                  </a:lnTo>
                  <a:lnTo>
                    <a:pt x="1333" y="269"/>
                  </a:lnTo>
                  <a:lnTo>
                    <a:pt x="1314" y="294"/>
                  </a:lnTo>
                  <a:lnTo>
                    <a:pt x="1310" y="306"/>
                  </a:lnTo>
                  <a:lnTo>
                    <a:pt x="1311" y="317"/>
                  </a:lnTo>
                  <a:lnTo>
                    <a:pt x="1321" y="325"/>
                  </a:lnTo>
                  <a:lnTo>
                    <a:pt x="1323" y="323"/>
                  </a:lnTo>
                  <a:lnTo>
                    <a:pt x="1332" y="315"/>
                  </a:lnTo>
                  <a:lnTo>
                    <a:pt x="1333" y="311"/>
                  </a:lnTo>
                  <a:lnTo>
                    <a:pt x="1334" y="300"/>
                  </a:lnTo>
                  <a:lnTo>
                    <a:pt x="1337" y="295"/>
                  </a:lnTo>
                  <a:lnTo>
                    <a:pt x="1369" y="275"/>
                  </a:lnTo>
                  <a:lnTo>
                    <a:pt x="1375" y="269"/>
                  </a:lnTo>
                  <a:lnTo>
                    <a:pt x="1381" y="239"/>
                  </a:lnTo>
                  <a:lnTo>
                    <a:pt x="1403" y="252"/>
                  </a:lnTo>
                  <a:lnTo>
                    <a:pt x="1416" y="250"/>
                  </a:lnTo>
                  <a:lnTo>
                    <a:pt x="1418" y="243"/>
                  </a:lnTo>
                  <a:lnTo>
                    <a:pt x="1422" y="231"/>
                  </a:lnTo>
                  <a:lnTo>
                    <a:pt x="1422" y="220"/>
                  </a:lnTo>
                  <a:lnTo>
                    <a:pt x="1419" y="216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12" name="Freeform 221"/>
            <p:cNvSpPr>
              <a:spLocks noChangeAspect="1"/>
            </p:cNvSpPr>
            <p:nvPr/>
          </p:nvSpPr>
          <p:spPr bwMode="gray">
            <a:xfrm>
              <a:off x="4952206" y="2013297"/>
              <a:ext cx="227013" cy="520700"/>
            </a:xfrm>
            <a:custGeom>
              <a:avLst/>
              <a:gdLst/>
              <a:ahLst/>
              <a:cxnLst>
                <a:cxn ang="0">
                  <a:pos x="13" y="1339"/>
                </a:cxn>
                <a:cxn ang="0">
                  <a:pos x="27" y="1349"/>
                </a:cxn>
                <a:cxn ang="0">
                  <a:pos x="43" y="1396"/>
                </a:cxn>
                <a:cxn ang="0">
                  <a:pos x="56" y="1468"/>
                </a:cxn>
                <a:cxn ang="0">
                  <a:pos x="92" y="1538"/>
                </a:cxn>
                <a:cxn ang="0">
                  <a:pos x="91" y="1593"/>
                </a:cxn>
                <a:cxn ang="0">
                  <a:pos x="107" y="1636"/>
                </a:cxn>
                <a:cxn ang="0">
                  <a:pos x="169" y="1598"/>
                </a:cxn>
                <a:cxn ang="0">
                  <a:pos x="227" y="1564"/>
                </a:cxn>
                <a:cxn ang="0">
                  <a:pos x="286" y="1484"/>
                </a:cxn>
                <a:cxn ang="0">
                  <a:pos x="300" y="1407"/>
                </a:cxn>
                <a:cxn ang="0">
                  <a:pos x="301" y="1378"/>
                </a:cxn>
                <a:cxn ang="0">
                  <a:pos x="288" y="1329"/>
                </a:cxn>
                <a:cxn ang="0">
                  <a:pos x="276" y="1310"/>
                </a:cxn>
                <a:cxn ang="0">
                  <a:pos x="350" y="1279"/>
                </a:cxn>
                <a:cxn ang="0">
                  <a:pos x="389" y="1243"/>
                </a:cxn>
                <a:cxn ang="0">
                  <a:pos x="341" y="1241"/>
                </a:cxn>
                <a:cxn ang="0">
                  <a:pos x="290" y="1219"/>
                </a:cxn>
                <a:cxn ang="0">
                  <a:pos x="338" y="1218"/>
                </a:cxn>
                <a:cxn ang="0">
                  <a:pos x="371" y="1232"/>
                </a:cxn>
                <a:cxn ang="0">
                  <a:pos x="394" y="1138"/>
                </a:cxn>
                <a:cxn ang="0">
                  <a:pos x="352" y="1100"/>
                </a:cxn>
                <a:cxn ang="0">
                  <a:pos x="308" y="1148"/>
                </a:cxn>
                <a:cxn ang="0">
                  <a:pos x="319" y="1127"/>
                </a:cxn>
                <a:cxn ang="0">
                  <a:pos x="331" y="1060"/>
                </a:cxn>
                <a:cxn ang="0">
                  <a:pos x="344" y="979"/>
                </a:cxn>
                <a:cxn ang="0">
                  <a:pos x="340" y="879"/>
                </a:cxn>
                <a:cxn ang="0">
                  <a:pos x="370" y="850"/>
                </a:cxn>
                <a:cxn ang="0">
                  <a:pos x="393" y="840"/>
                </a:cxn>
                <a:cxn ang="0">
                  <a:pos x="410" y="809"/>
                </a:cxn>
                <a:cxn ang="0">
                  <a:pos x="449" y="764"/>
                </a:cxn>
                <a:cxn ang="0">
                  <a:pos x="503" y="735"/>
                </a:cxn>
                <a:cxn ang="0">
                  <a:pos x="555" y="664"/>
                </a:cxn>
                <a:cxn ang="0">
                  <a:pos x="572" y="639"/>
                </a:cxn>
                <a:cxn ang="0">
                  <a:pos x="551" y="594"/>
                </a:cxn>
                <a:cxn ang="0">
                  <a:pos x="569" y="527"/>
                </a:cxn>
                <a:cxn ang="0">
                  <a:pos x="593" y="503"/>
                </a:cxn>
                <a:cxn ang="0">
                  <a:pos x="614" y="493"/>
                </a:cxn>
                <a:cxn ang="0">
                  <a:pos x="628" y="460"/>
                </a:cxn>
                <a:cxn ang="0">
                  <a:pos x="661" y="473"/>
                </a:cxn>
                <a:cxn ang="0">
                  <a:pos x="712" y="449"/>
                </a:cxn>
                <a:cxn ang="0">
                  <a:pos x="687" y="296"/>
                </a:cxn>
                <a:cxn ang="0">
                  <a:pos x="683" y="186"/>
                </a:cxn>
                <a:cxn ang="0">
                  <a:pos x="528" y="5"/>
                </a:cxn>
                <a:cxn ang="0">
                  <a:pos x="502" y="29"/>
                </a:cxn>
                <a:cxn ang="0">
                  <a:pos x="490" y="97"/>
                </a:cxn>
                <a:cxn ang="0">
                  <a:pos x="390" y="119"/>
                </a:cxn>
                <a:cxn ang="0">
                  <a:pos x="335" y="149"/>
                </a:cxn>
                <a:cxn ang="0">
                  <a:pos x="279" y="251"/>
                </a:cxn>
                <a:cxn ang="0">
                  <a:pos x="242" y="364"/>
                </a:cxn>
                <a:cxn ang="0">
                  <a:pos x="194" y="446"/>
                </a:cxn>
                <a:cxn ang="0">
                  <a:pos x="163" y="641"/>
                </a:cxn>
                <a:cxn ang="0">
                  <a:pos x="104" y="697"/>
                </a:cxn>
                <a:cxn ang="0">
                  <a:pos x="66" y="811"/>
                </a:cxn>
                <a:cxn ang="0">
                  <a:pos x="55" y="886"/>
                </a:cxn>
                <a:cxn ang="0">
                  <a:pos x="86" y="1035"/>
                </a:cxn>
                <a:cxn ang="0">
                  <a:pos x="74" y="1143"/>
                </a:cxn>
                <a:cxn ang="0">
                  <a:pos x="32" y="1242"/>
                </a:cxn>
              </a:cxnLst>
              <a:rect l="0" t="0" r="r" b="b"/>
              <a:pathLst>
                <a:path w="715" h="1640">
                  <a:moveTo>
                    <a:pt x="6" y="1264"/>
                  </a:moveTo>
                  <a:lnTo>
                    <a:pt x="0" y="1276"/>
                  </a:lnTo>
                  <a:lnTo>
                    <a:pt x="0" y="1288"/>
                  </a:lnTo>
                  <a:lnTo>
                    <a:pt x="5" y="1328"/>
                  </a:lnTo>
                  <a:lnTo>
                    <a:pt x="7" y="1333"/>
                  </a:lnTo>
                  <a:lnTo>
                    <a:pt x="12" y="1335"/>
                  </a:lnTo>
                  <a:lnTo>
                    <a:pt x="13" y="1339"/>
                  </a:lnTo>
                  <a:lnTo>
                    <a:pt x="15" y="1346"/>
                  </a:lnTo>
                  <a:lnTo>
                    <a:pt x="13" y="1350"/>
                  </a:lnTo>
                  <a:lnTo>
                    <a:pt x="19" y="1343"/>
                  </a:lnTo>
                  <a:lnTo>
                    <a:pt x="21" y="1335"/>
                  </a:lnTo>
                  <a:lnTo>
                    <a:pt x="26" y="1340"/>
                  </a:lnTo>
                  <a:lnTo>
                    <a:pt x="22" y="1350"/>
                  </a:lnTo>
                  <a:lnTo>
                    <a:pt x="27" y="1349"/>
                  </a:lnTo>
                  <a:lnTo>
                    <a:pt x="29" y="1351"/>
                  </a:lnTo>
                  <a:lnTo>
                    <a:pt x="24" y="1355"/>
                  </a:lnTo>
                  <a:lnTo>
                    <a:pt x="17" y="1366"/>
                  </a:lnTo>
                  <a:lnTo>
                    <a:pt x="33" y="1371"/>
                  </a:lnTo>
                  <a:lnTo>
                    <a:pt x="35" y="1381"/>
                  </a:lnTo>
                  <a:lnTo>
                    <a:pt x="33" y="1398"/>
                  </a:lnTo>
                  <a:lnTo>
                    <a:pt x="43" y="1396"/>
                  </a:lnTo>
                  <a:lnTo>
                    <a:pt x="45" y="1407"/>
                  </a:lnTo>
                  <a:lnTo>
                    <a:pt x="39" y="1415"/>
                  </a:lnTo>
                  <a:lnTo>
                    <a:pt x="42" y="1431"/>
                  </a:lnTo>
                  <a:lnTo>
                    <a:pt x="40" y="1442"/>
                  </a:lnTo>
                  <a:lnTo>
                    <a:pt x="49" y="1442"/>
                  </a:lnTo>
                  <a:lnTo>
                    <a:pt x="54" y="1456"/>
                  </a:lnTo>
                  <a:lnTo>
                    <a:pt x="56" y="1468"/>
                  </a:lnTo>
                  <a:lnTo>
                    <a:pt x="62" y="1487"/>
                  </a:lnTo>
                  <a:lnTo>
                    <a:pt x="74" y="1496"/>
                  </a:lnTo>
                  <a:lnTo>
                    <a:pt x="78" y="1509"/>
                  </a:lnTo>
                  <a:lnTo>
                    <a:pt x="91" y="1516"/>
                  </a:lnTo>
                  <a:lnTo>
                    <a:pt x="98" y="1526"/>
                  </a:lnTo>
                  <a:lnTo>
                    <a:pt x="98" y="1534"/>
                  </a:lnTo>
                  <a:lnTo>
                    <a:pt x="92" y="1538"/>
                  </a:lnTo>
                  <a:lnTo>
                    <a:pt x="85" y="1537"/>
                  </a:lnTo>
                  <a:lnTo>
                    <a:pt x="82" y="1541"/>
                  </a:lnTo>
                  <a:lnTo>
                    <a:pt x="89" y="1557"/>
                  </a:lnTo>
                  <a:lnTo>
                    <a:pt x="82" y="1555"/>
                  </a:lnTo>
                  <a:lnTo>
                    <a:pt x="75" y="1553"/>
                  </a:lnTo>
                  <a:lnTo>
                    <a:pt x="75" y="1559"/>
                  </a:lnTo>
                  <a:lnTo>
                    <a:pt x="91" y="1593"/>
                  </a:lnTo>
                  <a:lnTo>
                    <a:pt x="98" y="1604"/>
                  </a:lnTo>
                  <a:lnTo>
                    <a:pt x="102" y="1614"/>
                  </a:lnTo>
                  <a:lnTo>
                    <a:pt x="99" y="1620"/>
                  </a:lnTo>
                  <a:lnTo>
                    <a:pt x="98" y="1631"/>
                  </a:lnTo>
                  <a:lnTo>
                    <a:pt x="94" y="1633"/>
                  </a:lnTo>
                  <a:lnTo>
                    <a:pt x="93" y="1638"/>
                  </a:lnTo>
                  <a:lnTo>
                    <a:pt x="107" y="1636"/>
                  </a:lnTo>
                  <a:lnTo>
                    <a:pt x="118" y="1640"/>
                  </a:lnTo>
                  <a:lnTo>
                    <a:pt x="136" y="1634"/>
                  </a:lnTo>
                  <a:lnTo>
                    <a:pt x="152" y="1633"/>
                  </a:lnTo>
                  <a:lnTo>
                    <a:pt x="163" y="1638"/>
                  </a:lnTo>
                  <a:lnTo>
                    <a:pt x="168" y="1634"/>
                  </a:lnTo>
                  <a:lnTo>
                    <a:pt x="172" y="1620"/>
                  </a:lnTo>
                  <a:lnTo>
                    <a:pt x="169" y="1598"/>
                  </a:lnTo>
                  <a:lnTo>
                    <a:pt x="174" y="1585"/>
                  </a:lnTo>
                  <a:lnTo>
                    <a:pt x="180" y="1574"/>
                  </a:lnTo>
                  <a:lnTo>
                    <a:pt x="189" y="1576"/>
                  </a:lnTo>
                  <a:lnTo>
                    <a:pt x="194" y="1566"/>
                  </a:lnTo>
                  <a:lnTo>
                    <a:pt x="204" y="1559"/>
                  </a:lnTo>
                  <a:lnTo>
                    <a:pt x="218" y="1560"/>
                  </a:lnTo>
                  <a:lnTo>
                    <a:pt x="227" y="1564"/>
                  </a:lnTo>
                  <a:lnTo>
                    <a:pt x="238" y="1560"/>
                  </a:lnTo>
                  <a:lnTo>
                    <a:pt x="250" y="1564"/>
                  </a:lnTo>
                  <a:lnTo>
                    <a:pt x="261" y="1564"/>
                  </a:lnTo>
                  <a:lnTo>
                    <a:pt x="266" y="1544"/>
                  </a:lnTo>
                  <a:lnTo>
                    <a:pt x="276" y="1522"/>
                  </a:lnTo>
                  <a:lnTo>
                    <a:pt x="285" y="1505"/>
                  </a:lnTo>
                  <a:lnTo>
                    <a:pt x="286" y="1484"/>
                  </a:lnTo>
                  <a:lnTo>
                    <a:pt x="291" y="1472"/>
                  </a:lnTo>
                  <a:lnTo>
                    <a:pt x="290" y="1457"/>
                  </a:lnTo>
                  <a:lnTo>
                    <a:pt x="293" y="1446"/>
                  </a:lnTo>
                  <a:lnTo>
                    <a:pt x="298" y="1435"/>
                  </a:lnTo>
                  <a:lnTo>
                    <a:pt x="298" y="1424"/>
                  </a:lnTo>
                  <a:lnTo>
                    <a:pt x="295" y="1418"/>
                  </a:lnTo>
                  <a:lnTo>
                    <a:pt x="300" y="1407"/>
                  </a:lnTo>
                  <a:lnTo>
                    <a:pt x="298" y="1398"/>
                  </a:lnTo>
                  <a:lnTo>
                    <a:pt x="293" y="1392"/>
                  </a:lnTo>
                  <a:lnTo>
                    <a:pt x="292" y="1386"/>
                  </a:lnTo>
                  <a:lnTo>
                    <a:pt x="293" y="1382"/>
                  </a:lnTo>
                  <a:lnTo>
                    <a:pt x="300" y="1385"/>
                  </a:lnTo>
                  <a:lnTo>
                    <a:pt x="304" y="1385"/>
                  </a:lnTo>
                  <a:lnTo>
                    <a:pt x="301" y="1378"/>
                  </a:lnTo>
                  <a:lnTo>
                    <a:pt x="302" y="1374"/>
                  </a:lnTo>
                  <a:lnTo>
                    <a:pt x="304" y="1367"/>
                  </a:lnTo>
                  <a:lnTo>
                    <a:pt x="304" y="1362"/>
                  </a:lnTo>
                  <a:lnTo>
                    <a:pt x="307" y="1345"/>
                  </a:lnTo>
                  <a:lnTo>
                    <a:pt x="306" y="1340"/>
                  </a:lnTo>
                  <a:lnTo>
                    <a:pt x="297" y="1334"/>
                  </a:lnTo>
                  <a:lnTo>
                    <a:pt x="288" y="1329"/>
                  </a:lnTo>
                  <a:lnTo>
                    <a:pt x="291" y="1328"/>
                  </a:lnTo>
                  <a:lnTo>
                    <a:pt x="300" y="1332"/>
                  </a:lnTo>
                  <a:lnTo>
                    <a:pt x="309" y="1329"/>
                  </a:lnTo>
                  <a:lnTo>
                    <a:pt x="312" y="1326"/>
                  </a:lnTo>
                  <a:lnTo>
                    <a:pt x="302" y="1317"/>
                  </a:lnTo>
                  <a:lnTo>
                    <a:pt x="274" y="1312"/>
                  </a:lnTo>
                  <a:lnTo>
                    <a:pt x="276" y="1310"/>
                  </a:lnTo>
                  <a:lnTo>
                    <a:pt x="298" y="1307"/>
                  </a:lnTo>
                  <a:lnTo>
                    <a:pt x="311" y="1311"/>
                  </a:lnTo>
                  <a:lnTo>
                    <a:pt x="318" y="1307"/>
                  </a:lnTo>
                  <a:lnTo>
                    <a:pt x="320" y="1299"/>
                  </a:lnTo>
                  <a:lnTo>
                    <a:pt x="334" y="1297"/>
                  </a:lnTo>
                  <a:lnTo>
                    <a:pt x="345" y="1286"/>
                  </a:lnTo>
                  <a:lnTo>
                    <a:pt x="350" y="1279"/>
                  </a:lnTo>
                  <a:lnTo>
                    <a:pt x="350" y="1268"/>
                  </a:lnTo>
                  <a:lnTo>
                    <a:pt x="359" y="1270"/>
                  </a:lnTo>
                  <a:lnTo>
                    <a:pt x="359" y="1281"/>
                  </a:lnTo>
                  <a:lnTo>
                    <a:pt x="371" y="1280"/>
                  </a:lnTo>
                  <a:lnTo>
                    <a:pt x="378" y="1268"/>
                  </a:lnTo>
                  <a:lnTo>
                    <a:pt x="392" y="1256"/>
                  </a:lnTo>
                  <a:lnTo>
                    <a:pt x="389" y="1243"/>
                  </a:lnTo>
                  <a:lnTo>
                    <a:pt x="394" y="1248"/>
                  </a:lnTo>
                  <a:lnTo>
                    <a:pt x="400" y="1248"/>
                  </a:lnTo>
                  <a:lnTo>
                    <a:pt x="400" y="1242"/>
                  </a:lnTo>
                  <a:lnTo>
                    <a:pt x="406" y="1237"/>
                  </a:lnTo>
                  <a:lnTo>
                    <a:pt x="405" y="1232"/>
                  </a:lnTo>
                  <a:lnTo>
                    <a:pt x="352" y="1243"/>
                  </a:lnTo>
                  <a:lnTo>
                    <a:pt x="341" y="1241"/>
                  </a:lnTo>
                  <a:lnTo>
                    <a:pt x="336" y="1245"/>
                  </a:lnTo>
                  <a:lnTo>
                    <a:pt x="334" y="1238"/>
                  </a:lnTo>
                  <a:lnTo>
                    <a:pt x="328" y="1232"/>
                  </a:lnTo>
                  <a:lnTo>
                    <a:pt x="303" y="1222"/>
                  </a:lnTo>
                  <a:lnTo>
                    <a:pt x="290" y="1225"/>
                  </a:lnTo>
                  <a:lnTo>
                    <a:pt x="284" y="1221"/>
                  </a:lnTo>
                  <a:lnTo>
                    <a:pt x="290" y="1219"/>
                  </a:lnTo>
                  <a:lnTo>
                    <a:pt x="293" y="1211"/>
                  </a:lnTo>
                  <a:lnTo>
                    <a:pt x="300" y="1214"/>
                  </a:lnTo>
                  <a:lnTo>
                    <a:pt x="308" y="1211"/>
                  </a:lnTo>
                  <a:lnTo>
                    <a:pt x="320" y="1213"/>
                  </a:lnTo>
                  <a:lnTo>
                    <a:pt x="322" y="1211"/>
                  </a:lnTo>
                  <a:lnTo>
                    <a:pt x="331" y="1221"/>
                  </a:lnTo>
                  <a:lnTo>
                    <a:pt x="338" y="1218"/>
                  </a:lnTo>
                  <a:lnTo>
                    <a:pt x="339" y="1214"/>
                  </a:lnTo>
                  <a:lnTo>
                    <a:pt x="345" y="1220"/>
                  </a:lnTo>
                  <a:lnTo>
                    <a:pt x="352" y="1222"/>
                  </a:lnTo>
                  <a:lnTo>
                    <a:pt x="356" y="1216"/>
                  </a:lnTo>
                  <a:lnTo>
                    <a:pt x="359" y="1220"/>
                  </a:lnTo>
                  <a:lnTo>
                    <a:pt x="363" y="1230"/>
                  </a:lnTo>
                  <a:lnTo>
                    <a:pt x="371" y="1232"/>
                  </a:lnTo>
                  <a:lnTo>
                    <a:pt x="403" y="1216"/>
                  </a:lnTo>
                  <a:lnTo>
                    <a:pt x="414" y="1198"/>
                  </a:lnTo>
                  <a:lnTo>
                    <a:pt x="419" y="1193"/>
                  </a:lnTo>
                  <a:lnTo>
                    <a:pt x="422" y="1176"/>
                  </a:lnTo>
                  <a:lnTo>
                    <a:pt x="416" y="1161"/>
                  </a:lnTo>
                  <a:lnTo>
                    <a:pt x="404" y="1152"/>
                  </a:lnTo>
                  <a:lnTo>
                    <a:pt x="394" y="1138"/>
                  </a:lnTo>
                  <a:lnTo>
                    <a:pt x="403" y="1136"/>
                  </a:lnTo>
                  <a:lnTo>
                    <a:pt x="402" y="1133"/>
                  </a:lnTo>
                  <a:lnTo>
                    <a:pt x="381" y="1123"/>
                  </a:lnTo>
                  <a:lnTo>
                    <a:pt x="379" y="1113"/>
                  </a:lnTo>
                  <a:lnTo>
                    <a:pt x="374" y="1103"/>
                  </a:lnTo>
                  <a:lnTo>
                    <a:pt x="357" y="1106"/>
                  </a:lnTo>
                  <a:lnTo>
                    <a:pt x="352" y="1100"/>
                  </a:lnTo>
                  <a:lnTo>
                    <a:pt x="351" y="1096"/>
                  </a:lnTo>
                  <a:lnTo>
                    <a:pt x="347" y="1095"/>
                  </a:lnTo>
                  <a:lnTo>
                    <a:pt x="347" y="1098"/>
                  </a:lnTo>
                  <a:lnTo>
                    <a:pt x="341" y="1118"/>
                  </a:lnTo>
                  <a:lnTo>
                    <a:pt x="333" y="1129"/>
                  </a:lnTo>
                  <a:lnTo>
                    <a:pt x="314" y="1143"/>
                  </a:lnTo>
                  <a:lnTo>
                    <a:pt x="308" y="1148"/>
                  </a:lnTo>
                  <a:lnTo>
                    <a:pt x="298" y="1148"/>
                  </a:lnTo>
                  <a:lnTo>
                    <a:pt x="287" y="1151"/>
                  </a:lnTo>
                  <a:lnTo>
                    <a:pt x="280" y="1149"/>
                  </a:lnTo>
                  <a:lnTo>
                    <a:pt x="288" y="1143"/>
                  </a:lnTo>
                  <a:lnTo>
                    <a:pt x="300" y="1140"/>
                  </a:lnTo>
                  <a:lnTo>
                    <a:pt x="309" y="1132"/>
                  </a:lnTo>
                  <a:lnTo>
                    <a:pt x="319" y="1127"/>
                  </a:lnTo>
                  <a:lnTo>
                    <a:pt x="336" y="1112"/>
                  </a:lnTo>
                  <a:lnTo>
                    <a:pt x="339" y="1102"/>
                  </a:lnTo>
                  <a:lnTo>
                    <a:pt x="339" y="1089"/>
                  </a:lnTo>
                  <a:lnTo>
                    <a:pt x="330" y="1087"/>
                  </a:lnTo>
                  <a:lnTo>
                    <a:pt x="334" y="1080"/>
                  </a:lnTo>
                  <a:lnTo>
                    <a:pt x="335" y="1069"/>
                  </a:lnTo>
                  <a:lnTo>
                    <a:pt x="331" y="1060"/>
                  </a:lnTo>
                  <a:lnTo>
                    <a:pt x="328" y="1032"/>
                  </a:lnTo>
                  <a:lnTo>
                    <a:pt x="329" y="1015"/>
                  </a:lnTo>
                  <a:lnTo>
                    <a:pt x="325" y="992"/>
                  </a:lnTo>
                  <a:lnTo>
                    <a:pt x="327" y="985"/>
                  </a:lnTo>
                  <a:lnTo>
                    <a:pt x="330" y="977"/>
                  </a:lnTo>
                  <a:lnTo>
                    <a:pt x="329" y="971"/>
                  </a:lnTo>
                  <a:lnTo>
                    <a:pt x="344" y="979"/>
                  </a:lnTo>
                  <a:lnTo>
                    <a:pt x="345" y="971"/>
                  </a:lnTo>
                  <a:lnTo>
                    <a:pt x="340" y="950"/>
                  </a:lnTo>
                  <a:lnTo>
                    <a:pt x="345" y="928"/>
                  </a:lnTo>
                  <a:lnTo>
                    <a:pt x="350" y="910"/>
                  </a:lnTo>
                  <a:lnTo>
                    <a:pt x="343" y="901"/>
                  </a:lnTo>
                  <a:lnTo>
                    <a:pt x="340" y="892"/>
                  </a:lnTo>
                  <a:lnTo>
                    <a:pt x="340" y="879"/>
                  </a:lnTo>
                  <a:lnTo>
                    <a:pt x="356" y="887"/>
                  </a:lnTo>
                  <a:lnTo>
                    <a:pt x="357" y="885"/>
                  </a:lnTo>
                  <a:lnTo>
                    <a:pt x="361" y="881"/>
                  </a:lnTo>
                  <a:lnTo>
                    <a:pt x="367" y="872"/>
                  </a:lnTo>
                  <a:lnTo>
                    <a:pt x="368" y="870"/>
                  </a:lnTo>
                  <a:lnTo>
                    <a:pt x="367" y="866"/>
                  </a:lnTo>
                  <a:lnTo>
                    <a:pt x="370" y="850"/>
                  </a:lnTo>
                  <a:lnTo>
                    <a:pt x="365" y="839"/>
                  </a:lnTo>
                  <a:lnTo>
                    <a:pt x="366" y="831"/>
                  </a:lnTo>
                  <a:lnTo>
                    <a:pt x="368" y="840"/>
                  </a:lnTo>
                  <a:lnTo>
                    <a:pt x="377" y="848"/>
                  </a:lnTo>
                  <a:lnTo>
                    <a:pt x="381" y="847"/>
                  </a:lnTo>
                  <a:lnTo>
                    <a:pt x="386" y="837"/>
                  </a:lnTo>
                  <a:lnTo>
                    <a:pt x="393" y="840"/>
                  </a:lnTo>
                  <a:lnTo>
                    <a:pt x="394" y="833"/>
                  </a:lnTo>
                  <a:lnTo>
                    <a:pt x="398" y="827"/>
                  </a:lnTo>
                  <a:lnTo>
                    <a:pt x="387" y="822"/>
                  </a:lnTo>
                  <a:lnTo>
                    <a:pt x="394" y="823"/>
                  </a:lnTo>
                  <a:lnTo>
                    <a:pt x="403" y="817"/>
                  </a:lnTo>
                  <a:lnTo>
                    <a:pt x="403" y="812"/>
                  </a:lnTo>
                  <a:lnTo>
                    <a:pt x="410" y="809"/>
                  </a:lnTo>
                  <a:lnTo>
                    <a:pt x="411" y="799"/>
                  </a:lnTo>
                  <a:lnTo>
                    <a:pt x="417" y="796"/>
                  </a:lnTo>
                  <a:lnTo>
                    <a:pt x="417" y="784"/>
                  </a:lnTo>
                  <a:lnTo>
                    <a:pt x="425" y="783"/>
                  </a:lnTo>
                  <a:lnTo>
                    <a:pt x="435" y="785"/>
                  </a:lnTo>
                  <a:lnTo>
                    <a:pt x="446" y="775"/>
                  </a:lnTo>
                  <a:lnTo>
                    <a:pt x="449" y="764"/>
                  </a:lnTo>
                  <a:lnTo>
                    <a:pt x="464" y="753"/>
                  </a:lnTo>
                  <a:lnTo>
                    <a:pt x="470" y="761"/>
                  </a:lnTo>
                  <a:lnTo>
                    <a:pt x="481" y="753"/>
                  </a:lnTo>
                  <a:lnTo>
                    <a:pt x="484" y="743"/>
                  </a:lnTo>
                  <a:lnTo>
                    <a:pt x="492" y="737"/>
                  </a:lnTo>
                  <a:lnTo>
                    <a:pt x="500" y="740"/>
                  </a:lnTo>
                  <a:lnTo>
                    <a:pt x="503" y="735"/>
                  </a:lnTo>
                  <a:lnTo>
                    <a:pt x="516" y="727"/>
                  </a:lnTo>
                  <a:lnTo>
                    <a:pt x="521" y="719"/>
                  </a:lnTo>
                  <a:lnTo>
                    <a:pt x="528" y="715"/>
                  </a:lnTo>
                  <a:lnTo>
                    <a:pt x="535" y="699"/>
                  </a:lnTo>
                  <a:lnTo>
                    <a:pt x="538" y="691"/>
                  </a:lnTo>
                  <a:lnTo>
                    <a:pt x="549" y="677"/>
                  </a:lnTo>
                  <a:lnTo>
                    <a:pt x="555" y="664"/>
                  </a:lnTo>
                  <a:lnTo>
                    <a:pt x="562" y="651"/>
                  </a:lnTo>
                  <a:lnTo>
                    <a:pt x="566" y="646"/>
                  </a:lnTo>
                  <a:lnTo>
                    <a:pt x="567" y="651"/>
                  </a:lnTo>
                  <a:lnTo>
                    <a:pt x="566" y="662"/>
                  </a:lnTo>
                  <a:lnTo>
                    <a:pt x="576" y="649"/>
                  </a:lnTo>
                  <a:lnTo>
                    <a:pt x="577" y="644"/>
                  </a:lnTo>
                  <a:lnTo>
                    <a:pt x="572" y="639"/>
                  </a:lnTo>
                  <a:lnTo>
                    <a:pt x="571" y="633"/>
                  </a:lnTo>
                  <a:lnTo>
                    <a:pt x="556" y="618"/>
                  </a:lnTo>
                  <a:lnTo>
                    <a:pt x="555" y="612"/>
                  </a:lnTo>
                  <a:lnTo>
                    <a:pt x="558" y="610"/>
                  </a:lnTo>
                  <a:lnTo>
                    <a:pt x="556" y="602"/>
                  </a:lnTo>
                  <a:lnTo>
                    <a:pt x="551" y="596"/>
                  </a:lnTo>
                  <a:lnTo>
                    <a:pt x="551" y="594"/>
                  </a:lnTo>
                  <a:lnTo>
                    <a:pt x="556" y="589"/>
                  </a:lnTo>
                  <a:lnTo>
                    <a:pt x="558" y="582"/>
                  </a:lnTo>
                  <a:lnTo>
                    <a:pt x="566" y="579"/>
                  </a:lnTo>
                  <a:lnTo>
                    <a:pt x="576" y="554"/>
                  </a:lnTo>
                  <a:lnTo>
                    <a:pt x="577" y="547"/>
                  </a:lnTo>
                  <a:lnTo>
                    <a:pt x="567" y="530"/>
                  </a:lnTo>
                  <a:lnTo>
                    <a:pt x="569" y="527"/>
                  </a:lnTo>
                  <a:lnTo>
                    <a:pt x="580" y="520"/>
                  </a:lnTo>
                  <a:lnTo>
                    <a:pt x="580" y="512"/>
                  </a:lnTo>
                  <a:lnTo>
                    <a:pt x="585" y="511"/>
                  </a:lnTo>
                  <a:lnTo>
                    <a:pt x="592" y="515"/>
                  </a:lnTo>
                  <a:lnTo>
                    <a:pt x="596" y="514"/>
                  </a:lnTo>
                  <a:lnTo>
                    <a:pt x="597" y="506"/>
                  </a:lnTo>
                  <a:lnTo>
                    <a:pt x="593" y="503"/>
                  </a:lnTo>
                  <a:lnTo>
                    <a:pt x="603" y="501"/>
                  </a:lnTo>
                  <a:lnTo>
                    <a:pt x="604" y="495"/>
                  </a:lnTo>
                  <a:lnTo>
                    <a:pt x="593" y="481"/>
                  </a:lnTo>
                  <a:lnTo>
                    <a:pt x="593" y="476"/>
                  </a:lnTo>
                  <a:lnTo>
                    <a:pt x="605" y="484"/>
                  </a:lnTo>
                  <a:lnTo>
                    <a:pt x="610" y="493"/>
                  </a:lnTo>
                  <a:lnTo>
                    <a:pt x="614" y="493"/>
                  </a:lnTo>
                  <a:lnTo>
                    <a:pt x="613" y="476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9" y="455"/>
                  </a:lnTo>
                  <a:lnTo>
                    <a:pt x="623" y="454"/>
                  </a:lnTo>
                  <a:lnTo>
                    <a:pt x="628" y="454"/>
                  </a:lnTo>
                  <a:lnTo>
                    <a:pt x="628" y="460"/>
                  </a:lnTo>
                  <a:lnTo>
                    <a:pt x="631" y="465"/>
                  </a:lnTo>
                  <a:lnTo>
                    <a:pt x="635" y="467"/>
                  </a:lnTo>
                  <a:lnTo>
                    <a:pt x="640" y="454"/>
                  </a:lnTo>
                  <a:lnTo>
                    <a:pt x="645" y="457"/>
                  </a:lnTo>
                  <a:lnTo>
                    <a:pt x="651" y="468"/>
                  </a:lnTo>
                  <a:lnTo>
                    <a:pt x="655" y="468"/>
                  </a:lnTo>
                  <a:lnTo>
                    <a:pt x="661" y="473"/>
                  </a:lnTo>
                  <a:lnTo>
                    <a:pt x="666" y="461"/>
                  </a:lnTo>
                  <a:lnTo>
                    <a:pt x="691" y="458"/>
                  </a:lnTo>
                  <a:lnTo>
                    <a:pt x="700" y="465"/>
                  </a:lnTo>
                  <a:lnTo>
                    <a:pt x="706" y="472"/>
                  </a:lnTo>
                  <a:lnTo>
                    <a:pt x="710" y="465"/>
                  </a:lnTo>
                  <a:lnTo>
                    <a:pt x="715" y="461"/>
                  </a:lnTo>
                  <a:lnTo>
                    <a:pt x="712" y="449"/>
                  </a:lnTo>
                  <a:lnTo>
                    <a:pt x="698" y="415"/>
                  </a:lnTo>
                  <a:lnTo>
                    <a:pt x="694" y="395"/>
                  </a:lnTo>
                  <a:lnTo>
                    <a:pt x="698" y="377"/>
                  </a:lnTo>
                  <a:lnTo>
                    <a:pt x="706" y="364"/>
                  </a:lnTo>
                  <a:lnTo>
                    <a:pt x="707" y="354"/>
                  </a:lnTo>
                  <a:lnTo>
                    <a:pt x="707" y="342"/>
                  </a:lnTo>
                  <a:lnTo>
                    <a:pt x="687" y="296"/>
                  </a:lnTo>
                  <a:lnTo>
                    <a:pt x="684" y="279"/>
                  </a:lnTo>
                  <a:lnTo>
                    <a:pt x="690" y="258"/>
                  </a:lnTo>
                  <a:lnTo>
                    <a:pt x="688" y="243"/>
                  </a:lnTo>
                  <a:lnTo>
                    <a:pt x="683" y="237"/>
                  </a:lnTo>
                  <a:lnTo>
                    <a:pt x="682" y="223"/>
                  </a:lnTo>
                  <a:lnTo>
                    <a:pt x="682" y="202"/>
                  </a:lnTo>
                  <a:lnTo>
                    <a:pt x="683" y="186"/>
                  </a:lnTo>
                  <a:lnTo>
                    <a:pt x="688" y="173"/>
                  </a:lnTo>
                  <a:lnTo>
                    <a:pt x="685" y="166"/>
                  </a:lnTo>
                  <a:lnTo>
                    <a:pt x="653" y="110"/>
                  </a:lnTo>
                  <a:lnTo>
                    <a:pt x="635" y="92"/>
                  </a:lnTo>
                  <a:lnTo>
                    <a:pt x="599" y="81"/>
                  </a:lnTo>
                  <a:lnTo>
                    <a:pt x="569" y="51"/>
                  </a:lnTo>
                  <a:lnTo>
                    <a:pt x="528" y="5"/>
                  </a:lnTo>
                  <a:lnTo>
                    <a:pt x="526" y="0"/>
                  </a:lnTo>
                  <a:lnTo>
                    <a:pt x="523" y="0"/>
                  </a:lnTo>
                  <a:lnTo>
                    <a:pt x="500" y="0"/>
                  </a:lnTo>
                  <a:lnTo>
                    <a:pt x="495" y="3"/>
                  </a:lnTo>
                  <a:lnTo>
                    <a:pt x="496" y="13"/>
                  </a:lnTo>
                  <a:lnTo>
                    <a:pt x="501" y="17"/>
                  </a:lnTo>
                  <a:lnTo>
                    <a:pt x="502" y="29"/>
                  </a:lnTo>
                  <a:lnTo>
                    <a:pt x="500" y="38"/>
                  </a:lnTo>
                  <a:lnTo>
                    <a:pt x="496" y="43"/>
                  </a:lnTo>
                  <a:lnTo>
                    <a:pt x="492" y="58"/>
                  </a:lnTo>
                  <a:lnTo>
                    <a:pt x="486" y="69"/>
                  </a:lnTo>
                  <a:lnTo>
                    <a:pt x="488" y="79"/>
                  </a:lnTo>
                  <a:lnTo>
                    <a:pt x="497" y="89"/>
                  </a:lnTo>
                  <a:lnTo>
                    <a:pt x="490" y="97"/>
                  </a:lnTo>
                  <a:lnTo>
                    <a:pt x="481" y="100"/>
                  </a:lnTo>
                  <a:lnTo>
                    <a:pt x="438" y="84"/>
                  </a:lnTo>
                  <a:lnTo>
                    <a:pt x="408" y="80"/>
                  </a:lnTo>
                  <a:lnTo>
                    <a:pt x="398" y="81"/>
                  </a:lnTo>
                  <a:lnTo>
                    <a:pt x="393" y="86"/>
                  </a:lnTo>
                  <a:lnTo>
                    <a:pt x="388" y="96"/>
                  </a:lnTo>
                  <a:lnTo>
                    <a:pt x="390" y="119"/>
                  </a:lnTo>
                  <a:lnTo>
                    <a:pt x="388" y="129"/>
                  </a:lnTo>
                  <a:lnTo>
                    <a:pt x="383" y="150"/>
                  </a:lnTo>
                  <a:lnTo>
                    <a:pt x="373" y="166"/>
                  </a:lnTo>
                  <a:lnTo>
                    <a:pt x="370" y="165"/>
                  </a:lnTo>
                  <a:lnTo>
                    <a:pt x="360" y="153"/>
                  </a:lnTo>
                  <a:lnTo>
                    <a:pt x="347" y="145"/>
                  </a:lnTo>
                  <a:lnTo>
                    <a:pt x="335" y="149"/>
                  </a:lnTo>
                  <a:lnTo>
                    <a:pt x="317" y="167"/>
                  </a:lnTo>
                  <a:lnTo>
                    <a:pt x="308" y="180"/>
                  </a:lnTo>
                  <a:lnTo>
                    <a:pt x="304" y="196"/>
                  </a:lnTo>
                  <a:lnTo>
                    <a:pt x="302" y="209"/>
                  </a:lnTo>
                  <a:lnTo>
                    <a:pt x="296" y="219"/>
                  </a:lnTo>
                  <a:lnTo>
                    <a:pt x="282" y="237"/>
                  </a:lnTo>
                  <a:lnTo>
                    <a:pt x="279" y="251"/>
                  </a:lnTo>
                  <a:lnTo>
                    <a:pt x="292" y="273"/>
                  </a:lnTo>
                  <a:lnTo>
                    <a:pt x="293" y="285"/>
                  </a:lnTo>
                  <a:lnTo>
                    <a:pt x="291" y="294"/>
                  </a:lnTo>
                  <a:lnTo>
                    <a:pt x="285" y="306"/>
                  </a:lnTo>
                  <a:lnTo>
                    <a:pt x="273" y="320"/>
                  </a:lnTo>
                  <a:lnTo>
                    <a:pt x="265" y="334"/>
                  </a:lnTo>
                  <a:lnTo>
                    <a:pt x="242" y="364"/>
                  </a:lnTo>
                  <a:lnTo>
                    <a:pt x="236" y="381"/>
                  </a:lnTo>
                  <a:lnTo>
                    <a:pt x="233" y="401"/>
                  </a:lnTo>
                  <a:lnTo>
                    <a:pt x="228" y="413"/>
                  </a:lnTo>
                  <a:lnTo>
                    <a:pt x="211" y="427"/>
                  </a:lnTo>
                  <a:lnTo>
                    <a:pt x="200" y="427"/>
                  </a:lnTo>
                  <a:lnTo>
                    <a:pt x="193" y="431"/>
                  </a:lnTo>
                  <a:lnTo>
                    <a:pt x="194" y="446"/>
                  </a:lnTo>
                  <a:lnTo>
                    <a:pt x="194" y="467"/>
                  </a:lnTo>
                  <a:lnTo>
                    <a:pt x="193" y="497"/>
                  </a:lnTo>
                  <a:lnTo>
                    <a:pt x="184" y="547"/>
                  </a:lnTo>
                  <a:lnTo>
                    <a:pt x="167" y="584"/>
                  </a:lnTo>
                  <a:lnTo>
                    <a:pt x="147" y="616"/>
                  </a:lnTo>
                  <a:lnTo>
                    <a:pt x="148" y="625"/>
                  </a:lnTo>
                  <a:lnTo>
                    <a:pt x="163" y="641"/>
                  </a:lnTo>
                  <a:lnTo>
                    <a:pt x="169" y="653"/>
                  </a:lnTo>
                  <a:lnTo>
                    <a:pt x="169" y="672"/>
                  </a:lnTo>
                  <a:lnTo>
                    <a:pt x="167" y="683"/>
                  </a:lnTo>
                  <a:lnTo>
                    <a:pt x="157" y="695"/>
                  </a:lnTo>
                  <a:lnTo>
                    <a:pt x="142" y="695"/>
                  </a:lnTo>
                  <a:lnTo>
                    <a:pt x="125" y="692"/>
                  </a:lnTo>
                  <a:lnTo>
                    <a:pt x="104" y="697"/>
                  </a:lnTo>
                  <a:lnTo>
                    <a:pt x="87" y="708"/>
                  </a:lnTo>
                  <a:lnTo>
                    <a:pt x="62" y="738"/>
                  </a:lnTo>
                  <a:lnTo>
                    <a:pt x="56" y="754"/>
                  </a:lnTo>
                  <a:lnTo>
                    <a:pt x="51" y="774"/>
                  </a:lnTo>
                  <a:lnTo>
                    <a:pt x="55" y="793"/>
                  </a:lnTo>
                  <a:lnTo>
                    <a:pt x="61" y="806"/>
                  </a:lnTo>
                  <a:lnTo>
                    <a:pt x="66" y="811"/>
                  </a:lnTo>
                  <a:lnTo>
                    <a:pt x="60" y="821"/>
                  </a:lnTo>
                  <a:lnTo>
                    <a:pt x="59" y="833"/>
                  </a:lnTo>
                  <a:lnTo>
                    <a:pt x="55" y="843"/>
                  </a:lnTo>
                  <a:lnTo>
                    <a:pt x="55" y="863"/>
                  </a:lnTo>
                  <a:lnTo>
                    <a:pt x="53" y="871"/>
                  </a:lnTo>
                  <a:lnTo>
                    <a:pt x="53" y="883"/>
                  </a:lnTo>
                  <a:lnTo>
                    <a:pt x="55" y="886"/>
                  </a:lnTo>
                  <a:lnTo>
                    <a:pt x="60" y="902"/>
                  </a:lnTo>
                  <a:lnTo>
                    <a:pt x="59" y="944"/>
                  </a:lnTo>
                  <a:lnTo>
                    <a:pt x="60" y="964"/>
                  </a:lnTo>
                  <a:lnTo>
                    <a:pt x="69" y="979"/>
                  </a:lnTo>
                  <a:lnTo>
                    <a:pt x="89" y="995"/>
                  </a:lnTo>
                  <a:lnTo>
                    <a:pt x="92" y="1016"/>
                  </a:lnTo>
                  <a:lnTo>
                    <a:pt x="86" y="1035"/>
                  </a:lnTo>
                  <a:lnTo>
                    <a:pt x="76" y="1046"/>
                  </a:lnTo>
                  <a:lnTo>
                    <a:pt x="61" y="1052"/>
                  </a:lnTo>
                  <a:lnTo>
                    <a:pt x="59" y="1058"/>
                  </a:lnTo>
                  <a:lnTo>
                    <a:pt x="69" y="1071"/>
                  </a:lnTo>
                  <a:lnTo>
                    <a:pt x="77" y="1105"/>
                  </a:lnTo>
                  <a:lnTo>
                    <a:pt x="70" y="1134"/>
                  </a:lnTo>
                  <a:lnTo>
                    <a:pt x="74" y="1143"/>
                  </a:lnTo>
                  <a:lnTo>
                    <a:pt x="72" y="1157"/>
                  </a:lnTo>
                  <a:lnTo>
                    <a:pt x="66" y="1168"/>
                  </a:lnTo>
                  <a:lnTo>
                    <a:pt x="39" y="1179"/>
                  </a:lnTo>
                  <a:lnTo>
                    <a:pt x="39" y="1193"/>
                  </a:lnTo>
                  <a:lnTo>
                    <a:pt x="27" y="1214"/>
                  </a:lnTo>
                  <a:lnTo>
                    <a:pt x="28" y="1230"/>
                  </a:lnTo>
                  <a:lnTo>
                    <a:pt x="32" y="1242"/>
                  </a:lnTo>
                  <a:lnTo>
                    <a:pt x="24" y="1280"/>
                  </a:lnTo>
                  <a:lnTo>
                    <a:pt x="16" y="1286"/>
                  </a:lnTo>
                  <a:lnTo>
                    <a:pt x="12" y="1278"/>
                  </a:lnTo>
                  <a:lnTo>
                    <a:pt x="8" y="1291"/>
                  </a:lnTo>
                  <a:lnTo>
                    <a:pt x="8" y="1268"/>
                  </a:lnTo>
                  <a:lnTo>
                    <a:pt x="6" y="1264"/>
                  </a:lnTo>
                  <a:close/>
                </a:path>
              </a:pathLst>
            </a:custGeom>
            <a:grpFill/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113" name="Group 359"/>
            <p:cNvGrpSpPr/>
            <p:nvPr/>
          </p:nvGrpSpPr>
          <p:grpSpPr bwMode="gray">
            <a:xfrm>
              <a:off x="5080794" y="2788583"/>
              <a:ext cx="75600" cy="108000"/>
              <a:chOff x="4160739" y="2986112"/>
              <a:chExt cx="187325" cy="233362"/>
            </a:xfrm>
            <a:grpFill/>
          </p:grpSpPr>
          <p:sp>
            <p:nvSpPr>
              <p:cNvPr id="114" name="Freeform 45"/>
              <p:cNvSpPr>
                <a:spLocks noChangeAspect="1"/>
              </p:cNvSpPr>
              <p:nvPr/>
            </p:nvSpPr>
            <p:spPr bwMode="gray">
              <a:xfrm>
                <a:off x="4171851" y="2986112"/>
                <a:ext cx="176213" cy="225425"/>
              </a:xfrm>
              <a:custGeom>
                <a:avLst/>
                <a:gdLst/>
                <a:ahLst/>
                <a:cxnLst>
                  <a:cxn ang="0">
                    <a:pos x="72" y="248"/>
                  </a:cxn>
                  <a:cxn ang="0">
                    <a:pos x="72" y="234"/>
                  </a:cxn>
                  <a:cxn ang="0">
                    <a:pos x="82" y="239"/>
                  </a:cxn>
                  <a:cxn ang="0">
                    <a:pos x="91" y="229"/>
                  </a:cxn>
                  <a:cxn ang="0">
                    <a:pos x="34" y="195"/>
                  </a:cxn>
                  <a:cxn ang="0">
                    <a:pos x="34" y="185"/>
                  </a:cxn>
                  <a:cxn ang="0">
                    <a:pos x="39" y="176"/>
                  </a:cxn>
                  <a:cxn ang="0">
                    <a:pos x="48" y="176"/>
                  </a:cxn>
                  <a:cxn ang="0">
                    <a:pos x="39" y="151"/>
                  </a:cxn>
                  <a:cxn ang="0">
                    <a:pos x="53" y="151"/>
                  </a:cxn>
                  <a:cxn ang="0">
                    <a:pos x="53" y="147"/>
                  </a:cxn>
                  <a:cxn ang="0">
                    <a:pos x="29" y="132"/>
                  </a:cxn>
                  <a:cxn ang="0">
                    <a:pos x="43" y="97"/>
                  </a:cxn>
                  <a:cxn ang="0">
                    <a:pos x="24" y="88"/>
                  </a:cxn>
                  <a:cxn ang="0">
                    <a:pos x="29" y="77"/>
                  </a:cxn>
                  <a:cxn ang="0">
                    <a:pos x="43" y="72"/>
                  </a:cxn>
                  <a:cxn ang="0">
                    <a:pos x="15" y="58"/>
                  </a:cxn>
                  <a:cxn ang="0">
                    <a:pos x="10" y="34"/>
                  </a:cxn>
                  <a:cxn ang="0">
                    <a:pos x="0" y="23"/>
                  </a:cxn>
                  <a:cxn ang="0">
                    <a:pos x="43" y="4"/>
                  </a:cxn>
                  <a:cxn ang="0">
                    <a:pos x="62" y="0"/>
                  </a:cxn>
                  <a:cxn ang="0">
                    <a:pos x="72" y="4"/>
                  </a:cxn>
                  <a:cxn ang="0">
                    <a:pos x="91" y="14"/>
                  </a:cxn>
                  <a:cxn ang="0">
                    <a:pos x="101" y="34"/>
                  </a:cxn>
                  <a:cxn ang="0">
                    <a:pos x="115" y="58"/>
                  </a:cxn>
                  <a:cxn ang="0">
                    <a:pos x="134" y="67"/>
                  </a:cxn>
                  <a:cxn ang="0">
                    <a:pos x="139" y="88"/>
                  </a:cxn>
                  <a:cxn ang="0">
                    <a:pos x="153" y="97"/>
                  </a:cxn>
                  <a:cxn ang="0">
                    <a:pos x="168" y="102"/>
                  </a:cxn>
                  <a:cxn ang="0">
                    <a:pos x="187" y="92"/>
                  </a:cxn>
                  <a:cxn ang="0">
                    <a:pos x="187" y="112"/>
                  </a:cxn>
                  <a:cxn ang="0">
                    <a:pos x="206" y="132"/>
                  </a:cxn>
                  <a:cxn ang="0">
                    <a:pos x="192" y="156"/>
                  </a:cxn>
                  <a:cxn ang="0">
                    <a:pos x="201" y="190"/>
                  </a:cxn>
                  <a:cxn ang="0">
                    <a:pos x="211" y="215"/>
                  </a:cxn>
                  <a:cxn ang="0">
                    <a:pos x="201" y="239"/>
                  </a:cxn>
                  <a:cxn ang="0">
                    <a:pos x="201" y="259"/>
                  </a:cxn>
                  <a:cxn ang="0">
                    <a:pos x="192" y="254"/>
                  </a:cxn>
                  <a:cxn ang="0">
                    <a:pos x="149" y="254"/>
                  </a:cxn>
                  <a:cxn ang="0">
                    <a:pos x="134" y="264"/>
                  </a:cxn>
                  <a:cxn ang="0">
                    <a:pos x="115" y="278"/>
                  </a:cxn>
                  <a:cxn ang="0">
                    <a:pos x="115" y="289"/>
                  </a:cxn>
                  <a:cxn ang="0">
                    <a:pos x="110" y="294"/>
                  </a:cxn>
                  <a:cxn ang="0">
                    <a:pos x="101" y="269"/>
                  </a:cxn>
                  <a:cxn ang="0">
                    <a:pos x="86" y="254"/>
                  </a:cxn>
                  <a:cxn ang="0">
                    <a:pos x="72" y="248"/>
                  </a:cxn>
                </a:cxnLst>
                <a:rect l="0" t="0" r="r" b="b"/>
                <a:pathLst>
                  <a:path w="212" h="295">
                    <a:moveTo>
                      <a:pt x="72" y="248"/>
                    </a:moveTo>
                    <a:lnTo>
                      <a:pt x="72" y="234"/>
                    </a:lnTo>
                    <a:lnTo>
                      <a:pt x="82" y="239"/>
                    </a:lnTo>
                    <a:lnTo>
                      <a:pt x="91" y="229"/>
                    </a:lnTo>
                    <a:lnTo>
                      <a:pt x="34" y="195"/>
                    </a:lnTo>
                    <a:lnTo>
                      <a:pt x="34" y="185"/>
                    </a:lnTo>
                    <a:lnTo>
                      <a:pt x="39" y="176"/>
                    </a:lnTo>
                    <a:lnTo>
                      <a:pt x="48" y="176"/>
                    </a:lnTo>
                    <a:lnTo>
                      <a:pt x="39" y="151"/>
                    </a:lnTo>
                    <a:lnTo>
                      <a:pt x="53" y="151"/>
                    </a:lnTo>
                    <a:lnTo>
                      <a:pt x="53" y="147"/>
                    </a:lnTo>
                    <a:lnTo>
                      <a:pt x="29" y="132"/>
                    </a:lnTo>
                    <a:lnTo>
                      <a:pt x="43" y="97"/>
                    </a:lnTo>
                    <a:lnTo>
                      <a:pt x="24" y="88"/>
                    </a:lnTo>
                    <a:lnTo>
                      <a:pt x="29" y="77"/>
                    </a:lnTo>
                    <a:lnTo>
                      <a:pt x="43" y="72"/>
                    </a:lnTo>
                    <a:lnTo>
                      <a:pt x="15" y="58"/>
                    </a:lnTo>
                    <a:lnTo>
                      <a:pt x="10" y="34"/>
                    </a:lnTo>
                    <a:lnTo>
                      <a:pt x="0" y="23"/>
                    </a:lnTo>
                    <a:lnTo>
                      <a:pt x="43" y="4"/>
                    </a:lnTo>
                    <a:lnTo>
                      <a:pt x="62" y="0"/>
                    </a:lnTo>
                    <a:lnTo>
                      <a:pt x="72" y="4"/>
                    </a:lnTo>
                    <a:lnTo>
                      <a:pt x="91" y="14"/>
                    </a:lnTo>
                    <a:lnTo>
                      <a:pt x="101" y="34"/>
                    </a:lnTo>
                    <a:lnTo>
                      <a:pt x="115" y="58"/>
                    </a:lnTo>
                    <a:lnTo>
                      <a:pt x="134" y="67"/>
                    </a:lnTo>
                    <a:lnTo>
                      <a:pt x="139" y="88"/>
                    </a:lnTo>
                    <a:lnTo>
                      <a:pt x="153" y="97"/>
                    </a:lnTo>
                    <a:lnTo>
                      <a:pt x="168" y="102"/>
                    </a:lnTo>
                    <a:lnTo>
                      <a:pt x="187" y="92"/>
                    </a:lnTo>
                    <a:lnTo>
                      <a:pt x="187" y="112"/>
                    </a:lnTo>
                    <a:lnTo>
                      <a:pt x="206" y="132"/>
                    </a:lnTo>
                    <a:lnTo>
                      <a:pt x="192" y="156"/>
                    </a:lnTo>
                    <a:lnTo>
                      <a:pt x="201" y="190"/>
                    </a:lnTo>
                    <a:lnTo>
                      <a:pt x="211" y="215"/>
                    </a:lnTo>
                    <a:lnTo>
                      <a:pt x="201" y="239"/>
                    </a:lnTo>
                    <a:lnTo>
                      <a:pt x="201" y="259"/>
                    </a:lnTo>
                    <a:lnTo>
                      <a:pt x="192" y="254"/>
                    </a:lnTo>
                    <a:lnTo>
                      <a:pt x="149" y="254"/>
                    </a:lnTo>
                    <a:lnTo>
                      <a:pt x="134" y="264"/>
                    </a:lnTo>
                    <a:lnTo>
                      <a:pt x="115" y="278"/>
                    </a:lnTo>
                    <a:lnTo>
                      <a:pt x="115" y="289"/>
                    </a:lnTo>
                    <a:lnTo>
                      <a:pt x="110" y="294"/>
                    </a:lnTo>
                    <a:lnTo>
                      <a:pt x="101" y="269"/>
                    </a:lnTo>
                    <a:lnTo>
                      <a:pt x="86" y="254"/>
                    </a:lnTo>
                    <a:lnTo>
                      <a:pt x="72" y="248"/>
                    </a:lnTo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  <p:sp>
            <p:nvSpPr>
              <p:cNvPr id="115" name="Freeform 46"/>
              <p:cNvSpPr>
                <a:spLocks noChangeAspect="1"/>
              </p:cNvSpPr>
              <p:nvPr/>
            </p:nvSpPr>
            <p:spPr bwMode="gray">
              <a:xfrm>
                <a:off x="4160739" y="3130574"/>
                <a:ext cx="87313" cy="88900"/>
              </a:xfrm>
              <a:custGeom>
                <a:avLst/>
                <a:gdLst/>
                <a:ahLst/>
                <a:cxnLst>
                  <a:cxn ang="0">
                    <a:pos x="9" y="68"/>
                  </a:cxn>
                  <a:cxn ang="0">
                    <a:pos x="14" y="63"/>
                  </a:cxn>
                  <a:cxn ang="0">
                    <a:pos x="9" y="35"/>
                  </a:cxn>
                  <a:cxn ang="0">
                    <a:pos x="24" y="29"/>
                  </a:cxn>
                  <a:cxn ang="0">
                    <a:pos x="14" y="5"/>
                  </a:cxn>
                  <a:cxn ang="0">
                    <a:pos x="24" y="0"/>
                  </a:cxn>
                  <a:cxn ang="0">
                    <a:pos x="43" y="16"/>
                  </a:cxn>
                  <a:cxn ang="0">
                    <a:pos x="38" y="0"/>
                  </a:cxn>
                  <a:cxn ang="0">
                    <a:pos x="48" y="0"/>
                  </a:cxn>
                  <a:cxn ang="0">
                    <a:pos x="48" y="10"/>
                  </a:cxn>
                  <a:cxn ang="0">
                    <a:pos x="105" y="44"/>
                  </a:cxn>
                  <a:cxn ang="0">
                    <a:pos x="96" y="54"/>
                  </a:cxn>
                  <a:cxn ang="0">
                    <a:pos x="86" y="49"/>
                  </a:cxn>
                  <a:cxn ang="0">
                    <a:pos x="86" y="63"/>
                  </a:cxn>
                  <a:cxn ang="0">
                    <a:pos x="76" y="63"/>
                  </a:cxn>
                  <a:cxn ang="0">
                    <a:pos x="67" y="79"/>
                  </a:cxn>
                  <a:cxn ang="0">
                    <a:pos x="67" y="103"/>
                  </a:cxn>
                  <a:cxn ang="0">
                    <a:pos x="62" y="117"/>
                  </a:cxn>
                  <a:cxn ang="0">
                    <a:pos x="43" y="112"/>
                  </a:cxn>
                  <a:cxn ang="0">
                    <a:pos x="19" y="87"/>
                  </a:cxn>
                  <a:cxn ang="0">
                    <a:pos x="0" y="84"/>
                  </a:cxn>
                  <a:cxn ang="0">
                    <a:pos x="9" y="68"/>
                  </a:cxn>
                </a:cxnLst>
                <a:rect l="0" t="0" r="r" b="b"/>
                <a:pathLst>
                  <a:path w="106" h="118">
                    <a:moveTo>
                      <a:pt x="9" y="68"/>
                    </a:moveTo>
                    <a:lnTo>
                      <a:pt x="14" y="63"/>
                    </a:lnTo>
                    <a:lnTo>
                      <a:pt x="9" y="35"/>
                    </a:lnTo>
                    <a:lnTo>
                      <a:pt x="24" y="29"/>
                    </a:lnTo>
                    <a:lnTo>
                      <a:pt x="14" y="5"/>
                    </a:lnTo>
                    <a:lnTo>
                      <a:pt x="24" y="0"/>
                    </a:lnTo>
                    <a:lnTo>
                      <a:pt x="43" y="16"/>
                    </a:lnTo>
                    <a:lnTo>
                      <a:pt x="38" y="0"/>
                    </a:lnTo>
                    <a:lnTo>
                      <a:pt x="48" y="0"/>
                    </a:lnTo>
                    <a:lnTo>
                      <a:pt x="48" y="10"/>
                    </a:lnTo>
                    <a:lnTo>
                      <a:pt x="105" y="44"/>
                    </a:lnTo>
                    <a:lnTo>
                      <a:pt x="96" y="54"/>
                    </a:lnTo>
                    <a:lnTo>
                      <a:pt x="86" y="49"/>
                    </a:lnTo>
                    <a:lnTo>
                      <a:pt x="86" y="63"/>
                    </a:lnTo>
                    <a:lnTo>
                      <a:pt x="76" y="63"/>
                    </a:lnTo>
                    <a:lnTo>
                      <a:pt x="67" y="79"/>
                    </a:lnTo>
                    <a:lnTo>
                      <a:pt x="67" y="103"/>
                    </a:lnTo>
                    <a:lnTo>
                      <a:pt x="62" y="117"/>
                    </a:lnTo>
                    <a:lnTo>
                      <a:pt x="43" y="112"/>
                    </a:lnTo>
                    <a:lnTo>
                      <a:pt x="19" y="87"/>
                    </a:lnTo>
                    <a:lnTo>
                      <a:pt x="0" y="84"/>
                    </a:lnTo>
                    <a:lnTo>
                      <a:pt x="9" y="68"/>
                    </a:lnTo>
                  </a:path>
                </a:pathLst>
              </a:custGeom>
              <a:grpFill/>
              <a:ln w="6350" cap="flat" cmpd="sng">
                <a:solidFill>
                  <a:srgbClr val="FFFFFF">
                    <a:lumMod val="75000"/>
                    <a:lumOff val="25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defTabSz="818114">
                  <a:defRPr/>
                </a:pPr>
                <a:endParaRPr lang="en-US" sz="1610" kern="0" dirty="0">
                  <a:solidFill>
                    <a:prstClr val="black"/>
                  </a:solidFill>
                  <a:latin typeface="Lato Light"/>
                </a:endParaRPr>
              </a:p>
            </p:txBody>
          </p:sp>
        </p:grpSp>
      </p:grp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Poslovni ciljevi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8858198" y="4413003"/>
            <a:ext cx="893364" cy="900316"/>
          </a:xfrm>
          <a:prstGeom prst="ellipse">
            <a:avLst/>
          </a:prstGeom>
          <a:noFill/>
          <a:ln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9" name="Freeform 209"/>
          <p:cNvSpPr>
            <a:spLocks noChangeAspect="1"/>
          </p:cNvSpPr>
          <p:nvPr/>
        </p:nvSpPr>
        <p:spPr bwMode="gray">
          <a:xfrm>
            <a:off x="3792728" y="1646185"/>
            <a:ext cx="2390699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4" name="Bent Arrow 3"/>
          <p:cNvSpPr/>
          <p:nvPr/>
        </p:nvSpPr>
        <p:spPr>
          <a:xfrm flipH="1">
            <a:off x="6003219" y="1750769"/>
            <a:ext cx="3334291" cy="2647841"/>
          </a:xfrm>
          <a:prstGeom prst="bentArrow">
            <a:avLst>
              <a:gd name="adj1" fmla="val 2661"/>
              <a:gd name="adj2" fmla="val 4757"/>
              <a:gd name="adj3" fmla="val 6239"/>
              <a:gd name="adj4" fmla="val 43750"/>
            </a:avLst>
          </a:prstGeom>
          <a:solidFill>
            <a:srgbClr val="41A9A4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450558" y="3663775"/>
            <a:ext cx="1040037" cy="1104101"/>
          </a:xfrm>
          <a:prstGeom prst="ellipse">
            <a:avLst/>
          </a:prstGeom>
          <a:solidFill>
            <a:srgbClr val="25B7A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3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3519015" y="3448035"/>
            <a:ext cx="1040037" cy="1104101"/>
          </a:xfrm>
          <a:prstGeom prst="ellipse">
            <a:avLst/>
          </a:prstGeom>
          <a:solidFill>
            <a:srgbClr val="5BBE77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2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2939443" y="1934827"/>
            <a:ext cx="1040037" cy="1104101"/>
          </a:xfrm>
          <a:prstGeom prst="ellipse">
            <a:avLst/>
          </a:prstGeom>
          <a:solidFill>
            <a:srgbClr val="7EC44E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1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728834" y="1803153"/>
            <a:ext cx="2260436" cy="1139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1. Upravljanje</a:t>
            </a:r>
            <a:r>
              <a:rPr lang="ms-MY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 komponent</a:t>
            </a:r>
            <a:r>
              <a:rPr lang="hr-HR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ama</a:t>
            </a:r>
            <a:r>
              <a:rPr lang="ms-MY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 el. mreže</a:t>
            </a:r>
          </a:p>
          <a:p>
            <a:pPr algn="ctr" defTabSz="818114"/>
            <a:endParaRPr lang="ms-MY" sz="716" dirty="0">
              <a:solidFill>
                <a:srgbClr val="2B2B2B">
                  <a:lumMod val="50000"/>
                </a:srgbClr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Predviđanje opterećenja el. mreže EV punionica te njihove lokacijske ovisnosti</a:t>
            </a:r>
            <a:endParaRPr lang="en-MY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862701" y="3475196"/>
            <a:ext cx="2173561" cy="1497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2. </a:t>
            </a:r>
            <a:r>
              <a:rPr lang="ms-MY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Profiliranje ponašanja </a:t>
            </a:r>
            <a:r>
              <a:rPr lang="hr-HR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za poslovne usluge</a:t>
            </a:r>
          </a:p>
          <a:p>
            <a:pPr algn="ctr" defTabSz="818114"/>
            <a:endParaRPr lang="ms-MY" sz="895" dirty="0">
              <a:solidFill>
                <a:srgbClr val="2B2B2B">
                  <a:lumMod val="50000"/>
                </a:srgbClr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Profiliranje ponašanja mreže EV punionica, njihovo segmentiranje i strukturiranje okvira praćenja za poslovne usluge</a:t>
            </a:r>
            <a:endParaRPr lang="en-MY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3921232" y="4721303"/>
            <a:ext cx="2279554" cy="1125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25B7AB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3. KPI analize i poslovna integracija</a:t>
            </a:r>
            <a:endParaRPr lang="ms-MY" sz="1432" dirty="0">
              <a:solidFill>
                <a:srgbClr val="25B7AB"/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  <a:p>
            <a:pPr algn="ctr" defTabSz="818114"/>
            <a:endParaRPr lang="ms-MY" sz="626" dirty="0">
              <a:solidFill>
                <a:srgbClr val="25B7AB"/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Dizajniranje i praćenje relevantnih KPI metrika te njihova integracija u poslovne procese</a:t>
            </a:r>
            <a:endParaRPr lang="en-MY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1" name="Arc 150"/>
          <p:cNvSpPr/>
          <p:nvPr/>
        </p:nvSpPr>
        <p:spPr>
          <a:xfrm rot="19079593">
            <a:off x="2431345" y="1597274"/>
            <a:ext cx="923100" cy="1418834"/>
          </a:xfrm>
          <a:prstGeom prst="arc">
            <a:avLst/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52" name="Arc 151"/>
          <p:cNvSpPr/>
          <p:nvPr/>
        </p:nvSpPr>
        <p:spPr>
          <a:xfrm rot="6603419">
            <a:off x="3023834" y="3519199"/>
            <a:ext cx="520181" cy="640728"/>
          </a:xfrm>
          <a:prstGeom prst="arc">
            <a:avLst>
              <a:gd name="adj1" fmla="val 17489085"/>
              <a:gd name="adj2" fmla="val 4462710"/>
            </a:avLst>
          </a:prstGeom>
          <a:noFill/>
          <a:ln w="6350" cap="flat" cmpd="sng" algn="ctr">
            <a:solidFill>
              <a:srgbClr val="5BBE77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53" name="Arc 152"/>
          <p:cNvSpPr/>
          <p:nvPr/>
        </p:nvSpPr>
        <p:spPr>
          <a:xfrm flipV="1">
            <a:off x="5904242" y="4353927"/>
            <a:ext cx="660313" cy="507684"/>
          </a:xfrm>
          <a:prstGeom prst="arc">
            <a:avLst>
              <a:gd name="adj1" fmla="val 16200000"/>
              <a:gd name="adj2" fmla="val 241826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cxnSp>
        <p:nvCxnSpPr>
          <p:cNvPr id="159" name="Straight Arrow Connector 158"/>
          <p:cNvCxnSpPr>
            <a:stCxn id="154" idx="5"/>
          </p:cNvCxnSpPr>
          <p:nvPr/>
        </p:nvCxnSpPr>
        <p:spPr>
          <a:xfrm>
            <a:off x="5192418" y="2326236"/>
            <a:ext cx="558390" cy="136339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>
            <a:stCxn id="154" idx="3"/>
          </p:cNvCxnSpPr>
          <p:nvPr/>
        </p:nvCxnSpPr>
        <p:spPr>
          <a:xfrm flipH="1">
            <a:off x="4305855" y="2326236"/>
            <a:ext cx="458200" cy="11652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154" idx="2"/>
          </p:cNvCxnSpPr>
          <p:nvPr/>
        </p:nvCxnSpPr>
        <p:spPr>
          <a:xfrm flipH="1">
            <a:off x="3979481" y="2106344"/>
            <a:ext cx="695856" cy="121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4557822" y="1830966"/>
            <a:ext cx="892737" cy="595624"/>
          </a:xfrm>
          <a:prstGeom prst="rect">
            <a:avLst/>
          </a:prstGeom>
        </p:spPr>
      </p:pic>
      <p:sp>
        <p:nvSpPr>
          <p:cNvPr id="154" name="Oval 153"/>
          <p:cNvSpPr/>
          <p:nvPr/>
        </p:nvSpPr>
        <p:spPr>
          <a:xfrm>
            <a:off x="4675337" y="1795369"/>
            <a:ext cx="605799" cy="621950"/>
          </a:xfrm>
          <a:prstGeom prst="ellipse">
            <a:avLst/>
          </a:prstGeom>
          <a:noFill/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20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  <p:bldP spid="142" grpId="0" animBg="1"/>
      <p:bldP spid="143" grpId="0" animBg="1"/>
      <p:bldP spid="148" grpId="0"/>
      <p:bldP spid="149" grpId="0"/>
      <p:bldP spid="150" grpId="0"/>
      <p:bldP spid="151" grpId="0" animBg="1"/>
      <p:bldP spid="152" grpId="0" animBg="1"/>
      <p:bldP spid="1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Freeform 209"/>
          <p:cNvSpPr>
            <a:spLocks noChangeAspect="1"/>
          </p:cNvSpPr>
          <p:nvPr/>
        </p:nvSpPr>
        <p:spPr bwMode="gray">
          <a:xfrm>
            <a:off x="804529" y="2595128"/>
            <a:ext cx="3316693" cy="3125103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1458370"/>
            <a:ext cx="9740171" cy="4374993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Istraživačke komponente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2406813" y="1618953"/>
            <a:ext cx="1214175" cy="634455"/>
          </a:xfrm>
          <a:prstGeom prst="rect">
            <a:avLst/>
          </a:prstGeom>
          <a:solidFill>
            <a:srgbClr val="73B1AD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Tarife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982937" y="1618343"/>
            <a:ext cx="1357018" cy="631084"/>
          </a:xfrm>
          <a:prstGeom prst="rect">
            <a:avLst/>
          </a:prstGeom>
          <a:solidFill>
            <a:srgbClr val="99D7D4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</a:t>
            </a:r>
            <a:r>
              <a:rPr lang="hr-HR" sz="1253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Upravljanje infrastrukturom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710957" y="1618343"/>
            <a:ext cx="1381373" cy="628087"/>
          </a:xfrm>
          <a:prstGeom prst="rect">
            <a:avLst/>
          </a:prstGeom>
          <a:solidFill>
            <a:srgbClr val="41A9A4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</a:t>
            </a:r>
            <a:r>
              <a:rPr lang="hr-HR" sz="1253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Isporuke el. energije</a:t>
            </a: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5168897" y="1615932"/>
            <a:ext cx="1244776" cy="628087"/>
          </a:xfrm>
          <a:prstGeom prst="rect">
            <a:avLst/>
          </a:prstGeom>
          <a:solidFill>
            <a:srgbClr val="3C9A96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Analiza ponašanja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7734331" y="1605070"/>
            <a:ext cx="1090541" cy="650721"/>
          </a:xfrm>
          <a:prstGeom prst="rect">
            <a:avLst/>
          </a:prstGeom>
          <a:solidFill>
            <a:srgbClr val="173A39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 FRAUD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6485921" y="1614541"/>
            <a:ext cx="1175697" cy="629478"/>
          </a:xfrm>
          <a:prstGeom prst="rect">
            <a:avLst/>
          </a:prstGeom>
          <a:solidFill>
            <a:srgbClr val="488683"/>
          </a:solidFill>
          <a:ln>
            <a:solidFill>
              <a:srgbClr val="245E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en-US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Smart Charging</a:t>
            </a:r>
          </a:p>
        </p:txBody>
      </p:sp>
      <p:cxnSp>
        <p:nvCxnSpPr>
          <p:cNvPr id="172" name="Straight Connector 171"/>
          <p:cNvCxnSpPr/>
          <p:nvPr/>
        </p:nvCxnSpPr>
        <p:spPr>
          <a:xfrm>
            <a:off x="886516" y="1637391"/>
            <a:ext cx="0" cy="3929092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/>
          <p:nvPr/>
        </p:nvCxnSpPr>
        <p:spPr>
          <a:xfrm flipV="1">
            <a:off x="982937" y="2401691"/>
            <a:ext cx="8195124" cy="1963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5" name="Picture 1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857684" y="2378220"/>
            <a:ext cx="1284965" cy="857314"/>
          </a:xfrm>
          <a:prstGeom prst="rect">
            <a:avLst/>
          </a:prstGeom>
        </p:spPr>
      </p:pic>
      <p:sp>
        <p:nvSpPr>
          <p:cNvPr id="281" name="Rectangle 39"/>
          <p:cNvSpPr>
            <a:spLocks noChangeArrowheads="1"/>
          </p:cNvSpPr>
          <p:nvPr/>
        </p:nvSpPr>
        <p:spPr bwMode="auto">
          <a:xfrm>
            <a:off x="9282849" y="2250245"/>
            <a:ext cx="930108" cy="30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18114"/>
            <a:r>
              <a:rPr lang="de-DE" altLang="de-DE" sz="984" b="1" dirty="0">
                <a:solidFill>
                  <a:srgbClr val="FFFFFF"/>
                </a:solidFill>
                <a:latin typeface="Lato Heavy"/>
              </a:rPr>
              <a:t>Research and Developement</a:t>
            </a:r>
          </a:p>
        </p:txBody>
      </p:sp>
      <p:grpSp>
        <p:nvGrpSpPr>
          <p:cNvPr id="282" name="Group 476"/>
          <p:cNvGrpSpPr>
            <a:grpSpLocks noChangeAspect="1"/>
          </p:cNvGrpSpPr>
          <p:nvPr/>
        </p:nvGrpSpPr>
        <p:grpSpPr bwMode="auto">
          <a:xfrm>
            <a:off x="9112694" y="1622933"/>
            <a:ext cx="1162646" cy="518344"/>
            <a:chOff x="3023" y="1815"/>
            <a:chExt cx="3766" cy="1679"/>
          </a:xfrm>
        </p:grpSpPr>
        <p:sp>
          <p:nvSpPr>
            <p:cNvPr id="283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4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5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6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7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8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9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0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1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2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3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4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5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6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7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8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9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0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1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2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3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4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5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6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7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8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9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0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1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2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3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4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5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6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7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8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9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0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1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2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3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4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5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6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7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8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9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0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1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2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3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4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5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6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7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8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9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0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1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2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3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4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5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6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7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8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9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0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1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2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3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4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5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6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7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8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9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0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1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2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3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4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5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6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7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8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9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0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1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2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3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4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5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6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7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8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9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0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1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2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3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4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5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6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514" name="Group 513"/>
          <p:cNvGrpSpPr/>
          <p:nvPr/>
        </p:nvGrpSpPr>
        <p:grpSpPr>
          <a:xfrm>
            <a:off x="953375" y="2428539"/>
            <a:ext cx="1362798" cy="1350197"/>
            <a:chOff x="3636119" y="3142314"/>
            <a:chExt cx="4116110" cy="4205930"/>
          </a:xfrm>
        </p:grpSpPr>
        <p:sp>
          <p:nvSpPr>
            <p:cNvPr id="515" name="Rectangle 717"/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6" name="Rectangle 718"/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7" name="Rectangle 719"/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8" name="Rectangle 720"/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9" name="Rectangle 721"/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0" name="Rectangle 722"/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1" name="Rectangle 723"/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2" name="Rectangle 724"/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3" name="Rectangle 725"/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4" name="Rectangle 726"/>
            <p:cNvSpPr>
              <a:spLocks noChangeArrowheads="1"/>
            </p:cNvSpPr>
            <p:nvPr/>
          </p:nvSpPr>
          <p:spPr bwMode="auto">
            <a:xfrm>
              <a:off x="3636119" y="6866333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5" name="Rectangle 727"/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0" name="Freeform 785"/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1" name="Freeform 786"/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2" name="Freeform 787"/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3" name="Freeform 788"/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4" name="Freeform 789"/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4" name="Freeform 809"/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9" name="Freeform 824"/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0" name="Freeform 825"/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1" name="Freeform 826"/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2" name="Rectangle 827"/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4" name="Rectangle 829"/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5" name="Rectangle 830"/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7" name="Oval 832"/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8" name="Freeform 833"/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2347627" y="2582132"/>
            <a:ext cx="7983535" cy="319468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841854" y="3322131"/>
            <a:ext cx="1214175" cy="634455"/>
          </a:xfrm>
          <a:prstGeom prst="rect">
            <a:avLst/>
          </a:prstGeom>
          <a:solidFill>
            <a:srgbClr val="73B1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Predviđanje br. vozila u sustavu </a:t>
            </a:r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2417978" y="3321520"/>
            <a:ext cx="1357018" cy="631084"/>
          </a:xfrm>
          <a:prstGeom prst="rect">
            <a:avLst/>
          </a:prstGeom>
          <a:solidFill>
            <a:srgbClr val="99D7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Predviđanje ”</a:t>
            </a:r>
            <a:r>
              <a:rPr lang="hr-HR" sz="1253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day-ahead</a:t>
            </a:r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 el. energije</a:t>
            </a: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5145999" y="3321520"/>
            <a:ext cx="1381373" cy="628087"/>
          </a:xfrm>
          <a:prstGeom prst="rect">
            <a:avLst/>
          </a:prstGeom>
          <a:solidFill>
            <a:srgbClr val="41A9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Globalne sezonalnosti EV mreže</a:t>
            </a: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6603938" y="3319110"/>
            <a:ext cx="1244776" cy="628087"/>
          </a:xfrm>
          <a:prstGeom prst="rect">
            <a:avLst/>
          </a:prstGeom>
          <a:solidFill>
            <a:srgbClr val="3C9A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tarifa susjednih zemalja</a:t>
            </a: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9169372" y="3321520"/>
            <a:ext cx="1090541" cy="625676"/>
          </a:xfrm>
          <a:prstGeom prst="rect">
            <a:avLst/>
          </a:prstGeom>
          <a:solidFill>
            <a:srgbClr val="173A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Detekcije anomalija sustava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7920962" y="3317719"/>
            <a:ext cx="1175697" cy="629478"/>
          </a:xfrm>
          <a:prstGeom prst="rect">
            <a:avLst/>
          </a:prstGeom>
          <a:solidFill>
            <a:srgbClr val="4886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Predikcije lokacijskih područja</a:t>
            </a:r>
            <a:endParaRPr lang="en-US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830152" y="4074634"/>
            <a:ext cx="1214175" cy="634455"/>
          </a:xfrm>
          <a:prstGeom prst="rect">
            <a:avLst/>
          </a:prstGeom>
          <a:solidFill>
            <a:srgbClr val="73B1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98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Analiza ponašanja preference klijenata</a:t>
            </a: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2406276" y="4074024"/>
            <a:ext cx="1357018" cy="631084"/>
          </a:xfrm>
          <a:prstGeom prst="rect">
            <a:avLst/>
          </a:prstGeom>
          <a:solidFill>
            <a:srgbClr val="99D7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Predviđanje satnog ponašanja EV mreže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5134297" y="4074024"/>
            <a:ext cx="1381373" cy="628087"/>
          </a:xfrm>
          <a:prstGeom prst="rect">
            <a:avLst/>
          </a:prstGeom>
          <a:solidFill>
            <a:srgbClr val="41A9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Profili punionica – agregatne karakteristike</a:t>
            </a: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6592236" y="4071614"/>
            <a:ext cx="1244776" cy="628087"/>
          </a:xfrm>
          <a:prstGeom prst="rect">
            <a:avLst/>
          </a:prstGeom>
          <a:solidFill>
            <a:srgbClr val="3C9A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Smart</a:t>
            </a:r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074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Charging</a:t>
            </a:r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Tarifa - koncept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9157670" y="4071577"/>
            <a:ext cx="1090541" cy="628122"/>
          </a:xfrm>
          <a:prstGeom prst="rect">
            <a:avLst/>
          </a:prstGeom>
          <a:solidFill>
            <a:srgbClr val="173A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Adaptivne anomalije EV mreže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7909260" y="4070222"/>
            <a:ext cx="1175697" cy="629478"/>
          </a:xfrm>
          <a:prstGeom prst="rect">
            <a:avLst/>
          </a:prstGeom>
          <a:solidFill>
            <a:srgbClr val="4886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Risk</a:t>
            </a:r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profil ponašanja el. mreže</a:t>
            </a:r>
            <a:endParaRPr lang="en-US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830152" y="4848621"/>
            <a:ext cx="1214175" cy="634455"/>
          </a:xfrm>
          <a:prstGeom prst="rect">
            <a:avLst/>
          </a:prstGeom>
          <a:solidFill>
            <a:srgbClr val="73B1A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Profili iskorištenosti punionica</a:t>
            </a: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2406276" y="4848011"/>
            <a:ext cx="1357018" cy="631084"/>
          </a:xfrm>
          <a:prstGeom prst="rect">
            <a:avLst/>
          </a:prstGeom>
          <a:solidFill>
            <a:srgbClr val="99D7D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Profili dolaska-odlaska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5134297" y="4848011"/>
            <a:ext cx="1381373" cy="628087"/>
          </a:xfrm>
          <a:prstGeom prst="rect">
            <a:avLst/>
          </a:prstGeom>
          <a:solidFill>
            <a:srgbClr val="41A9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Profili odstupanja sesija punjenja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6592236" y="4845600"/>
            <a:ext cx="1244776" cy="628087"/>
          </a:xfrm>
          <a:prstGeom prst="rect">
            <a:avLst/>
          </a:prstGeom>
          <a:solidFill>
            <a:srgbClr val="3C9A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Anomalije individualnih ponašanja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9157670" y="4844209"/>
            <a:ext cx="1090541" cy="629478"/>
          </a:xfrm>
          <a:prstGeom prst="rect">
            <a:avLst/>
          </a:prstGeom>
          <a:solidFill>
            <a:srgbClr val="173A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Anomalije punjenja pojedinih sesija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7909260" y="4844209"/>
            <a:ext cx="1175697" cy="629478"/>
          </a:xfrm>
          <a:prstGeom prst="rect">
            <a:avLst/>
          </a:prstGeom>
          <a:solidFill>
            <a:srgbClr val="48868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hr-HR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Odstupanje dolazaka na punionice</a:t>
            </a:r>
            <a:endParaRPr lang="en-US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defTabSz="818114"/>
            <a:endParaRPr lang="en-US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1" name="Picture 19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891" y="2670452"/>
            <a:ext cx="880091" cy="380443"/>
          </a:xfrm>
          <a:prstGeom prst="rect">
            <a:avLst/>
          </a:prstGeom>
        </p:spPr>
      </p:pic>
      <p:sp>
        <p:nvSpPr>
          <p:cNvPr id="192" name="Rectangle 39"/>
          <p:cNvSpPr>
            <a:spLocks noChangeArrowheads="1"/>
          </p:cNvSpPr>
          <p:nvPr/>
        </p:nvSpPr>
        <p:spPr bwMode="auto">
          <a:xfrm>
            <a:off x="3391472" y="2829233"/>
            <a:ext cx="5607390" cy="2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18114"/>
            <a:r>
              <a:rPr lang="hr-HR" altLang="de-DE" sz="1432" b="1" dirty="0">
                <a:solidFill>
                  <a:srgbClr val="FFFFFF"/>
                </a:solidFill>
                <a:latin typeface="Lato Heavy"/>
              </a:rPr>
              <a:t>Razrađene modularne komponente unutar </a:t>
            </a:r>
            <a:r>
              <a:rPr lang="hr-HR" altLang="de-DE" sz="1432" b="1" dirty="0" err="1">
                <a:solidFill>
                  <a:srgbClr val="FFFFFF"/>
                </a:solidFill>
                <a:latin typeface="Lato Heavy"/>
              </a:rPr>
              <a:t>bigEVdata</a:t>
            </a:r>
            <a:r>
              <a:rPr lang="hr-HR" altLang="de-DE" sz="1432" b="1" dirty="0">
                <a:solidFill>
                  <a:srgbClr val="FFFFFF"/>
                </a:solidFill>
                <a:latin typeface="Lato Heavy"/>
              </a:rPr>
              <a:t> projekta</a:t>
            </a:r>
            <a:endParaRPr lang="de-DE" altLang="de-DE" sz="1432" b="1" dirty="0">
              <a:solidFill>
                <a:srgbClr val="FFFFFF"/>
              </a:solidFill>
              <a:latin typeface="Lato Heavy"/>
            </a:endParaRPr>
          </a:p>
        </p:txBody>
      </p:sp>
      <p:grpSp>
        <p:nvGrpSpPr>
          <p:cNvPr id="198" name="Group 197"/>
          <p:cNvGrpSpPr>
            <a:grpSpLocks/>
          </p:cNvGrpSpPr>
          <p:nvPr/>
        </p:nvGrpSpPr>
        <p:grpSpPr bwMode="auto">
          <a:xfrm>
            <a:off x="982937" y="3848766"/>
            <a:ext cx="1204579" cy="513240"/>
            <a:chOff x="1024895" y="1676401"/>
            <a:chExt cx="2702698" cy="974857"/>
          </a:xfrm>
        </p:grpSpPr>
        <p:sp>
          <p:nvSpPr>
            <p:cNvPr id="199" name="Freeform 6"/>
            <p:cNvSpPr>
              <a:spLocks/>
            </p:cNvSpPr>
            <p:nvPr/>
          </p:nvSpPr>
          <p:spPr bwMode="auto">
            <a:xfrm>
              <a:off x="1033788" y="2085299"/>
              <a:ext cx="2687454" cy="565959"/>
            </a:xfrm>
            <a:custGeom>
              <a:avLst/>
              <a:gdLst>
                <a:gd name="T0" fmla="*/ 1351349 w 1010"/>
                <a:gd name="T1" fmla="*/ 0 h 269"/>
                <a:gd name="T2" fmla="*/ 0 w 1010"/>
                <a:gd name="T3" fmla="*/ 281928 h 269"/>
                <a:gd name="T4" fmla="*/ 0 w 1010"/>
                <a:gd name="T5" fmla="*/ 281928 h 269"/>
                <a:gd name="T6" fmla="*/ 1351349 w 1010"/>
                <a:gd name="T7" fmla="*/ 565959 h 269"/>
                <a:gd name="T8" fmla="*/ 2702698 w 1010"/>
                <a:gd name="T9" fmla="*/ 281928 h 269"/>
                <a:gd name="T10" fmla="*/ 2702698 w 1010"/>
                <a:gd name="T11" fmla="*/ 281928 h 269"/>
                <a:gd name="T12" fmla="*/ 1351349 w 1010"/>
                <a:gd name="T13" fmla="*/ 0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0" h="269">
                  <a:moveTo>
                    <a:pt x="505" y="0"/>
                  </a:moveTo>
                  <a:lnTo>
                    <a:pt x="0" y="134"/>
                  </a:lnTo>
                  <a:lnTo>
                    <a:pt x="505" y="269"/>
                  </a:lnTo>
                  <a:lnTo>
                    <a:pt x="1010" y="1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00" name="Freeform 17"/>
            <p:cNvSpPr>
              <a:spLocks/>
            </p:cNvSpPr>
            <p:nvPr/>
          </p:nvSpPr>
          <p:spPr bwMode="auto">
            <a:xfrm>
              <a:off x="1024895" y="1676401"/>
              <a:ext cx="1351350" cy="690093"/>
            </a:xfrm>
            <a:custGeom>
              <a:avLst/>
              <a:gdLst>
                <a:gd name="T0" fmla="*/ 0 w 505"/>
                <a:gd name="T1" fmla="*/ 690093 h 328"/>
                <a:gd name="T2" fmla="*/ 1351350 w 505"/>
                <a:gd name="T3" fmla="*/ 408165 h 328"/>
                <a:gd name="T4" fmla="*/ 1351350 w 505"/>
                <a:gd name="T5" fmla="*/ 0 h 328"/>
                <a:gd name="T6" fmla="*/ 0 w 505"/>
                <a:gd name="T7" fmla="*/ 376606 h 328"/>
                <a:gd name="T8" fmla="*/ 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0" y="328"/>
                  </a:moveTo>
                  <a:lnTo>
                    <a:pt x="505" y="194"/>
                  </a:lnTo>
                  <a:lnTo>
                    <a:pt x="505" y="0"/>
                  </a:lnTo>
                  <a:lnTo>
                    <a:pt x="0" y="179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7EC44E"/>
            </a:solidFill>
            <a:ln w="6350" cap="flat" cmpd="sng" algn="ctr">
              <a:solidFill>
                <a:srgbClr val="7EC44E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01" name="Freeform 18"/>
            <p:cNvSpPr>
              <a:spLocks/>
            </p:cNvSpPr>
            <p:nvPr/>
          </p:nvSpPr>
          <p:spPr bwMode="auto">
            <a:xfrm>
              <a:off x="2376243" y="1676401"/>
              <a:ext cx="1351350" cy="690093"/>
            </a:xfrm>
            <a:custGeom>
              <a:avLst/>
              <a:gdLst>
                <a:gd name="T0" fmla="*/ 1351350 w 505"/>
                <a:gd name="T1" fmla="*/ 690093 h 328"/>
                <a:gd name="T2" fmla="*/ 0 w 505"/>
                <a:gd name="T3" fmla="*/ 408165 h 328"/>
                <a:gd name="T4" fmla="*/ 0 w 505"/>
                <a:gd name="T5" fmla="*/ 0 h 328"/>
                <a:gd name="T6" fmla="*/ 1351350 w 505"/>
                <a:gd name="T7" fmla="*/ 376606 h 328"/>
                <a:gd name="T8" fmla="*/ 135135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505" y="328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505" y="179"/>
                  </a:lnTo>
                  <a:lnTo>
                    <a:pt x="505" y="328"/>
                  </a:lnTo>
                  <a:close/>
                </a:path>
              </a:pathLst>
            </a:custGeom>
            <a:solidFill>
              <a:srgbClr val="7EC44E"/>
            </a:solidFill>
            <a:ln w="6350" cap="flat" cmpd="sng" algn="ctr">
              <a:solidFill>
                <a:srgbClr val="7EC44E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202" name="Group 201"/>
          <p:cNvGrpSpPr>
            <a:grpSpLocks/>
          </p:cNvGrpSpPr>
          <p:nvPr/>
        </p:nvGrpSpPr>
        <p:grpSpPr bwMode="auto">
          <a:xfrm>
            <a:off x="982937" y="4195670"/>
            <a:ext cx="1204579" cy="410450"/>
            <a:chOff x="1024895" y="2353871"/>
            <a:chExt cx="2702698" cy="779881"/>
          </a:xfrm>
        </p:grpSpPr>
        <p:sp>
          <p:nvSpPr>
            <p:cNvPr id="203" name="Freeform 5"/>
            <p:cNvSpPr>
              <a:spLocks/>
            </p:cNvSpPr>
            <p:nvPr/>
          </p:nvSpPr>
          <p:spPr bwMode="auto">
            <a:xfrm>
              <a:off x="1047126" y="2944892"/>
              <a:ext cx="2648708" cy="188860"/>
            </a:xfrm>
            <a:custGeom>
              <a:avLst/>
              <a:gdLst>
                <a:gd name="T0" fmla="*/ 505 w 1010"/>
                <a:gd name="T1" fmla="*/ 0 h 90"/>
                <a:gd name="T2" fmla="*/ 0 w 1010"/>
                <a:gd name="T3" fmla="*/ 45 h 90"/>
                <a:gd name="T4" fmla="*/ 505 w 1010"/>
                <a:gd name="T5" fmla="*/ 90 h 90"/>
                <a:gd name="T6" fmla="*/ 1010 w 1010"/>
                <a:gd name="T7" fmla="*/ 45 h 90"/>
                <a:gd name="T8" fmla="*/ 505 w 1010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90">
                  <a:moveTo>
                    <a:pt x="505" y="0"/>
                  </a:moveTo>
                  <a:lnTo>
                    <a:pt x="0" y="45"/>
                  </a:lnTo>
                  <a:lnTo>
                    <a:pt x="505" y="90"/>
                  </a:lnTo>
                  <a:lnTo>
                    <a:pt x="1010" y="4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04" name="Freeform 15"/>
            <p:cNvSpPr>
              <a:spLocks/>
            </p:cNvSpPr>
            <p:nvPr/>
          </p:nvSpPr>
          <p:spPr bwMode="auto">
            <a:xfrm>
              <a:off x="1024895" y="2353871"/>
              <a:ext cx="1351350" cy="685610"/>
            </a:xfrm>
            <a:custGeom>
              <a:avLst/>
              <a:gdLst>
                <a:gd name="T0" fmla="*/ 0 w 505"/>
                <a:gd name="T1" fmla="*/ 326 h 326"/>
                <a:gd name="T2" fmla="*/ 505 w 505"/>
                <a:gd name="T3" fmla="*/ 281 h 326"/>
                <a:gd name="T4" fmla="*/ 505 w 505"/>
                <a:gd name="T5" fmla="*/ 0 h 326"/>
                <a:gd name="T6" fmla="*/ 0 w 505"/>
                <a:gd name="T7" fmla="*/ 120 h 326"/>
                <a:gd name="T8" fmla="*/ 0 w 505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26">
                  <a:moveTo>
                    <a:pt x="0" y="326"/>
                  </a:moveTo>
                  <a:lnTo>
                    <a:pt x="505" y="281"/>
                  </a:lnTo>
                  <a:lnTo>
                    <a:pt x="505" y="0"/>
                  </a:lnTo>
                  <a:lnTo>
                    <a:pt x="0" y="12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05" name="Freeform 16"/>
            <p:cNvSpPr>
              <a:spLocks/>
            </p:cNvSpPr>
            <p:nvPr/>
          </p:nvSpPr>
          <p:spPr bwMode="auto">
            <a:xfrm>
              <a:off x="2376243" y="2353871"/>
              <a:ext cx="1351350" cy="685885"/>
            </a:xfrm>
            <a:custGeom>
              <a:avLst/>
              <a:gdLst>
                <a:gd name="T0" fmla="*/ 1351350 w 505"/>
                <a:gd name="T1" fmla="*/ 685885 h 326"/>
                <a:gd name="T2" fmla="*/ 0 w 505"/>
                <a:gd name="T3" fmla="*/ 591208 h 326"/>
                <a:gd name="T4" fmla="*/ 0 w 505"/>
                <a:gd name="T5" fmla="*/ 0 h 326"/>
                <a:gd name="T6" fmla="*/ 1351350 w 505"/>
                <a:gd name="T7" fmla="*/ 252473 h 326"/>
                <a:gd name="T8" fmla="*/ 1351350 w 505"/>
                <a:gd name="T9" fmla="*/ 685885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6">
                  <a:moveTo>
                    <a:pt x="505" y="326"/>
                  </a:moveTo>
                  <a:lnTo>
                    <a:pt x="0" y="281"/>
                  </a:lnTo>
                  <a:lnTo>
                    <a:pt x="0" y="0"/>
                  </a:lnTo>
                  <a:lnTo>
                    <a:pt x="505" y="120"/>
                  </a:lnTo>
                  <a:lnTo>
                    <a:pt x="505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206" name="Group 205"/>
          <p:cNvGrpSpPr>
            <a:grpSpLocks/>
          </p:cNvGrpSpPr>
          <p:nvPr/>
        </p:nvGrpSpPr>
        <p:grpSpPr bwMode="auto">
          <a:xfrm>
            <a:off x="989595" y="4592841"/>
            <a:ext cx="1204579" cy="402599"/>
            <a:chOff x="1024895" y="3121807"/>
            <a:chExt cx="2702698" cy="763730"/>
          </a:xfrm>
        </p:grpSpPr>
        <p:sp>
          <p:nvSpPr>
            <p:cNvPr id="207" name="Freeform 13"/>
            <p:cNvSpPr>
              <a:spLocks/>
            </p:cNvSpPr>
            <p:nvPr/>
          </p:nvSpPr>
          <p:spPr bwMode="auto">
            <a:xfrm>
              <a:off x="1024895" y="3121807"/>
              <a:ext cx="1351350" cy="763730"/>
            </a:xfrm>
            <a:custGeom>
              <a:avLst/>
              <a:gdLst>
                <a:gd name="T0" fmla="*/ 0 w 505"/>
                <a:gd name="T1" fmla="*/ 332 h 363"/>
                <a:gd name="T2" fmla="*/ 505 w 505"/>
                <a:gd name="T3" fmla="*/ 363 h 363"/>
                <a:gd name="T4" fmla="*/ 505 w 505"/>
                <a:gd name="T5" fmla="*/ 0 h 363"/>
                <a:gd name="T6" fmla="*/ 0 w 505"/>
                <a:gd name="T7" fmla="*/ 43 h 363"/>
                <a:gd name="T8" fmla="*/ 0 w 505"/>
                <a:gd name="T9" fmla="*/ 33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63">
                  <a:moveTo>
                    <a:pt x="0" y="332"/>
                  </a:moveTo>
                  <a:lnTo>
                    <a:pt x="505" y="363"/>
                  </a:lnTo>
                  <a:lnTo>
                    <a:pt x="505" y="0"/>
                  </a:lnTo>
                  <a:lnTo>
                    <a:pt x="0" y="43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rgbClr val="25B7AB"/>
            </a:solidFill>
            <a:ln w="6350" cap="flat" cmpd="sng" algn="ctr">
              <a:solidFill>
                <a:srgbClr val="25B7AB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08" name="Freeform 14"/>
            <p:cNvSpPr>
              <a:spLocks/>
            </p:cNvSpPr>
            <p:nvPr/>
          </p:nvSpPr>
          <p:spPr bwMode="auto">
            <a:xfrm>
              <a:off x="2376243" y="3121807"/>
              <a:ext cx="1351350" cy="763730"/>
            </a:xfrm>
            <a:custGeom>
              <a:avLst/>
              <a:gdLst>
                <a:gd name="T0" fmla="*/ 1351350 w 505"/>
                <a:gd name="T1" fmla="*/ 698508 h 363"/>
                <a:gd name="T2" fmla="*/ 0 w 505"/>
                <a:gd name="T3" fmla="*/ 763730 h 363"/>
                <a:gd name="T4" fmla="*/ 0 w 505"/>
                <a:gd name="T5" fmla="*/ 0 h 363"/>
                <a:gd name="T6" fmla="*/ 1351350 w 505"/>
                <a:gd name="T7" fmla="*/ 90469 h 363"/>
                <a:gd name="T8" fmla="*/ 1351350 w 505"/>
                <a:gd name="T9" fmla="*/ 698508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63">
                  <a:moveTo>
                    <a:pt x="505" y="332"/>
                  </a:moveTo>
                  <a:lnTo>
                    <a:pt x="0" y="363"/>
                  </a:lnTo>
                  <a:lnTo>
                    <a:pt x="0" y="0"/>
                  </a:lnTo>
                  <a:lnTo>
                    <a:pt x="505" y="43"/>
                  </a:lnTo>
                  <a:lnTo>
                    <a:pt x="505" y="332"/>
                  </a:lnTo>
                  <a:close/>
                </a:path>
              </a:pathLst>
            </a:custGeom>
            <a:solidFill>
              <a:srgbClr val="25B7AB"/>
            </a:solidFill>
            <a:ln w="6350" cap="flat" cmpd="sng" algn="ctr">
              <a:solidFill>
                <a:srgbClr val="25B7AB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210804" y="3865403"/>
            <a:ext cx="737702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Globalno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1122699" y="4255523"/>
            <a:ext cx="973344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Komponente</a:t>
            </a:r>
          </a:p>
        </p:txBody>
      </p:sp>
      <p:sp>
        <p:nvSpPr>
          <p:cNvPr id="210" name="Rectangle 209"/>
          <p:cNvSpPr/>
          <p:nvPr/>
        </p:nvSpPr>
        <p:spPr>
          <a:xfrm>
            <a:off x="1134102" y="4663510"/>
            <a:ext cx="938077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Individualno</a:t>
            </a:r>
          </a:p>
        </p:txBody>
      </p:sp>
    </p:spTree>
    <p:extLst>
      <p:ext uri="{BB962C8B-B14F-4D97-AF65-F5344CB8AC3E}">
        <p14:creationId xmlns:p14="http://schemas.microsoft.com/office/powerpoint/2010/main" val="42272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0" decel="100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25623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Šta smo razradili unutar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projekta?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 209"/>
          <p:cNvSpPr>
            <a:spLocks noChangeAspect="1"/>
          </p:cNvSpPr>
          <p:nvPr/>
        </p:nvSpPr>
        <p:spPr bwMode="gray">
          <a:xfrm>
            <a:off x="643684" y="1570153"/>
            <a:ext cx="2338466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2" name="Arc 11"/>
          <p:cNvSpPr/>
          <p:nvPr/>
        </p:nvSpPr>
        <p:spPr>
          <a:xfrm rot="13899611" flipV="1">
            <a:off x="2047332" y="1537308"/>
            <a:ext cx="1141461" cy="1278250"/>
          </a:xfrm>
          <a:prstGeom prst="arc">
            <a:avLst>
              <a:gd name="adj1" fmla="val 16200000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3259587" y="1949251"/>
            <a:ext cx="7127024" cy="3868382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0" name="Picture 1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213563" y="1757898"/>
            <a:ext cx="1284965" cy="8573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1309255" y="1808217"/>
            <a:ext cx="1362798" cy="1350197"/>
            <a:chOff x="3636119" y="3142314"/>
            <a:chExt cx="4116110" cy="4205930"/>
          </a:xfrm>
        </p:grpSpPr>
        <p:sp>
          <p:nvSpPr>
            <p:cNvPr id="132" name="Rectangle 717"/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3" name="Rectangle 718"/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4" name="Rectangle 719"/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5" name="Rectangle 720"/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6" name="Rectangle 721"/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7" name="Rectangle 722"/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8" name="Rectangle 723"/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9" name="Rectangle 724"/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0" name="Rectangle 725"/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1" name="Rectangle 726"/>
            <p:cNvSpPr>
              <a:spLocks noChangeArrowheads="1"/>
            </p:cNvSpPr>
            <p:nvPr/>
          </p:nvSpPr>
          <p:spPr bwMode="auto">
            <a:xfrm>
              <a:off x="3636119" y="6866333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2" name="Rectangle 727"/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3" name="Freeform 785"/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4" name="Freeform 786"/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5" name="Freeform 787"/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6" name="Freeform 788"/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7" name="Freeform 789"/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8" name="Freeform 809"/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9" name="Freeform 824"/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0" name="Freeform 825"/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1" name="Freeform 826"/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2" name="Rectangle 827"/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3" name="Rectangle 829"/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4" name="Rectangle 830"/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5" name="Oval 832"/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6" name="Freeform 833"/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1338816" y="3228444"/>
            <a:ext cx="1204579" cy="513240"/>
            <a:chOff x="1024895" y="1676401"/>
            <a:chExt cx="2702698" cy="974857"/>
          </a:xfrm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1033788" y="2085299"/>
              <a:ext cx="2687454" cy="565959"/>
            </a:xfrm>
            <a:custGeom>
              <a:avLst/>
              <a:gdLst>
                <a:gd name="T0" fmla="*/ 1351349 w 1010"/>
                <a:gd name="T1" fmla="*/ 0 h 269"/>
                <a:gd name="T2" fmla="*/ 0 w 1010"/>
                <a:gd name="T3" fmla="*/ 281928 h 269"/>
                <a:gd name="T4" fmla="*/ 0 w 1010"/>
                <a:gd name="T5" fmla="*/ 281928 h 269"/>
                <a:gd name="T6" fmla="*/ 1351349 w 1010"/>
                <a:gd name="T7" fmla="*/ 565959 h 269"/>
                <a:gd name="T8" fmla="*/ 2702698 w 1010"/>
                <a:gd name="T9" fmla="*/ 281928 h 269"/>
                <a:gd name="T10" fmla="*/ 2702698 w 1010"/>
                <a:gd name="T11" fmla="*/ 281928 h 269"/>
                <a:gd name="T12" fmla="*/ 1351349 w 1010"/>
                <a:gd name="T13" fmla="*/ 0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0" h="269">
                  <a:moveTo>
                    <a:pt x="505" y="0"/>
                  </a:moveTo>
                  <a:lnTo>
                    <a:pt x="0" y="134"/>
                  </a:lnTo>
                  <a:lnTo>
                    <a:pt x="505" y="269"/>
                  </a:lnTo>
                  <a:lnTo>
                    <a:pt x="1010" y="1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59" name="Freeform 17"/>
            <p:cNvSpPr>
              <a:spLocks/>
            </p:cNvSpPr>
            <p:nvPr/>
          </p:nvSpPr>
          <p:spPr bwMode="auto">
            <a:xfrm>
              <a:off x="1024895" y="1676401"/>
              <a:ext cx="1351350" cy="690093"/>
            </a:xfrm>
            <a:custGeom>
              <a:avLst/>
              <a:gdLst>
                <a:gd name="T0" fmla="*/ 0 w 505"/>
                <a:gd name="T1" fmla="*/ 690093 h 328"/>
                <a:gd name="T2" fmla="*/ 1351350 w 505"/>
                <a:gd name="T3" fmla="*/ 408165 h 328"/>
                <a:gd name="T4" fmla="*/ 1351350 w 505"/>
                <a:gd name="T5" fmla="*/ 0 h 328"/>
                <a:gd name="T6" fmla="*/ 0 w 505"/>
                <a:gd name="T7" fmla="*/ 376606 h 328"/>
                <a:gd name="T8" fmla="*/ 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0" y="328"/>
                  </a:moveTo>
                  <a:lnTo>
                    <a:pt x="505" y="194"/>
                  </a:lnTo>
                  <a:lnTo>
                    <a:pt x="505" y="0"/>
                  </a:lnTo>
                  <a:lnTo>
                    <a:pt x="0" y="179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7EC44E"/>
            </a:solidFill>
            <a:ln w="6350" cap="flat" cmpd="sng" algn="ctr">
              <a:solidFill>
                <a:srgbClr val="7EC44E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0" name="Freeform 18"/>
            <p:cNvSpPr>
              <a:spLocks/>
            </p:cNvSpPr>
            <p:nvPr/>
          </p:nvSpPr>
          <p:spPr bwMode="auto">
            <a:xfrm>
              <a:off x="2376243" y="1676401"/>
              <a:ext cx="1351350" cy="690093"/>
            </a:xfrm>
            <a:custGeom>
              <a:avLst/>
              <a:gdLst>
                <a:gd name="T0" fmla="*/ 1351350 w 505"/>
                <a:gd name="T1" fmla="*/ 690093 h 328"/>
                <a:gd name="T2" fmla="*/ 0 w 505"/>
                <a:gd name="T3" fmla="*/ 408165 h 328"/>
                <a:gd name="T4" fmla="*/ 0 w 505"/>
                <a:gd name="T5" fmla="*/ 0 h 328"/>
                <a:gd name="T6" fmla="*/ 1351350 w 505"/>
                <a:gd name="T7" fmla="*/ 376606 h 328"/>
                <a:gd name="T8" fmla="*/ 135135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505" y="328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505" y="179"/>
                  </a:lnTo>
                  <a:lnTo>
                    <a:pt x="505" y="328"/>
                  </a:lnTo>
                  <a:close/>
                </a:path>
              </a:pathLst>
            </a:custGeom>
            <a:solidFill>
              <a:srgbClr val="7EC44E"/>
            </a:solidFill>
            <a:ln w="6350" cap="flat" cmpd="sng" algn="ctr">
              <a:solidFill>
                <a:srgbClr val="7EC44E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1" name="Group 160"/>
          <p:cNvGrpSpPr>
            <a:grpSpLocks/>
          </p:cNvGrpSpPr>
          <p:nvPr/>
        </p:nvGrpSpPr>
        <p:grpSpPr bwMode="auto">
          <a:xfrm>
            <a:off x="1338816" y="3575347"/>
            <a:ext cx="1204579" cy="410450"/>
            <a:chOff x="1024895" y="2353871"/>
            <a:chExt cx="2702698" cy="779881"/>
          </a:xfrm>
          <a:solidFill>
            <a:schemeClr val="bg1">
              <a:lumMod val="65000"/>
            </a:schemeClr>
          </a:solidFill>
        </p:grpSpPr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1047126" y="2944892"/>
              <a:ext cx="2648708" cy="188860"/>
            </a:xfrm>
            <a:custGeom>
              <a:avLst/>
              <a:gdLst>
                <a:gd name="T0" fmla="*/ 505 w 1010"/>
                <a:gd name="T1" fmla="*/ 0 h 90"/>
                <a:gd name="T2" fmla="*/ 0 w 1010"/>
                <a:gd name="T3" fmla="*/ 45 h 90"/>
                <a:gd name="T4" fmla="*/ 505 w 1010"/>
                <a:gd name="T5" fmla="*/ 90 h 90"/>
                <a:gd name="T6" fmla="*/ 1010 w 1010"/>
                <a:gd name="T7" fmla="*/ 45 h 90"/>
                <a:gd name="T8" fmla="*/ 505 w 1010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90">
                  <a:moveTo>
                    <a:pt x="505" y="0"/>
                  </a:moveTo>
                  <a:lnTo>
                    <a:pt x="0" y="45"/>
                  </a:lnTo>
                  <a:lnTo>
                    <a:pt x="505" y="90"/>
                  </a:lnTo>
                  <a:lnTo>
                    <a:pt x="1010" y="45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3" name="Freeform 15"/>
            <p:cNvSpPr>
              <a:spLocks/>
            </p:cNvSpPr>
            <p:nvPr/>
          </p:nvSpPr>
          <p:spPr bwMode="auto">
            <a:xfrm>
              <a:off x="1024895" y="2353871"/>
              <a:ext cx="1351350" cy="685610"/>
            </a:xfrm>
            <a:custGeom>
              <a:avLst/>
              <a:gdLst>
                <a:gd name="T0" fmla="*/ 0 w 505"/>
                <a:gd name="T1" fmla="*/ 326 h 326"/>
                <a:gd name="T2" fmla="*/ 505 w 505"/>
                <a:gd name="T3" fmla="*/ 281 h 326"/>
                <a:gd name="T4" fmla="*/ 505 w 505"/>
                <a:gd name="T5" fmla="*/ 0 h 326"/>
                <a:gd name="T6" fmla="*/ 0 w 505"/>
                <a:gd name="T7" fmla="*/ 120 h 326"/>
                <a:gd name="T8" fmla="*/ 0 w 505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26">
                  <a:moveTo>
                    <a:pt x="0" y="326"/>
                  </a:moveTo>
                  <a:lnTo>
                    <a:pt x="505" y="281"/>
                  </a:lnTo>
                  <a:lnTo>
                    <a:pt x="505" y="0"/>
                  </a:lnTo>
                  <a:lnTo>
                    <a:pt x="0" y="120"/>
                  </a:lnTo>
                  <a:lnTo>
                    <a:pt x="0" y="326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4" name="Freeform 16"/>
            <p:cNvSpPr>
              <a:spLocks/>
            </p:cNvSpPr>
            <p:nvPr/>
          </p:nvSpPr>
          <p:spPr bwMode="auto">
            <a:xfrm>
              <a:off x="2376243" y="2353871"/>
              <a:ext cx="1351350" cy="685885"/>
            </a:xfrm>
            <a:custGeom>
              <a:avLst/>
              <a:gdLst>
                <a:gd name="T0" fmla="*/ 1351350 w 505"/>
                <a:gd name="T1" fmla="*/ 685885 h 326"/>
                <a:gd name="T2" fmla="*/ 0 w 505"/>
                <a:gd name="T3" fmla="*/ 591208 h 326"/>
                <a:gd name="T4" fmla="*/ 0 w 505"/>
                <a:gd name="T5" fmla="*/ 0 h 326"/>
                <a:gd name="T6" fmla="*/ 1351350 w 505"/>
                <a:gd name="T7" fmla="*/ 252473 h 326"/>
                <a:gd name="T8" fmla="*/ 1351350 w 505"/>
                <a:gd name="T9" fmla="*/ 685885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6">
                  <a:moveTo>
                    <a:pt x="505" y="326"/>
                  </a:moveTo>
                  <a:lnTo>
                    <a:pt x="0" y="281"/>
                  </a:lnTo>
                  <a:lnTo>
                    <a:pt x="0" y="0"/>
                  </a:lnTo>
                  <a:lnTo>
                    <a:pt x="505" y="120"/>
                  </a:lnTo>
                  <a:lnTo>
                    <a:pt x="505" y="326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1345474" y="3972519"/>
            <a:ext cx="1204579" cy="402599"/>
            <a:chOff x="1024895" y="3121807"/>
            <a:chExt cx="2702698" cy="763730"/>
          </a:xfrm>
          <a:solidFill>
            <a:schemeClr val="bg1">
              <a:lumMod val="65000"/>
            </a:schemeClr>
          </a:solidFill>
        </p:grpSpPr>
        <p:sp>
          <p:nvSpPr>
            <p:cNvPr id="166" name="Freeform 13"/>
            <p:cNvSpPr>
              <a:spLocks/>
            </p:cNvSpPr>
            <p:nvPr/>
          </p:nvSpPr>
          <p:spPr bwMode="auto">
            <a:xfrm>
              <a:off x="1024895" y="3121807"/>
              <a:ext cx="1351350" cy="763730"/>
            </a:xfrm>
            <a:custGeom>
              <a:avLst/>
              <a:gdLst>
                <a:gd name="T0" fmla="*/ 0 w 505"/>
                <a:gd name="T1" fmla="*/ 332 h 363"/>
                <a:gd name="T2" fmla="*/ 505 w 505"/>
                <a:gd name="T3" fmla="*/ 363 h 363"/>
                <a:gd name="T4" fmla="*/ 505 w 505"/>
                <a:gd name="T5" fmla="*/ 0 h 363"/>
                <a:gd name="T6" fmla="*/ 0 w 505"/>
                <a:gd name="T7" fmla="*/ 43 h 363"/>
                <a:gd name="T8" fmla="*/ 0 w 505"/>
                <a:gd name="T9" fmla="*/ 33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63">
                  <a:moveTo>
                    <a:pt x="0" y="332"/>
                  </a:moveTo>
                  <a:lnTo>
                    <a:pt x="505" y="363"/>
                  </a:lnTo>
                  <a:lnTo>
                    <a:pt x="505" y="0"/>
                  </a:lnTo>
                  <a:lnTo>
                    <a:pt x="0" y="43"/>
                  </a:lnTo>
                  <a:lnTo>
                    <a:pt x="0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2376243" y="3121807"/>
              <a:ext cx="1351350" cy="763730"/>
            </a:xfrm>
            <a:custGeom>
              <a:avLst/>
              <a:gdLst>
                <a:gd name="T0" fmla="*/ 1351350 w 505"/>
                <a:gd name="T1" fmla="*/ 698508 h 363"/>
                <a:gd name="T2" fmla="*/ 0 w 505"/>
                <a:gd name="T3" fmla="*/ 763730 h 363"/>
                <a:gd name="T4" fmla="*/ 0 w 505"/>
                <a:gd name="T5" fmla="*/ 0 h 363"/>
                <a:gd name="T6" fmla="*/ 1351350 w 505"/>
                <a:gd name="T7" fmla="*/ 90469 h 363"/>
                <a:gd name="T8" fmla="*/ 1351350 w 505"/>
                <a:gd name="T9" fmla="*/ 698508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63">
                  <a:moveTo>
                    <a:pt x="505" y="332"/>
                  </a:moveTo>
                  <a:lnTo>
                    <a:pt x="0" y="363"/>
                  </a:lnTo>
                  <a:lnTo>
                    <a:pt x="0" y="0"/>
                  </a:lnTo>
                  <a:lnTo>
                    <a:pt x="505" y="43"/>
                  </a:lnTo>
                  <a:lnTo>
                    <a:pt x="505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1572629" y="3289572"/>
            <a:ext cx="737702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Globalno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478579" y="3635200"/>
            <a:ext cx="973344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Komponente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489982" y="4043187"/>
            <a:ext cx="938077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Individualno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64578" y="4473176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Arc 172"/>
          <p:cNvSpPr/>
          <p:nvPr/>
        </p:nvSpPr>
        <p:spPr>
          <a:xfrm rot="13338258">
            <a:off x="985277" y="3051374"/>
            <a:ext cx="895513" cy="1716526"/>
          </a:xfrm>
          <a:prstGeom prst="arc">
            <a:avLst>
              <a:gd name="adj1" fmla="val 16200000"/>
              <a:gd name="adj2" fmla="val 898812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380046" y="1588705"/>
            <a:ext cx="1717684" cy="225719"/>
          </a:xfrm>
          <a:prstGeom prst="rect">
            <a:avLst/>
          </a:prstGeom>
          <a:solidFill>
            <a:srgbClr val="7EC44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Globalni pristup analize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976" y="1965600"/>
            <a:ext cx="3579286" cy="2340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263" y="1956289"/>
            <a:ext cx="3548347" cy="234994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5018361" y="2596153"/>
            <a:ext cx="841452" cy="827004"/>
          </a:xfrm>
          <a:prstGeom prst="ellipse">
            <a:avLst/>
          </a:prstGeom>
          <a:noFill/>
          <a:ln w="3175"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" name="Arc 183"/>
          <p:cNvSpPr/>
          <p:nvPr/>
        </p:nvSpPr>
        <p:spPr>
          <a:xfrm rot="13338258">
            <a:off x="3804817" y="3665437"/>
            <a:ext cx="864240" cy="2024454"/>
          </a:xfrm>
          <a:prstGeom prst="arc">
            <a:avLst>
              <a:gd name="adj1" fmla="val 16200000"/>
              <a:gd name="adj2" fmla="val 2659409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85" name="Arc 184"/>
          <p:cNvSpPr/>
          <p:nvPr/>
        </p:nvSpPr>
        <p:spPr>
          <a:xfrm rot="13338258">
            <a:off x="7047497" y="3508363"/>
            <a:ext cx="1250771" cy="2171033"/>
          </a:xfrm>
          <a:prstGeom prst="arc">
            <a:avLst>
              <a:gd name="adj1" fmla="val 16051938"/>
              <a:gd name="adj2" fmla="val 628390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86" name="Arc 185"/>
          <p:cNvSpPr/>
          <p:nvPr/>
        </p:nvSpPr>
        <p:spPr>
          <a:xfrm rot="13338258">
            <a:off x="9124364" y="2352384"/>
            <a:ext cx="831644" cy="2638109"/>
          </a:xfrm>
          <a:prstGeom prst="arc">
            <a:avLst>
              <a:gd name="adj1" fmla="val 16808879"/>
              <a:gd name="adj2" fmla="val 2305984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87" name="Arc 186"/>
          <p:cNvSpPr/>
          <p:nvPr/>
        </p:nvSpPr>
        <p:spPr>
          <a:xfrm rot="8261742" flipH="1">
            <a:off x="5045824" y="2922431"/>
            <a:ext cx="895513" cy="1716526"/>
          </a:xfrm>
          <a:prstGeom prst="arc">
            <a:avLst>
              <a:gd name="adj1" fmla="val 16200000"/>
              <a:gd name="adj2" fmla="val 898812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4187509" y="3464003"/>
            <a:ext cx="841452" cy="827004"/>
          </a:xfrm>
          <a:prstGeom prst="ellipse">
            <a:avLst/>
          </a:prstGeom>
          <a:noFill/>
          <a:ln w="3175"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7223587" y="3289571"/>
            <a:ext cx="841452" cy="827004"/>
          </a:xfrm>
          <a:prstGeom prst="ellipse">
            <a:avLst/>
          </a:prstGeom>
          <a:noFill/>
          <a:ln w="3175"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9349571" y="2422994"/>
            <a:ext cx="841452" cy="827004"/>
          </a:xfrm>
          <a:prstGeom prst="ellipse">
            <a:avLst/>
          </a:prstGeom>
          <a:noFill/>
          <a:ln w="3175"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1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64577" y="4548693"/>
            <a:ext cx="2453263" cy="1159771"/>
          </a:xfrm>
          <a:prstGeom prst="rect">
            <a:avLst/>
          </a:prstGeom>
        </p:spPr>
        <p:txBody>
          <a:bodyPr vert="horz" lIns="81808" tIns="40904" rIns="81808" bIns="40904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18114">
              <a:spcBef>
                <a:spcPts val="895"/>
              </a:spcBef>
              <a:buNone/>
            </a:pPr>
            <a:r>
              <a:rPr lang="hr-HR" sz="1789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Operativni nadzor </a:t>
            </a:r>
            <a:r>
              <a:rPr lang="hr-HR" sz="1789" dirty="0">
                <a:solidFill>
                  <a:prstClr val="white">
                    <a:lumMod val="7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 mreže na dnevnoj razini</a:t>
            </a:r>
          </a:p>
          <a:p>
            <a:pPr marL="0" indent="0" algn="ctr" defTabSz="818114">
              <a:spcBef>
                <a:spcPts val="895"/>
              </a:spcBef>
              <a:buNone/>
            </a:pPr>
            <a:r>
              <a:rPr lang="hr-HR" sz="1789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Sustav predikcija </a:t>
            </a:r>
            <a:r>
              <a:rPr lang="hr-HR" sz="1879" dirty="0">
                <a:solidFill>
                  <a:prstClr val="white">
                    <a:lumMod val="75000"/>
                  </a:prst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 mreže</a:t>
            </a:r>
          </a:p>
        </p:txBody>
      </p:sp>
      <p:sp>
        <p:nvSpPr>
          <p:cNvPr id="192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3638010" y="5129781"/>
            <a:ext cx="2453263" cy="580107"/>
          </a:xfrm>
          <a:prstGeom prst="rect">
            <a:avLst/>
          </a:prstGeom>
        </p:spPr>
        <p:txBody>
          <a:bodyPr vert="horz" lIns="81808" tIns="40904" rIns="81808" bIns="40904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Detekcije odstupanja </a:t>
            </a: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 očekivanog ponašanja EV mreže? </a:t>
            </a:r>
            <a:endParaRPr lang="hr-HR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3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4319989" y="4412808"/>
            <a:ext cx="2598366" cy="1235288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Predikcije </a:t>
            </a:r>
            <a:r>
              <a:rPr lang="hr-HR" sz="1432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ukupne energije EV mreže </a:t>
            </a: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 sljedećem danu?</a:t>
            </a:r>
            <a:endParaRPr lang="hr-HR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4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024198" y="5227468"/>
            <a:ext cx="2453263" cy="508298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Ukupan broj vozila </a:t>
            </a: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koji koristi EV mrežu?</a:t>
            </a:r>
            <a:endParaRPr lang="hr-HR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5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513766" y="4349925"/>
            <a:ext cx="2824111" cy="784393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Detekcija iznenadne potražnje ili </a:t>
            </a:r>
            <a:r>
              <a:rPr lang="hr-HR" sz="1432" b="1" dirty="0">
                <a:solidFill>
                  <a:srgbClr val="92D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odljeva klijenata </a:t>
            </a:r>
            <a:r>
              <a:rPr lang="hr-HR" sz="1432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prema konkurentima?</a:t>
            </a:r>
            <a:endParaRPr lang="hr-HR" sz="1253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8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3" grpId="0" animBg="1"/>
      <p:bldP spid="184" grpId="0" animBg="1"/>
      <p:bldP spid="185" grpId="0" animBg="1"/>
      <p:bldP spid="186" grpId="0" animBg="1"/>
      <p:bldP spid="18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25623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Šta smo razradili unutar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projekta?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 209"/>
          <p:cNvSpPr>
            <a:spLocks noChangeAspect="1"/>
          </p:cNvSpPr>
          <p:nvPr/>
        </p:nvSpPr>
        <p:spPr bwMode="gray">
          <a:xfrm>
            <a:off x="643684" y="1570153"/>
            <a:ext cx="2338466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2" name="Arc 11"/>
          <p:cNvSpPr/>
          <p:nvPr/>
        </p:nvSpPr>
        <p:spPr>
          <a:xfrm rot="13899611" flipV="1">
            <a:off x="2047332" y="1537308"/>
            <a:ext cx="1141461" cy="1278250"/>
          </a:xfrm>
          <a:prstGeom prst="arc">
            <a:avLst>
              <a:gd name="adj1" fmla="val 16200000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386233" y="1577405"/>
            <a:ext cx="2007729" cy="225719"/>
          </a:xfrm>
          <a:prstGeom prst="rect">
            <a:avLst/>
          </a:prstGeom>
          <a:solidFill>
            <a:srgbClr val="5BBE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Pristup na razini komponenti</a:t>
            </a: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3380046" y="1949252"/>
            <a:ext cx="6844359" cy="3759213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0" name="Picture 1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213563" y="1757898"/>
            <a:ext cx="1284965" cy="8573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1309255" y="1808217"/>
            <a:ext cx="1362798" cy="1350197"/>
            <a:chOff x="3636119" y="3142314"/>
            <a:chExt cx="4116110" cy="4205930"/>
          </a:xfrm>
        </p:grpSpPr>
        <p:sp>
          <p:nvSpPr>
            <p:cNvPr id="132" name="Rectangle 717"/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3" name="Rectangle 718"/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4" name="Rectangle 719"/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5" name="Rectangle 720"/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6" name="Rectangle 721"/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7" name="Rectangle 722"/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8" name="Rectangle 723"/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9" name="Rectangle 724"/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0" name="Rectangle 725"/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1" name="Rectangle 726"/>
            <p:cNvSpPr>
              <a:spLocks noChangeArrowheads="1"/>
            </p:cNvSpPr>
            <p:nvPr/>
          </p:nvSpPr>
          <p:spPr bwMode="auto">
            <a:xfrm>
              <a:off x="3636119" y="6866333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2" name="Rectangle 727"/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3" name="Freeform 785"/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4" name="Freeform 786"/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5" name="Freeform 787"/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6" name="Freeform 788"/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7" name="Freeform 789"/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8" name="Freeform 809"/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9" name="Freeform 824"/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0" name="Freeform 825"/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1" name="Freeform 826"/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2" name="Rectangle 827"/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3" name="Rectangle 829"/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4" name="Rectangle 830"/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5" name="Oval 832"/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6" name="Freeform 833"/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1338816" y="3228444"/>
            <a:ext cx="1204579" cy="513240"/>
            <a:chOff x="1024895" y="1676401"/>
            <a:chExt cx="2702698" cy="974857"/>
          </a:xfrm>
          <a:solidFill>
            <a:schemeClr val="bg1">
              <a:lumMod val="65000"/>
            </a:schemeClr>
          </a:solidFill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1033788" y="2085299"/>
              <a:ext cx="2687454" cy="565959"/>
            </a:xfrm>
            <a:custGeom>
              <a:avLst/>
              <a:gdLst>
                <a:gd name="T0" fmla="*/ 1351349 w 1010"/>
                <a:gd name="T1" fmla="*/ 0 h 269"/>
                <a:gd name="T2" fmla="*/ 0 w 1010"/>
                <a:gd name="T3" fmla="*/ 281928 h 269"/>
                <a:gd name="T4" fmla="*/ 0 w 1010"/>
                <a:gd name="T5" fmla="*/ 281928 h 269"/>
                <a:gd name="T6" fmla="*/ 1351349 w 1010"/>
                <a:gd name="T7" fmla="*/ 565959 h 269"/>
                <a:gd name="T8" fmla="*/ 2702698 w 1010"/>
                <a:gd name="T9" fmla="*/ 281928 h 269"/>
                <a:gd name="T10" fmla="*/ 2702698 w 1010"/>
                <a:gd name="T11" fmla="*/ 281928 h 269"/>
                <a:gd name="T12" fmla="*/ 1351349 w 1010"/>
                <a:gd name="T13" fmla="*/ 0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0" h="269">
                  <a:moveTo>
                    <a:pt x="505" y="0"/>
                  </a:moveTo>
                  <a:lnTo>
                    <a:pt x="0" y="134"/>
                  </a:lnTo>
                  <a:lnTo>
                    <a:pt x="505" y="269"/>
                  </a:lnTo>
                  <a:lnTo>
                    <a:pt x="1010" y="134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59" name="Freeform 17"/>
            <p:cNvSpPr>
              <a:spLocks/>
            </p:cNvSpPr>
            <p:nvPr/>
          </p:nvSpPr>
          <p:spPr bwMode="auto">
            <a:xfrm>
              <a:off x="1024895" y="1676401"/>
              <a:ext cx="1351350" cy="690093"/>
            </a:xfrm>
            <a:custGeom>
              <a:avLst/>
              <a:gdLst>
                <a:gd name="T0" fmla="*/ 0 w 505"/>
                <a:gd name="T1" fmla="*/ 690093 h 328"/>
                <a:gd name="T2" fmla="*/ 1351350 w 505"/>
                <a:gd name="T3" fmla="*/ 408165 h 328"/>
                <a:gd name="T4" fmla="*/ 1351350 w 505"/>
                <a:gd name="T5" fmla="*/ 0 h 328"/>
                <a:gd name="T6" fmla="*/ 0 w 505"/>
                <a:gd name="T7" fmla="*/ 376606 h 328"/>
                <a:gd name="T8" fmla="*/ 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0" y="328"/>
                  </a:moveTo>
                  <a:lnTo>
                    <a:pt x="505" y="194"/>
                  </a:lnTo>
                  <a:lnTo>
                    <a:pt x="505" y="0"/>
                  </a:lnTo>
                  <a:lnTo>
                    <a:pt x="0" y="179"/>
                  </a:lnTo>
                  <a:lnTo>
                    <a:pt x="0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0" name="Freeform 18"/>
            <p:cNvSpPr>
              <a:spLocks/>
            </p:cNvSpPr>
            <p:nvPr/>
          </p:nvSpPr>
          <p:spPr bwMode="auto">
            <a:xfrm>
              <a:off x="2376243" y="1676401"/>
              <a:ext cx="1351350" cy="690093"/>
            </a:xfrm>
            <a:custGeom>
              <a:avLst/>
              <a:gdLst>
                <a:gd name="T0" fmla="*/ 1351350 w 505"/>
                <a:gd name="T1" fmla="*/ 690093 h 328"/>
                <a:gd name="T2" fmla="*/ 0 w 505"/>
                <a:gd name="T3" fmla="*/ 408165 h 328"/>
                <a:gd name="T4" fmla="*/ 0 w 505"/>
                <a:gd name="T5" fmla="*/ 0 h 328"/>
                <a:gd name="T6" fmla="*/ 1351350 w 505"/>
                <a:gd name="T7" fmla="*/ 376606 h 328"/>
                <a:gd name="T8" fmla="*/ 135135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505" y="328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505" y="179"/>
                  </a:lnTo>
                  <a:lnTo>
                    <a:pt x="505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1" name="Group 160"/>
          <p:cNvGrpSpPr>
            <a:grpSpLocks/>
          </p:cNvGrpSpPr>
          <p:nvPr/>
        </p:nvGrpSpPr>
        <p:grpSpPr bwMode="auto">
          <a:xfrm>
            <a:off x="1338816" y="3575347"/>
            <a:ext cx="1204579" cy="410450"/>
            <a:chOff x="1024895" y="2353871"/>
            <a:chExt cx="2702698" cy="779881"/>
          </a:xfrm>
        </p:grpSpPr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1047126" y="2944892"/>
              <a:ext cx="2648708" cy="188860"/>
            </a:xfrm>
            <a:custGeom>
              <a:avLst/>
              <a:gdLst>
                <a:gd name="T0" fmla="*/ 505 w 1010"/>
                <a:gd name="T1" fmla="*/ 0 h 90"/>
                <a:gd name="T2" fmla="*/ 0 w 1010"/>
                <a:gd name="T3" fmla="*/ 45 h 90"/>
                <a:gd name="T4" fmla="*/ 505 w 1010"/>
                <a:gd name="T5" fmla="*/ 90 h 90"/>
                <a:gd name="T6" fmla="*/ 1010 w 1010"/>
                <a:gd name="T7" fmla="*/ 45 h 90"/>
                <a:gd name="T8" fmla="*/ 505 w 1010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90">
                  <a:moveTo>
                    <a:pt x="505" y="0"/>
                  </a:moveTo>
                  <a:lnTo>
                    <a:pt x="0" y="45"/>
                  </a:lnTo>
                  <a:lnTo>
                    <a:pt x="505" y="90"/>
                  </a:lnTo>
                  <a:lnTo>
                    <a:pt x="1010" y="4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3" name="Freeform 15"/>
            <p:cNvSpPr>
              <a:spLocks/>
            </p:cNvSpPr>
            <p:nvPr/>
          </p:nvSpPr>
          <p:spPr bwMode="auto">
            <a:xfrm>
              <a:off x="1024895" y="2353871"/>
              <a:ext cx="1351350" cy="685610"/>
            </a:xfrm>
            <a:custGeom>
              <a:avLst/>
              <a:gdLst>
                <a:gd name="T0" fmla="*/ 0 w 505"/>
                <a:gd name="T1" fmla="*/ 326 h 326"/>
                <a:gd name="T2" fmla="*/ 505 w 505"/>
                <a:gd name="T3" fmla="*/ 281 h 326"/>
                <a:gd name="T4" fmla="*/ 505 w 505"/>
                <a:gd name="T5" fmla="*/ 0 h 326"/>
                <a:gd name="T6" fmla="*/ 0 w 505"/>
                <a:gd name="T7" fmla="*/ 120 h 326"/>
                <a:gd name="T8" fmla="*/ 0 w 505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26">
                  <a:moveTo>
                    <a:pt x="0" y="326"/>
                  </a:moveTo>
                  <a:lnTo>
                    <a:pt x="505" y="281"/>
                  </a:lnTo>
                  <a:lnTo>
                    <a:pt x="505" y="0"/>
                  </a:lnTo>
                  <a:lnTo>
                    <a:pt x="0" y="12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4" name="Freeform 16"/>
            <p:cNvSpPr>
              <a:spLocks/>
            </p:cNvSpPr>
            <p:nvPr/>
          </p:nvSpPr>
          <p:spPr bwMode="auto">
            <a:xfrm>
              <a:off x="2376243" y="2353871"/>
              <a:ext cx="1351350" cy="685885"/>
            </a:xfrm>
            <a:custGeom>
              <a:avLst/>
              <a:gdLst>
                <a:gd name="T0" fmla="*/ 1351350 w 505"/>
                <a:gd name="T1" fmla="*/ 685885 h 326"/>
                <a:gd name="T2" fmla="*/ 0 w 505"/>
                <a:gd name="T3" fmla="*/ 591208 h 326"/>
                <a:gd name="T4" fmla="*/ 0 w 505"/>
                <a:gd name="T5" fmla="*/ 0 h 326"/>
                <a:gd name="T6" fmla="*/ 1351350 w 505"/>
                <a:gd name="T7" fmla="*/ 252473 h 326"/>
                <a:gd name="T8" fmla="*/ 1351350 w 505"/>
                <a:gd name="T9" fmla="*/ 685885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6">
                  <a:moveTo>
                    <a:pt x="505" y="326"/>
                  </a:moveTo>
                  <a:lnTo>
                    <a:pt x="0" y="281"/>
                  </a:lnTo>
                  <a:lnTo>
                    <a:pt x="0" y="0"/>
                  </a:lnTo>
                  <a:lnTo>
                    <a:pt x="505" y="120"/>
                  </a:lnTo>
                  <a:lnTo>
                    <a:pt x="505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1345474" y="3972519"/>
            <a:ext cx="1204579" cy="402599"/>
            <a:chOff x="1024895" y="3121807"/>
            <a:chExt cx="2702698" cy="763730"/>
          </a:xfrm>
          <a:solidFill>
            <a:schemeClr val="bg1">
              <a:lumMod val="65000"/>
            </a:schemeClr>
          </a:solidFill>
        </p:grpSpPr>
        <p:sp>
          <p:nvSpPr>
            <p:cNvPr id="166" name="Freeform 13"/>
            <p:cNvSpPr>
              <a:spLocks/>
            </p:cNvSpPr>
            <p:nvPr/>
          </p:nvSpPr>
          <p:spPr bwMode="auto">
            <a:xfrm>
              <a:off x="1024895" y="3121807"/>
              <a:ext cx="1351350" cy="763730"/>
            </a:xfrm>
            <a:custGeom>
              <a:avLst/>
              <a:gdLst>
                <a:gd name="T0" fmla="*/ 0 w 505"/>
                <a:gd name="T1" fmla="*/ 332 h 363"/>
                <a:gd name="T2" fmla="*/ 505 w 505"/>
                <a:gd name="T3" fmla="*/ 363 h 363"/>
                <a:gd name="T4" fmla="*/ 505 w 505"/>
                <a:gd name="T5" fmla="*/ 0 h 363"/>
                <a:gd name="T6" fmla="*/ 0 w 505"/>
                <a:gd name="T7" fmla="*/ 43 h 363"/>
                <a:gd name="T8" fmla="*/ 0 w 505"/>
                <a:gd name="T9" fmla="*/ 33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63">
                  <a:moveTo>
                    <a:pt x="0" y="332"/>
                  </a:moveTo>
                  <a:lnTo>
                    <a:pt x="505" y="363"/>
                  </a:lnTo>
                  <a:lnTo>
                    <a:pt x="505" y="0"/>
                  </a:lnTo>
                  <a:lnTo>
                    <a:pt x="0" y="43"/>
                  </a:lnTo>
                  <a:lnTo>
                    <a:pt x="0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2376243" y="3121807"/>
              <a:ext cx="1351350" cy="763730"/>
            </a:xfrm>
            <a:custGeom>
              <a:avLst/>
              <a:gdLst>
                <a:gd name="T0" fmla="*/ 1351350 w 505"/>
                <a:gd name="T1" fmla="*/ 698508 h 363"/>
                <a:gd name="T2" fmla="*/ 0 w 505"/>
                <a:gd name="T3" fmla="*/ 763730 h 363"/>
                <a:gd name="T4" fmla="*/ 0 w 505"/>
                <a:gd name="T5" fmla="*/ 0 h 363"/>
                <a:gd name="T6" fmla="*/ 1351350 w 505"/>
                <a:gd name="T7" fmla="*/ 90469 h 363"/>
                <a:gd name="T8" fmla="*/ 1351350 w 505"/>
                <a:gd name="T9" fmla="*/ 698508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63">
                  <a:moveTo>
                    <a:pt x="505" y="332"/>
                  </a:moveTo>
                  <a:lnTo>
                    <a:pt x="0" y="363"/>
                  </a:lnTo>
                  <a:lnTo>
                    <a:pt x="0" y="0"/>
                  </a:lnTo>
                  <a:lnTo>
                    <a:pt x="505" y="43"/>
                  </a:lnTo>
                  <a:lnTo>
                    <a:pt x="505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1572629" y="3289572"/>
            <a:ext cx="737702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Globalno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478579" y="3635200"/>
            <a:ext cx="973344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Komponente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489982" y="4043187"/>
            <a:ext cx="938077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Individualno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64578" y="4473176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3435625" y="1974981"/>
            <a:ext cx="1666260" cy="1593017"/>
            <a:chOff x="3751114" y="1664871"/>
            <a:chExt cx="2672183" cy="2517823"/>
          </a:xfrm>
        </p:grpSpPr>
        <p:sp>
          <p:nvSpPr>
            <p:cNvPr id="175" name="Freeform 209"/>
            <p:cNvSpPr>
              <a:spLocks noChangeAspect="1"/>
            </p:cNvSpPr>
            <p:nvPr/>
          </p:nvSpPr>
          <p:spPr bwMode="gray">
            <a:xfrm>
              <a:off x="3751114" y="1664871"/>
              <a:ext cx="2672183" cy="2517823"/>
            </a:xfrm>
            <a:custGeom>
              <a:avLst/>
              <a:gdLst/>
              <a:ahLst/>
              <a:cxnLst>
                <a:cxn ang="0">
                  <a:pos x="258" y="62"/>
                </a:cxn>
                <a:cxn ang="0">
                  <a:pos x="215" y="50"/>
                </a:cxn>
                <a:cxn ang="0">
                  <a:pos x="180" y="12"/>
                </a:cxn>
                <a:cxn ang="0">
                  <a:pos x="164" y="7"/>
                </a:cxn>
                <a:cxn ang="0">
                  <a:pos x="148" y="3"/>
                </a:cxn>
                <a:cxn ang="0">
                  <a:pos x="149" y="15"/>
                </a:cxn>
                <a:cxn ang="0">
                  <a:pos x="138" y="19"/>
                </a:cxn>
                <a:cxn ang="0">
                  <a:pos x="111" y="34"/>
                </a:cxn>
                <a:cxn ang="0">
                  <a:pos x="118" y="56"/>
                </a:cxn>
                <a:cxn ang="0">
                  <a:pos x="94" y="73"/>
                </a:cxn>
                <a:cxn ang="0">
                  <a:pos x="95" y="95"/>
                </a:cxn>
                <a:cxn ang="0">
                  <a:pos x="81" y="93"/>
                </a:cxn>
                <a:cxn ang="0">
                  <a:pos x="73" y="90"/>
                </a:cxn>
                <a:cxn ang="0">
                  <a:pos x="57" y="76"/>
                </a:cxn>
                <a:cxn ang="0">
                  <a:pos x="30" y="92"/>
                </a:cxn>
                <a:cxn ang="0">
                  <a:pos x="8" y="93"/>
                </a:cxn>
                <a:cxn ang="0">
                  <a:pos x="16" y="135"/>
                </a:cxn>
                <a:cxn ang="0">
                  <a:pos x="38" y="116"/>
                </a:cxn>
                <a:cxn ang="0">
                  <a:pos x="65" y="113"/>
                </a:cxn>
                <a:cxn ang="0">
                  <a:pos x="75" y="128"/>
                </a:cxn>
                <a:cxn ang="0">
                  <a:pos x="103" y="175"/>
                </a:cxn>
                <a:cxn ang="0">
                  <a:pos x="91" y="187"/>
                </a:cxn>
                <a:cxn ang="0">
                  <a:pos x="119" y="216"/>
                </a:cxn>
                <a:cxn ang="0">
                  <a:pos x="135" y="238"/>
                </a:cxn>
                <a:cxn ang="0">
                  <a:pos x="183" y="245"/>
                </a:cxn>
                <a:cxn ang="0">
                  <a:pos x="219" y="276"/>
                </a:cxn>
                <a:cxn ang="0">
                  <a:pos x="203" y="237"/>
                </a:cxn>
                <a:cxn ang="0">
                  <a:pos x="173" y="211"/>
                </a:cxn>
                <a:cxn ang="0">
                  <a:pos x="156" y="190"/>
                </a:cxn>
                <a:cxn ang="0">
                  <a:pos x="144" y="170"/>
                </a:cxn>
                <a:cxn ang="0">
                  <a:pos x="143" y="157"/>
                </a:cxn>
                <a:cxn ang="0">
                  <a:pos x="128" y="137"/>
                </a:cxn>
                <a:cxn ang="0">
                  <a:pos x="124" y="126"/>
                </a:cxn>
                <a:cxn ang="0">
                  <a:pos x="129" y="97"/>
                </a:cxn>
                <a:cxn ang="0">
                  <a:pos x="151" y="116"/>
                </a:cxn>
                <a:cxn ang="0">
                  <a:pos x="182" y="101"/>
                </a:cxn>
                <a:cxn ang="0">
                  <a:pos x="200" y="105"/>
                </a:cxn>
                <a:cxn ang="0">
                  <a:pos x="210" y="106"/>
                </a:cxn>
                <a:cxn ang="0">
                  <a:pos x="229" y="106"/>
                </a:cxn>
                <a:cxn ang="0">
                  <a:pos x="246" y="106"/>
                </a:cxn>
                <a:cxn ang="0">
                  <a:pos x="256" y="113"/>
                </a:cxn>
                <a:cxn ang="0">
                  <a:pos x="273" y="115"/>
                </a:cxn>
                <a:cxn ang="0">
                  <a:pos x="283" y="111"/>
                </a:cxn>
                <a:cxn ang="0">
                  <a:pos x="288" y="125"/>
                </a:cxn>
                <a:cxn ang="0">
                  <a:pos x="307" y="125"/>
                </a:cxn>
                <a:cxn ang="0">
                  <a:pos x="305" y="109"/>
                </a:cxn>
                <a:cxn ang="0">
                  <a:pos x="311" y="100"/>
                </a:cxn>
                <a:cxn ang="0">
                  <a:pos x="322" y="100"/>
                </a:cxn>
                <a:cxn ang="0">
                  <a:pos x="316" y="98"/>
                </a:cxn>
                <a:cxn ang="0">
                  <a:pos x="304" y="93"/>
                </a:cxn>
                <a:cxn ang="0">
                  <a:pos x="297" y="89"/>
                </a:cxn>
                <a:cxn ang="0">
                  <a:pos x="297" y="83"/>
                </a:cxn>
                <a:cxn ang="0">
                  <a:pos x="302" y="79"/>
                </a:cxn>
                <a:cxn ang="0">
                  <a:pos x="297" y="74"/>
                </a:cxn>
                <a:cxn ang="0">
                  <a:pos x="291" y="73"/>
                </a:cxn>
                <a:cxn ang="0">
                  <a:pos x="291" y="63"/>
                </a:cxn>
                <a:cxn ang="0">
                  <a:pos x="284" y="50"/>
                </a:cxn>
              </a:cxnLst>
              <a:rect l="0" t="0" r="r" b="b"/>
              <a:pathLst>
                <a:path w="322" h="276">
                  <a:moveTo>
                    <a:pt x="284" y="50"/>
                  </a:moveTo>
                  <a:lnTo>
                    <a:pt x="272" y="58"/>
                  </a:lnTo>
                  <a:lnTo>
                    <a:pt x="258" y="62"/>
                  </a:lnTo>
                  <a:lnTo>
                    <a:pt x="241" y="63"/>
                  </a:lnTo>
                  <a:lnTo>
                    <a:pt x="226" y="54"/>
                  </a:lnTo>
                  <a:lnTo>
                    <a:pt x="215" y="50"/>
                  </a:lnTo>
                  <a:lnTo>
                    <a:pt x="204" y="35"/>
                  </a:lnTo>
                  <a:lnTo>
                    <a:pt x="189" y="28"/>
                  </a:lnTo>
                  <a:lnTo>
                    <a:pt x="180" y="12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4" y="7"/>
                  </a:lnTo>
                  <a:lnTo>
                    <a:pt x="155" y="1"/>
                  </a:lnTo>
                  <a:lnTo>
                    <a:pt x="151" y="0"/>
                  </a:lnTo>
                  <a:lnTo>
                    <a:pt x="148" y="3"/>
                  </a:lnTo>
                  <a:lnTo>
                    <a:pt x="148" y="8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45" y="14"/>
                  </a:lnTo>
                  <a:lnTo>
                    <a:pt x="138" y="14"/>
                  </a:lnTo>
                  <a:lnTo>
                    <a:pt x="138" y="19"/>
                  </a:lnTo>
                  <a:lnTo>
                    <a:pt x="134" y="22"/>
                  </a:lnTo>
                  <a:lnTo>
                    <a:pt x="114" y="29"/>
                  </a:lnTo>
                  <a:lnTo>
                    <a:pt x="111" y="34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18" y="56"/>
                  </a:lnTo>
                  <a:lnTo>
                    <a:pt x="113" y="63"/>
                  </a:lnTo>
                  <a:lnTo>
                    <a:pt x="105" y="65"/>
                  </a:lnTo>
                  <a:lnTo>
                    <a:pt x="94" y="73"/>
                  </a:lnTo>
                  <a:lnTo>
                    <a:pt x="97" y="78"/>
                  </a:lnTo>
                  <a:lnTo>
                    <a:pt x="94" y="83"/>
                  </a:lnTo>
                  <a:lnTo>
                    <a:pt x="95" y="95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68" y="95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47" y="92"/>
                  </a:lnTo>
                  <a:lnTo>
                    <a:pt x="30" y="92"/>
                  </a:lnTo>
                  <a:lnTo>
                    <a:pt x="24" y="87"/>
                  </a:lnTo>
                  <a:lnTo>
                    <a:pt x="21" y="92"/>
                  </a:lnTo>
                  <a:lnTo>
                    <a:pt x="8" y="93"/>
                  </a:lnTo>
                  <a:lnTo>
                    <a:pt x="0" y="87"/>
                  </a:lnTo>
                  <a:lnTo>
                    <a:pt x="4" y="108"/>
                  </a:lnTo>
                  <a:lnTo>
                    <a:pt x="16" y="135"/>
                  </a:lnTo>
                  <a:lnTo>
                    <a:pt x="21" y="138"/>
                  </a:lnTo>
                  <a:lnTo>
                    <a:pt x="27" y="137"/>
                  </a:lnTo>
                  <a:lnTo>
                    <a:pt x="38" y="116"/>
                  </a:lnTo>
                  <a:lnTo>
                    <a:pt x="44" y="99"/>
                  </a:lnTo>
                  <a:lnTo>
                    <a:pt x="57" y="103"/>
                  </a:lnTo>
                  <a:lnTo>
                    <a:pt x="65" y="113"/>
                  </a:lnTo>
                  <a:lnTo>
                    <a:pt x="68" y="113"/>
                  </a:lnTo>
                  <a:lnTo>
                    <a:pt x="73" y="119"/>
                  </a:lnTo>
                  <a:lnTo>
                    <a:pt x="75" y="128"/>
                  </a:lnTo>
                  <a:lnTo>
                    <a:pt x="75" y="143"/>
                  </a:lnTo>
                  <a:lnTo>
                    <a:pt x="84" y="159"/>
                  </a:lnTo>
                  <a:lnTo>
                    <a:pt x="103" y="175"/>
                  </a:lnTo>
                  <a:lnTo>
                    <a:pt x="94" y="178"/>
                  </a:lnTo>
                  <a:lnTo>
                    <a:pt x="90" y="183"/>
                  </a:lnTo>
                  <a:lnTo>
                    <a:pt x="91" y="187"/>
                  </a:lnTo>
                  <a:lnTo>
                    <a:pt x="102" y="202"/>
                  </a:lnTo>
                  <a:lnTo>
                    <a:pt x="112" y="210"/>
                  </a:lnTo>
                  <a:lnTo>
                    <a:pt x="119" y="216"/>
                  </a:lnTo>
                  <a:lnTo>
                    <a:pt x="129" y="221"/>
                  </a:lnTo>
                  <a:lnTo>
                    <a:pt x="134" y="230"/>
                  </a:lnTo>
                  <a:lnTo>
                    <a:pt x="135" y="238"/>
                  </a:lnTo>
                  <a:lnTo>
                    <a:pt x="154" y="237"/>
                  </a:lnTo>
                  <a:lnTo>
                    <a:pt x="166" y="238"/>
                  </a:lnTo>
                  <a:lnTo>
                    <a:pt x="183" y="245"/>
                  </a:lnTo>
                  <a:lnTo>
                    <a:pt x="198" y="256"/>
                  </a:lnTo>
                  <a:lnTo>
                    <a:pt x="211" y="270"/>
                  </a:lnTo>
                  <a:lnTo>
                    <a:pt x="219" y="276"/>
                  </a:lnTo>
                  <a:lnTo>
                    <a:pt x="226" y="272"/>
                  </a:lnTo>
                  <a:lnTo>
                    <a:pt x="204" y="248"/>
                  </a:lnTo>
                  <a:lnTo>
                    <a:pt x="203" y="237"/>
                  </a:lnTo>
                  <a:lnTo>
                    <a:pt x="198" y="233"/>
                  </a:lnTo>
                  <a:lnTo>
                    <a:pt x="193" y="230"/>
                  </a:lnTo>
                  <a:lnTo>
                    <a:pt x="173" y="211"/>
                  </a:lnTo>
                  <a:lnTo>
                    <a:pt x="172" y="206"/>
                  </a:lnTo>
                  <a:lnTo>
                    <a:pt x="162" y="192"/>
                  </a:lnTo>
                  <a:lnTo>
                    <a:pt x="156" y="190"/>
                  </a:lnTo>
                  <a:lnTo>
                    <a:pt x="148" y="178"/>
                  </a:lnTo>
                  <a:lnTo>
                    <a:pt x="143" y="176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3" y="162"/>
                  </a:lnTo>
                  <a:lnTo>
                    <a:pt x="143" y="157"/>
                  </a:lnTo>
                  <a:lnTo>
                    <a:pt x="137" y="151"/>
                  </a:lnTo>
                  <a:lnTo>
                    <a:pt x="133" y="138"/>
                  </a:lnTo>
                  <a:lnTo>
                    <a:pt x="128" y="137"/>
                  </a:lnTo>
                  <a:lnTo>
                    <a:pt x="121" y="131"/>
                  </a:lnTo>
                  <a:lnTo>
                    <a:pt x="121" y="128"/>
                  </a:lnTo>
                  <a:lnTo>
                    <a:pt x="124" y="126"/>
                  </a:lnTo>
                  <a:lnTo>
                    <a:pt x="123" y="122"/>
                  </a:lnTo>
                  <a:lnTo>
                    <a:pt x="123" y="103"/>
                  </a:lnTo>
                  <a:lnTo>
                    <a:pt x="129" y="97"/>
                  </a:lnTo>
                  <a:lnTo>
                    <a:pt x="138" y="99"/>
                  </a:lnTo>
                  <a:lnTo>
                    <a:pt x="138" y="101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64" y="99"/>
                  </a:lnTo>
                  <a:lnTo>
                    <a:pt x="182" y="101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200" y="105"/>
                  </a:lnTo>
                  <a:lnTo>
                    <a:pt x="204" y="105"/>
                  </a:lnTo>
                  <a:lnTo>
                    <a:pt x="207" y="103"/>
                  </a:lnTo>
                  <a:lnTo>
                    <a:pt x="210" y="106"/>
                  </a:lnTo>
                  <a:lnTo>
                    <a:pt x="225" y="109"/>
                  </a:lnTo>
                  <a:lnTo>
                    <a:pt x="226" y="106"/>
                  </a:lnTo>
                  <a:lnTo>
                    <a:pt x="229" y="106"/>
                  </a:lnTo>
                  <a:lnTo>
                    <a:pt x="237" y="114"/>
                  </a:lnTo>
                  <a:lnTo>
                    <a:pt x="240" y="114"/>
                  </a:lnTo>
                  <a:lnTo>
                    <a:pt x="246" y="106"/>
                  </a:lnTo>
                  <a:lnTo>
                    <a:pt x="250" y="106"/>
                  </a:lnTo>
                  <a:lnTo>
                    <a:pt x="253" y="111"/>
                  </a:lnTo>
                  <a:lnTo>
                    <a:pt x="256" y="113"/>
                  </a:lnTo>
                  <a:lnTo>
                    <a:pt x="258" y="108"/>
                  </a:lnTo>
                  <a:lnTo>
                    <a:pt x="269" y="109"/>
                  </a:lnTo>
                  <a:lnTo>
                    <a:pt x="273" y="115"/>
                  </a:lnTo>
                  <a:lnTo>
                    <a:pt x="275" y="114"/>
                  </a:lnTo>
                  <a:lnTo>
                    <a:pt x="275" y="111"/>
                  </a:lnTo>
                  <a:lnTo>
                    <a:pt x="283" y="111"/>
                  </a:lnTo>
                  <a:lnTo>
                    <a:pt x="289" y="119"/>
                  </a:lnTo>
                  <a:lnTo>
                    <a:pt x="288" y="124"/>
                  </a:lnTo>
                  <a:lnTo>
                    <a:pt x="288" y="125"/>
                  </a:lnTo>
                  <a:lnTo>
                    <a:pt x="294" y="130"/>
                  </a:lnTo>
                  <a:lnTo>
                    <a:pt x="301" y="130"/>
                  </a:lnTo>
                  <a:lnTo>
                    <a:pt x="307" y="125"/>
                  </a:lnTo>
                  <a:lnTo>
                    <a:pt x="309" y="120"/>
                  </a:lnTo>
                  <a:lnTo>
                    <a:pt x="307" y="119"/>
                  </a:lnTo>
                  <a:lnTo>
                    <a:pt x="305" y="109"/>
                  </a:lnTo>
                  <a:lnTo>
                    <a:pt x="307" y="106"/>
                  </a:lnTo>
                  <a:lnTo>
                    <a:pt x="309" y="101"/>
                  </a:lnTo>
                  <a:lnTo>
                    <a:pt x="311" y="100"/>
                  </a:lnTo>
                  <a:lnTo>
                    <a:pt x="315" y="101"/>
                  </a:lnTo>
                  <a:lnTo>
                    <a:pt x="318" y="103"/>
                  </a:lnTo>
                  <a:lnTo>
                    <a:pt x="322" y="100"/>
                  </a:lnTo>
                  <a:lnTo>
                    <a:pt x="322" y="98"/>
                  </a:lnTo>
                  <a:lnTo>
                    <a:pt x="320" y="97"/>
                  </a:lnTo>
                  <a:lnTo>
                    <a:pt x="316" y="98"/>
                  </a:lnTo>
                  <a:lnTo>
                    <a:pt x="312" y="95"/>
                  </a:lnTo>
                  <a:lnTo>
                    <a:pt x="307" y="95"/>
                  </a:lnTo>
                  <a:lnTo>
                    <a:pt x="304" y="93"/>
                  </a:lnTo>
                  <a:lnTo>
                    <a:pt x="302" y="92"/>
                  </a:lnTo>
                  <a:lnTo>
                    <a:pt x="299" y="92"/>
                  </a:lnTo>
                  <a:lnTo>
                    <a:pt x="297" y="89"/>
                  </a:lnTo>
                  <a:lnTo>
                    <a:pt x="297" y="88"/>
                  </a:lnTo>
                  <a:lnTo>
                    <a:pt x="299" y="84"/>
                  </a:lnTo>
                  <a:lnTo>
                    <a:pt x="297" y="83"/>
                  </a:lnTo>
                  <a:lnTo>
                    <a:pt x="299" y="81"/>
                  </a:lnTo>
                  <a:lnTo>
                    <a:pt x="300" y="81"/>
                  </a:lnTo>
                  <a:lnTo>
                    <a:pt x="302" y="79"/>
                  </a:lnTo>
                  <a:lnTo>
                    <a:pt x="302" y="77"/>
                  </a:lnTo>
                  <a:lnTo>
                    <a:pt x="299" y="74"/>
                  </a:lnTo>
                  <a:lnTo>
                    <a:pt x="297" y="74"/>
                  </a:lnTo>
                  <a:lnTo>
                    <a:pt x="295" y="77"/>
                  </a:lnTo>
                  <a:lnTo>
                    <a:pt x="291" y="76"/>
                  </a:lnTo>
                  <a:lnTo>
                    <a:pt x="291" y="73"/>
                  </a:lnTo>
                  <a:lnTo>
                    <a:pt x="294" y="70"/>
                  </a:lnTo>
                  <a:lnTo>
                    <a:pt x="294" y="66"/>
                  </a:lnTo>
                  <a:lnTo>
                    <a:pt x="291" y="63"/>
                  </a:lnTo>
                  <a:lnTo>
                    <a:pt x="293" y="61"/>
                  </a:lnTo>
                  <a:lnTo>
                    <a:pt x="293" y="57"/>
                  </a:lnTo>
                  <a:lnTo>
                    <a:pt x="284" y="50"/>
                  </a:lnTo>
                  <a:close/>
                </a:path>
              </a:pathLst>
            </a:custGeom>
            <a:solidFill>
              <a:srgbClr val="41A9A4"/>
            </a:solidFill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176" name="Flowchart: Merge 175"/>
            <p:cNvSpPr/>
            <p:nvPr/>
          </p:nvSpPr>
          <p:spPr>
            <a:xfrm>
              <a:off x="5339064" y="3862995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7" name="Flowchart: Merge 176"/>
            <p:cNvSpPr/>
            <p:nvPr/>
          </p:nvSpPr>
          <p:spPr>
            <a:xfrm>
              <a:off x="4832278" y="3597417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8" name="Flowchart: Merge 177"/>
            <p:cNvSpPr/>
            <p:nvPr/>
          </p:nvSpPr>
          <p:spPr>
            <a:xfrm>
              <a:off x="4877362" y="1915222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9" name="Flowchart: Merge 178"/>
            <p:cNvSpPr/>
            <p:nvPr/>
          </p:nvSpPr>
          <p:spPr>
            <a:xfrm>
              <a:off x="5933952" y="2323027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0" name="Flowchart: Merge 179"/>
            <p:cNvSpPr/>
            <p:nvPr/>
          </p:nvSpPr>
          <p:spPr>
            <a:xfrm>
              <a:off x="5818109" y="2414176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1" name="Flowchart: Merge 180"/>
            <p:cNvSpPr/>
            <p:nvPr/>
          </p:nvSpPr>
          <p:spPr>
            <a:xfrm>
              <a:off x="4597594" y="3016269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2" name="Flowchart: Merge 181"/>
            <p:cNvSpPr/>
            <p:nvPr/>
          </p:nvSpPr>
          <p:spPr>
            <a:xfrm>
              <a:off x="3832784" y="2703052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3" name="Flowchart: Merge 182"/>
            <p:cNvSpPr/>
            <p:nvPr/>
          </p:nvSpPr>
          <p:spPr>
            <a:xfrm>
              <a:off x="4986136" y="1999023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4" name="Flowchart: Merge 183"/>
            <p:cNvSpPr/>
            <p:nvPr/>
          </p:nvSpPr>
          <p:spPr>
            <a:xfrm>
              <a:off x="5410606" y="2296074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5" name="Flowchart: Merge 184"/>
            <p:cNvSpPr/>
            <p:nvPr/>
          </p:nvSpPr>
          <p:spPr>
            <a:xfrm>
              <a:off x="4653251" y="2396761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52743" y="4485349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ADAPTIVNI PRISTUP PROFILA </a:t>
            </a:r>
            <a:r>
              <a:rPr lang="hr-HR" sz="161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na razini</a:t>
            </a:r>
            <a:r>
              <a:rPr lang="hr-HR" sz="161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hr-HR" sz="1610" dirty="0" err="1">
                <a:solidFill>
                  <a:prstClr val="white"/>
                </a:solidFill>
                <a:latin typeface="Calibri" panose="020F0502020204030204"/>
              </a:rPr>
              <a:t>EvseId</a:t>
            </a:r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 EV </a:t>
            </a:r>
            <a:r>
              <a:rPr lang="hr-HR" sz="161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mreže</a:t>
            </a:r>
            <a:endParaRPr lang="en-US" sz="161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187" name="Arc 186"/>
          <p:cNvSpPr/>
          <p:nvPr/>
        </p:nvSpPr>
        <p:spPr>
          <a:xfrm rot="13899611" flipV="1">
            <a:off x="4571109" y="1962888"/>
            <a:ext cx="1141461" cy="1278250"/>
          </a:xfrm>
          <a:prstGeom prst="arc">
            <a:avLst>
              <a:gd name="adj1" fmla="val 17166472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5671087" y="2038960"/>
            <a:ext cx="4441120" cy="335380"/>
          </a:xfrm>
          <a:prstGeom prst="rightArrow">
            <a:avLst/>
          </a:prstGeom>
          <a:solidFill>
            <a:srgbClr val="41A8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8756051" y="1610086"/>
            <a:ext cx="13865" cy="6811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7883354" y="1610721"/>
            <a:ext cx="13865" cy="6811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5844386" y="1610721"/>
            <a:ext cx="13865" cy="68116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Left Brace 4"/>
          <p:cNvSpPr/>
          <p:nvPr/>
        </p:nvSpPr>
        <p:spPr>
          <a:xfrm rot="5400000">
            <a:off x="8165027" y="1516732"/>
            <a:ext cx="334345" cy="847701"/>
          </a:xfrm>
          <a:prstGeom prst="leftBrace">
            <a:avLst>
              <a:gd name="adj1" fmla="val 41510"/>
              <a:gd name="adj2" fmla="val 50000"/>
            </a:avLst>
          </a:prstGeom>
          <a:ln>
            <a:solidFill>
              <a:srgbClr val="5B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1" name="Left Brace 190"/>
          <p:cNvSpPr/>
          <p:nvPr/>
        </p:nvSpPr>
        <p:spPr>
          <a:xfrm rot="5400000">
            <a:off x="6721336" y="966964"/>
            <a:ext cx="334345" cy="1947024"/>
          </a:xfrm>
          <a:prstGeom prst="leftBrace">
            <a:avLst>
              <a:gd name="adj1" fmla="val 41510"/>
              <a:gd name="adj2" fmla="val 50000"/>
            </a:avLst>
          </a:prstGeom>
          <a:ln>
            <a:solidFill>
              <a:srgbClr val="5B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5948992" y="1518046"/>
            <a:ext cx="1832381" cy="25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074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Prijašnji</a:t>
            </a:r>
            <a:endParaRPr lang="ms-MY" sz="1432" dirty="0">
              <a:solidFill>
                <a:srgbClr val="7EC44E"/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7431145" y="1535195"/>
            <a:ext cx="1832381" cy="257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074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Analizirani</a:t>
            </a:r>
            <a:endParaRPr lang="ms-MY" sz="1432" dirty="0">
              <a:solidFill>
                <a:srgbClr val="7EC44E"/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6761463" y="2268001"/>
            <a:ext cx="2188870" cy="422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T - Vremenska komponenta.</a:t>
            </a:r>
          </a:p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Npr. ovaj tjedan</a:t>
            </a:r>
            <a:endParaRPr lang="ms-MY" sz="1432" dirty="0">
              <a:solidFill>
                <a:prstClr val="white"/>
              </a:solidFill>
              <a:latin typeface="Lato Medium" panose="020F0602020204030203" pitchFamily="34" charset="0"/>
              <a:ea typeface="Open Sans" panose="020B0606030504020204" pitchFamily="34" charset="0"/>
              <a:cs typeface="Lato Medium" panose="020F0602020204030203" pitchFamily="34" charset="0"/>
            </a:endParaRPr>
          </a:p>
        </p:txBody>
      </p:sp>
      <p:sp>
        <p:nvSpPr>
          <p:cNvPr id="196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4354825" y="2758771"/>
            <a:ext cx="1780290" cy="580107"/>
          </a:xfrm>
          <a:prstGeom prst="rect">
            <a:avLst/>
          </a:prstGeom>
        </p:spPr>
        <p:txBody>
          <a:bodyPr vert="horz" lIns="81808" tIns="40904" rIns="81808" bIns="40904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Prati EVSE ID po odabranim postavkama</a:t>
            </a:r>
          </a:p>
        </p:txBody>
      </p:sp>
      <p:sp>
        <p:nvSpPr>
          <p:cNvPr id="197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3766528" y="3832615"/>
            <a:ext cx="1780290" cy="836228"/>
          </a:xfrm>
          <a:prstGeom prst="rect">
            <a:avLst/>
          </a:prstGeom>
        </p:spPr>
        <p:txBody>
          <a:bodyPr vert="horz" lIns="81808" tIns="40904" rIns="81808" bIns="40904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432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Automatski </a:t>
            </a:r>
            <a:r>
              <a:rPr lang="hr-HR" sz="1432" b="1" dirty="0">
                <a:solidFill>
                  <a:srgbClr val="5BBE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FLAG Anomalija </a:t>
            </a:r>
            <a:r>
              <a:rPr lang="hr-HR" sz="1432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 svako neobično ponašanje</a:t>
            </a:r>
          </a:p>
        </p:txBody>
      </p:sp>
      <p:sp>
        <p:nvSpPr>
          <p:cNvPr id="7" name="Down Arrow 6"/>
          <p:cNvSpPr/>
          <p:nvPr/>
        </p:nvSpPr>
        <p:spPr>
          <a:xfrm>
            <a:off x="4984476" y="3388243"/>
            <a:ext cx="311979" cy="309420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174" y="2655485"/>
            <a:ext cx="3212229" cy="2952349"/>
          </a:xfrm>
          <a:prstGeom prst="rect">
            <a:avLst/>
          </a:prstGeom>
        </p:spPr>
      </p:pic>
      <p:sp>
        <p:nvSpPr>
          <p:cNvPr id="195" name="Arc 194"/>
          <p:cNvSpPr/>
          <p:nvPr/>
        </p:nvSpPr>
        <p:spPr>
          <a:xfrm rot="830376" flipV="1">
            <a:off x="5643761" y="1624331"/>
            <a:ext cx="1141461" cy="1278250"/>
          </a:xfrm>
          <a:prstGeom prst="arc">
            <a:avLst>
              <a:gd name="adj1" fmla="val 17166472"/>
              <a:gd name="adj2" fmla="val 21512850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7656436" y="3979671"/>
            <a:ext cx="398923" cy="374852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6451576" y="4035369"/>
            <a:ext cx="398923" cy="374852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7809573" y="3271197"/>
            <a:ext cx="398923" cy="374852"/>
          </a:xfrm>
          <a:prstGeom prst="ellipse">
            <a:avLst/>
          </a:prstGeom>
          <a:noFill/>
          <a:ln w="31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2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340207" y="2983803"/>
            <a:ext cx="1191455" cy="344845"/>
          </a:xfrm>
          <a:prstGeom prst="rect">
            <a:avLst/>
          </a:prstGeom>
        </p:spPr>
        <p:txBody>
          <a:bodyPr vert="horz" lIns="81808" tIns="40904" rIns="81808" bIns="40904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8114">
              <a:spcBef>
                <a:spcPts val="895"/>
              </a:spcBef>
              <a:buNone/>
            </a:pPr>
            <a:r>
              <a:rPr lang="hr-HR" sz="984" b="1" dirty="0">
                <a:solidFill>
                  <a:srgbClr val="5BBE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Skok u količini punjenja</a:t>
            </a:r>
            <a:endParaRPr lang="hr-HR" sz="984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3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338224" y="4323997"/>
            <a:ext cx="1191455" cy="344845"/>
          </a:xfrm>
          <a:prstGeom prst="rect">
            <a:avLst/>
          </a:prstGeom>
        </p:spPr>
        <p:txBody>
          <a:bodyPr vert="horz" lIns="81808" tIns="40904" rIns="81808" bIns="40904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8114">
              <a:spcBef>
                <a:spcPts val="895"/>
              </a:spcBef>
              <a:buNone/>
            </a:pPr>
            <a:r>
              <a:rPr lang="hr-HR" sz="984" b="1" dirty="0">
                <a:solidFill>
                  <a:srgbClr val="5BBE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Promjena duljine punjenja</a:t>
            </a:r>
            <a:endParaRPr lang="hr-HR" sz="984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4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6095704" y="4404035"/>
            <a:ext cx="1191455" cy="344845"/>
          </a:xfrm>
          <a:prstGeom prst="rect">
            <a:avLst/>
          </a:prstGeom>
        </p:spPr>
        <p:txBody>
          <a:bodyPr vert="horz" lIns="81808" tIns="40904" rIns="81808" bIns="40904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8114">
              <a:spcBef>
                <a:spcPts val="895"/>
              </a:spcBef>
              <a:buNone/>
            </a:pPr>
            <a:r>
              <a:rPr lang="hr-HR" sz="984" b="1" dirty="0">
                <a:solidFill>
                  <a:srgbClr val="5BBE7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Veća varijabilnost ponašanja</a:t>
            </a:r>
            <a:endParaRPr lang="hr-HR" sz="984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26" y="3638663"/>
            <a:ext cx="1722760" cy="920027"/>
          </a:xfrm>
          <a:prstGeom prst="rect">
            <a:avLst/>
          </a:prstGeom>
        </p:spPr>
      </p:pic>
      <p:sp>
        <p:nvSpPr>
          <p:cNvPr id="205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9212053" y="4573935"/>
            <a:ext cx="1012352" cy="643753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18114">
              <a:spcBef>
                <a:spcPts val="895"/>
              </a:spcBef>
              <a:buNone/>
            </a:pPr>
            <a:r>
              <a:rPr lang="hr-HR" sz="98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Direktni uvid u stvarne vrijednosti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592635" y="4975655"/>
            <a:ext cx="1090541" cy="628122"/>
          </a:xfrm>
          <a:prstGeom prst="rect">
            <a:avLst/>
          </a:prstGeom>
          <a:solidFill>
            <a:srgbClr val="173A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Adaptivne anomalije EV mreže</a:t>
            </a:r>
          </a:p>
        </p:txBody>
      </p:sp>
      <p:sp>
        <p:nvSpPr>
          <p:cNvPr id="201" name="Arc 200"/>
          <p:cNvSpPr/>
          <p:nvPr/>
        </p:nvSpPr>
        <p:spPr>
          <a:xfrm rot="20769624">
            <a:off x="8350468" y="3169049"/>
            <a:ext cx="1141461" cy="1278250"/>
          </a:xfrm>
          <a:prstGeom prst="arc">
            <a:avLst>
              <a:gd name="adj1" fmla="val 17166472"/>
              <a:gd name="adj2" fmla="val 21512850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3" name="Arc 172"/>
          <p:cNvSpPr/>
          <p:nvPr/>
        </p:nvSpPr>
        <p:spPr>
          <a:xfrm rot="15764199">
            <a:off x="1194311" y="3380340"/>
            <a:ext cx="895513" cy="1716526"/>
          </a:xfrm>
          <a:prstGeom prst="arc">
            <a:avLst>
              <a:gd name="adj1" fmla="val 15464417"/>
              <a:gd name="adj2" fmla="val 19361915"/>
            </a:avLst>
          </a:prstGeom>
          <a:noFill/>
          <a:ln w="6350" cap="flat" cmpd="sng" algn="ctr">
            <a:solidFill>
              <a:srgbClr val="5BBE77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76466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7" grpId="0" animBg="1"/>
      <p:bldP spid="192" grpId="0"/>
      <p:bldP spid="193" grpId="0"/>
      <p:bldP spid="194" grpId="0"/>
      <p:bldP spid="195" grpId="0" animBg="1"/>
      <p:bldP spid="201" grpId="0" animBg="1"/>
      <p:bldP spid="1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01969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Šta smo razradili unutar </a:t>
            </a:r>
            <a:r>
              <a:rPr lang="hr-HR" sz="2147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projekta?</a:t>
            </a:r>
            <a:endParaRPr lang="hr-HR" sz="2147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 209"/>
          <p:cNvSpPr>
            <a:spLocks noChangeAspect="1"/>
          </p:cNvSpPr>
          <p:nvPr/>
        </p:nvSpPr>
        <p:spPr bwMode="gray">
          <a:xfrm>
            <a:off x="643684" y="1570153"/>
            <a:ext cx="2338466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2" name="Arc 11"/>
          <p:cNvSpPr/>
          <p:nvPr/>
        </p:nvSpPr>
        <p:spPr>
          <a:xfrm rot="13899611" flipV="1">
            <a:off x="2047332" y="1537308"/>
            <a:ext cx="1141461" cy="1278250"/>
          </a:xfrm>
          <a:prstGeom prst="arc">
            <a:avLst>
              <a:gd name="adj1" fmla="val 16200000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3380046" y="1949252"/>
            <a:ext cx="6844359" cy="3759213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0" name="Picture 1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213563" y="1757898"/>
            <a:ext cx="1284965" cy="8573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1309255" y="1808217"/>
            <a:ext cx="1362798" cy="1350197"/>
            <a:chOff x="3636119" y="3142314"/>
            <a:chExt cx="4116110" cy="4205930"/>
          </a:xfrm>
        </p:grpSpPr>
        <p:sp>
          <p:nvSpPr>
            <p:cNvPr id="132" name="Rectangle 717"/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3" name="Rectangle 718"/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4" name="Rectangle 719"/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5" name="Rectangle 720"/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6" name="Rectangle 721"/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7" name="Rectangle 722"/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8" name="Rectangle 723"/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9" name="Rectangle 724"/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0" name="Rectangle 725"/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1" name="Rectangle 726"/>
            <p:cNvSpPr>
              <a:spLocks noChangeArrowheads="1"/>
            </p:cNvSpPr>
            <p:nvPr/>
          </p:nvSpPr>
          <p:spPr bwMode="auto">
            <a:xfrm>
              <a:off x="3636119" y="6866333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2" name="Rectangle 727"/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3" name="Freeform 785"/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4" name="Freeform 786"/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5" name="Freeform 787"/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6" name="Freeform 788"/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7" name="Freeform 789"/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8" name="Freeform 809"/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9" name="Freeform 824"/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0" name="Freeform 825"/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1" name="Freeform 826"/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2" name="Rectangle 827"/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3" name="Rectangle 829"/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4" name="Rectangle 830"/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5" name="Oval 832"/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6" name="Freeform 833"/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1338816" y="3228444"/>
            <a:ext cx="1204579" cy="513240"/>
            <a:chOff x="1024895" y="1676401"/>
            <a:chExt cx="2702698" cy="974857"/>
          </a:xfrm>
          <a:solidFill>
            <a:schemeClr val="bg1">
              <a:lumMod val="65000"/>
            </a:schemeClr>
          </a:solidFill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1033788" y="2085299"/>
              <a:ext cx="2687454" cy="565959"/>
            </a:xfrm>
            <a:custGeom>
              <a:avLst/>
              <a:gdLst>
                <a:gd name="T0" fmla="*/ 1351349 w 1010"/>
                <a:gd name="T1" fmla="*/ 0 h 269"/>
                <a:gd name="T2" fmla="*/ 0 w 1010"/>
                <a:gd name="T3" fmla="*/ 281928 h 269"/>
                <a:gd name="T4" fmla="*/ 0 w 1010"/>
                <a:gd name="T5" fmla="*/ 281928 h 269"/>
                <a:gd name="T6" fmla="*/ 1351349 w 1010"/>
                <a:gd name="T7" fmla="*/ 565959 h 269"/>
                <a:gd name="T8" fmla="*/ 2702698 w 1010"/>
                <a:gd name="T9" fmla="*/ 281928 h 269"/>
                <a:gd name="T10" fmla="*/ 2702698 w 1010"/>
                <a:gd name="T11" fmla="*/ 281928 h 269"/>
                <a:gd name="T12" fmla="*/ 1351349 w 1010"/>
                <a:gd name="T13" fmla="*/ 0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0" h="269">
                  <a:moveTo>
                    <a:pt x="505" y="0"/>
                  </a:moveTo>
                  <a:lnTo>
                    <a:pt x="0" y="134"/>
                  </a:lnTo>
                  <a:lnTo>
                    <a:pt x="505" y="269"/>
                  </a:lnTo>
                  <a:lnTo>
                    <a:pt x="1010" y="134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59" name="Freeform 17"/>
            <p:cNvSpPr>
              <a:spLocks/>
            </p:cNvSpPr>
            <p:nvPr/>
          </p:nvSpPr>
          <p:spPr bwMode="auto">
            <a:xfrm>
              <a:off x="1024895" y="1676401"/>
              <a:ext cx="1351350" cy="690093"/>
            </a:xfrm>
            <a:custGeom>
              <a:avLst/>
              <a:gdLst>
                <a:gd name="T0" fmla="*/ 0 w 505"/>
                <a:gd name="T1" fmla="*/ 690093 h 328"/>
                <a:gd name="T2" fmla="*/ 1351350 w 505"/>
                <a:gd name="T3" fmla="*/ 408165 h 328"/>
                <a:gd name="T4" fmla="*/ 1351350 w 505"/>
                <a:gd name="T5" fmla="*/ 0 h 328"/>
                <a:gd name="T6" fmla="*/ 0 w 505"/>
                <a:gd name="T7" fmla="*/ 376606 h 328"/>
                <a:gd name="T8" fmla="*/ 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0" y="328"/>
                  </a:moveTo>
                  <a:lnTo>
                    <a:pt x="505" y="194"/>
                  </a:lnTo>
                  <a:lnTo>
                    <a:pt x="505" y="0"/>
                  </a:lnTo>
                  <a:lnTo>
                    <a:pt x="0" y="179"/>
                  </a:lnTo>
                  <a:lnTo>
                    <a:pt x="0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0" name="Freeform 18"/>
            <p:cNvSpPr>
              <a:spLocks/>
            </p:cNvSpPr>
            <p:nvPr/>
          </p:nvSpPr>
          <p:spPr bwMode="auto">
            <a:xfrm>
              <a:off x="2376243" y="1676401"/>
              <a:ext cx="1351350" cy="690093"/>
            </a:xfrm>
            <a:custGeom>
              <a:avLst/>
              <a:gdLst>
                <a:gd name="T0" fmla="*/ 1351350 w 505"/>
                <a:gd name="T1" fmla="*/ 690093 h 328"/>
                <a:gd name="T2" fmla="*/ 0 w 505"/>
                <a:gd name="T3" fmla="*/ 408165 h 328"/>
                <a:gd name="T4" fmla="*/ 0 w 505"/>
                <a:gd name="T5" fmla="*/ 0 h 328"/>
                <a:gd name="T6" fmla="*/ 1351350 w 505"/>
                <a:gd name="T7" fmla="*/ 376606 h 328"/>
                <a:gd name="T8" fmla="*/ 135135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505" y="328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505" y="179"/>
                  </a:lnTo>
                  <a:lnTo>
                    <a:pt x="505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1" name="Group 160"/>
          <p:cNvGrpSpPr>
            <a:grpSpLocks/>
          </p:cNvGrpSpPr>
          <p:nvPr/>
        </p:nvGrpSpPr>
        <p:grpSpPr bwMode="auto">
          <a:xfrm>
            <a:off x="1338816" y="3575347"/>
            <a:ext cx="1204579" cy="410450"/>
            <a:chOff x="1024895" y="2353871"/>
            <a:chExt cx="2702698" cy="779881"/>
          </a:xfrm>
        </p:grpSpPr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1047126" y="2944892"/>
              <a:ext cx="2648708" cy="188860"/>
            </a:xfrm>
            <a:custGeom>
              <a:avLst/>
              <a:gdLst>
                <a:gd name="T0" fmla="*/ 505 w 1010"/>
                <a:gd name="T1" fmla="*/ 0 h 90"/>
                <a:gd name="T2" fmla="*/ 0 w 1010"/>
                <a:gd name="T3" fmla="*/ 45 h 90"/>
                <a:gd name="T4" fmla="*/ 505 w 1010"/>
                <a:gd name="T5" fmla="*/ 90 h 90"/>
                <a:gd name="T6" fmla="*/ 1010 w 1010"/>
                <a:gd name="T7" fmla="*/ 45 h 90"/>
                <a:gd name="T8" fmla="*/ 505 w 1010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90">
                  <a:moveTo>
                    <a:pt x="505" y="0"/>
                  </a:moveTo>
                  <a:lnTo>
                    <a:pt x="0" y="45"/>
                  </a:lnTo>
                  <a:lnTo>
                    <a:pt x="505" y="90"/>
                  </a:lnTo>
                  <a:lnTo>
                    <a:pt x="1010" y="45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3" name="Freeform 15"/>
            <p:cNvSpPr>
              <a:spLocks/>
            </p:cNvSpPr>
            <p:nvPr/>
          </p:nvSpPr>
          <p:spPr bwMode="auto">
            <a:xfrm>
              <a:off x="1024895" y="2353871"/>
              <a:ext cx="1351350" cy="685610"/>
            </a:xfrm>
            <a:custGeom>
              <a:avLst/>
              <a:gdLst>
                <a:gd name="T0" fmla="*/ 0 w 505"/>
                <a:gd name="T1" fmla="*/ 326 h 326"/>
                <a:gd name="T2" fmla="*/ 505 w 505"/>
                <a:gd name="T3" fmla="*/ 281 h 326"/>
                <a:gd name="T4" fmla="*/ 505 w 505"/>
                <a:gd name="T5" fmla="*/ 0 h 326"/>
                <a:gd name="T6" fmla="*/ 0 w 505"/>
                <a:gd name="T7" fmla="*/ 120 h 326"/>
                <a:gd name="T8" fmla="*/ 0 w 505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26">
                  <a:moveTo>
                    <a:pt x="0" y="326"/>
                  </a:moveTo>
                  <a:lnTo>
                    <a:pt x="505" y="281"/>
                  </a:lnTo>
                  <a:lnTo>
                    <a:pt x="505" y="0"/>
                  </a:lnTo>
                  <a:lnTo>
                    <a:pt x="0" y="120"/>
                  </a:lnTo>
                  <a:lnTo>
                    <a:pt x="0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4" name="Freeform 16"/>
            <p:cNvSpPr>
              <a:spLocks/>
            </p:cNvSpPr>
            <p:nvPr/>
          </p:nvSpPr>
          <p:spPr bwMode="auto">
            <a:xfrm>
              <a:off x="2376243" y="2353871"/>
              <a:ext cx="1351350" cy="685885"/>
            </a:xfrm>
            <a:custGeom>
              <a:avLst/>
              <a:gdLst>
                <a:gd name="T0" fmla="*/ 1351350 w 505"/>
                <a:gd name="T1" fmla="*/ 685885 h 326"/>
                <a:gd name="T2" fmla="*/ 0 w 505"/>
                <a:gd name="T3" fmla="*/ 591208 h 326"/>
                <a:gd name="T4" fmla="*/ 0 w 505"/>
                <a:gd name="T5" fmla="*/ 0 h 326"/>
                <a:gd name="T6" fmla="*/ 1351350 w 505"/>
                <a:gd name="T7" fmla="*/ 252473 h 326"/>
                <a:gd name="T8" fmla="*/ 1351350 w 505"/>
                <a:gd name="T9" fmla="*/ 685885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6">
                  <a:moveTo>
                    <a:pt x="505" y="326"/>
                  </a:moveTo>
                  <a:lnTo>
                    <a:pt x="0" y="281"/>
                  </a:lnTo>
                  <a:lnTo>
                    <a:pt x="0" y="0"/>
                  </a:lnTo>
                  <a:lnTo>
                    <a:pt x="505" y="120"/>
                  </a:lnTo>
                  <a:lnTo>
                    <a:pt x="505" y="326"/>
                  </a:lnTo>
                  <a:close/>
                </a:path>
              </a:pathLst>
            </a:custGeom>
            <a:solidFill>
              <a:srgbClr val="5BBE77"/>
            </a:solidFill>
            <a:ln w="63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1345474" y="3972519"/>
            <a:ext cx="1204579" cy="402599"/>
            <a:chOff x="1024895" y="3121807"/>
            <a:chExt cx="2702698" cy="763730"/>
          </a:xfrm>
          <a:solidFill>
            <a:schemeClr val="bg1">
              <a:lumMod val="65000"/>
            </a:schemeClr>
          </a:solidFill>
        </p:grpSpPr>
        <p:sp>
          <p:nvSpPr>
            <p:cNvPr id="166" name="Freeform 13"/>
            <p:cNvSpPr>
              <a:spLocks/>
            </p:cNvSpPr>
            <p:nvPr/>
          </p:nvSpPr>
          <p:spPr bwMode="auto">
            <a:xfrm>
              <a:off x="1024895" y="3121807"/>
              <a:ext cx="1351350" cy="763730"/>
            </a:xfrm>
            <a:custGeom>
              <a:avLst/>
              <a:gdLst>
                <a:gd name="T0" fmla="*/ 0 w 505"/>
                <a:gd name="T1" fmla="*/ 332 h 363"/>
                <a:gd name="T2" fmla="*/ 505 w 505"/>
                <a:gd name="T3" fmla="*/ 363 h 363"/>
                <a:gd name="T4" fmla="*/ 505 w 505"/>
                <a:gd name="T5" fmla="*/ 0 h 363"/>
                <a:gd name="T6" fmla="*/ 0 w 505"/>
                <a:gd name="T7" fmla="*/ 43 h 363"/>
                <a:gd name="T8" fmla="*/ 0 w 505"/>
                <a:gd name="T9" fmla="*/ 33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63">
                  <a:moveTo>
                    <a:pt x="0" y="332"/>
                  </a:moveTo>
                  <a:lnTo>
                    <a:pt x="505" y="363"/>
                  </a:lnTo>
                  <a:lnTo>
                    <a:pt x="505" y="0"/>
                  </a:lnTo>
                  <a:lnTo>
                    <a:pt x="0" y="43"/>
                  </a:lnTo>
                  <a:lnTo>
                    <a:pt x="0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2376243" y="3121807"/>
              <a:ext cx="1351350" cy="763730"/>
            </a:xfrm>
            <a:custGeom>
              <a:avLst/>
              <a:gdLst>
                <a:gd name="T0" fmla="*/ 1351350 w 505"/>
                <a:gd name="T1" fmla="*/ 698508 h 363"/>
                <a:gd name="T2" fmla="*/ 0 w 505"/>
                <a:gd name="T3" fmla="*/ 763730 h 363"/>
                <a:gd name="T4" fmla="*/ 0 w 505"/>
                <a:gd name="T5" fmla="*/ 0 h 363"/>
                <a:gd name="T6" fmla="*/ 1351350 w 505"/>
                <a:gd name="T7" fmla="*/ 90469 h 363"/>
                <a:gd name="T8" fmla="*/ 1351350 w 505"/>
                <a:gd name="T9" fmla="*/ 698508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63">
                  <a:moveTo>
                    <a:pt x="505" y="332"/>
                  </a:moveTo>
                  <a:lnTo>
                    <a:pt x="0" y="363"/>
                  </a:lnTo>
                  <a:lnTo>
                    <a:pt x="0" y="0"/>
                  </a:lnTo>
                  <a:lnTo>
                    <a:pt x="505" y="43"/>
                  </a:lnTo>
                  <a:lnTo>
                    <a:pt x="505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1572629" y="3289572"/>
            <a:ext cx="737702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Globalno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478579" y="3635200"/>
            <a:ext cx="973344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Komponente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489982" y="4043187"/>
            <a:ext cx="938077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Individualno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64578" y="4473176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52743" y="4485349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SUMMARY NA RAZINI KOMPONENTI</a:t>
            </a:r>
            <a:endParaRPr lang="en-US" sz="161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47777C07-4717-494A-92DA-8A3BA83BE9AD}"/>
              </a:ext>
            </a:extLst>
          </p:cNvPr>
          <p:cNvGrpSpPr/>
          <p:nvPr/>
        </p:nvGrpSpPr>
        <p:grpSpPr>
          <a:xfrm>
            <a:off x="3395291" y="1972586"/>
            <a:ext cx="1666260" cy="1593017"/>
            <a:chOff x="3751114" y="1664871"/>
            <a:chExt cx="2672183" cy="2517823"/>
          </a:xfrm>
        </p:grpSpPr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F26D4F27-C546-4FDF-B2F5-227AD49226C7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751114" y="1664871"/>
              <a:ext cx="2672183" cy="2517823"/>
            </a:xfrm>
            <a:custGeom>
              <a:avLst/>
              <a:gdLst/>
              <a:ahLst/>
              <a:cxnLst>
                <a:cxn ang="0">
                  <a:pos x="258" y="62"/>
                </a:cxn>
                <a:cxn ang="0">
                  <a:pos x="215" y="50"/>
                </a:cxn>
                <a:cxn ang="0">
                  <a:pos x="180" y="12"/>
                </a:cxn>
                <a:cxn ang="0">
                  <a:pos x="164" y="7"/>
                </a:cxn>
                <a:cxn ang="0">
                  <a:pos x="148" y="3"/>
                </a:cxn>
                <a:cxn ang="0">
                  <a:pos x="149" y="15"/>
                </a:cxn>
                <a:cxn ang="0">
                  <a:pos x="138" y="19"/>
                </a:cxn>
                <a:cxn ang="0">
                  <a:pos x="111" y="34"/>
                </a:cxn>
                <a:cxn ang="0">
                  <a:pos x="118" y="56"/>
                </a:cxn>
                <a:cxn ang="0">
                  <a:pos x="94" y="73"/>
                </a:cxn>
                <a:cxn ang="0">
                  <a:pos x="95" y="95"/>
                </a:cxn>
                <a:cxn ang="0">
                  <a:pos x="81" y="93"/>
                </a:cxn>
                <a:cxn ang="0">
                  <a:pos x="73" y="90"/>
                </a:cxn>
                <a:cxn ang="0">
                  <a:pos x="57" y="76"/>
                </a:cxn>
                <a:cxn ang="0">
                  <a:pos x="30" y="92"/>
                </a:cxn>
                <a:cxn ang="0">
                  <a:pos x="8" y="93"/>
                </a:cxn>
                <a:cxn ang="0">
                  <a:pos x="16" y="135"/>
                </a:cxn>
                <a:cxn ang="0">
                  <a:pos x="38" y="116"/>
                </a:cxn>
                <a:cxn ang="0">
                  <a:pos x="65" y="113"/>
                </a:cxn>
                <a:cxn ang="0">
                  <a:pos x="75" y="128"/>
                </a:cxn>
                <a:cxn ang="0">
                  <a:pos x="103" y="175"/>
                </a:cxn>
                <a:cxn ang="0">
                  <a:pos x="91" y="187"/>
                </a:cxn>
                <a:cxn ang="0">
                  <a:pos x="119" y="216"/>
                </a:cxn>
                <a:cxn ang="0">
                  <a:pos x="135" y="238"/>
                </a:cxn>
                <a:cxn ang="0">
                  <a:pos x="183" y="245"/>
                </a:cxn>
                <a:cxn ang="0">
                  <a:pos x="219" y="276"/>
                </a:cxn>
                <a:cxn ang="0">
                  <a:pos x="203" y="237"/>
                </a:cxn>
                <a:cxn ang="0">
                  <a:pos x="173" y="211"/>
                </a:cxn>
                <a:cxn ang="0">
                  <a:pos x="156" y="190"/>
                </a:cxn>
                <a:cxn ang="0">
                  <a:pos x="144" y="170"/>
                </a:cxn>
                <a:cxn ang="0">
                  <a:pos x="143" y="157"/>
                </a:cxn>
                <a:cxn ang="0">
                  <a:pos x="128" y="137"/>
                </a:cxn>
                <a:cxn ang="0">
                  <a:pos x="124" y="126"/>
                </a:cxn>
                <a:cxn ang="0">
                  <a:pos x="129" y="97"/>
                </a:cxn>
                <a:cxn ang="0">
                  <a:pos x="151" y="116"/>
                </a:cxn>
                <a:cxn ang="0">
                  <a:pos x="182" y="101"/>
                </a:cxn>
                <a:cxn ang="0">
                  <a:pos x="200" y="105"/>
                </a:cxn>
                <a:cxn ang="0">
                  <a:pos x="210" y="106"/>
                </a:cxn>
                <a:cxn ang="0">
                  <a:pos x="229" y="106"/>
                </a:cxn>
                <a:cxn ang="0">
                  <a:pos x="246" y="106"/>
                </a:cxn>
                <a:cxn ang="0">
                  <a:pos x="256" y="113"/>
                </a:cxn>
                <a:cxn ang="0">
                  <a:pos x="273" y="115"/>
                </a:cxn>
                <a:cxn ang="0">
                  <a:pos x="283" y="111"/>
                </a:cxn>
                <a:cxn ang="0">
                  <a:pos x="288" y="125"/>
                </a:cxn>
                <a:cxn ang="0">
                  <a:pos x="307" y="125"/>
                </a:cxn>
                <a:cxn ang="0">
                  <a:pos x="305" y="109"/>
                </a:cxn>
                <a:cxn ang="0">
                  <a:pos x="311" y="100"/>
                </a:cxn>
                <a:cxn ang="0">
                  <a:pos x="322" y="100"/>
                </a:cxn>
                <a:cxn ang="0">
                  <a:pos x="316" y="98"/>
                </a:cxn>
                <a:cxn ang="0">
                  <a:pos x="304" y="93"/>
                </a:cxn>
                <a:cxn ang="0">
                  <a:pos x="297" y="89"/>
                </a:cxn>
                <a:cxn ang="0">
                  <a:pos x="297" y="83"/>
                </a:cxn>
                <a:cxn ang="0">
                  <a:pos x="302" y="79"/>
                </a:cxn>
                <a:cxn ang="0">
                  <a:pos x="297" y="74"/>
                </a:cxn>
                <a:cxn ang="0">
                  <a:pos x="291" y="73"/>
                </a:cxn>
                <a:cxn ang="0">
                  <a:pos x="291" y="63"/>
                </a:cxn>
                <a:cxn ang="0">
                  <a:pos x="284" y="50"/>
                </a:cxn>
              </a:cxnLst>
              <a:rect l="0" t="0" r="r" b="b"/>
              <a:pathLst>
                <a:path w="322" h="276">
                  <a:moveTo>
                    <a:pt x="284" y="50"/>
                  </a:moveTo>
                  <a:lnTo>
                    <a:pt x="272" y="58"/>
                  </a:lnTo>
                  <a:lnTo>
                    <a:pt x="258" y="62"/>
                  </a:lnTo>
                  <a:lnTo>
                    <a:pt x="241" y="63"/>
                  </a:lnTo>
                  <a:lnTo>
                    <a:pt x="226" y="54"/>
                  </a:lnTo>
                  <a:lnTo>
                    <a:pt x="215" y="50"/>
                  </a:lnTo>
                  <a:lnTo>
                    <a:pt x="204" y="35"/>
                  </a:lnTo>
                  <a:lnTo>
                    <a:pt x="189" y="28"/>
                  </a:lnTo>
                  <a:lnTo>
                    <a:pt x="180" y="12"/>
                  </a:lnTo>
                  <a:lnTo>
                    <a:pt x="167" y="7"/>
                  </a:lnTo>
                  <a:lnTo>
                    <a:pt x="167" y="4"/>
                  </a:lnTo>
                  <a:lnTo>
                    <a:pt x="164" y="7"/>
                  </a:lnTo>
                  <a:lnTo>
                    <a:pt x="155" y="1"/>
                  </a:lnTo>
                  <a:lnTo>
                    <a:pt x="151" y="0"/>
                  </a:lnTo>
                  <a:lnTo>
                    <a:pt x="148" y="3"/>
                  </a:lnTo>
                  <a:lnTo>
                    <a:pt x="148" y="8"/>
                  </a:lnTo>
                  <a:lnTo>
                    <a:pt x="149" y="14"/>
                  </a:lnTo>
                  <a:lnTo>
                    <a:pt x="149" y="15"/>
                  </a:lnTo>
                  <a:lnTo>
                    <a:pt x="145" y="14"/>
                  </a:lnTo>
                  <a:lnTo>
                    <a:pt x="138" y="14"/>
                  </a:lnTo>
                  <a:lnTo>
                    <a:pt x="138" y="19"/>
                  </a:lnTo>
                  <a:lnTo>
                    <a:pt x="134" y="22"/>
                  </a:lnTo>
                  <a:lnTo>
                    <a:pt x="114" y="29"/>
                  </a:lnTo>
                  <a:lnTo>
                    <a:pt x="111" y="34"/>
                  </a:lnTo>
                  <a:lnTo>
                    <a:pt x="112" y="38"/>
                  </a:lnTo>
                  <a:lnTo>
                    <a:pt x="118" y="45"/>
                  </a:lnTo>
                  <a:lnTo>
                    <a:pt x="118" y="56"/>
                  </a:lnTo>
                  <a:lnTo>
                    <a:pt x="113" y="63"/>
                  </a:lnTo>
                  <a:lnTo>
                    <a:pt x="105" y="65"/>
                  </a:lnTo>
                  <a:lnTo>
                    <a:pt x="94" y="73"/>
                  </a:lnTo>
                  <a:lnTo>
                    <a:pt x="97" y="78"/>
                  </a:lnTo>
                  <a:lnTo>
                    <a:pt x="94" y="83"/>
                  </a:lnTo>
                  <a:lnTo>
                    <a:pt x="95" y="95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1" y="93"/>
                  </a:lnTo>
                  <a:lnTo>
                    <a:pt x="78" y="93"/>
                  </a:lnTo>
                  <a:lnTo>
                    <a:pt x="75" y="90"/>
                  </a:lnTo>
                  <a:lnTo>
                    <a:pt x="73" y="90"/>
                  </a:lnTo>
                  <a:lnTo>
                    <a:pt x="73" y="94"/>
                  </a:lnTo>
                  <a:lnTo>
                    <a:pt x="68" y="95"/>
                  </a:lnTo>
                  <a:lnTo>
                    <a:pt x="57" y="76"/>
                  </a:lnTo>
                  <a:lnTo>
                    <a:pt x="54" y="76"/>
                  </a:lnTo>
                  <a:lnTo>
                    <a:pt x="47" y="92"/>
                  </a:lnTo>
                  <a:lnTo>
                    <a:pt x="30" y="92"/>
                  </a:lnTo>
                  <a:lnTo>
                    <a:pt x="24" y="87"/>
                  </a:lnTo>
                  <a:lnTo>
                    <a:pt x="21" y="92"/>
                  </a:lnTo>
                  <a:lnTo>
                    <a:pt x="8" y="93"/>
                  </a:lnTo>
                  <a:lnTo>
                    <a:pt x="0" y="87"/>
                  </a:lnTo>
                  <a:lnTo>
                    <a:pt x="4" y="108"/>
                  </a:lnTo>
                  <a:lnTo>
                    <a:pt x="16" y="135"/>
                  </a:lnTo>
                  <a:lnTo>
                    <a:pt x="21" y="138"/>
                  </a:lnTo>
                  <a:lnTo>
                    <a:pt x="27" y="137"/>
                  </a:lnTo>
                  <a:lnTo>
                    <a:pt x="38" y="116"/>
                  </a:lnTo>
                  <a:lnTo>
                    <a:pt x="44" y="99"/>
                  </a:lnTo>
                  <a:lnTo>
                    <a:pt x="57" y="103"/>
                  </a:lnTo>
                  <a:lnTo>
                    <a:pt x="65" y="113"/>
                  </a:lnTo>
                  <a:lnTo>
                    <a:pt x="68" y="113"/>
                  </a:lnTo>
                  <a:lnTo>
                    <a:pt x="73" y="119"/>
                  </a:lnTo>
                  <a:lnTo>
                    <a:pt x="75" y="128"/>
                  </a:lnTo>
                  <a:lnTo>
                    <a:pt x="75" y="143"/>
                  </a:lnTo>
                  <a:lnTo>
                    <a:pt x="84" y="159"/>
                  </a:lnTo>
                  <a:lnTo>
                    <a:pt x="103" y="175"/>
                  </a:lnTo>
                  <a:lnTo>
                    <a:pt x="94" y="178"/>
                  </a:lnTo>
                  <a:lnTo>
                    <a:pt x="90" y="183"/>
                  </a:lnTo>
                  <a:lnTo>
                    <a:pt x="91" y="187"/>
                  </a:lnTo>
                  <a:lnTo>
                    <a:pt x="102" y="202"/>
                  </a:lnTo>
                  <a:lnTo>
                    <a:pt x="112" y="210"/>
                  </a:lnTo>
                  <a:lnTo>
                    <a:pt x="119" y="216"/>
                  </a:lnTo>
                  <a:lnTo>
                    <a:pt x="129" y="221"/>
                  </a:lnTo>
                  <a:lnTo>
                    <a:pt x="134" y="230"/>
                  </a:lnTo>
                  <a:lnTo>
                    <a:pt x="135" y="238"/>
                  </a:lnTo>
                  <a:lnTo>
                    <a:pt x="154" y="237"/>
                  </a:lnTo>
                  <a:lnTo>
                    <a:pt x="166" y="238"/>
                  </a:lnTo>
                  <a:lnTo>
                    <a:pt x="183" y="245"/>
                  </a:lnTo>
                  <a:lnTo>
                    <a:pt x="198" y="256"/>
                  </a:lnTo>
                  <a:lnTo>
                    <a:pt x="211" y="270"/>
                  </a:lnTo>
                  <a:lnTo>
                    <a:pt x="219" y="276"/>
                  </a:lnTo>
                  <a:lnTo>
                    <a:pt x="226" y="272"/>
                  </a:lnTo>
                  <a:lnTo>
                    <a:pt x="204" y="248"/>
                  </a:lnTo>
                  <a:lnTo>
                    <a:pt x="203" y="237"/>
                  </a:lnTo>
                  <a:lnTo>
                    <a:pt x="198" y="233"/>
                  </a:lnTo>
                  <a:lnTo>
                    <a:pt x="193" y="230"/>
                  </a:lnTo>
                  <a:lnTo>
                    <a:pt x="173" y="211"/>
                  </a:lnTo>
                  <a:lnTo>
                    <a:pt x="172" y="206"/>
                  </a:lnTo>
                  <a:lnTo>
                    <a:pt x="162" y="192"/>
                  </a:lnTo>
                  <a:lnTo>
                    <a:pt x="156" y="190"/>
                  </a:lnTo>
                  <a:lnTo>
                    <a:pt x="148" y="178"/>
                  </a:lnTo>
                  <a:lnTo>
                    <a:pt x="143" y="176"/>
                  </a:lnTo>
                  <a:lnTo>
                    <a:pt x="144" y="170"/>
                  </a:lnTo>
                  <a:lnTo>
                    <a:pt x="146" y="168"/>
                  </a:lnTo>
                  <a:lnTo>
                    <a:pt x="143" y="162"/>
                  </a:lnTo>
                  <a:lnTo>
                    <a:pt x="143" y="157"/>
                  </a:lnTo>
                  <a:lnTo>
                    <a:pt x="137" y="151"/>
                  </a:lnTo>
                  <a:lnTo>
                    <a:pt x="133" y="138"/>
                  </a:lnTo>
                  <a:lnTo>
                    <a:pt x="128" y="137"/>
                  </a:lnTo>
                  <a:lnTo>
                    <a:pt x="121" y="131"/>
                  </a:lnTo>
                  <a:lnTo>
                    <a:pt x="121" y="128"/>
                  </a:lnTo>
                  <a:lnTo>
                    <a:pt x="124" y="126"/>
                  </a:lnTo>
                  <a:lnTo>
                    <a:pt x="123" y="122"/>
                  </a:lnTo>
                  <a:lnTo>
                    <a:pt x="123" y="103"/>
                  </a:lnTo>
                  <a:lnTo>
                    <a:pt x="129" y="97"/>
                  </a:lnTo>
                  <a:lnTo>
                    <a:pt x="138" y="99"/>
                  </a:lnTo>
                  <a:lnTo>
                    <a:pt x="138" y="101"/>
                  </a:lnTo>
                  <a:lnTo>
                    <a:pt x="151" y="116"/>
                  </a:lnTo>
                  <a:lnTo>
                    <a:pt x="155" y="116"/>
                  </a:lnTo>
                  <a:lnTo>
                    <a:pt x="164" y="99"/>
                  </a:lnTo>
                  <a:lnTo>
                    <a:pt x="182" y="101"/>
                  </a:lnTo>
                  <a:lnTo>
                    <a:pt x="186" y="97"/>
                  </a:lnTo>
                  <a:lnTo>
                    <a:pt x="188" y="97"/>
                  </a:lnTo>
                  <a:lnTo>
                    <a:pt x="200" y="105"/>
                  </a:lnTo>
                  <a:lnTo>
                    <a:pt x="204" y="105"/>
                  </a:lnTo>
                  <a:lnTo>
                    <a:pt x="207" y="103"/>
                  </a:lnTo>
                  <a:lnTo>
                    <a:pt x="210" y="106"/>
                  </a:lnTo>
                  <a:lnTo>
                    <a:pt x="225" y="109"/>
                  </a:lnTo>
                  <a:lnTo>
                    <a:pt x="226" y="106"/>
                  </a:lnTo>
                  <a:lnTo>
                    <a:pt x="229" y="106"/>
                  </a:lnTo>
                  <a:lnTo>
                    <a:pt x="237" y="114"/>
                  </a:lnTo>
                  <a:lnTo>
                    <a:pt x="240" y="114"/>
                  </a:lnTo>
                  <a:lnTo>
                    <a:pt x="246" y="106"/>
                  </a:lnTo>
                  <a:lnTo>
                    <a:pt x="250" y="106"/>
                  </a:lnTo>
                  <a:lnTo>
                    <a:pt x="253" y="111"/>
                  </a:lnTo>
                  <a:lnTo>
                    <a:pt x="256" y="113"/>
                  </a:lnTo>
                  <a:lnTo>
                    <a:pt x="258" y="108"/>
                  </a:lnTo>
                  <a:lnTo>
                    <a:pt x="269" y="109"/>
                  </a:lnTo>
                  <a:lnTo>
                    <a:pt x="273" y="115"/>
                  </a:lnTo>
                  <a:lnTo>
                    <a:pt x="275" y="114"/>
                  </a:lnTo>
                  <a:lnTo>
                    <a:pt x="275" y="111"/>
                  </a:lnTo>
                  <a:lnTo>
                    <a:pt x="283" y="111"/>
                  </a:lnTo>
                  <a:lnTo>
                    <a:pt x="289" y="119"/>
                  </a:lnTo>
                  <a:lnTo>
                    <a:pt x="288" y="124"/>
                  </a:lnTo>
                  <a:lnTo>
                    <a:pt x="288" y="125"/>
                  </a:lnTo>
                  <a:lnTo>
                    <a:pt x="294" y="130"/>
                  </a:lnTo>
                  <a:lnTo>
                    <a:pt x="301" y="130"/>
                  </a:lnTo>
                  <a:lnTo>
                    <a:pt x="307" y="125"/>
                  </a:lnTo>
                  <a:lnTo>
                    <a:pt x="309" y="120"/>
                  </a:lnTo>
                  <a:lnTo>
                    <a:pt x="307" y="119"/>
                  </a:lnTo>
                  <a:lnTo>
                    <a:pt x="305" y="109"/>
                  </a:lnTo>
                  <a:lnTo>
                    <a:pt x="307" y="106"/>
                  </a:lnTo>
                  <a:lnTo>
                    <a:pt x="309" y="101"/>
                  </a:lnTo>
                  <a:lnTo>
                    <a:pt x="311" y="100"/>
                  </a:lnTo>
                  <a:lnTo>
                    <a:pt x="315" y="101"/>
                  </a:lnTo>
                  <a:lnTo>
                    <a:pt x="318" y="103"/>
                  </a:lnTo>
                  <a:lnTo>
                    <a:pt x="322" y="100"/>
                  </a:lnTo>
                  <a:lnTo>
                    <a:pt x="322" y="98"/>
                  </a:lnTo>
                  <a:lnTo>
                    <a:pt x="320" y="97"/>
                  </a:lnTo>
                  <a:lnTo>
                    <a:pt x="316" y="98"/>
                  </a:lnTo>
                  <a:lnTo>
                    <a:pt x="312" y="95"/>
                  </a:lnTo>
                  <a:lnTo>
                    <a:pt x="307" y="95"/>
                  </a:lnTo>
                  <a:lnTo>
                    <a:pt x="304" y="93"/>
                  </a:lnTo>
                  <a:lnTo>
                    <a:pt x="302" y="92"/>
                  </a:lnTo>
                  <a:lnTo>
                    <a:pt x="299" y="92"/>
                  </a:lnTo>
                  <a:lnTo>
                    <a:pt x="297" y="89"/>
                  </a:lnTo>
                  <a:lnTo>
                    <a:pt x="297" y="88"/>
                  </a:lnTo>
                  <a:lnTo>
                    <a:pt x="299" y="84"/>
                  </a:lnTo>
                  <a:lnTo>
                    <a:pt x="297" y="83"/>
                  </a:lnTo>
                  <a:lnTo>
                    <a:pt x="299" y="81"/>
                  </a:lnTo>
                  <a:lnTo>
                    <a:pt x="300" y="81"/>
                  </a:lnTo>
                  <a:lnTo>
                    <a:pt x="302" y="79"/>
                  </a:lnTo>
                  <a:lnTo>
                    <a:pt x="302" y="77"/>
                  </a:lnTo>
                  <a:lnTo>
                    <a:pt x="299" y="74"/>
                  </a:lnTo>
                  <a:lnTo>
                    <a:pt x="297" y="74"/>
                  </a:lnTo>
                  <a:lnTo>
                    <a:pt x="295" y="77"/>
                  </a:lnTo>
                  <a:lnTo>
                    <a:pt x="291" y="76"/>
                  </a:lnTo>
                  <a:lnTo>
                    <a:pt x="291" y="73"/>
                  </a:lnTo>
                  <a:lnTo>
                    <a:pt x="294" y="70"/>
                  </a:lnTo>
                  <a:lnTo>
                    <a:pt x="294" y="66"/>
                  </a:lnTo>
                  <a:lnTo>
                    <a:pt x="291" y="63"/>
                  </a:lnTo>
                  <a:lnTo>
                    <a:pt x="293" y="61"/>
                  </a:lnTo>
                  <a:lnTo>
                    <a:pt x="293" y="57"/>
                  </a:lnTo>
                  <a:lnTo>
                    <a:pt x="284" y="50"/>
                  </a:lnTo>
                  <a:close/>
                </a:path>
              </a:pathLst>
            </a:custGeom>
            <a:solidFill>
              <a:srgbClr val="41A9A4"/>
            </a:solidFill>
            <a:ln w="6350" cap="flat" cmpd="sng">
              <a:solidFill>
                <a:srgbClr val="FFFFFF">
                  <a:lumMod val="75000"/>
                  <a:lumOff val="25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818114">
                <a:defRPr/>
              </a:pPr>
              <a:endParaRPr lang="en-US" sz="1610" kern="0" dirty="0">
                <a:solidFill>
                  <a:prstClr val="black"/>
                </a:solidFill>
                <a:latin typeface="Lato Light"/>
              </a:endParaRPr>
            </a:p>
          </p:txBody>
        </p:sp>
        <p:sp>
          <p:nvSpPr>
            <p:cNvPr id="211" name="Flowchart: Merge 210">
              <a:extLst>
                <a:ext uri="{FF2B5EF4-FFF2-40B4-BE49-F238E27FC236}">
                  <a16:creationId xmlns:a16="http://schemas.microsoft.com/office/drawing/2014/main" id="{29C93278-DBAD-4FA1-87DE-ACBCE04BE6E3}"/>
                </a:ext>
              </a:extLst>
            </p:cNvPr>
            <p:cNvSpPr/>
            <p:nvPr/>
          </p:nvSpPr>
          <p:spPr>
            <a:xfrm>
              <a:off x="5339064" y="3862995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2" name="Flowchart: Merge 211">
              <a:extLst>
                <a:ext uri="{FF2B5EF4-FFF2-40B4-BE49-F238E27FC236}">
                  <a16:creationId xmlns:a16="http://schemas.microsoft.com/office/drawing/2014/main" id="{4EC1B26D-05F8-42CA-BCAC-A32D97A16B44}"/>
                </a:ext>
              </a:extLst>
            </p:cNvPr>
            <p:cNvSpPr/>
            <p:nvPr/>
          </p:nvSpPr>
          <p:spPr>
            <a:xfrm>
              <a:off x="4832278" y="3597417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3" name="Flowchart: Merge 212">
              <a:extLst>
                <a:ext uri="{FF2B5EF4-FFF2-40B4-BE49-F238E27FC236}">
                  <a16:creationId xmlns:a16="http://schemas.microsoft.com/office/drawing/2014/main" id="{00B5F7EC-DE5A-4F2A-9487-85B98DD9C894}"/>
                </a:ext>
              </a:extLst>
            </p:cNvPr>
            <p:cNvSpPr/>
            <p:nvPr/>
          </p:nvSpPr>
          <p:spPr>
            <a:xfrm>
              <a:off x="4877362" y="1915222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4" name="Flowchart: Merge 213">
              <a:extLst>
                <a:ext uri="{FF2B5EF4-FFF2-40B4-BE49-F238E27FC236}">
                  <a16:creationId xmlns:a16="http://schemas.microsoft.com/office/drawing/2014/main" id="{8F0D9ABB-F05A-426D-BBA4-2192125D62E3}"/>
                </a:ext>
              </a:extLst>
            </p:cNvPr>
            <p:cNvSpPr/>
            <p:nvPr/>
          </p:nvSpPr>
          <p:spPr>
            <a:xfrm>
              <a:off x="5933952" y="2323027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5" name="Flowchart: Merge 214">
              <a:extLst>
                <a:ext uri="{FF2B5EF4-FFF2-40B4-BE49-F238E27FC236}">
                  <a16:creationId xmlns:a16="http://schemas.microsoft.com/office/drawing/2014/main" id="{79E462C1-8514-4A76-9172-AAA5FFC2C3CC}"/>
                </a:ext>
              </a:extLst>
            </p:cNvPr>
            <p:cNvSpPr/>
            <p:nvPr/>
          </p:nvSpPr>
          <p:spPr>
            <a:xfrm>
              <a:off x="5818109" y="2414176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6" name="Flowchart: Merge 215">
              <a:extLst>
                <a:ext uri="{FF2B5EF4-FFF2-40B4-BE49-F238E27FC236}">
                  <a16:creationId xmlns:a16="http://schemas.microsoft.com/office/drawing/2014/main" id="{DCF1CF8F-C3EA-4458-BD19-45B920A1176F}"/>
                </a:ext>
              </a:extLst>
            </p:cNvPr>
            <p:cNvSpPr/>
            <p:nvPr/>
          </p:nvSpPr>
          <p:spPr>
            <a:xfrm>
              <a:off x="4597594" y="3016269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7" name="Flowchart: Merge 216">
              <a:extLst>
                <a:ext uri="{FF2B5EF4-FFF2-40B4-BE49-F238E27FC236}">
                  <a16:creationId xmlns:a16="http://schemas.microsoft.com/office/drawing/2014/main" id="{17A8BA7E-C9FC-4DDA-9BBA-C8A234C26D1D}"/>
                </a:ext>
              </a:extLst>
            </p:cNvPr>
            <p:cNvSpPr/>
            <p:nvPr/>
          </p:nvSpPr>
          <p:spPr>
            <a:xfrm>
              <a:off x="3832784" y="2703052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8" name="Flowchart: Merge 217">
              <a:extLst>
                <a:ext uri="{FF2B5EF4-FFF2-40B4-BE49-F238E27FC236}">
                  <a16:creationId xmlns:a16="http://schemas.microsoft.com/office/drawing/2014/main" id="{A53840D9-8872-486A-9ADC-268FDF3168F4}"/>
                </a:ext>
              </a:extLst>
            </p:cNvPr>
            <p:cNvSpPr/>
            <p:nvPr/>
          </p:nvSpPr>
          <p:spPr>
            <a:xfrm>
              <a:off x="4986136" y="1999023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19" name="Flowchart: Merge 218">
              <a:extLst>
                <a:ext uri="{FF2B5EF4-FFF2-40B4-BE49-F238E27FC236}">
                  <a16:creationId xmlns:a16="http://schemas.microsoft.com/office/drawing/2014/main" id="{0310CD11-3538-47A6-8181-06AB864C198A}"/>
                </a:ext>
              </a:extLst>
            </p:cNvPr>
            <p:cNvSpPr/>
            <p:nvPr/>
          </p:nvSpPr>
          <p:spPr>
            <a:xfrm>
              <a:off x="5410606" y="2296074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0" name="Flowchart: Merge 219">
              <a:extLst>
                <a:ext uri="{FF2B5EF4-FFF2-40B4-BE49-F238E27FC236}">
                  <a16:creationId xmlns:a16="http://schemas.microsoft.com/office/drawing/2014/main" id="{2E618803-C375-49AA-84D7-F5404A9208F6}"/>
                </a:ext>
              </a:extLst>
            </p:cNvPr>
            <p:cNvSpPr/>
            <p:nvPr/>
          </p:nvSpPr>
          <p:spPr>
            <a:xfrm>
              <a:off x="4653251" y="2396761"/>
              <a:ext cx="176441" cy="146829"/>
            </a:xfrm>
            <a:prstGeom prst="flowChartMerge">
              <a:avLst/>
            </a:prstGeom>
            <a:gradFill flip="none" rotWithShape="1">
              <a:gsLst>
                <a:gs pos="0">
                  <a:srgbClr val="7EC44E">
                    <a:shade val="30000"/>
                    <a:satMod val="115000"/>
                  </a:srgbClr>
                </a:gs>
                <a:gs pos="50000">
                  <a:srgbClr val="7EC44E">
                    <a:shade val="67500"/>
                    <a:satMod val="115000"/>
                  </a:srgbClr>
                </a:gs>
                <a:gs pos="100000">
                  <a:srgbClr val="7EC44E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317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1E5EA39-3F40-41AB-A1B7-2A39825F6A34}"/>
              </a:ext>
            </a:extLst>
          </p:cNvPr>
          <p:cNvSpPr/>
          <p:nvPr/>
        </p:nvSpPr>
        <p:spPr>
          <a:xfrm>
            <a:off x="3386233" y="1577405"/>
            <a:ext cx="2007729" cy="225719"/>
          </a:xfrm>
          <a:prstGeom prst="rect">
            <a:avLst/>
          </a:prstGeom>
          <a:solidFill>
            <a:srgbClr val="5BBE7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Pristup na razini komponenti</a:t>
            </a:r>
          </a:p>
        </p:txBody>
      </p:sp>
      <p:sp>
        <p:nvSpPr>
          <p:cNvPr id="225" name="Oval 224">
            <a:extLst>
              <a:ext uri="{FF2B5EF4-FFF2-40B4-BE49-F238E27FC236}">
                <a16:creationId xmlns:a16="http://schemas.microsoft.com/office/drawing/2014/main" id="{B44563FF-BEB8-4CBE-B462-6C7884A26F70}"/>
              </a:ext>
            </a:extLst>
          </p:cNvPr>
          <p:cNvSpPr/>
          <p:nvPr/>
        </p:nvSpPr>
        <p:spPr>
          <a:xfrm>
            <a:off x="4053127" y="2055957"/>
            <a:ext cx="301075" cy="315988"/>
          </a:xfrm>
          <a:prstGeom prst="ellipse">
            <a:avLst/>
          </a:prstGeom>
          <a:noFill/>
          <a:ln w="317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D7E6B19-4002-4278-9DBD-A06C8355763D}"/>
              </a:ext>
            </a:extLst>
          </p:cNvPr>
          <p:cNvSpPr/>
          <p:nvPr/>
        </p:nvSpPr>
        <p:spPr>
          <a:xfrm>
            <a:off x="5093323" y="2039485"/>
            <a:ext cx="1451305" cy="425359"/>
          </a:xfrm>
          <a:prstGeom prst="rect">
            <a:avLst/>
          </a:prstGeom>
          <a:solidFill>
            <a:srgbClr val="173A3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Komponenta koja „</a:t>
            </a:r>
            <a:r>
              <a:rPr lang="hr-HR" sz="1074" i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drive</a:t>
            </a:r>
            <a:r>
              <a:rPr lang="hr-HR" sz="1074" i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hr-HR" sz="1074" i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performance</a:t>
            </a:r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</a:p>
        </p:txBody>
      </p:sp>
      <p:sp>
        <p:nvSpPr>
          <p:cNvPr id="226" name="Arc 225">
            <a:extLst>
              <a:ext uri="{FF2B5EF4-FFF2-40B4-BE49-F238E27FC236}">
                <a16:creationId xmlns:a16="http://schemas.microsoft.com/office/drawing/2014/main" id="{7D1A9E56-EDC5-4884-A114-2B85448796A2}"/>
              </a:ext>
            </a:extLst>
          </p:cNvPr>
          <p:cNvSpPr/>
          <p:nvPr/>
        </p:nvSpPr>
        <p:spPr>
          <a:xfrm rot="13899611" flipV="1">
            <a:off x="4216855" y="1962891"/>
            <a:ext cx="1141461" cy="1176047"/>
          </a:xfrm>
          <a:prstGeom prst="arc">
            <a:avLst>
              <a:gd name="adj1" fmla="val 17166472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3" name="Arc 172"/>
          <p:cNvSpPr/>
          <p:nvPr/>
        </p:nvSpPr>
        <p:spPr>
          <a:xfrm rot="15764199">
            <a:off x="1194311" y="3380340"/>
            <a:ext cx="895513" cy="1716526"/>
          </a:xfrm>
          <a:prstGeom prst="arc">
            <a:avLst>
              <a:gd name="adj1" fmla="val 15464417"/>
              <a:gd name="adj2" fmla="val 19361915"/>
            </a:avLst>
          </a:prstGeom>
          <a:noFill/>
          <a:ln w="6350" cap="flat" cmpd="sng" algn="ctr">
            <a:solidFill>
              <a:srgbClr val="5BBE77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pic>
        <p:nvPicPr>
          <p:cNvPr id="7" name="Picture 6" descr="A close up of a building&#10;&#10;Description automatically generated">
            <a:extLst>
              <a:ext uri="{FF2B5EF4-FFF2-40B4-BE49-F238E27FC236}">
                <a16:creationId xmlns:a16="http://schemas.microsoft.com/office/drawing/2014/main" id="{ACAC0990-95EF-41C0-AA07-6CDCA248C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3" y="1958467"/>
            <a:ext cx="3446592" cy="374061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805A298-D324-4EB1-9F16-1522C76B9700}"/>
              </a:ext>
            </a:extLst>
          </p:cNvPr>
          <p:cNvSpPr/>
          <p:nvPr/>
        </p:nvSpPr>
        <p:spPr>
          <a:xfrm>
            <a:off x="6760945" y="1949251"/>
            <a:ext cx="749283" cy="737841"/>
          </a:xfrm>
          <a:prstGeom prst="ellipse">
            <a:avLst/>
          </a:prstGeom>
          <a:noFill/>
          <a:ln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78D887-F66E-468F-8DD7-16F58B13C0B0}"/>
              </a:ext>
            </a:extLst>
          </p:cNvPr>
          <p:cNvSpPr/>
          <p:nvPr/>
        </p:nvSpPr>
        <p:spPr>
          <a:xfrm>
            <a:off x="4650351" y="2873041"/>
            <a:ext cx="1782479" cy="425359"/>
          </a:xfrm>
          <a:prstGeom prst="rect">
            <a:avLst/>
          </a:prstGeom>
          <a:solidFill>
            <a:srgbClr val="5BBE7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939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ID: 154558</a:t>
            </a:r>
          </a:p>
          <a:p>
            <a:pPr algn="ctr" defTabSz="818114"/>
            <a:r>
              <a:rPr lang="hr-HR" sz="939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ZAGREB, trg kralja Tomislava </a:t>
            </a:r>
          </a:p>
        </p:txBody>
      </p:sp>
      <p:sp>
        <p:nvSpPr>
          <p:cNvPr id="182" name="Arc 181">
            <a:extLst>
              <a:ext uri="{FF2B5EF4-FFF2-40B4-BE49-F238E27FC236}">
                <a16:creationId xmlns:a16="http://schemas.microsoft.com/office/drawing/2014/main" id="{AC28C88C-052D-4987-888B-06B7933DC43F}"/>
              </a:ext>
            </a:extLst>
          </p:cNvPr>
          <p:cNvSpPr/>
          <p:nvPr/>
        </p:nvSpPr>
        <p:spPr>
          <a:xfrm rot="830376" flipV="1">
            <a:off x="5643761" y="1624331"/>
            <a:ext cx="1141461" cy="1278250"/>
          </a:xfrm>
          <a:prstGeom prst="arc">
            <a:avLst>
              <a:gd name="adj1" fmla="val 18510792"/>
              <a:gd name="adj2" fmla="val 21512850"/>
            </a:avLst>
          </a:prstGeom>
          <a:noFill/>
          <a:ln w="6350" cap="flat" cmpd="sng" algn="ctr">
            <a:solidFill>
              <a:srgbClr val="5BBE77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5CFD61F6-A3C9-4C99-ABCE-DEA3E30E36AA}"/>
              </a:ext>
            </a:extLst>
          </p:cNvPr>
          <p:cNvSpPr/>
          <p:nvPr/>
        </p:nvSpPr>
        <p:spPr>
          <a:xfrm>
            <a:off x="7760428" y="3363330"/>
            <a:ext cx="115962" cy="1946584"/>
          </a:xfrm>
          <a:prstGeom prst="rightBrace">
            <a:avLst>
              <a:gd name="adj1" fmla="val 53553"/>
              <a:gd name="adj2" fmla="val 52196"/>
            </a:avLst>
          </a:prstGeom>
          <a:ln w="9525">
            <a:solidFill>
              <a:srgbClr val="5BBE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93" name="Group 192">
            <a:extLst>
              <a:ext uri="{FF2B5EF4-FFF2-40B4-BE49-F238E27FC236}">
                <a16:creationId xmlns:a16="http://schemas.microsoft.com/office/drawing/2014/main" id="{5DDBF9A4-71CE-44ED-B52E-F264FC13278A}"/>
              </a:ext>
            </a:extLst>
          </p:cNvPr>
          <p:cNvGrpSpPr/>
          <p:nvPr/>
        </p:nvGrpSpPr>
        <p:grpSpPr>
          <a:xfrm>
            <a:off x="8001777" y="4244266"/>
            <a:ext cx="1403834" cy="261702"/>
            <a:chOff x="2916413" y="2698681"/>
            <a:chExt cx="1569123" cy="585031"/>
          </a:xfrm>
        </p:grpSpPr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87C684EF-DE9E-4A26-8A0C-29696A061885}"/>
                </a:ext>
              </a:extLst>
            </p:cNvPr>
            <p:cNvSpPr/>
            <p:nvPr/>
          </p:nvSpPr>
          <p:spPr>
            <a:xfrm>
              <a:off x="2917517" y="2703731"/>
              <a:ext cx="1568019" cy="578537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865A9FBF-DC9D-490F-A196-7942D218BD5B}"/>
                </a:ext>
              </a:extLst>
            </p:cNvPr>
            <p:cNvSpPr/>
            <p:nvPr/>
          </p:nvSpPr>
          <p:spPr>
            <a:xfrm>
              <a:off x="2916413" y="2698681"/>
              <a:ext cx="1568019" cy="585031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r>
                <a:rPr lang="en-US" sz="1253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„Long-tail effect</a:t>
              </a:r>
              <a:r>
                <a:rPr lang="hr-HR" sz="1253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”</a:t>
              </a:r>
              <a:endParaRPr lang="en-US" sz="1253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D28BE084-4959-44EE-8EED-2B95D1D652DD}"/>
              </a:ext>
            </a:extLst>
          </p:cNvPr>
          <p:cNvGrpSpPr/>
          <p:nvPr/>
        </p:nvGrpSpPr>
        <p:grpSpPr>
          <a:xfrm>
            <a:off x="8488161" y="2358312"/>
            <a:ext cx="1611408" cy="261702"/>
            <a:chOff x="2916413" y="2698681"/>
            <a:chExt cx="1569123" cy="58503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6BBC4BE-CCC8-4C4B-B1CC-49B892598205}"/>
                </a:ext>
              </a:extLst>
            </p:cNvPr>
            <p:cNvSpPr/>
            <p:nvPr/>
          </p:nvSpPr>
          <p:spPr>
            <a:xfrm>
              <a:off x="2917517" y="2703731"/>
              <a:ext cx="1568019" cy="578537"/>
            </a:xfrm>
            <a:prstGeom prst="rect">
              <a:avLst/>
            </a:prstGeom>
            <a:solidFill>
              <a:schemeClr val="tx1">
                <a:alpha val="6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E916D1C0-C1BB-44C6-A8D0-92B98ED8FE45}"/>
                </a:ext>
              </a:extLst>
            </p:cNvPr>
            <p:cNvSpPr/>
            <p:nvPr/>
          </p:nvSpPr>
          <p:spPr>
            <a:xfrm>
              <a:off x="2916413" y="2698681"/>
              <a:ext cx="1568019" cy="585031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r>
                <a:rPr lang="en-US" sz="1253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„High-value” assets</a:t>
              </a:r>
            </a:p>
          </p:txBody>
        </p:sp>
      </p:grpSp>
      <p:pic>
        <p:nvPicPr>
          <p:cNvPr id="125" name="Picture 124" descr="Diagram&#10;&#10;Description automatically generated">
            <a:extLst>
              <a:ext uri="{FF2B5EF4-FFF2-40B4-BE49-F238E27FC236}">
                <a16:creationId xmlns:a16="http://schemas.microsoft.com/office/drawing/2014/main" id="{B80B9A31-3F01-490F-A2BC-B3460BA74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01" y="3609872"/>
            <a:ext cx="3336567" cy="2083723"/>
          </a:xfrm>
          <a:prstGeom prst="rect">
            <a:avLst/>
          </a:prstGeom>
        </p:spPr>
      </p:pic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4E69C3D-2227-42B9-AB96-544D4FCAFAB4}"/>
              </a:ext>
            </a:extLst>
          </p:cNvPr>
          <p:cNvGrpSpPr/>
          <p:nvPr/>
        </p:nvGrpSpPr>
        <p:grpSpPr>
          <a:xfrm>
            <a:off x="5460768" y="3312212"/>
            <a:ext cx="1300177" cy="373836"/>
            <a:chOff x="2916413" y="2698681"/>
            <a:chExt cx="1569123" cy="585031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AADC5538-09DF-4C49-BBE7-72DBA76F3A9E}"/>
                </a:ext>
              </a:extLst>
            </p:cNvPr>
            <p:cNvSpPr/>
            <p:nvPr/>
          </p:nvSpPr>
          <p:spPr>
            <a:xfrm>
              <a:off x="2917517" y="2703731"/>
              <a:ext cx="1568019" cy="5785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endParaRPr lang="en-US" sz="161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188E5FE-E8CE-49DE-8487-C1B2DE353D3A}"/>
                </a:ext>
              </a:extLst>
            </p:cNvPr>
            <p:cNvSpPr/>
            <p:nvPr/>
          </p:nvSpPr>
          <p:spPr>
            <a:xfrm>
              <a:off x="2916413" y="2698681"/>
              <a:ext cx="1568019" cy="585031"/>
            </a:xfrm>
            <a:prstGeom prst="rect">
              <a:avLst/>
            </a:prstGeom>
            <a:grpFill/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8114"/>
              <a:r>
                <a:rPr lang="hr-HR" sz="1074" dirty="0">
                  <a:solidFill>
                    <a:prstClr val="white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Monitoring performansi</a:t>
              </a:r>
            </a:p>
          </p:txBody>
        </p:sp>
      </p:grpSp>
      <p:sp>
        <p:nvSpPr>
          <p:cNvPr id="187" name="Arc 186">
            <a:extLst>
              <a:ext uri="{FF2B5EF4-FFF2-40B4-BE49-F238E27FC236}">
                <a16:creationId xmlns:a16="http://schemas.microsoft.com/office/drawing/2014/main" id="{21F4BF02-7ED6-418F-8A98-AA48AADFE900}"/>
              </a:ext>
            </a:extLst>
          </p:cNvPr>
          <p:cNvSpPr/>
          <p:nvPr/>
        </p:nvSpPr>
        <p:spPr>
          <a:xfrm rot="830376" flipV="1">
            <a:off x="3713216" y="2564636"/>
            <a:ext cx="1141461" cy="1278250"/>
          </a:xfrm>
          <a:prstGeom prst="arc">
            <a:avLst>
              <a:gd name="adj1" fmla="val 19323611"/>
              <a:gd name="adj2" fmla="val 21512850"/>
            </a:avLst>
          </a:prstGeom>
          <a:noFill/>
          <a:ln w="6350" cap="flat" cmpd="sng" algn="ctr">
            <a:solidFill>
              <a:srgbClr val="5BBE77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4216130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6" grpId="0" animBg="1"/>
      <p:bldP spid="173" grpId="0" animBg="1"/>
      <p:bldP spid="182" grpId="0" animBg="1"/>
      <p:bldP spid="1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25623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Šta smo razradili unutar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projekta?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Freeform 209"/>
          <p:cNvSpPr>
            <a:spLocks noChangeAspect="1"/>
          </p:cNvSpPr>
          <p:nvPr/>
        </p:nvSpPr>
        <p:spPr bwMode="gray">
          <a:xfrm>
            <a:off x="643684" y="1570153"/>
            <a:ext cx="2338466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2" name="Arc 11"/>
          <p:cNvSpPr/>
          <p:nvPr/>
        </p:nvSpPr>
        <p:spPr>
          <a:xfrm rot="13899611" flipV="1">
            <a:off x="2047332" y="1537308"/>
            <a:ext cx="1141461" cy="1278250"/>
          </a:xfrm>
          <a:prstGeom prst="arc">
            <a:avLst>
              <a:gd name="adj1" fmla="val 16200000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170559-9ED2-49D3-BEA3-89AB056E5B54}"/>
              </a:ext>
            </a:extLst>
          </p:cNvPr>
          <p:cNvSpPr/>
          <p:nvPr/>
        </p:nvSpPr>
        <p:spPr>
          <a:xfrm>
            <a:off x="3374752" y="1573150"/>
            <a:ext cx="2580384" cy="225719"/>
          </a:xfrm>
          <a:prstGeom prst="rect">
            <a:avLst/>
          </a:prstGeom>
          <a:solidFill>
            <a:srgbClr val="25B7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Pristup na razini individualnog praćenja</a:t>
            </a: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3380046" y="1949252"/>
            <a:ext cx="6844359" cy="3759213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0" name="Picture 1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6A8151-6AE5-4D7C-BDF3-2EB43892FE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213563" y="1757898"/>
            <a:ext cx="1284965" cy="857314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1309255" y="1808217"/>
            <a:ext cx="1362798" cy="1350197"/>
            <a:chOff x="3636119" y="3142314"/>
            <a:chExt cx="4116110" cy="4205930"/>
          </a:xfrm>
        </p:grpSpPr>
        <p:sp>
          <p:nvSpPr>
            <p:cNvPr id="132" name="Rectangle 717"/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3" name="Rectangle 718"/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4" name="Rectangle 719"/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5" name="Rectangle 720"/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6" name="Rectangle 721"/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7" name="Rectangle 722"/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8" name="Rectangle 723"/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9" name="Rectangle 724"/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0" name="Rectangle 725"/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1" name="Rectangle 726"/>
            <p:cNvSpPr>
              <a:spLocks noChangeArrowheads="1"/>
            </p:cNvSpPr>
            <p:nvPr/>
          </p:nvSpPr>
          <p:spPr bwMode="auto">
            <a:xfrm>
              <a:off x="3636119" y="6866333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2" name="Rectangle 727"/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3" name="Freeform 785"/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4" name="Freeform 786"/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5" name="Freeform 787"/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6" name="Freeform 788"/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7" name="Freeform 789"/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8" name="Freeform 809"/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9" name="Freeform 824"/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0" name="Freeform 825"/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1" name="Freeform 826"/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2" name="Rectangle 827"/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3" name="Rectangle 829"/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4" name="Rectangle 830"/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5" name="Oval 832"/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6" name="Freeform 833"/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157" name="Group 156"/>
          <p:cNvGrpSpPr>
            <a:grpSpLocks/>
          </p:cNvGrpSpPr>
          <p:nvPr/>
        </p:nvGrpSpPr>
        <p:grpSpPr bwMode="auto">
          <a:xfrm>
            <a:off x="1338816" y="3228444"/>
            <a:ext cx="1204579" cy="513240"/>
            <a:chOff x="1024895" y="1676401"/>
            <a:chExt cx="2702698" cy="974857"/>
          </a:xfrm>
          <a:solidFill>
            <a:schemeClr val="bg1">
              <a:lumMod val="65000"/>
            </a:schemeClr>
          </a:solidFill>
        </p:grpSpPr>
        <p:sp>
          <p:nvSpPr>
            <p:cNvPr id="158" name="Freeform 6"/>
            <p:cNvSpPr>
              <a:spLocks/>
            </p:cNvSpPr>
            <p:nvPr/>
          </p:nvSpPr>
          <p:spPr bwMode="auto">
            <a:xfrm>
              <a:off x="1033788" y="2085299"/>
              <a:ext cx="2687454" cy="565959"/>
            </a:xfrm>
            <a:custGeom>
              <a:avLst/>
              <a:gdLst>
                <a:gd name="T0" fmla="*/ 1351349 w 1010"/>
                <a:gd name="T1" fmla="*/ 0 h 269"/>
                <a:gd name="T2" fmla="*/ 0 w 1010"/>
                <a:gd name="T3" fmla="*/ 281928 h 269"/>
                <a:gd name="T4" fmla="*/ 0 w 1010"/>
                <a:gd name="T5" fmla="*/ 281928 h 269"/>
                <a:gd name="T6" fmla="*/ 1351349 w 1010"/>
                <a:gd name="T7" fmla="*/ 565959 h 269"/>
                <a:gd name="T8" fmla="*/ 2702698 w 1010"/>
                <a:gd name="T9" fmla="*/ 281928 h 269"/>
                <a:gd name="T10" fmla="*/ 2702698 w 1010"/>
                <a:gd name="T11" fmla="*/ 281928 h 269"/>
                <a:gd name="T12" fmla="*/ 1351349 w 1010"/>
                <a:gd name="T13" fmla="*/ 0 h 2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010" h="269">
                  <a:moveTo>
                    <a:pt x="505" y="0"/>
                  </a:moveTo>
                  <a:lnTo>
                    <a:pt x="0" y="134"/>
                  </a:lnTo>
                  <a:lnTo>
                    <a:pt x="505" y="269"/>
                  </a:lnTo>
                  <a:lnTo>
                    <a:pt x="1010" y="134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59" name="Freeform 17"/>
            <p:cNvSpPr>
              <a:spLocks/>
            </p:cNvSpPr>
            <p:nvPr/>
          </p:nvSpPr>
          <p:spPr bwMode="auto">
            <a:xfrm>
              <a:off x="1024895" y="1676401"/>
              <a:ext cx="1351350" cy="690093"/>
            </a:xfrm>
            <a:custGeom>
              <a:avLst/>
              <a:gdLst>
                <a:gd name="T0" fmla="*/ 0 w 505"/>
                <a:gd name="T1" fmla="*/ 690093 h 328"/>
                <a:gd name="T2" fmla="*/ 1351350 w 505"/>
                <a:gd name="T3" fmla="*/ 408165 h 328"/>
                <a:gd name="T4" fmla="*/ 1351350 w 505"/>
                <a:gd name="T5" fmla="*/ 0 h 328"/>
                <a:gd name="T6" fmla="*/ 0 w 505"/>
                <a:gd name="T7" fmla="*/ 376606 h 328"/>
                <a:gd name="T8" fmla="*/ 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0" y="328"/>
                  </a:moveTo>
                  <a:lnTo>
                    <a:pt x="505" y="194"/>
                  </a:lnTo>
                  <a:lnTo>
                    <a:pt x="505" y="0"/>
                  </a:lnTo>
                  <a:lnTo>
                    <a:pt x="0" y="179"/>
                  </a:lnTo>
                  <a:lnTo>
                    <a:pt x="0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0" name="Freeform 18"/>
            <p:cNvSpPr>
              <a:spLocks/>
            </p:cNvSpPr>
            <p:nvPr/>
          </p:nvSpPr>
          <p:spPr bwMode="auto">
            <a:xfrm>
              <a:off x="2376243" y="1676401"/>
              <a:ext cx="1351350" cy="690093"/>
            </a:xfrm>
            <a:custGeom>
              <a:avLst/>
              <a:gdLst>
                <a:gd name="T0" fmla="*/ 1351350 w 505"/>
                <a:gd name="T1" fmla="*/ 690093 h 328"/>
                <a:gd name="T2" fmla="*/ 0 w 505"/>
                <a:gd name="T3" fmla="*/ 408165 h 328"/>
                <a:gd name="T4" fmla="*/ 0 w 505"/>
                <a:gd name="T5" fmla="*/ 0 h 328"/>
                <a:gd name="T6" fmla="*/ 1351350 w 505"/>
                <a:gd name="T7" fmla="*/ 376606 h 328"/>
                <a:gd name="T8" fmla="*/ 1351350 w 505"/>
                <a:gd name="T9" fmla="*/ 690093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8">
                  <a:moveTo>
                    <a:pt x="505" y="328"/>
                  </a:moveTo>
                  <a:lnTo>
                    <a:pt x="0" y="194"/>
                  </a:lnTo>
                  <a:lnTo>
                    <a:pt x="0" y="0"/>
                  </a:lnTo>
                  <a:lnTo>
                    <a:pt x="505" y="179"/>
                  </a:lnTo>
                  <a:lnTo>
                    <a:pt x="505" y="328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1" name="Group 160"/>
          <p:cNvGrpSpPr>
            <a:grpSpLocks/>
          </p:cNvGrpSpPr>
          <p:nvPr/>
        </p:nvGrpSpPr>
        <p:grpSpPr bwMode="auto">
          <a:xfrm>
            <a:off x="1338816" y="3575347"/>
            <a:ext cx="1204579" cy="410450"/>
            <a:chOff x="1024895" y="2353871"/>
            <a:chExt cx="2702698" cy="779881"/>
          </a:xfrm>
          <a:solidFill>
            <a:schemeClr val="bg1">
              <a:lumMod val="65000"/>
            </a:schemeClr>
          </a:solidFill>
        </p:grpSpPr>
        <p:sp>
          <p:nvSpPr>
            <p:cNvPr id="162" name="Freeform 5"/>
            <p:cNvSpPr>
              <a:spLocks/>
            </p:cNvSpPr>
            <p:nvPr/>
          </p:nvSpPr>
          <p:spPr bwMode="auto">
            <a:xfrm>
              <a:off x="1047126" y="2944892"/>
              <a:ext cx="2648708" cy="188860"/>
            </a:xfrm>
            <a:custGeom>
              <a:avLst/>
              <a:gdLst>
                <a:gd name="T0" fmla="*/ 505 w 1010"/>
                <a:gd name="T1" fmla="*/ 0 h 90"/>
                <a:gd name="T2" fmla="*/ 0 w 1010"/>
                <a:gd name="T3" fmla="*/ 45 h 90"/>
                <a:gd name="T4" fmla="*/ 505 w 1010"/>
                <a:gd name="T5" fmla="*/ 90 h 90"/>
                <a:gd name="T6" fmla="*/ 1010 w 1010"/>
                <a:gd name="T7" fmla="*/ 45 h 90"/>
                <a:gd name="T8" fmla="*/ 505 w 1010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0" h="90">
                  <a:moveTo>
                    <a:pt x="505" y="0"/>
                  </a:moveTo>
                  <a:lnTo>
                    <a:pt x="0" y="45"/>
                  </a:lnTo>
                  <a:lnTo>
                    <a:pt x="505" y="90"/>
                  </a:lnTo>
                  <a:lnTo>
                    <a:pt x="1010" y="45"/>
                  </a:lnTo>
                  <a:lnTo>
                    <a:pt x="505" y="0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3" name="Freeform 15"/>
            <p:cNvSpPr>
              <a:spLocks/>
            </p:cNvSpPr>
            <p:nvPr/>
          </p:nvSpPr>
          <p:spPr bwMode="auto">
            <a:xfrm>
              <a:off x="1024895" y="2353871"/>
              <a:ext cx="1351350" cy="685610"/>
            </a:xfrm>
            <a:custGeom>
              <a:avLst/>
              <a:gdLst>
                <a:gd name="T0" fmla="*/ 0 w 505"/>
                <a:gd name="T1" fmla="*/ 326 h 326"/>
                <a:gd name="T2" fmla="*/ 505 w 505"/>
                <a:gd name="T3" fmla="*/ 281 h 326"/>
                <a:gd name="T4" fmla="*/ 505 w 505"/>
                <a:gd name="T5" fmla="*/ 0 h 326"/>
                <a:gd name="T6" fmla="*/ 0 w 505"/>
                <a:gd name="T7" fmla="*/ 120 h 326"/>
                <a:gd name="T8" fmla="*/ 0 w 505"/>
                <a:gd name="T9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26">
                  <a:moveTo>
                    <a:pt x="0" y="326"/>
                  </a:moveTo>
                  <a:lnTo>
                    <a:pt x="505" y="281"/>
                  </a:lnTo>
                  <a:lnTo>
                    <a:pt x="505" y="0"/>
                  </a:lnTo>
                  <a:lnTo>
                    <a:pt x="0" y="120"/>
                  </a:lnTo>
                  <a:lnTo>
                    <a:pt x="0" y="326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4" name="Freeform 16"/>
            <p:cNvSpPr>
              <a:spLocks/>
            </p:cNvSpPr>
            <p:nvPr/>
          </p:nvSpPr>
          <p:spPr bwMode="auto">
            <a:xfrm>
              <a:off x="2376243" y="2353871"/>
              <a:ext cx="1351350" cy="685885"/>
            </a:xfrm>
            <a:custGeom>
              <a:avLst/>
              <a:gdLst>
                <a:gd name="T0" fmla="*/ 1351350 w 505"/>
                <a:gd name="T1" fmla="*/ 685885 h 326"/>
                <a:gd name="T2" fmla="*/ 0 w 505"/>
                <a:gd name="T3" fmla="*/ 591208 h 326"/>
                <a:gd name="T4" fmla="*/ 0 w 505"/>
                <a:gd name="T5" fmla="*/ 0 h 326"/>
                <a:gd name="T6" fmla="*/ 1351350 w 505"/>
                <a:gd name="T7" fmla="*/ 252473 h 326"/>
                <a:gd name="T8" fmla="*/ 1351350 w 505"/>
                <a:gd name="T9" fmla="*/ 685885 h 3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26">
                  <a:moveTo>
                    <a:pt x="505" y="326"/>
                  </a:moveTo>
                  <a:lnTo>
                    <a:pt x="0" y="281"/>
                  </a:lnTo>
                  <a:lnTo>
                    <a:pt x="0" y="0"/>
                  </a:lnTo>
                  <a:lnTo>
                    <a:pt x="505" y="120"/>
                  </a:lnTo>
                  <a:lnTo>
                    <a:pt x="505" y="326"/>
                  </a:lnTo>
                  <a:close/>
                </a:path>
              </a:pathLst>
            </a:custGeom>
            <a:grpFill/>
            <a:ln w="6350" cap="flat" cmpd="sng" algn="ctr">
              <a:solidFill>
                <a:schemeClr val="tx1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165" name="Group 164"/>
          <p:cNvGrpSpPr>
            <a:grpSpLocks/>
          </p:cNvGrpSpPr>
          <p:nvPr/>
        </p:nvGrpSpPr>
        <p:grpSpPr bwMode="auto">
          <a:xfrm>
            <a:off x="1345474" y="3972519"/>
            <a:ext cx="1204579" cy="402599"/>
            <a:chOff x="1024895" y="3121807"/>
            <a:chExt cx="2702698" cy="763730"/>
          </a:xfrm>
          <a:solidFill>
            <a:srgbClr val="25B7AB"/>
          </a:solidFill>
        </p:grpSpPr>
        <p:sp>
          <p:nvSpPr>
            <p:cNvPr id="166" name="Freeform 13"/>
            <p:cNvSpPr>
              <a:spLocks/>
            </p:cNvSpPr>
            <p:nvPr/>
          </p:nvSpPr>
          <p:spPr bwMode="auto">
            <a:xfrm>
              <a:off x="1024895" y="3121807"/>
              <a:ext cx="1351350" cy="763730"/>
            </a:xfrm>
            <a:custGeom>
              <a:avLst/>
              <a:gdLst>
                <a:gd name="T0" fmla="*/ 0 w 505"/>
                <a:gd name="T1" fmla="*/ 332 h 363"/>
                <a:gd name="T2" fmla="*/ 505 w 505"/>
                <a:gd name="T3" fmla="*/ 363 h 363"/>
                <a:gd name="T4" fmla="*/ 505 w 505"/>
                <a:gd name="T5" fmla="*/ 0 h 363"/>
                <a:gd name="T6" fmla="*/ 0 w 505"/>
                <a:gd name="T7" fmla="*/ 43 h 363"/>
                <a:gd name="T8" fmla="*/ 0 w 505"/>
                <a:gd name="T9" fmla="*/ 33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5" h="363">
                  <a:moveTo>
                    <a:pt x="0" y="332"/>
                  </a:moveTo>
                  <a:lnTo>
                    <a:pt x="505" y="363"/>
                  </a:lnTo>
                  <a:lnTo>
                    <a:pt x="505" y="0"/>
                  </a:lnTo>
                  <a:lnTo>
                    <a:pt x="0" y="43"/>
                  </a:lnTo>
                  <a:lnTo>
                    <a:pt x="0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rgbClr val="25B7AB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en-US" sz="2147" kern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167" name="Freeform 14"/>
            <p:cNvSpPr>
              <a:spLocks/>
            </p:cNvSpPr>
            <p:nvPr/>
          </p:nvSpPr>
          <p:spPr bwMode="auto">
            <a:xfrm>
              <a:off x="2376243" y="3121807"/>
              <a:ext cx="1351350" cy="763730"/>
            </a:xfrm>
            <a:custGeom>
              <a:avLst/>
              <a:gdLst>
                <a:gd name="T0" fmla="*/ 1351350 w 505"/>
                <a:gd name="T1" fmla="*/ 698508 h 363"/>
                <a:gd name="T2" fmla="*/ 0 w 505"/>
                <a:gd name="T3" fmla="*/ 763730 h 363"/>
                <a:gd name="T4" fmla="*/ 0 w 505"/>
                <a:gd name="T5" fmla="*/ 0 h 363"/>
                <a:gd name="T6" fmla="*/ 1351350 w 505"/>
                <a:gd name="T7" fmla="*/ 90469 h 363"/>
                <a:gd name="T8" fmla="*/ 1351350 w 505"/>
                <a:gd name="T9" fmla="*/ 698508 h 36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5" h="363">
                  <a:moveTo>
                    <a:pt x="505" y="332"/>
                  </a:moveTo>
                  <a:lnTo>
                    <a:pt x="0" y="363"/>
                  </a:lnTo>
                  <a:lnTo>
                    <a:pt x="0" y="0"/>
                  </a:lnTo>
                  <a:lnTo>
                    <a:pt x="505" y="43"/>
                  </a:lnTo>
                  <a:lnTo>
                    <a:pt x="505" y="332"/>
                  </a:lnTo>
                  <a:close/>
                </a:path>
              </a:pathLst>
            </a:custGeom>
            <a:grpFill/>
            <a:ln w="6350" cap="flat" cmpd="sng" algn="ctr">
              <a:solidFill>
                <a:srgbClr val="25B7AB"/>
              </a:solidFill>
              <a:prstDash val="solid"/>
              <a:miter lim="800000"/>
            </a:ln>
            <a:effectLst/>
          </p:spPr>
          <p:txBody>
            <a:bodyPr lIns="109077" tIns="54539" rIns="109077" bIns="54539"/>
            <a:lstStyle/>
            <a:p>
              <a:pPr defTabSz="818114">
                <a:defRPr/>
              </a:pPr>
              <a:endParaRPr lang="id-ID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1572629" y="3289572"/>
            <a:ext cx="737702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Globalno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1478579" y="3635200"/>
            <a:ext cx="973344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Komponente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1489982" y="4043187"/>
            <a:ext cx="938077" cy="2576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8114"/>
            <a:r>
              <a:rPr lang="hr-HR" sz="1074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Individualno</a:t>
            </a: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64578" y="4473176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752743" y="4485349"/>
            <a:ext cx="2453261" cy="123528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DETEKCIJE ANOMALIJA </a:t>
            </a:r>
            <a:r>
              <a:rPr lang="hr-HR" sz="1610" dirty="0">
                <a:solidFill>
                  <a:prstClr val="white">
                    <a:lumMod val="75000"/>
                  </a:prstClr>
                </a:solidFill>
                <a:latin typeface="Calibri" panose="020F0502020204030204"/>
              </a:rPr>
              <a:t>na razini</a:t>
            </a:r>
            <a:r>
              <a:rPr lang="hr-HR" sz="161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 </a:t>
            </a:r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SESIJA EV </a:t>
            </a:r>
            <a:r>
              <a:rPr lang="hr-HR" sz="1610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</a:rPr>
              <a:t>mreže</a:t>
            </a:r>
            <a:endParaRPr lang="en-US" sz="1610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173" name="Arc 172"/>
          <p:cNvSpPr/>
          <p:nvPr/>
        </p:nvSpPr>
        <p:spPr>
          <a:xfrm rot="15764199">
            <a:off x="1198614" y="3758432"/>
            <a:ext cx="558249" cy="1342224"/>
          </a:xfrm>
          <a:prstGeom prst="arc">
            <a:avLst>
              <a:gd name="adj1" fmla="val 15931552"/>
              <a:gd name="adj2" fmla="val 19361915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66" y="2123109"/>
            <a:ext cx="4273118" cy="3519823"/>
          </a:xfrm>
          <a:prstGeom prst="rect">
            <a:avLst/>
          </a:prstGeom>
        </p:spPr>
      </p:pic>
      <p:sp>
        <p:nvSpPr>
          <p:cNvPr id="176" name="Oval 175"/>
          <p:cNvSpPr/>
          <p:nvPr/>
        </p:nvSpPr>
        <p:spPr>
          <a:xfrm rot="617288">
            <a:off x="4470184" y="4096576"/>
            <a:ext cx="654638" cy="630658"/>
          </a:xfrm>
          <a:prstGeom prst="ellipse">
            <a:avLst/>
          </a:prstGeom>
          <a:noFill/>
          <a:ln w="3175">
            <a:solidFill>
              <a:srgbClr val="7EC44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0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5157158" y="4896944"/>
            <a:ext cx="1851087" cy="314832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074" b="1" dirty="0">
                <a:solidFill>
                  <a:srgbClr val="25B7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Normalno ponašanje</a:t>
            </a:r>
            <a:endParaRPr lang="hr-HR" sz="1074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1" name="Arc 180"/>
          <p:cNvSpPr/>
          <p:nvPr/>
        </p:nvSpPr>
        <p:spPr>
          <a:xfrm rot="17312629" flipV="1">
            <a:off x="4605146" y="4395328"/>
            <a:ext cx="1141461" cy="1278250"/>
          </a:xfrm>
          <a:prstGeom prst="arc">
            <a:avLst>
              <a:gd name="adj1" fmla="val 18207685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687" y="2118271"/>
            <a:ext cx="1895551" cy="1686593"/>
          </a:xfrm>
          <a:prstGeom prst="rect">
            <a:avLst/>
          </a:prstGeom>
        </p:spPr>
      </p:pic>
      <p:sp>
        <p:nvSpPr>
          <p:cNvPr id="182" name="Arc 181"/>
          <p:cNvSpPr/>
          <p:nvPr/>
        </p:nvSpPr>
        <p:spPr>
          <a:xfrm rot="13828001" flipV="1">
            <a:off x="6920840" y="1589890"/>
            <a:ext cx="1141461" cy="2173503"/>
          </a:xfrm>
          <a:prstGeom prst="arc">
            <a:avLst>
              <a:gd name="adj1" fmla="val 15637052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83" name="Content Placeholder 7">
            <a:extLst>
              <a:ext uri="{FF2B5EF4-FFF2-40B4-BE49-F238E27FC236}">
                <a16:creationId xmlns:a16="http://schemas.microsoft.com/office/drawing/2014/main" id="{EB88A72E-E75C-485B-AE3E-A5A1BB8AE6F0}"/>
              </a:ext>
            </a:extLst>
          </p:cNvPr>
          <p:cNvSpPr txBox="1">
            <a:spLocks/>
          </p:cNvSpPr>
          <p:nvPr/>
        </p:nvSpPr>
        <p:spPr>
          <a:xfrm>
            <a:off x="7643621" y="3985797"/>
            <a:ext cx="2091427" cy="1435815"/>
          </a:xfrm>
          <a:prstGeom prst="rect">
            <a:avLst/>
          </a:prstGeom>
        </p:spPr>
        <p:txBody>
          <a:bodyPr vert="horz" lIns="81808" tIns="40904" rIns="81808" bIns="409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04528" indent="-204528" defTabSz="818114">
              <a:spcBef>
                <a:spcPts val="895"/>
              </a:spcBef>
            </a:pPr>
            <a:r>
              <a:rPr lang="hr-HR" sz="1074" b="1" dirty="0">
                <a:solidFill>
                  <a:srgbClr val="25B7AB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Znamo od kud nam točno anomalije sesija dolaze – </a:t>
            </a:r>
            <a:r>
              <a:rPr lang="hr-HR" sz="1074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odstupanja zbog ponašanja relativnih karakteristika ponašanja ili snage samog ponašanja</a:t>
            </a:r>
          </a:p>
        </p:txBody>
      </p:sp>
      <p:sp>
        <p:nvSpPr>
          <p:cNvPr id="184" name="Arc 183"/>
          <p:cNvSpPr/>
          <p:nvPr/>
        </p:nvSpPr>
        <p:spPr>
          <a:xfrm rot="21164498" flipV="1">
            <a:off x="8648573" y="2308893"/>
            <a:ext cx="1350635" cy="1986122"/>
          </a:xfrm>
          <a:prstGeom prst="arc">
            <a:avLst>
              <a:gd name="adj1" fmla="val 17284469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969E813-E0BD-47AB-BF8C-C8B5203BBCBC}"/>
              </a:ext>
            </a:extLst>
          </p:cNvPr>
          <p:cNvSpPr/>
          <p:nvPr/>
        </p:nvSpPr>
        <p:spPr>
          <a:xfrm>
            <a:off x="5626970" y="3704151"/>
            <a:ext cx="1475302" cy="36365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8114"/>
            <a:r>
              <a:rPr lang="hr-HR" sz="984" dirty="0">
                <a:solidFill>
                  <a:prstClr val="white"/>
                </a:solidFill>
                <a:latin typeface="Calibri" panose="020F0502020204030204"/>
              </a:rPr>
              <a:t>Ponašajne anomalije</a:t>
            </a:r>
            <a:endParaRPr lang="en-US" sz="984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  <p:sp>
        <p:nvSpPr>
          <p:cNvPr id="177" name="Arc 176">
            <a:extLst>
              <a:ext uri="{FF2B5EF4-FFF2-40B4-BE49-F238E27FC236}">
                <a16:creationId xmlns:a16="http://schemas.microsoft.com/office/drawing/2014/main" id="{3743428F-E8A5-4F2E-BEF3-18FFEF36D621}"/>
              </a:ext>
            </a:extLst>
          </p:cNvPr>
          <p:cNvSpPr/>
          <p:nvPr/>
        </p:nvSpPr>
        <p:spPr>
          <a:xfrm rot="14109031" flipV="1">
            <a:off x="4694928" y="2800801"/>
            <a:ext cx="1141461" cy="1278250"/>
          </a:xfrm>
          <a:prstGeom prst="arc">
            <a:avLst>
              <a:gd name="adj1" fmla="val 18657443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8" name="Arc 177">
            <a:extLst>
              <a:ext uri="{FF2B5EF4-FFF2-40B4-BE49-F238E27FC236}">
                <a16:creationId xmlns:a16="http://schemas.microsoft.com/office/drawing/2014/main" id="{1BA8BC8F-57D0-4328-915A-F6574BBDDDC1}"/>
              </a:ext>
            </a:extLst>
          </p:cNvPr>
          <p:cNvSpPr/>
          <p:nvPr/>
        </p:nvSpPr>
        <p:spPr>
          <a:xfrm rot="14109031" flipV="1">
            <a:off x="5445169" y="4077073"/>
            <a:ext cx="1141461" cy="1278250"/>
          </a:xfrm>
          <a:prstGeom prst="arc">
            <a:avLst>
              <a:gd name="adj1" fmla="val 18657443"/>
              <a:gd name="adj2" fmla="val 976159"/>
            </a:avLst>
          </a:prstGeom>
          <a:noFill/>
          <a:ln w="6350" cap="flat" cmpd="sng" algn="ctr">
            <a:solidFill>
              <a:srgbClr val="25B7AB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DBDC8722-905C-49F7-9E03-6B5BDE03391A}"/>
              </a:ext>
            </a:extLst>
          </p:cNvPr>
          <p:cNvSpPr/>
          <p:nvPr/>
        </p:nvSpPr>
        <p:spPr>
          <a:xfrm>
            <a:off x="5500247" y="2628003"/>
            <a:ext cx="1475302" cy="36365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18114"/>
            <a:r>
              <a:rPr lang="hr-HR" sz="984" dirty="0">
                <a:solidFill>
                  <a:prstClr val="white"/>
                </a:solidFill>
                <a:latin typeface="Calibri" panose="020F0502020204030204"/>
              </a:rPr>
              <a:t>Vremenske anomalije</a:t>
            </a:r>
            <a:endParaRPr lang="en-US" sz="984" dirty="0">
              <a:solidFill>
                <a:prstClr val="white">
                  <a:lumMod val="8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697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0" decel="100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3" grpId="0" animBg="1"/>
      <p:bldP spid="181" grpId="0" animBg="1"/>
      <p:bldP spid="182" grpId="0" animBg="1"/>
      <p:bldP spid="184" grpId="0" animBg="1"/>
      <p:bldP spid="177" grpId="0" animBg="1"/>
      <p:bldP spid="17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25623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Korisničko ponašanje unutar </a:t>
            </a:r>
            <a:r>
              <a:rPr lang="hr-HR" sz="2147" b="1" dirty="0" err="1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srgbClr val="E7E6E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projekta?</a:t>
            </a:r>
            <a:endParaRPr lang="hr-HR" sz="2147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pic>
        <p:nvPicPr>
          <p:cNvPr id="146" name="Picture 1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E316B8F-7F82-48FE-8DC3-DE9BA1759B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4954250" y="3866146"/>
            <a:ext cx="1485760" cy="991281"/>
          </a:xfrm>
          <a:prstGeom prst="rect">
            <a:avLst/>
          </a:prstGeom>
        </p:spPr>
      </p:pic>
      <p:sp>
        <p:nvSpPr>
          <p:cNvPr id="147" name="Freeform 209">
            <a:extLst>
              <a:ext uri="{FF2B5EF4-FFF2-40B4-BE49-F238E27FC236}">
                <a16:creationId xmlns:a16="http://schemas.microsoft.com/office/drawing/2014/main" id="{D3A22010-FCFB-488B-ADAC-85EC67303C2F}"/>
              </a:ext>
            </a:extLst>
          </p:cNvPr>
          <p:cNvSpPr>
            <a:spLocks noChangeAspect="1"/>
          </p:cNvSpPr>
          <p:nvPr/>
        </p:nvSpPr>
        <p:spPr bwMode="gray">
          <a:xfrm>
            <a:off x="1143486" y="1737609"/>
            <a:ext cx="2390699" cy="2252599"/>
          </a:xfrm>
          <a:custGeom>
            <a:avLst/>
            <a:gdLst/>
            <a:ahLst/>
            <a:cxnLst>
              <a:cxn ang="0">
                <a:pos x="258" y="62"/>
              </a:cxn>
              <a:cxn ang="0">
                <a:pos x="215" y="50"/>
              </a:cxn>
              <a:cxn ang="0">
                <a:pos x="180" y="12"/>
              </a:cxn>
              <a:cxn ang="0">
                <a:pos x="164" y="7"/>
              </a:cxn>
              <a:cxn ang="0">
                <a:pos x="148" y="3"/>
              </a:cxn>
              <a:cxn ang="0">
                <a:pos x="149" y="15"/>
              </a:cxn>
              <a:cxn ang="0">
                <a:pos x="138" y="19"/>
              </a:cxn>
              <a:cxn ang="0">
                <a:pos x="111" y="34"/>
              </a:cxn>
              <a:cxn ang="0">
                <a:pos x="118" y="56"/>
              </a:cxn>
              <a:cxn ang="0">
                <a:pos x="94" y="73"/>
              </a:cxn>
              <a:cxn ang="0">
                <a:pos x="95" y="95"/>
              </a:cxn>
              <a:cxn ang="0">
                <a:pos x="81" y="93"/>
              </a:cxn>
              <a:cxn ang="0">
                <a:pos x="73" y="90"/>
              </a:cxn>
              <a:cxn ang="0">
                <a:pos x="57" y="76"/>
              </a:cxn>
              <a:cxn ang="0">
                <a:pos x="30" y="92"/>
              </a:cxn>
              <a:cxn ang="0">
                <a:pos x="8" y="93"/>
              </a:cxn>
              <a:cxn ang="0">
                <a:pos x="16" y="135"/>
              </a:cxn>
              <a:cxn ang="0">
                <a:pos x="38" y="116"/>
              </a:cxn>
              <a:cxn ang="0">
                <a:pos x="65" y="113"/>
              </a:cxn>
              <a:cxn ang="0">
                <a:pos x="75" y="128"/>
              </a:cxn>
              <a:cxn ang="0">
                <a:pos x="103" y="175"/>
              </a:cxn>
              <a:cxn ang="0">
                <a:pos x="91" y="187"/>
              </a:cxn>
              <a:cxn ang="0">
                <a:pos x="119" y="216"/>
              </a:cxn>
              <a:cxn ang="0">
                <a:pos x="135" y="238"/>
              </a:cxn>
              <a:cxn ang="0">
                <a:pos x="183" y="245"/>
              </a:cxn>
              <a:cxn ang="0">
                <a:pos x="219" y="276"/>
              </a:cxn>
              <a:cxn ang="0">
                <a:pos x="203" y="237"/>
              </a:cxn>
              <a:cxn ang="0">
                <a:pos x="173" y="211"/>
              </a:cxn>
              <a:cxn ang="0">
                <a:pos x="156" y="190"/>
              </a:cxn>
              <a:cxn ang="0">
                <a:pos x="144" y="170"/>
              </a:cxn>
              <a:cxn ang="0">
                <a:pos x="143" y="157"/>
              </a:cxn>
              <a:cxn ang="0">
                <a:pos x="128" y="137"/>
              </a:cxn>
              <a:cxn ang="0">
                <a:pos x="124" y="126"/>
              </a:cxn>
              <a:cxn ang="0">
                <a:pos x="129" y="97"/>
              </a:cxn>
              <a:cxn ang="0">
                <a:pos x="151" y="116"/>
              </a:cxn>
              <a:cxn ang="0">
                <a:pos x="182" y="101"/>
              </a:cxn>
              <a:cxn ang="0">
                <a:pos x="200" y="105"/>
              </a:cxn>
              <a:cxn ang="0">
                <a:pos x="210" y="106"/>
              </a:cxn>
              <a:cxn ang="0">
                <a:pos x="229" y="106"/>
              </a:cxn>
              <a:cxn ang="0">
                <a:pos x="246" y="106"/>
              </a:cxn>
              <a:cxn ang="0">
                <a:pos x="256" y="113"/>
              </a:cxn>
              <a:cxn ang="0">
                <a:pos x="273" y="115"/>
              </a:cxn>
              <a:cxn ang="0">
                <a:pos x="283" y="111"/>
              </a:cxn>
              <a:cxn ang="0">
                <a:pos x="288" y="125"/>
              </a:cxn>
              <a:cxn ang="0">
                <a:pos x="307" y="125"/>
              </a:cxn>
              <a:cxn ang="0">
                <a:pos x="305" y="109"/>
              </a:cxn>
              <a:cxn ang="0">
                <a:pos x="311" y="100"/>
              </a:cxn>
              <a:cxn ang="0">
                <a:pos x="322" y="100"/>
              </a:cxn>
              <a:cxn ang="0">
                <a:pos x="316" y="98"/>
              </a:cxn>
              <a:cxn ang="0">
                <a:pos x="304" y="93"/>
              </a:cxn>
              <a:cxn ang="0">
                <a:pos x="297" y="89"/>
              </a:cxn>
              <a:cxn ang="0">
                <a:pos x="297" y="83"/>
              </a:cxn>
              <a:cxn ang="0">
                <a:pos x="302" y="79"/>
              </a:cxn>
              <a:cxn ang="0">
                <a:pos x="297" y="74"/>
              </a:cxn>
              <a:cxn ang="0">
                <a:pos x="291" y="73"/>
              </a:cxn>
              <a:cxn ang="0">
                <a:pos x="291" y="63"/>
              </a:cxn>
              <a:cxn ang="0">
                <a:pos x="284" y="50"/>
              </a:cxn>
            </a:cxnLst>
            <a:rect l="0" t="0" r="r" b="b"/>
            <a:pathLst>
              <a:path w="322" h="276">
                <a:moveTo>
                  <a:pt x="284" y="50"/>
                </a:moveTo>
                <a:lnTo>
                  <a:pt x="272" y="58"/>
                </a:lnTo>
                <a:lnTo>
                  <a:pt x="258" y="62"/>
                </a:lnTo>
                <a:lnTo>
                  <a:pt x="241" y="63"/>
                </a:lnTo>
                <a:lnTo>
                  <a:pt x="226" y="54"/>
                </a:lnTo>
                <a:lnTo>
                  <a:pt x="215" y="50"/>
                </a:lnTo>
                <a:lnTo>
                  <a:pt x="204" y="35"/>
                </a:lnTo>
                <a:lnTo>
                  <a:pt x="189" y="28"/>
                </a:lnTo>
                <a:lnTo>
                  <a:pt x="180" y="12"/>
                </a:lnTo>
                <a:lnTo>
                  <a:pt x="167" y="7"/>
                </a:lnTo>
                <a:lnTo>
                  <a:pt x="167" y="4"/>
                </a:lnTo>
                <a:lnTo>
                  <a:pt x="164" y="7"/>
                </a:lnTo>
                <a:lnTo>
                  <a:pt x="155" y="1"/>
                </a:lnTo>
                <a:lnTo>
                  <a:pt x="151" y="0"/>
                </a:lnTo>
                <a:lnTo>
                  <a:pt x="148" y="3"/>
                </a:lnTo>
                <a:lnTo>
                  <a:pt x="148" y="8"/>
                </a:lnTo>
                <a:lnTo>
                  <a:pt x="149" y="14"/>
                </a:lnTo>
                <a:lnTo>
                  <a:pt x="149" y="15"/>
                </a:lnTo>
                <a:lnTo>
                  <a:pt x="145" y="14"/>
                </a:lnTo>
                <a:lnTo>
                  <a:pt x="138" y="14"/>
                </a:lnTo>
                <a:lnTo>
                  <a:pt x="138" y="19"/>
                </a:lnTo>
                <a:lnTo>
                  <a:pt x="134" y="22"/>
                </a:lnTo>
                <a:lnTo>
                  <a:pt x="114" y="29"/>
                </a:lnTo>
                <a:lnTo>
                  <a:pt x="111" y="34"/>
                </a:lnTo>
                <a:lnTo>
                  <a:pt x="112" y="38"/>
                </a:lnTo>
                <a:lnTo>
                  <a:pt x="118" y="45"/>
                </a:lnTo>
                <a:lnTo>
                  <a:pt x="118" y="56"/>
                </a:lnTo>
                <a:lnTo>
                  <a:pt x="113" y="63"/>
                </a:lnTo>
                <a:lnTo>
                  <a:pt x="105" y="65"/>
                </a:lnTo>
                <a:lnTo>
                  <a:pt x="94" y="73"/>
                </a:lnTo>
                <a:lnTo>
                  <a:pt x="97" y="78"/>
                </a:lnTo>
                <a:lnTo>
                  <a:pt x="94" y="83"/>
                </a:lnTo>
                <a:lnTo>
                  <a:pt x="95" y="95"/>
                </a:lnTo>
                <a:lnTo>
                  <a:pt x="90" y="99"/>
                </a:lnTo>
                <a:lnTo>
                  <a:pt x="86" y="99"/>
                </a:lnTo>
                <a:lnTo>
                  <a:pt x="81" y="93"/>
                </a:lnTo>
                <a:lnTo>
                  <a:pt x="78" y="93"/>
                </a:lnTo>
                <a:lnTo>
                  <a:pt x="75" y="90"/>
                </a:lnTo>
                <a:lnTo>
                  <a:pt x="73" y="90"/>
                </a:lnTo>
                <a:lnTo>
                  <a:pt x="73" y="94"/>
                </a:lnTo>
                <a:lnTo>
                  <a:pt x="68" y="95"/>
                </a:lnTo>
                <a:lnTo>
                  <a:pt x="57" y="76"/>
                </a:lnTo>
                <a:lnTo>
                  <a:pt x="54" y="76"/>
                </a:lnTo>
                <a:lnTo>
                  <a:pt x="47" y="92"/>
                </a:lnTo>
                <a:lnTo>
                  <a:pt x="30" y="92"/>
                </a:lnTo>
                <a:lnTo>
                  <a:pt x="24" y="87"/>
                </a:lnTo>
                <a:lnTo>
                  <a:pt x="21" y="92"/>
                </a:lnTo>
                <a:lnTo>
                  <a:pt x="8" y="93"/>
                </a:lnTo>
                <a:lnTo>
                  <a:pt x="0" y="87"/>
                </a:lnTo>
                <a:lnTo>
                  <a:pt x="4" y="108"/>
                </a:lnTo>
                <a:lnTo>
                  <a:pt x="16" y="135"/>
                </a:lnTo>
                <a:lnTo>
                  <a:pt x="21" y="138"/>
                </a:lnTo>
                <a:lnTo>
                  <a:pt x="27" y="137"/>
                </a:lnTo>
                <a:lnTo>
                  <a:pt x="38" y="116"/>
                </a:lnTo>
                <a:lnTo>
                  <a:pt x="44" y="99"/>
                </a:lnTo>
                <a:lnTo>
                  <a:pt x="57" y="103"/>
                </a:lnTo>
                <a:lnTo>
                  <a:pt x="65" y="113"/>
                </a:lnTo>
                <a:lnTo>
                  <a:pt x="68" y="113"/>
                </a:lnTo>
                <a:lnTo>
                  <a:pt x="73" y="119"/>
                </a:lnTo>
                <a:lnTo>
                  <a:pt x="75" y="128"/>
                </a:lnTo>
                <a:lnTo>
                  <a:pt x="75" y="143"/>
                </a:lnTo>
                <a:lnTo>
                  <a:pt x="84" y="159"/>
                </a:lnTo>
                <a:lnTo>
                  <a:pt x="103" y="175"/>
                </a:lnTo>
                <a:lnTo>
                  <a:pt x="94" y="178"/>
                </a:lnTo>
                <a:lnTo>
                  <a:pt x="90" y="183"/>
                </a:lnTo>
                <a:lnTo>
                  <a:pt x="91" y="187"/>
                </a:lnTo>
                <a:lnTo>
                  <a:pt x="102" y="202"/>
                </a:lnTo>
                <a:lnTo>
                  <a:pt x="112" y="210"/>
                </a:lnTo>
                <a:lnTo>
                  <a:pt x="119" y="216"/>
                </a:lnTo>
                <a:lnTo>
                  <a:pt x="129" y="221"/>
                </a:lnTo>
                <a:lnTo>
                  <a:pt x="134" y="230"/>
                </a:lnTo>
                <a:lnTo>
                  <a:pt x="135" y="238"/>
                </a:lnTo>
                <a:lnTo>
                  <a:pt x="154" y="237"/>
                </a:lnTo>
                <a:lnTo>
                  <a:pt x="166" y="238"/>
                </a:lnTo>
                <a:lnTo>
                  <a:pt x="183" y="245"/>
                </a:lnTo>
                <a:lnTo>
                  <a:pt x="198" y="256"/>
                </a:lnTo>
                <a:lnTo>
                  <a:pt x="211" y="270"/>
                </a:lnTo>
                <a:lnTo>
                  <a:pt x="219" y="276"/>
                </a:lnTo>
                <a:lnTo>
                  <a:pt x="226" y="272"/>
                </a:lnTo>
                <a:lnTo>
                  <a:pt x="204" y="248"/>
                </a:lnTo>
                <a:lnTo>
                  <a:pt x="203" y="237"/>
                </a:lnTo>
                <a:lnTo>
                  <a:pt x="198" y="233"/>
                </a:lnTo>
                <a:lnTo>
                  <a:pt x="193" y="230"/>
                </a:lnTo>
                <a:lnTo>
                  <a:pt x="173" y="211"/>
                </a:lnTo>
                <a:lnTo>
                  <a:pt x="172" y="206"/>
                </a:lnTo>
                <a:lnTo>
                  <a:pt x="162" y="192"/>
                </a:lnTo>
                <a:lnTo>
                  <a:pt x="156" y="190"/>
                </a:lnTo>
                <a:lnTo>
                  <a:pt x="148" y="178"/>
                </a:lnTo>
                <a:lnTo>
                  <a:pt x="143" y="176"/>
                </a:lnTo>
                <a:lnTo>
                  <a:pt x="144" y="170"/>
                </a:lnTo>
                <a:lnTo>
                  <a:pt x="146" y="168"/>
                </a:lnTo>
                <a:lnTo>
                  <a:pt x="143" y="162"/>
                </a:lnTo>
                <a:lnTo>
                  <a:pt x="143" y="157"/>
                </a:lnTo>
                <a:lnTo>
                  <a:pt x="137" y="151"/>
                </a:lnTo>
                <a:lnTo>
                  <a:pt x="133" y="138"/>
                </a:lnTo>
                <a:lnTo>
                  <a:pt x="128" y="137"/>
                </a:lnTo>
                <a:lnTo>
                  <a:pt x="121" y="131"/>
                </a:lnTo>
                <a:lnTo>
                  <a:pt x="121" y="128"/>
                </a:lnTo>
                <a:lnTo>
                  <a:pt x="124" y="126"/>
                </a:lnTo>
                <a:lnTo>
                  <a:pt x="123" y="122"/>
                </a:lnTo>
                <a:lnTo>
                  <a:pt x="123" y="103"/>
                </a:lnTo>
                <a:lnTo>
                  <a:pt x="129" y="97"/>
                </a:lnTo>
                <a:lnTo>
                  <a:pt x="138" y="99"/>
                </a:lnTo>
                <a:lnTo>
                  <a:pt x="138" y="101"/>
                </a:lnTo>
                <a:lnTo>
                  <a:pt x="151" y="116"/>
                </a:lnTo>
                <a:lnTo>
                  <a:pt x="155" y="116"/>
                </a:lnTo>
                <a:lnTo>
                  <a:pt x="164" y="99"/>
                </a:lnTo>
                <a:lnTo>
                  <a:pt x="182" y="101"/>
                </a:lnTo>
                <a:lnTo>
                  <a:pt x="186" y="97"/>
                </a:lnTo>
                <a:lnTo>
                  <a:pt x="188" y="97"/>
                </a:lnTo>
                <a:lnTo>
                  <a:pt x="200" y="105"/>
                </a:lnTo>
                <a:lnTo>
                  <a:pt x="204" y="105"/>
                </a:lnTo>
                <a:lnTo>
                  <a:pt x="207" y="103"/>
                </a:lnTo>
                <a:lnTo>
                  <a:pt x="210" y="106"/>
                </a:lnTo>
                <a:lnTo>
                  <a:pt x="225" y="109"/>
                </a:lnTo>
                <a:lnTo>
                  <a:pt x="226" y="106"/>
                </a:lnTo>
                <a:lnTo>
                  <a:pt x="229" y="106"/>
                </a:lnTo>
                <a:lnTo>
                  <a:pt x="237" y="114"/>
                </a:lnTo>
                <a:lnTo>
                  <a:pt x="240" y="114"/>
                </a:lnTo>
                <a:lnTo>
                  <a:pt x="246" y="106"/>
                </a:lnTo>
                <a:lnTo>
                  <a:pt x="250" y="106"/>
                </a:lnTo>
                <a:lnTo>
                  <a:pt x="253" y="111"/>
                </a:lnTo>
                <a:lnTo>
                  <a:pt x="256" y="113"/>
                </a:lnTo>
                <a:lnTo>
                  <a:pt x="258" y="108"/>
                </a:lnTo>
                <a:lnTo>
                  <a:pt x="269" y="109"/>
                </a:lnTo>
                <a:lnTo>
                  <a:pt x="273" y="115"/>
                </a:lnTo>
                <a:lnTo>
                  <a:pt x="275" y="114"/>
                </a:lnTo>
                <a:lnTo>
                  <a:pt x="275" y="111"/>
                </a:lnTo>
                <a:lnTo>
                  <a:pt x="283" y="111"/>
                </a:lnTo>
                <a:lnTo>
                  <a:pt x="289" y="119"/>
                </a:lnTo>
                <a:lnTo>
                  <a:pt x="288" y="124"/>
                </a:lnTo>
                <a:lnTo>
                  <a:pt x="288" y="125"/>
                </a:lnTo>
                <a:lnTo>
                  <a:pt x="294" y="130"/>
                </a:lnTo>
                <a:lnTo>
                  <a:pt x="301" y="130"/>
                </a:lnTo>
                <a:lnTo>
                  <a:pt x="307" y="125"/>
                </a:lnTo>
                <a:lnTo>
                  <a:pt x="309" y="120"/>
                </a:lnTo>
                <a:lnTo>
                  <a:pt x="307" y="119"/>
                </a:lnTo>
                <a:lnTo>
                  <a:pt x="305" y="109"/>
                </a:lnTo>
                <a:lnTo>
                  <a:pt x="307" y="106"/>
                </a:lnTo>
                <a:lnTo>
                  <a:pt x="309" y="101"/>
                </a:lnTo>
                <a:lnTo>
                  <a:pt x="311" y="100"/>
                </a:lnTo>
                <a:lnTo>
                  <a:pt x="315" y="101"/>
                </a:lnTo>
                <a:lnTo>
                  <a:pt x="318" y="103"/>
                </a:lnTo>
                <a:lnTo>
                  <a:pt x="322" y="100"/>
                </a:lnTo>
                <a:lnTo>
                  <a:pt x="322" y="98"/>
                </a:lnTo>
                <a:lnTo>
                  <a:pt x="320" y="97"/>
                </a:lnTo>
                <a:lnTo>
                  <a:pt x="316" y="98"/>
                </a:lnTo>
                <a:lnTo>
                  <a:pt x="312" y="95"/>
                </a:lnTo>
                <a:lnTo>
                  <a:pt x="307" y="95"/>
                </a:lnTo>
                <a:lnTo>
                  <a:pt x="304" y="93"/>
                </a:lnTo>
                <a:lnTo>
                  <a:pt x="302" y="92"/>
                </a:lnTo>
                <a:lnTo>
                  <a:pt x="299" y="92"/>
                </a:lnTo>
                <a:lnTo>
                  <a:pt x="297" y="89"/>
                </a:lnTo>
                <a:lnTo>
                  <a:pt x="297" y="88"/>
                </a:lnTo>
                <a:lnTo>
                  <a:pt x="299" y="84"/>
                </a:lnTo>
                <a:lnTo>
                  <a:pt x="297" y="83"/>
                </a:lnTo>
                <a:lnTo>
                  <a:pt x="299" y="81"/>
                </a:lnTo>
                <a:lnTo>
                  <a:pt x="300" y="81"/>
                </a:lnTo>
                <a:lnTo>
                  <a:pt x="302" y="79"/>
                </a:lnTo>
                <a:lnTo>
                  <a:pt x="302" y="77"/>
                </a:lnTo>
                <a:lnTo>
                  <a:pt x="299" y="74"/>
                </a:lnTo>
                <a:lnTo>
                  <a:pt x="297" y="74"/>
                </a:lnTo>
                <a:lnTo>
                  <a:pt x="295" y="77"/>
                </a:lnTo>
                <a:lnTo>
                  <a:pt x="291" y="76"/>
                </a:lnTo>
                <a:lnTo>
                  <a:pt x="291" y="73"/>
                </a:lnTo>
                <a:lnTo>
                  <a:pt x="294" y="70"/>
                </a:lnTo>
                <a:lnTo>
                  <a:pt x="294" y="66"/>
                </a:lnTo>
                <a:lnTo>
                  <a:pt x="291" y="63"/>
                </a:lnTo>
                <a:lnTo>
                  <a:pt x="293" y="61"/>
                </a:lnTo>
                <a:lnTo>
                  <a:pt x="293" y="57"/>
                </a:lnTo>
                <a:lnTo>
                  <a:pt x="284" y="50"/>
                </a:lnTo>
                <a:close/>
              </a:path>
            </a:pathLst>
          </a:custGeom>
          <a:solidFill>
            <a:srgbClr val="41A9A4"/>
          </a:solidFill>
          <a:ln w="6350" cap="flat" cmpd="sng">
            <a:solidFill>
              <a:srgbClr val="FFFFFF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818114">
              <a:defRPr/>
            </a:pPr>
            <a:endParaRPr lang="en-US" sz="1610" kern="0" dirty="0">
              <a:solidFill>
                <a:prstClr val="black"/>
              </a:solidFill>
              <a:latin typeface="Lato Light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EAFAE050-1D97-4C73-B239-8EFEE288D56C}"/>
              </a:ext>
            </a:extLst>
          </p:cNvPr>
          <p:cNvSpPr/>
          <p:nvPr/>
        </p:nvSpPr>
        <p:spPr>
          <a:xfrm>
            <a:off x="1050911" y="4174393"/>
            <a:ext cx="1832381" cy="75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1. Upravljanje</a:t>
            </a:r>
            <a:r>
              <a:rPr lang="ms-MY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 komponent</a:t>
            </a:r>
            <a:r>
              <a:rPr lang="hr-HR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ama</a:t>
            </a:r>
            <a:r>
              <a:rPr lang="ms-MY" sz="1432" dirty="0">
                <a:solidFill>
                  <a:srgbClr val="7EC44E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 el. mreže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4E00957F-5C65-4AEB-8CC3-0D195D7CED01}"/>
              </a:ext>
            </a:extLst>
          </p:cNvPr>
          <p:cNvSpPr/>
          <p:nvPr/>
        </p:nvSpPr>
        <p:spPr>
          <a:xfrm>
            <a:off x="2643605" y="4725863"/>
            <a:ext cx="2036944" cy="753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2. </a:t>
            </a:r>
            <a:r>
              <a:rPr lang="ms-MY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Profiliranje ponašanja </a:t>
            </a:r>
            <a:r>
              <a:rPr lang="hr-HR" sz="1432" dirty="0">
                <a:solidFill>
                  <a:srgbClr val="5BBE77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za poslovne usluge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2C0EBEA0-93D5-489B-9DAB-69B151BDDD6B}"/>
              </a:ext>
            </a:extLst>
          </p:cNvPr>
          <p:cNvSpPr/>
          <p:nvPr/>
        </p:nvSpPr>
        <p:spPr>
          <a:xfrm>
            <a:off x="3213858" y="3113112"/>
            <a:ext cx="2279554" cy="53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18114"/>
            <a:r>
              <a:rPr lang="hr-HR" sz="1432" dirty="0">
                <a:solidFill>
                  <a:srgbClr val="25B7AB"/>
                </a:solidFill>
                <a:latin typeface="Lato Medium" panose="020F0602020204030203" pitchFamily="34" charset="0"/>
                <a:ea typeface="Open Sans" panose="020B0606030504020204" pitchFamily="34" charset="0"/>
                <a:cs typeface="Lato Medium" panose="020F0602020204030203" pitchFamily="34" charset="0"/>
              </a:rPr>
              <a:t>3. KPI analize i poslovna integracija</a:t>
            </a: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735B28E4-3964-4CB0-9B7C-D0D249FBDB0A}"/>
              </a:ext>
            </a:extLst>
          </p:cNvPr>
          <p:cNvSpPr/>
          <p:nvPr/>
        </p:nvSpPr>
        <p:spPr>
          <a:xfrm>
            <a:off x="3915605" y="2138071"/>
            <a:ext cx="1040037" cy="986472"/>
          </a:xfrm>
          <a:prstGeom prst="ellipse">
            <a:avLst/>
          </a:prstGeom>
          <a:solidFill>
            <a:srgbClr val="25B7AB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3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B2730DA5-C790-49CA-8512-4799C6B428B9}"/>
              </a:ext>
            </a:extLst>
          </p:cNvPr>
          <p:cNvSpPr/>
          <p:nvPr/>
        </p:nvSpPr>
        <p:spPr>
          <a:xfrm>
            <a:off x="2793040" y="3594740"/>
            <a:ext cx="1040037" cy="1031413"/>
          </a:xfrm>
          <a:prstGeom prst="ellipse">
            <a:avLst/>
          </a:prstGeom>
          <a:solidFill>
            <a:srgbClr val="5BBE77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2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A89CF039-97E2-4B4F-AD0A-967443881D81}"/>
              </a:ext>
            </a:extLst>
          </p:cNvPr>
          <p:cNvSpPr/>
          <p:nvPr/>
        </p:nvSpPr>
        <p:spPr>
          <a:xfrm>
            <a:off x="1270453" y="3200525"/>
            <a:ext cx="1040037" cy="985315"/>
          </a:xfrm>
          <a:prstGeom prst="ellipse">
            <a:avLst/>
          </a:prstGeom>
          <a:solidFill>
            <a:srgbClr val="7EC44E"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r>
              <a:rPr lang="hr-HR" sz="2147" b="1" kern="0" dirty="0">
                <a:solidFill>
                  <a:prstClr val="white"/>
                </a:solidFill>
                <a:latin typeface="Simple-Line-Icons" panose="02000503000000000000" pitchFamily="2" charset="2"/>
              </a:rPr>
              <a:t>1</a:t>
            </a:r>
            <a:endParaRPr lang="en-US" sz="2147" b="1" kern="0" dirty="0">
              <a:solidFill>
                <a:prstClr val="white"/>
              </a:solidFill>
              <a:latin typeface="Lato Light"/>
            </a:endParaRPr>
          </a:p>
        </p:txBody>
      </p: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4414401E-DADB-403B-B593-90053CE8CB53}"/>
              </a:ext>
            </a:extLst>
          </p:cNvPr>
          <p:cNvCxnSpPr>
            <a:stCxn id="158" idx="5"/>
          </p:cNvCxnSpPr>
          <p:nvPr/>
        </p:nvCxnSpPr>
        <p:spPr>
          <a:xfrm>
            <a:off x="2624119" y="2234349"/>
            <a:ext cx="1255086" cy="2922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46354A1-B14B-4444-94BC-FD1A89DF9E77}"/>
              </a:ext>
            </a:extLst>
          </p:cNvPr>
          <p:cNvCxnSpPr>
            <a:stCxn id="158" idx="3"/>
          </p:cNvCxnSpPr>
          <p:nvPr/>
        </p:nvCxnSpPr>
        <p:spPr>
          <a:xfrm rot="18337181" flipH="1">
            <a:off x="2485723" y="2525502"/>
            <a:ext cx="458200" cy="116524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0877F69E-18BC-4CCB-9627-E2547DB8FDEC}"/>
              </a:ext>
            </a:extLst>
          </p:cNvPr>
          <p:cNvCxnSpPr>
            <a:stCxn id="158" idx="2"/>
          </p:cNvCxnSpPr>
          <p:nvPr/>
        </p:nvCxnSpPr>
        <p:spPr>
          <a:xfrm rot="18337181" flipH="1">
            <a:off x="1643069" y="2784067"/>
            <a:ext cx="695856" cy="12156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Picture 15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E75FE22-41EA-4032-9553-34ED15568B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6" t="7056" r="13296" b="59446"/>
          <a:stretch/>
        </p:blipFill>
        <p:spPr>
          <a:xfrm>
            <a:off x="1916898" y="1970257"/>
            <a:ext cx="892737" cy="595624"/>
          </a:xfrm>
          <a:prstGeom prst="rect">
            <a:avLst/>
          </a:prstGeom>
        </p:spPr>
      </p:pic>
      <p:sp>
        <p:nvSpPr>
          <p:cNvPr id="158" name="Oval 157">
            <a:extLst>
              <a:ext uri="{FF2B5EF4-FFF2-40B4-BE49-F238E27FC236}">
                <a16:creationId xmlns:a16="http://schemas.microsoft.com/office/drawing/2014/main" id="{63779B5E-0076-4E76-93F7-2F0A02AB0004}"/>
              </a:ext>
            </a:extLst>
          </p:cNvPr>
          <p:cNvSpPr/>
          <p:nvPr/>
        </p:nvSpPr>
        <p:spPr>
          <a:xfrm rot="18337181">
            <a:off x="2017729" y="1969417"/>
            <a:ext cx="605799" cy="621950"/>
          </a:xfrm>
          <a:prstGeom prst="ellipse">
            <a:avLst/>
          </a:prstGeom>
          <a:noFill/>
          <a:ln>
            <a:solidFill>
              <a:schemeClr val="bg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9" name="Arc 158">
            <a:extLst>
              <a:ext uri="{FF2B5EF4-FFF2-40B4-BE49-F238E27FC236}">
                <a16:creationId xmlns:a16="http://schemas.microsoft.com/office/drawing/2014/main" id="{B6B2C614-D372-4034-A03F-A437B6582761}"/>
              </a:ext>
            </a:extLst>
          </p:cNvPr>
          <p:cNvSpPr/>
          <p:nvPr/>
        </p:nvSpPr>
        <p:spPr>
          <a:xfrm rot="6237929">
            <a:off x="4390906" y="4047078"/>
            <a:ext cx="923100" cy="1418834"/>
          </a:xfrm>
          <a:prstGeom prst="arc">
            <a:avLst>
              <a:gd name="adj1" fmla="val 15868944"/>
              <a:gd name="adj2" fmla="val 0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25" name="Arc 124">
            <a:extLst>
              <a:ext uri="{FF2B5EF4-FFF2-40B4-BE49-F238E27FC236}">
                <a16:creationId xmlns:a16="http://schemas.microsoft.com/office/drawing/2014/main" id="{78538DBA-2761-4ECC-932D-976D99B2FD54}"/>
              </a:ext>
            </a:extLst>
          </p:cNvPr>
          <p:cNvSpPr/>
          <p:nvPr/>
        </p:nvSpPr>
        <p:spPr>
          <a:xfrm rot="13980846">
            <a:off x="5859644" y="2360082"/>
            <a:ext cx="923100" cy="1932474"/>
          </a:xfrm>
          <a:prstGeom prst="arc">
            <a:avLst>
              <a:gd name="adj1" fmla="val 16148714"/>
              <a:gd name="adj2" fmla="val 2038932"/>
            </a:avLst>
          </a:prstGeom>
          <a:noFill/>
          <a:ln w="6350" cap="flat" cmpd="sng" algn="ctr">
            <a:solidFill>
              <a:srgbClr val="7EC44E"/>
            </a:solidFill>
            <a:prstDash val="dash"/>
            <a:miter lim="800000"/>
            <a:headEnd type="oval" w="med" len="med"/>
            <a:tailEnd type="oval" w="med" len="med"/>
          </a:ln>
          <a:effectLst/>
        </p:spPr>
        <p:txBody>
          <a:bodyPr rtlCol="0" anchor="ctr"/>
          <a:lstStyle/>
          <a:p>
            <a:pPr algn="ctr" defTabSz="818114">
              <a:defRPr/>
            </a:pPr>
            <a:endParaRPr lang="en-MY" sz="1610" kern="0">
              <a:solidFill>
                <a:srgbClr val="FFFFFF"/>
              </a:solidFill>
              <a:latin typeface="Lato Light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502CC4E7-3E9D-49C7-8B89-62DB94A13EC6}"/>
              </a:ext>
            </a:extLst>
          </p:cNvPr>
          <p:cNvSpPr/>
          <p:nvPr/>
        </p:nvSpPr>
        <p:spPr>
          <a:xfrm>
            <a:off x="6377188" y="4482152"/>
            <a:ext cx="1642263" cy="1000980"/>
          </a:xfrm>
          <a:prstGeom prst="rect">
            <a:avLst/>
          </a:prstGeom>
          <a:noFill/>
          <a:ln>
            <a:noFill/>
          </a:ln>
        </p:spPr>
        <p:txBody>
          <a:bodyPr wrap="square" numCol="1" spcCol="356616">
            <a:spAutoFit/>
          </a:bodyPr>
          <a:lstStyle/>
          <a:p>
            <a:pPr indent="-545396" algn="r" defTabSz="818114"/>
            <a:r>
              <a:rPr lang="hr-HR" sz="1253" b="1" dirty="0">
                <a:solidFill>
                  <a:srgbClr val="FFFFFF"/>
                </a:solidFill>
                <a:latin typeface="Lato Heavy"/>
                <a:ea typeface="Open Sans" panose="020B0606030504020204" pitchFamily="34" charset="0"/>
                <a:cs typeface="Lato Medium" panose="020F0602020204030203" pitchFamily="34" charset="0"/>
              </a:rPr>
              <a:t>Nepoznati korisnici</a:t>
            </a:r>
            <a:endParaRPr lang="ms-MY" sz="1253" b="1" dirty="0">
              <a:solidFill>
                <a:srgbClr val="FFFFFF"/>
              </a:solidFill>
              <a:latin typeface="Lato Heavy"/>
              <a:ea typeface="Open Sans" panose="020B0606030504020204" pitchFamily="34" charset="0"/>
              <a:cs typeface="Lato Medium" panose="020F0602020204030203" pitchFamily="34" charset="0"/>
            </a:endParaRPr>
          </a:p>
          <a:p>
            <a:pPr indent="-545396" algn="r" defTabSz="818114"/>
            <a:r>
              <a:rPr lang="hr-HR" sz="1163" dirty="0">
                <a:solidFill>
                  <a:srgbClr val="FFFFFF"/>
                </a:solidFill>
                <a:latin typeface="Lato Light"/>
                <a:ea typeface="Open Sans" panose="020B0606030504020204" pitchFamily="34" charset="0"/>
                <a:cs typeface="Open Sans" panose="020B0606030504020204" pitchFamily="34" charset="0"/>
              </a:rPr>
              <a:t>Korisnici koji se nisu registrirali ili korisnici koji su došli prvi put u sustav</a:t>
            </a:r>
            <a:endParaRPr lang="ms-MY" sz="1074" dirty="0">
              <a:solidFill>
                <a:srgbClr val="FFFFFF"/>
              </a:solidFill>
              <a:latin typeface="Lato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C084D321-0B8F-4220-B790-DEF0CF608EED}"/>
              </a:ext>
            </a:extLst>
          </p:cNvPr>
          <p:cNvSpPr/>
          <p:nvPr/>
        </p:nvSpPr>
        <p:spPr>
          <a:xfrm>
            <a:off x="8283159" y="4289507"/>
            <a:ext cx="1839744" cy="1000980"/>
          </a:xfrm>
          <a:prstGeom prst="rect">
            <a:avLst/>
          </a:prstGeom>
          <a:noFill/>
          <a:ln>
            <a:noFill/>
          </a:ln>
        </p:spPr>
        <p:txBody>
          <a:bodyPr wrap="square" numCol="1" spcCol="356616">
            <a:spAutoFit/>
          </a:bodyPr>
          <a:lstStyle/>
          <a:p>
            <a:pPr indent="-545396" defTabSz="818114"/>
            <a:r>
              <a:rPr lang="hr-HR" sz="1253" b="1" dirty="0">
                <a:solidFill>
                  <a:srgbClr val="FFFFFF"/>
                </a:solidFill>
                <a:latin typeface="Lato Heavy"/>
                <a:ea typeface="Open Sans" panose="020B0606030504020204" pitchFamily="34" charset="0"/>
                <a:cs typeface="Open Sans" panose="020B0606030504020204" pitchFamily="34" charset="0"/>
              </a:rPr>
              <a:t>Poznati korisnici</a:t>
            </a:r>
            <a:endParaRPr lang="ms-MY" sz="1253" b="1" dirty="0">
              <a:solidFill>
                <a:srgbClr val="FFFFFF"/>
              </a:solidFill>
              <a:latin typeface="Lato Heavy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545396" defTabSz="818114"/>
            <a:r>
              <a:rPr lang="hr-HR" sz="1163" dirty="0">
                <a:solidFill>
                  <a:srgbClr val="FFFFFF"/>
                </a:solidFill>
                <a:latin typeface="Lato Light"/>
                <a:ea typeface="Open Sans" panose="020B0606030504020204" pitchFamily="34" charset="0"/>
                <a:cs typeface="Open Sans" panose="020B0606030504020204" pitchFamily="34" charset="0"/>
              </a:rPr>
              <a:t>Korisnici za koje imamo </a:t>
            </a:r>
            <a:r>
              <a:rPr lang="hr-HR" sz="1163" dirty="0" err="1">
                <a:solidFill>
                  <a:srgbClr val="FFFFFF"/>
                </a:solidFill>
                <a:latin typeface="Lato Light"/>
                <a:ea typeface="Open Sans" panose="020B0606030504020204" pitchFamily="34" charset="0"/>
                <a:cs typeface="Open Sans" panose="020B0606030504020204" pitchFamily="34" charset="0"/>
              </a:rPr>
              <a:t>unique</a:t>
            </a:r>
            <a:r>
              <a:rPr lang="hr-HR" sz="1163" dirty="0">
                <a:solidFill>
                  <a:srgbClr val="FFFFFF"/>
                </a:solidFill>
                <a:latin typeface="Lato Light"/>
                <a:ea typeface="Open Sans" panose="020B0606030504020204" pitchFamily="34" charset="0"/>
                <a:cs typeface="Open Sans" panose="020B0606030504020204" pitchFamily="34" charset="0"/>
              </a:rPr>
              <a:t> ID tj. korisnici za koje postoje povijesni podaci </a:t>
            </a:r>
            <a:endParaRPr lang="ms-MY" sz="1074" dirty="0">
              <a:solidFill>
                <a:srgbClr val="FFFFFF"/>
              </a:solidFill>
              <a:latin typeface="Lato Ligh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28134112-ECE3-4E70-AE69-ED8BDDF98C6D}"/>
              </a:ext>
            </a:extLst>
          </p:cNvPr>
          <p:cNvGrpSpPr/>
          <p:nvPr/>
        </p:nvGrpSpPr>
        <p:grpSpPr>
          <a:xfrm>
            <a:off x="6899947" y="3756701"/>
            <a:ext cx="729533" cy="682842"/>
            <a:chOff x="4652420" y="2543725"/>
            <a:chExt cx="1449394" cy="1449394"/>
          </a:xfrm>
        </p:grpSpPr>
        <p:sp>
          <p:nvSpPr>
            <p:cNvPr id="141" name="Shape 1040">
              <a:extLst>
                <a:ext uri="{FF2B5EF4-FFF2-40B4-BE49-F238E27FC236}">
                  <a16:creationId xmlns:a16="http://schemas.microsoft.com/office/drawing/2014/main" id="{05454A8F-B44B-4CBA-A58D-C5141A9A42BA}"/>
                </a:ext>
              </a:extLst>
            </p:cNvPr>
            <p:cNvSpPr/>
            <p:nvPr/>
          </p:nvSpPr>
          <p:spPr>
            <a:xfrm>
              <a:off x="4652420" y="2543725"/>
              <a:ext cx="1449394" cy="144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34087" tIns="34087" rIns="34087" bIns="34087" numCol="1" anchor="ctr">
              <a:noAutofit/>
            </a:bodyPr>
            <a:lstStyle/>
            <a:p>
              <a:pPr defTabSz="818114">
                <a:defRPr/>
              </a:pPr>
              <a:endParaRPr sz="1208" kern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142" name="Group 3929">
              <a:extLst>
                <a:ext uri="{FF2B5EF4-FFF2-40B4-BE49-F238E27FC236}">
                  <a16:creationId xmlns:a16="http://schemas.microsoft.com/office/drawing/2014/main" id="{26EF1F05-BD02-4352-9A72-B524E2B2A438}"/>
                </a:ext>
              </a:extLst>
            </p:cNvPr>
            <p:cNvGrpSpPr/>
            <p:nvPr/>
          </p:nvGrpSpPr>
          <p:grpSpPr>
            <a:xfrm>
              <a:off x="5207744" y="2839140"/>
              <a:ext cx="338745" cy="855318"/>
              <a:chOff x="0" y="0"/>
              <a:chExt cx="1037079" cy="2617920"/>
            </a:xfrm>
            <a:solidFill>
              <a:srgbClr val="2B2B2B"/>
            </a:solidFill>
          </p:grpSpPr>
          <p:sp>
            <p:nvSpPr>
              <p:cNvPr id="143" name="Shape 3927">
                <a:extLst>
                  <a:ext uri="{FF2B5EF4-FFF2-40B4-BE49-F238E27FC236}">
                    <a16:creationId xmlns:a16="http://schemas.microsoft.com/office/drawing/2014/main" id="{D80A4B2C-BE07-47C4-8775-AAD8CD2B7865}"/>
                  </a:ext>
                </a:extLst>
              </p:cNvPr>
              <p:cNvSpPr/>
              <p:nvPr/>
            </p:nvSpPr>
            <p:spPr>
              <a:xfrm>
                <a:off x="0" y="448465"/>
                <a:ext cx="1037080" cy="2169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818114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387" b="1" kern="0" dirty="0">
                  <a:solidFill>
                    <a:srgbClr val="FFFFFF"/>
                  </a:solidFill>
                  <a:latin typeface="Kontrapunkt Bob Bold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144" name="Shape 3928">
                <a:extLst>
                  <a:ext uri="{FF2B5EF4-FFF2-40B4-BE49-F238E27FC236}">
                    <a16:creationId xmlns:a16="http://schemas.microsoft.com/office/drawing/2014/main" id="{FA60E824-8E04-43ED-A4BD-36001A346709}"/>
                  </a:ext>
                </a:extLst>
              </p:cNvPr>
              <p:cNvSpPr/>
              <p:nvPr/>
            </p:nvSpPr>
            <p:spPr>
              <a:xfrm>
                <a:off x="319533" y="0"/>
                <a:ext cx="414836" cy="409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818114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387" b="1" kern="0">
                  <a:solidFill>
                    <a:srgbClr val="FFFFFF"/>
                  </a:solidFill>
                  <a:latin typeface="Kontrapunkt Bob Bold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</p:grp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91DFC9E-C3D9-446D-9381-7F9EFF33AF7C}"/>
              </a:ext>
            </a:extLst>
          </p:cNvPr>
          <p:cNvGrpSpPr/>
          <p:nvPr/>
        </p:nvGrpSpPr>
        <p:grpSpPr>
          <a:xfrm>
            <a:off x="8844862" y="3495891"/>
            <a:ext cx="731575" cy="682842"/>
            <a:chOff x="4652420" y="2543725"/>
            <a:chExt cx="1449394" cy="1449394"/>
          </a:xfrm>
        </p:grpSpPr>
        <p:sp>
          <p:nvSpPr>
            <p:cNvPr id="171" name="Shape 1040">
              <a:extLst>
                <a:ext uri="{FF2B5EF4-FFF2-40B4-BE49-F238E27FC236}">
                  <a16:creationId xmlns:a16="http://schemas.microsoft.com/office/drawing/2014/main" id="{B8622D09-36FA-496B-9BD6-71FD38246D3D}"/>
                </a:ext>
              </a:extLst>
            </p:cNvPr>
            <p:cNvSpPr/>
            <p:nvPr/>
          </p:nvSpPr>
          <p:spPr>
            <a:xfrm>
              <a:off x="4652420" y="2543725"/>
              <a:ext cx="1449394" cy="144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solidFill>
              <a:srgbClr val="7EC44E"/>
            </a:solidFill>
            <a:ln w="12700" cap="flat">
              <a:noFill/>
              <a:miter lim="400000"/>
            </a:ln>
            <a:effectLst/>
          </p:spPr>
          <p:txBody>
            <a:bodyPr wrap="square" lIns="34087" tIns="34087" rIns="34087" bIns="34087" numCol="1" anchor="ctr">
              <a:noAutofit/>
            </a:bodyPr>
            <a:lstStyle/>
            <a:p>
              <a:pPr defTabSz="818114">
                <a:defRPr/>
              </a:pPr>
              <a:endParaRPr sz="1208" kern="0">
                <a:solidFill>
                  <a:prstClr val="black"/>
                </a:solidFill>
                <a:latin typeface="Lato Light"/>
              </a:endParaRPr>
            </a:p>
          </p:txBody>
        </p:sp>
        <p:grpSp>
          <p:nvGrpSpPr>
            <p:cNvPr id="172" name="Group 3929">
              <a:extLst>
                <a:ext uri="{FF2B5EF4-FFF2-40B4-BE49-F238E27FC236}">
                  <a16:creationId xmlns:a16="http://schemas.microsoft.com/office/drawing/2014/main" id="{22C91504-7A0D-4835-ACAB-487182B2691A}"/>
                </a:ext>
              </a:extLst>
            </p:cNvPr>
            <p:cNvGrpSpPr/>
            <p:nvPr/>
          </p:nvGrpSpPr>
          <p:grpSpPr>
            <a:xfrm>
              <a:off x="5207744" y="2839140"/>
              <a:ext cx="338745" cy="855318"/>
              <a:chOff x="0" y="0"/>
              <a:chExt cx="1037079" cy="2617920"/>
            </a:xfrm>
            <a:solidFill>
              <a:srgbClr val="2B2B2B"/>
            </a:solidFill>
          </p:grpSpPr>
          <p:sp>
            <p:nvSpPr>
              <p:cNvPr id="173" name="Shape 3927">
                <a:extLst>
                  <a:ext uri="{FF2B5EF4-FFF2-40B4-BE49-F238E27FC236}">
                    <a16:creationId xmlns:a16="http://schemas.microsoft.com/office/drawing/2014/main" id="{FB107C7C-918C-412C-BFB2-A6B775CCC1F5}"/>
                  </a:ext>
                </a:extLst>
              </p:cNvPr>
              <p:cNvSpPr/>
              <p:nvPr/>
            </p:nvSpPr>
            <p:spPr>
              <a:xfrm>
                <a:off x="0" y="448465"/>
                <a:ext cx="1037080" cy="21694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6338" y="0"/>
                    </a:moveTo>
                    <a:cubicBezTo>
                      <a:pt x="5538" y="0"/>
                      <a:pt x="5538" y="0"/>
                      <a:pt x="5538" y="0"/>
                    </a:cubicBezTo>
                    <a:cubicBezTo>
                      <a:pt x="1662" y="0"/>
                      <a:pt x="0" y="1580"/>
                      <a:pt x="0" y="2107"/>
                    </a:cubicBezTo>
                    <a:cubicBezTo>
                      <a:pt x="0" y="9746"/>
                      <a:pt x="0" y="9746"/>
                      <a:pt x="0" y="9746"/>
                    </a:cubicBezTo>
                    <a:cubicBezTo>
                      <a:pt x="0" y="10141"/>
                      <a:pt x="831" y="10537"/>
                      <a:pt x="1938" y="10537"/>
                    </a:cubicBezTo>
                    <a:cubicBezTo>
                      <a:pt x="3046" y="10537"/>
                      <a:pt x="3600" y="10141"/>
                      <a:pt x="3600" y="9746"/>
                    </a:cubicBezTo>
                    <a:cubicBezTo>
                      <a:pt x="3600" y="3424"/>
                      <a:pt x="3600" y="3424"/>
                      <a:pt x="3600" y="3424"/>
                    </a:cubicBezTo>
                    <a:cubicBezTo>
                      <a:pt x="5262" y="3424"/>
                      <a:pt x="5262" y="3424"/>
                      <a:pt x="5262" y="3424"/>
                    </a:cubicBezTo>
                    <a:cubicBezTo>
                      <a:pt x="5262" y="9483"/>
                      <a:pt x="5262" y="9483"/>
                      <a:pt x="5262" y="9483"/>
                    </a:cubicBezTo>
                    <a:cubicBezTo>
                      <a:pt x="5262" y="9483"/>
                      <a:pt x="5262" y="9615"/>
                      <a:pt x="5262" y="9746"/>
                    </a:cubicBezTo>
                    <a:cubicBezTo>
                      <a:pt x="5262" y="20283"/>
                      <a:pt x="5262" y="20283"/>
                      <a:pt x="5262" y="20283"/>
                    </a:cubicBezTo>
                    <a:cubicBezTo>
                      <a:pt x="5262" y="21073"/>
                      <a:pt x="6369" y="21600"/>
                      <a:pt x="7754" y="21600"/>
                    </a:cubicBezTo>
                    <a:cubicBezTo>
                      <a:pt x="9138" y="21600"/>
                      <a:pt x="10246" y="21073"/>
                      <a:pt x="10246" y="20283"/>
                    </a:cubicBezTo>
                    <a:cubicBezTo>
                      <a:pt x="10246" y="10932"/>
                      <a:pt x="10246" y="10932"/>
                      <a:pt x="10246" y="10932"/>
                    </a:cubicBezTo>
                    <a:cubicBezTo>
                      <a:pt x="11354" y="10932"/>
                      <a:pt x="11354" y="10932"/>
                      <a:pt x="11354" y="10932"/>
                    </a:cubicBezTo>
                    <a:cubicBezTo>
                      <a:pt x="11354" y="20283"/>
                      <a:pt x="11354" y="20283"/>
                      <a:pt x="11354" y="20283"/>
                    </a:cubicBezTo>
                    <a:cubicBezTo>
                      <a:pt x="11354" y="21073"/>
                      <a:pt x="12462" y="21600"/>
                      <a:pt x="13846" y="21600"/>
                    </a:cubicBezTo>
                    <a:cubicBezTo>
                      <a:pt x="15231" y="21600"/>
                      <a:pt x="16338" y="21073"/>
                      <a:pt x="16338" y="20283"/>
                    </a:cubicBezTo>
                    <a:cubicBezTo>
                      <a:pt x="16338" y="3424"/>
                      <a:pt x="16338" y="3424"/>
                      <a:pt x="16338" y="3424"/>
                    </a:cubicBezTo>
                    <a:cubicBezTo>
                      <a:pt x="17723" y="3424"/>
                      <a:pt x="17723" y="3424"/>
                      <a:pt x="17723" y="3424"/>
                    </a:cubicBezTo>
                    <a:cubicBezTo>
                      <a:pt x="17723" y="9746"/>
                      <a:pt x="17723" y="9746"/>
                      <a:pt x="17723" y="9746"/>
                    </a:cubicBezTo>
                    <a:cubicBezTo>
                      <a:pt x="17723" y="10141"/>
                      <a:pt x="18554" y="10537"/>
                      <a:pt x="19662" y="10537"/>
                    </a:cubicBezTo>
                    <a:cubicBezTo>
                      <a:pt x="20769" y="10537"/>
                      <a:pt x="21600" y="10141"/>
                      <a:pt x="21600" y="9746"/>
                    </a:cubicBezTo>
                    <a:cubicBezTo>
                      <a:pt x="21600" y="1976"/>
                      <a:pt x="21600" y="1976"/>
                      <a:pt x="21600" y="1976"/>
                    </a:cubicBezTo>
                    <a:cubicBezTo>
                      <a:pt x="21600" y="1317"/>
                      <a:pt x="19938" y="0"/>
                      <a:pt x="16338" y="0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818114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387" b="1" kern="0" dirty="0">
                  <a:solidFill>
                    <a:srgbClr val="FFFFFF"/>
                  </a:solidFill>
                  <a:latin typeface="Kontrapunkt Bob Bold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  <p:sp>
            <p:nvSpPr>
              <p:cNvPr id="174" name="Shape 3928">
                <a:extLst>
                  <a:ext uri="{FF2B5EF4-FFF2-40B4-BE49-F238E27FC236}">
                    <a16:creationId xmlns:a16="http://schemas.microsoft.com/office/drawing/2014/main" id="{DA011549-EEBF-493E-A30B-5CCAC6062811}"/>
                  </a:ext>
                </a:extLst>
              </p:cNvPr>
              <p:cNvSpPr/>
              <p:nvPr/>
            </p:nvSpPr>
            <p:spPr>
              <a:xfrm>
                <a:off x="319533" y="0"/>
                <a:ext cx="414836" cy="409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818114">
                  <a:defRPr sz="3100" b="1">
                    <a:latin typeface="Kontrapunkt Bob Bold"/>
                    <a:ea typeface="Kontrapunkt Bob Bold"/>
                    <a:cs typeface="Kontrapunkt Bob Bold"/>
                    <a:sym typeface="Kontrapunkt Bob Bold"/>
                  </a:defRPr>
                </a:pPr>
                <a:endParaRPr sz="1387" b="1" kern="0">
                  <a:solidFill>
                    <a:srgbClr val="FFFFFF"/>
                  </a:solidFill>
                  <a:latin typeface="Kontrapunkt Bob Bold"/>
                  <a:ea typeface="Kontrapunkt Bob Bold"/>
                  <a:cs typeface="Kontrapunkt Bob Bold"/>
                  <a:sym typeface="Kontrapunkt Bob Bold"/>
                </a:endParaRPr>
              </a:p>
            </p:txBody>
          </p:sp>
        </p:grp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D2F3CF8-7F13-4EB2-91CA-D40DEF8D5D83}"/>
              </a:ext>
            </a:extLst>
          </p:cNvPr>
          <p:cNvCxnSpPr/>
          <p:nvPr/>
        </p:nvCxnSpPr>
        <p:spPr>
          <a:xfrm flipH="1">
            <a:off x="7231995" y="3374700"/>
            <a:ext cx="117969" cy="3293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95CD293-AE63-4BBE-B207-E1F45CF7B7EE}"/>
              </a:ext>
            </a:extLst>
          </p:cNvPr>
          <p:cNvCxnSpPr>
            <a:cxnSpLocks/>
          </p:cNvCxnSpPr>
          <p:nvPr/>
        </p:nvCxnSpPr>
        <p:spPr>
          <a:xfrm>
            <a:off x="8564566" y="3374700"/>
            <a:ext cx="259574" cy="2421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52E8CDA-E1E1-4F92-B6EE-0ABCFBAF16AD}"/>
              </a:ext>
            </a:extLst>
          </p:cNvPr>
          <p:cNvSpPr/>
          <p:nvPr/>
        </p:nvSpPr>
        <p:spPr>
          <a:xfrm>
            <a:off x="8669778" y="3429001"/>
            <a:ext cx="1069218" cy="84730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6" name="Group 4">
            <a:extLst>
              <a:ext uri="{FF2B5EF4-FFF2-40B4-BE49-F238E27FC236}">
                <a16:creationId xmlns:a16="http://schemas.microsoft.com/office/drawing/2014/main" id="{34820197-1E2B-471F-8161-0A8A00471F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15266" y="1407841"/>
            <a:ext cx="2725022" cy="2035205"/>
            <a:chOff x="3285" y="1736"/>
            <a:chExt cx="3978" cy="2971"/>
          </a:xfrm>
        </p:grpSpPr>
        <p:sp>
          <p:nvSpPr>
            <p:cNvPr id="177" name="AutoShape 3">
              <a:extLst>
                <a:ext uri="{FF2B5EF4-FFF2-40B4-BE49-F238E27FC236}">
                  <a16:creationId xmlns:a16="http://schemas.microsoft.com/office/drawing/2014/main" id="{189C341C-FF17-43DF-B840-5B11B0FF0AB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87" y="1736"/>
              <a:ext cx="3976" cy="2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grpSp>
          <p:nvGrpSpPr>
            <p:cNvPr id="178" name="Group 205">
              <a:extLst>
                <a:ext uri="{FF2B5EF4-FFF2-40B4-BE49-F238E27FC236}">
                  <a16:creationId xmlns:a16="http://schemas.microsoft.com/office/drawing/2014/main" id="{CB91ADB8-8A57-4FBD-AB2A-6EA945D4D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3" y="1736"/>
              <a:ext cx="3858" cy="2600"/>
              <a:chOff x="3403" y="1736"/>
              <a:chExt cx="3858" cy="2600"/>
            </a:xfrm>
          </p:grpSpPr>
          <p:sp>
            <p:nvSpPr>
              <p:cNvPr id="326" name="Freeform 5">
                <a:extLst>
                  <a:ext uri="{FF2B5EF4-FFF2-40B4-BE49-F238E27FC236}">
                    <a16:creationId xmlns:a16="http://schemas.microsoft.com/office/drawing/2014/main" id="{146B8368-40FA-42D3-82DD-9A2ED1E04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" y="1736"/>
                <a:ext cx="353" cy="355"/>
              </a:xfrm>
              <a:custGeom>
                <a:avLst/>
                <a:gdLst>
                  <a:gd name="T0" fmla="*/ 146 w 149"/>
                  <a:gd name="T1" fmla="*/ 54 h 150"/>
                  <a:gd name="T2" fmla="*/ 132 w 149"/>
                  <a:gd name="T3" fmla="*/ 43 h 150"/>
                  <a:gd name="T4" fmla="*/ 130 w 149"/>
                  <a:gd name="T5" fmla="*/ 25 h 150"/>
                  <a:gd name="T6" fmla="*/ 112 w 149"/>
                  <a:gd name="T7" fmla="*/ 21 h 150"/>
                  <a:gd name="T8" fmla="*/ 102 w 149"/>
                  <a:gd name="T9" fmla="*/ 6 h 150"/>
                  <a:gd name="T10" fmla="*/ 89 w 149"/>
                  <a:gd name="T11" fmla="*/ 8 h 150"/>
                  <a:gd name="T12" fmla="*/ 85 w 149"/>
                  <a:gd name="T13" fmla="*/ 10 h 150"/>
                  <a:gd name="T14" fmla="*/ 69 w 149"/>
                  <a:gd name="T15" fmla="*/ 1 h 150"/>
                  <a:gd name="T16" fmla="*/ 59 w 149"/>
                  <a:gd name="T17" fmla="*/ 9 h 150"/>
                  <a:gd name="T18" fmla="*/ 51 w 149"/>
                  <a:gd name="T19" fmla="*/ 11 h 150"/>
                  <a:gd name="T20" fmla="*/ 38 w 149"/>
                  <a:gd name="T21" fmla="*/ 11 h 150"/>
                  <a:gd name="T22" fmla="*/ 30 w 149"/>
                  <a:gd name="T23" fmla="*/ 27 h 150"/>
                  <a:gd name="T24" fmla="*/ 25 w 149"/>
                  <a:gd name="T25" fmla="*/ 28 h 150"/>
                  <a:gd name="T26" fmla="*/ 13 w 149"/>
                  <a:gd name="T27" fmla="*/ 33 h 150"/>
                  <a:gd name="T28" fmla="*/ 14 w 149"/>
                  <a:gd name="T29" fmla="*/ 51 h 150"/>
                  <a:gd name="T30" fmla="*/ 1 w 149"/>
                  <a:gd name="T31" fmla="*/ 64 h 150"/>
                  <a:gd name="T32" fmla="*/ 9 w 149"/>
                  <a:gd name="T33" fmla="*/ 80 h 150"/>
                  <a:gd name="T34" fmla="*/ 3 w 149"/>
                  <a:gd name="T35" fmla="*/ 97 h 150"/>
                  <a:gd name="T36" fmla="*/ 18 w 149"/>
                  <a:gd name="T37" fmla="*/ 108 h 150"/>
                  <a:gd name="T38" fmla="*/ 20 w 149"/>
                  <a:gd name="T39" fmla="*/ 126 h 150"/>
                  <a:gd name="T40" fmla="*/ 37 w 149"/>
                  <a:gd name="T41" fmla="*/ 130 h 150"/>
                  <a:gd name="T42" fmla="*/ 47 w 149"/>
                  <a:gd name="T43" fmla="*/ 145 h 150"/>
                  <a:gd name="T44" fmla="*/ 60 w 149"/>
                  <a:gd name="T45" fmla="*/ 142 h 150"/>
                  <a:gd name="T46" fmla="*/ 65 w 149"/>
                  <a:gd name="T47" fmla="*/ 140 h 150"/>
                  <a:gd name="T48" fmla="*/ 80 w 149"/>
                  <a:gd name="T49" fmla="*/ 150 h 150"/>
                  <a:gd name="T50" fmla="*/ 91 w 149"/>
                  <a:gd name="T51" fmla="*/ 142 h 150"/>
                  <a:gd name="T52" fmla="*/ 99 w 149"/>
                  <a:gd name="T53" fmla="*/ 140 h 150"/>
                  <a:gd name="T54" fmla="*/ 112 w 149"/>
                  <a:gd name="T55" fmla="*/ 140 h 150"/>
                  <a:gd name="T56" fmla="*/ 119 w 149"/>
                  <a:gd name="T57" fmla="*/ 124 h 150"/>
                  <a:gd name="T58" fmla="*/ 124 w 149"/>
                  <a:gd name="T59" fmla="*/ 123 h 150"/>
                  <a:gd name="T60" fmla="*/ 136 w 149"/>
                  <a:gd name="T61" fmla="*/ 118 h 150"/>
                  <a:gd name="T62" fmla="*/ 136 w 149"/>
                  <a:gd name="T63" fmla="*/ 100 h 150"/>
                  <a:gd name="T64" fmla="*/ 148 w 149"/>
                  <a:gd name="T65" fmla="*/ 87 h 150"/>
                  <a:gd name="T66" fmla="*/ 140 w 149"/>
                  <a:gd name="T67" fmla="*/ 71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9" h="150">
                    <a:moveTo>
                      <a:pt x="143" y="66"/>
                    </a:moveTo>
                    <a:cubicBezTo>
                      <a:pt x="145" y="63"/>
                      <a:pt x="148" y="58"/>
                      <a:pt x="146" y="54"/>
                    </a:cubicBezTo>
                    <a:cubicBezTo>
                      <a:pt x="145" y="49"/>
                      <a:pt x="140" y="47"/>
                      <a:pt x="136" y="45"/>
                    </a:cubicBezTo>
                    <a:cubicBezTo>
                      <a:pt x="135" y="44"/>
                      <a:pt x="132" y="43"/>
                      <a:pt x="132" y="43"/>
                    </a:cubicBezTo>
                    <a:cubicBezTo>
                      <a:pt x="132" y="42"/>
                      <a:pt x="132" y="39"/>
                      <a:pt x="132" y="38"/>
                    </a:cubicBezTo>
                    <a:cubicBezTo>
                      <a:pt x="132" y="33"/>
                      <a:pt x="133" y="28"/>
                      <a:pt x="130" y="25"/>
                    </a:cubicBezTo>
                    <a:cubicBezTo>
                      <a:pt x="126" y="21"/>
                      <a:pt x="121" y="21"/>
                      <a:pt x="117" y="21"/>
                    </a:cubicBezTo>
                    <a:cubicBezTo>
                      <a:pt x="115" y="21"/>
                      <a:pt x="113" y="21"/>
                      <a:pt x="112" y="21"/>
                    </a:cubicBezTo>
                    <a:cubicBezTo>
                      <a:pt x="111" y="20"/>
                      <a:pt x="111" y="18"/>
                      <a:pt x="110" y="17"/>
                    </a:cubicBezTo>
                    <a:cubicBezTo>
                      <a:pt x="109" y="13"/>
                      <a:pt x="107" y="8"/>
                      <a:pt x="102" y="6"/>
                    </a:cubicBezTo>
                    <a:cubicBezTo>
                      <a:pt x="100" y="5"/>
                      <a:pt x="98" y="5"/>
                      <a:pt x="95" y="6"/>
                    </a:cubicBezTo>
                    <a:cubicBezTo>
                      <a:pt x="93" y="6"/>
                      <a:pt x="91" y="7"/>
                      <a:pt x="89" y="8"/>
                    </a:cubicBezTo>
                    <a:cubicBezTo>
                      <a:pt x="88" y="9"/>
                      <a:pt x="86" y="10"/>
                      <a:pt x="85" y="10"/>
                    </a:cubicBezTo>
                    <a:cubicBezTo>
                      <a:pt x="85" y="10"/>
                      <a:pt x="85" y="10"/>
                      <a:pt x="85" y="10"/>
                    </a:cubicBezTo>
                    <a:cubicBezTo>
                      <a:pt x="84" y="10"/>
                      <a:pt x="82" y="8"/>
                      <a:pt x="81" y="7"/>
                    </a:cubicBezTo>
                    <a:cubicBezTo>
                      <a:pt x="78" y="4"/>
                      <a:pt x="74" y="0"/>
                      <a:pt x="69" y="1"/>
                    </a:cubicBezTo>
                    <a:cubicBezTo>
                      <a:pt x="69" y="1"/>
                      <a:pt x="68" y="1"/>
                      <a:pt x="67" y="1"/>
                    </a:cubicBezTo>
                    <a:cubicBezTo>
                      <a:pt x="64" y="2"/>
                      <a:pt x="61" y="6"/>
                      <a:pt x="59" y="9"/>
                    </a:cubicBezTo>
                    <a:cubicBezTo>
                      <a:pt x="58" y="10"/>
                      <a:pt x="56" y="12"/>
                      <a:pt x="56" y="12"/>
                    </a:cubicBezTo>
                    <a:cubicBezTo>
                      <a:pt x="55" y="12"/>
                      <a:pt x="52" y="12"/>
                      <a:pt x="51" y="11"/>
                    </a:cubicBezTo>
                    <a:cubicBezTo>
                      <a:pt x="47" y="10"/>
                      <a:pt x="43" y="9"/>
                      <a:pt x="39" y="10"/>
                    </a:cubicBezTo>
                    <a:cubicBezTo>
                      <a:pt x="39" y="10"/>
                      <a:pt x="38" y="10"/>
                      <a:pt x="38" y="11"/>
                    </a:cubicBezTo>
                    <a:cubicBezTo>
                      <a:pt x="33" y="13"/>
                      <a:pt x="32" y="18"/>
                      <a:pt x="31" y="22"/>
                    </a:cubicBezTo>
                    <a:cubicBezTo>
                      <a:pt x="31" y="24"/>
                      <a:pt x="31" y="26"/>
                      <a:pt x="30" y="27"/>
                    </a:cubicBezTo>
                    <a:cubicBezTo>
                      <a:pt x="30" y="27"/>
                      <a:pt x="30" y="27"/>
                      <a:pt x="29" y="27"/>
                    </a:cubicBezTo>
                    <a:cubicBezTo>
                      <a:pt x="28" y="27"/>
                      <a:pt x="27" y="28"/>
                      <a:pt x="25" y="28"/>
                    </a:cubicBezTo>
                    <a:cubicBezTo>
                      <a:pt x="23" y="28"/>
                      <a:pt x="21" y="28"/>
                      <a:pt x="19" y="29"/>
                    </a:cubicBezTo>
                    <a:cubicBezTo>
                      <a:pt x="17" y="30"/>
                      <a:pt x="14" y="31"/>
                      <a:pt x="13" y="33"/>
                    </a:cubicBezTo>
                    <a:cubicBezTo>
                      <a:pt x="10" y="37"/>
                      <a:pt x="12" y="42"/>
                      <a:pt x="13" y="46"/>
                    </a:cubicBezTo>
                    <a:cubicBezTo>
                      <a:pt x="13" y="48"/>
                      <a:pt x="14" y="50"/>
                      <a:pt x="14" y="51"/>
                    </a:cubicBezTo>
                    <a:cubicBezTo>
                      <a:pt x="13" y="52"/>
                      <a:pt x="11" y="53"/>
                      <a:pt x="10" y="54"/>
                    </a:cubicBezTo>
                    <a:cubicBezTo>
                      <a:pt x="6" y="56"/>
                      <a:pt x="2" y="59"/>
                      <a:pt x="1" y="64"/>
                    </a:cubicBezTo>
                    <a:cubicBezTo>
                      <a:pt x="0" y="69"/>
                      <a:pt x="3" y="73"/>
                      <a:pt x="6" y="76"/>
                    </a:cubicBezTo>
                    <a:cubicBezTo>
                      <a:pt x="7" y="77"/>
                      <a:pt x="9" y="79"/>
                      <a:pt x="9" y="80"/>
                    </a:cubicBezTo>
                    <a:cubicBezTo>
                      <a:pt x="9" y="81"/>
                      <a:pt x="8" y="83"/>
                      <a:pt x="7" y="84"/>
                    </a:cubicBezTo>
                    <a:cubicBezTo>
                      <a:pt x="5" y="88"/>
                      <a:pt x="2" y="92"/>
                      <a:pt x="3" y="97"/>
                    </a:cubicBezTo>
                    <a:cubicBezTo>
                      <a:pt x="5" y="102"/>
                      <a:pt x="10" y="104"/>
                      <a:pt x="13" y="106"/>
                    </a:cubicBezTo>
                    <a:cubicBezTo>
                      <a:pt x="15" y="106"/>
                      <a:pt x="17" y="107"/>
                      <a:pt x="18" y="108"/>
                    </a:cubicBezTo>
                    <a:cubicBezTo>
                      <a:pt x="18" y="109"/>
                      <a:pt x="18" y="111"/>
                      <a:pt x="17" y="113"/>
                    </a:cubicBezTo>
                    <a:cubicBezTo>
                      <a:pt x="17" y="117"/>
                      <a:pt x="16" y="122"/>
                      <a:pt x="20" y="126"/>
                    </a:cubicBezTo>
                    <a:cubicBezTo>
                      <a:pt x="23" y="130"/>
                      <a:pt x="28" y="129"/>
                      <a:pt x="33" y="129"/>
                    </a:cubicBezTo>
                    <a:cubicBezTo>
                      <a:pt x="34" y="129"/>
                      <a:pt x="37" y="129"/>
                      <a:pt x="37" y="130"/>
                    </a:cubicBezTo>
                    <a:cubicBezTo>
                      <a:pt x="38" y="130"/>
                      <a:pt x="39" y="133"/>
                      <a:pt x="39" y="134"/>
                    </a:cubicBezTo>
                    <a:cubicBezTo>
                      <a:pt x="41" y="138"/>
                      <a:pt x="43" y="143"/>
                      <a:pt x="47" y="145"/>
                    </a:cubicBezTo>
                    <a:cubicBezTo>
                      <a:pt x="49" y="146"/>
                      <a:pt x="52" y="146"/>
                      <a:pt x="55" y="145"/>
                    </a:cubicBezTo>
                    <a:cubicBezTo>
                      <a:pt x="56" y="144"/>
                      <a:pt x="58" y="143"/>
                      <a:pt x="60" y="142"/>
                    </a:cubicBezTo>
                    <a:cubicBezTo>
                      <a:pt x="62" y="142"/>
                      <a:pt x="63" y="141"/>
                      <a:pt x="64" y="141"/>
                    </a:cubicBezTo>
                    <a:cubicBezTo>
                      <a:pt x="64" y="140"/>
                      <a:pt x="65" y="140"/>
                      <a:pt x="65" y="140"/>
                    </a:cubicBezTo>
                    <a:cubicBezTo>
                      <a:pt x="65" y="141"/>
                      <a:pt x="67" y="142"/>
                      <a:pt x="68" y="144"/>
                    </a:cubicBezTo>
                    <a:cubicBezTo>
                      <a:pt x="71" y="146"/>
                      <a:pt x="75" y="150"/>
                      <a:pt x="80" y="150"/>
                    </a:cubicBezTo>
                    <a:cubicBezTo>
                      <a:pt x="81" y="150"/>
                      <a:pt x="81" y="150"/>
                      <a:pt x="82" y="149"/>
                    </a:cubicBezTo>
                    <a:cubicBezTo>
                      <a:pt x="86" y="148"/>
                      <a:pt x="88" y="145"/>
                      <a:pt x="91" y="142"/>
                    </a:cubicBezTo>
                    <a:cubicBezTo>
                      <a:pt x="92" y="141"/>
                      <a:pt x="93" y="139"/>
                      <a:pt x="94" y="138"/>
                    </a:cubicBezTo>
                    <a:cubicBezTo>
                      <a:pt x="95" y="138"/>
                      <a:pt x="97" y="139"/>
                      <a:pt x="99" y="140"/>
                    </a:cubicBezTo>
                    <a:cubicBezTo>
                      <a:pt x="102" y="141"/>
                      <a:pt x="106" y="142"/>
                      <a:pt x="110" y="141"/>
                    </a:cubicBezTo>
                    <a:cubicBezTo>
                      <a:pt x="111" y="141"/>
                      <a:pt x="111" y="140"/>
                      <a:pt x="112" y="140"/>
                    </a:cubicBezTo>
                    <a:cubicBezTo>
                      <a:pt x="116" y="138"/>
                      <a:pt x="117" y="132"/>
                      <a:pt x="118" y="128"/>
                    </a:cubicBezTo>
                    <a:cubicBezTo>
                      <a:pt x="118" y="127"/>
                      <a:pt x="119" y="124"/>
                      <a:pt x="119" y="124"/>
                    </a:cubicBezTo>
                    <a:cubicBezTo>
                      <a:pt x="119" y="124"/>
                      <a:pt x="119" y="124"/>
                      <a:pt x="120" y="123"/>
                    </a:cubicBezTo>
                    <a:cubicBezTo>
                      <a:pt x="121" y="123"/>
                      <a:pt x="123" y="123"/>
                      <a:pt x="124" y="123"/>
                    </a:cubicBezTo>
                    <a:cubicBezTo>
                      <a:pt x="126" y="122"/>
                      <a:pt x="128" y="122"/>
                      <a:pt x="130" y="122"/>
                    </a:cubicBezTo>
                    <a:cubicBezTo>
                      <a:pt x="133" y="121"/>
                      <a:pt x="135" y="119"/>
                      <a:pt x="136" y="118"/>
                    </a:cubicBezTo>
                    <a:cubicBezTo>
                      <a:pt x="139" y="113"/>
                      <a:pt x="138" y="108"/>
                      <a:pt x="137" y="104"/>
                    </a:cubicBezTo>
                    <a:cubicBezTo>
                      <a:pt x="136" y="103"/>
                      <a:pt x="136" y="100"/>
                      <a:pt x="136" y="100"/>
                    </a:cubicBezTo>
                    <a:cubicBezTo>
                      <a:pt x="136" y="99"/>
                      <a:pt x="138" y="97"/>
                      <a:pt x="140" y="97"/>
                    </a:cubicBezTo>
                    <a:cubicBezTo>
                      <a:pt x="143" y="94"/>
                      <a:pt x="148" y="92"/>
                      <a:pt x="148" y="87"/>
                    </a:cubicBezTo>
                    <a:cubicBezTo>
                      <a:pt x="149" y="82"/>
                      <a:pt x="146" y="78"/>
                      <a:pt x="143" y="75"/>
                    </a:cubicBezTo>
                    <a:cubicBezTo>
                      <a:pt x="142" y="73"/>
                      <a:pt x="141" y="71"/>
                      <a:pt x="140" y="71"/>
                    </a:cubicBezTo>
                    <a:cubicBezTo>
                      <a:pt x="140" y="70"/>
                      <a:pt x="142" y="68"/>
                      <a:pt x="143" y="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27" name="Freeform 6">
                <a:extLst>
                  <a:ext uri="{FF2B5EF4-FFF2-40B4-BE49-F238E27FC236}">
                    <a16:creationId xmlns:a16="http://schemas.microsoft.com/office/drawing/2014/main" id="{841058C0-11DF-4849-8E6A-48FFB2EB8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78" y="1895"/>
                <a:ext cx="73" cy="94"/>
              </a:xfrm>
              <a:custGeom>
                <a:avLst/>
                <a:gdLst>
                  <a:gd name="T0" fmla="*/ 31 w 31"/>
                  <a:gd name="T1" fmla="*/ 34 h 40"/>
                  <a:gd name="T2" fmla="*/ 25 w 31"/>
                  <a:gd name="T3" fmla="*/ 36 h 40"/>
                  <a:gd name="T4" fmla="*/ 16 w 31"/>
                  <a:gd name="T5" fmla="*/ 25 h 40"/>
                  <a:gd name="T6" fmla="*/ 9 w 31"/>
                  <a:gd name="T7" fmla="*/ 15 h 40"/>
                  <a:gd name="T8" fmla="*/ 9 w 31"/>
                  <a:gd name="T9" fmla="*/ 16 h 40"/>
                  <a:gd name="T10" fmla="*/ 14 w 31"/>
                  <a:gd name="T11" fmla="*/ 31 h 40"/>
                  <a:gd name="T12" fmla="*/ 16 w 31"/>
                  <a:gd name="T13" fmla="*/ 39 h 40"/>
                  <a:gd name="T14" fmla="*/ 11 w 31"/>
                  <a:gd name="T15" fmla="*/ 40 h 40"/>
                  <a:gd name="T16" fmla="*/ 0 w 31"/>
                  <a:gd name="T17" fmla="*/ 6 h 40"/>
                  <a:gd name="T18" fmla="*/ 6 w 31"/>
                  <a:gd name="T19" fmla="*/ 4 h 40"/>
                  <a:gd name="T20" fmla="*/ 16 w 31"/>
                  <a:gd name="T21" fmla="*/ 16 h 40"/>
                  <a:gd name="T22" fmla="*/ 22 w 31"/>
                  <a:gd name="T23" fmla="*/ 25 h 40"/>
                  <a:gd name="T24" fmla="*/ 22 w 31"/>
                  <a:gd name="T25" fmla="*/ 25 h 40"/>
                  <a:gd name="T26" fmla="*/ 17 w 31"/>
                  <a:gd name="T27" fmla="*/ 9 h 40"/>
                  <a:gd name="T28" fmla="*/ 15 w 31"/>
                  <a:gd name="T29" fmla="*/ 2 h 40"/>
                  <a:gd name="T30" fmla="*/ 20 w 31"/>
                  <a:gd name="T31" fmla="*/ 0 h 40"/>
                  <a:gd name="T32" fmla="*/ 31 w 31"/>
                  <a:gd name="T33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" h="40">
                    <a:moveTo>
                      <a:pt x="31" y="34"/>
                    </a:moveTo>
                    <a:cubicBezTo>
                      <a:pt x="25" y="36"/>
                      <a:pt x="25" y="36"/>
                      <a:pt x="25" y="36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4" y="22"/>
                      <a:pt x="11" y="18"/>
                      <a:pt x="9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9"/>
                      <a:pt x="12" y="24"/>
                      <a:pt x="14" y="31"/>
                    </a:cubicBezTo>
                    <a:cubicBezTo>
                      <a:pt x="16" y="39"/>
                      <a:pt x="16" y="39"/>
                      <a:pt x="16" y="39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8"/>
                      <a:pt x="20" y="22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1" y="21"/>
                      <a:pt x="19" y="16"/>
                      <a:pt x="17" y="9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0"/>
                      <a:pt x="20" y="0"/>
                      <a:pt x="20" y="0"/>
                    </a:cubicBezTo>
                    <a:lnTo>
                      <a:pt x="3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28" name="Freeform 7">
                <a:extLst>
                  <a:ext uri="{FF2B5EF4-FFF2-40B4-BE49-F238E27FC236}">
                    <a16:creationId xmlns:a16="http://schemas.microsoft.com/office/drawing/2014/main" id="{337B8ACE-E85C-4A95-9339-8E41304F7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" y="1880"/>
                <a:ext cx="62" cy="90"/>
              </a:xfrm>
              <a:custGeom>
                <a:avLst/>
                <a:gdLst>
                  <a:gd name="T0" fmla="*/ 62 w 62"/>
                  <a:gd name="T1" fmla="*/ 81 h 90"/>
                  <a:gd name="T2" fmla="*/ 26 w 62"/>
                  <a:gd name="T3" fmla="*/ 90 h 90"/>
                  <a:gd name="T4" fmla="*/ 0 w 62"/>
                  <a:gd name="T5" fmla="*/ 10 h 90"/>
                  <a:gd name="T6" fmla="*/ 36 w 62"/>
                  <a:gd name="T7" fmla="*/ 0 h 90"/>
                  <a:gd name="T8" fmla="*/ 41 w 62"/>
                  <a:gd name="T9" fmla="*/ 15 h 90"/>
                  <a:gd name="T10" fmla="*/ 22 w 62"/>
                  <a:gd name="T11" fmla="*/ 19 h 90"/>
                  <a:gd name="T12" fmla="*/ 26 w 62"/>
                  <a:gd name="T13" fmla="*/ 38 h 90"/>
                  <a:gd name="T14" fmla="*/ 45 w 62"/>
                  <a:gd name="T15" fmla="*/ 34 h 90"/>
                  <a:gd name="T16" fmla="*/ 48 w 62"/>
                  <a:gd name="T17" fmla="*/ 45 h 90"/>
                  <a:gd name="T18" fmla="*/ 31 w 62"/>
                  <a:gd name="T19" fmla="*/ 50 h 90"/>
                  <a:gd name="T20" fmla="*/ 36 w 62"/>
                  <a:gd name="T21" fmla="*/ 74 h 90"/>
                  <a:gd name="T22" fmla="*/ 57 w 62"/>
                  <a:gd name="T23" fmla="*/ 67 h 90"/>
                  <a:gd name="T24" fmla="*/ 62 w 62"/>
                  <a:gd name="T25" fmla="*/ 8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90">
                    <a:moveTo>
                      <a:pt x="62" y="81"/>
                    </a:moveTo>
                    <a:lnTo>
                      <a:pt x="26" y="90"/>
                    </a:lnTo>
                    <a:lnTo>
                      <a:pt x="0" y="10"/>
                    </a:lnTo>
                    <a:lnTo>
                      <a:pt x="36" y="0"/>
                    </a:lnTo>
                    <a:lnTo>
                      <a:pt x="41" y="15"/>
                    </a:lnTo>
                    <a:lnTo>
                      <a:pt x="22" y="19"/>
                    </a:lnTo>
                    <a:lnTo>
                      <a:pt x="26" y="38"/>
                    </a:lnTo>
                    <a:lnTo>
                      <a:pt x="45" y="34"/>
                    </a:lnTo>
                    <a:lnTo>
                      <a:pt x="48" y="45"/>
                    </a:lnTo>
                    <a:lnTo>
                      <a:pt x="31" y="50"/>
                    </a:lnTo>
                    <a:lnTo>
                      <a:pt x="36" y="74"/>
                    </a:lnTo>
                    <a:lnTo>
                      <a:pt x="57" y="67"/>
                    </a:lnTo>
                    <a:lnTo>
                      <a:pt x="62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29" name="Freeform 8">
                <a:extLst>
                  <a:ext uri="{FF2B5EF4-FFF2-40B4-BE49-F238E27FC236}">
                    <a16:creationId xmlns:a16="http://schemas.microsoft.com/office/drawing/2014/main" id="{D00667A6-1038-46E3-B213-1C8A33F395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2" y="1854"/>
                <a:ext cx="88" cy="100"/>
              </a:xfrm>
              <a:custGeom>
                <a:avLst/>
                <a:gdLst>
                  <a:gd name="T0" fmla="*/ 37 w 37"/>
                  <a:gd name="T1" fmla="*/ 36 h 42"/>
                  <a:gd name="T2" fmla="*/ 31 w 37"/>
                  <a:gd name="T3" fmla="*/ 38 h 42"/>
                  <a:gd name="T4" fmla="*/ 25 w 37"/>
                  <a:gd name="T5" fmla="*/ 27 h 42"/>
                  <a:gd name="T6" fmla="*/ 20 w 37"/>
                  <a:gd name="T7" fmla="*/ 17 h 42"/>
                  <a:gd name="T8" fmla="*/ 20 w 37"/>
                  <a:gd name="T9" fmla="*/ 17 h 42"/>
                  <a:gd name="T10" fmla="*/ 22 w 37"/>
                  <a:gd name="T11" fmla="*/ 28 h 42"/>
                  <a:gd name="T12" fmla="*/ 23 w 37"/>
                  <a:gd name="T13" fmla="*/ 40 h 42"/>
                  <a:gd name="T14" fmla="*/ 16 w 37"/>
                  <a:gd name="T15" fmla="*/ 42 h 42"/>
                  <a:gd name="T16" fmla="*/ 0 w 37"/>
                  <a:gd name="T17" fmla="*/ 10 h 42"/>
                  <a:gd name="T18" fmla="*/ 7 w 37"/>
                  <a:gd name="T19" fmla="*/ 8 h 42"/>
                  <a:gd name="T20" fmla="*/ 13 w 37"/>
                  <a:gd name="T21" fmla="*/ 21 h 42"/>
                  <a:gd name="T22" fmla="*/ 18 w 37"/>
                  <a:gd name="T23" fmla="*/ 32 h 42"/>
                  <a:gd name="T24" fmla="*/ 18 w 37"/>
                  <a:gd name="T25" fmla="*/ 32 h 42"/>
                  <a:gd name="T26" fmla="*/ 16 w 37"/>
                  <a:gd name="T27" fmla="*/ 20 h 42"/>
                  <a:gd name="T28" fmla="*/ 14 w 37"/>
                  <a:gd name="T29" fmla="*/ 6 h 42"/>
                  <a:gd name="T30" fmla="*/ 20 w 37"/>
                  <a:gd name="T31" fmla="*/ 4 h 42"/>
                  <a:gd name="T32" fmla="*/ 26 w 37"/>
                  <a:gd name="T33" fmla="*/ 17 h 42"/>
                  <a:gd name="T34" fmla="*/ 31 w 37"/>
                  <a:gd name="T35" fmla="*/ 28 h 42"/>
                  <a:gd name="T36" fmla="*/ 31 w 37"/>
                  <a:gd name="T37" fmla="*/ 28 h 42"/>
                  <a:gd name="T38" fmla="*/ 29 w 37"/>
                  <a:gd name="T39" fmla="*/ 16 h 42"/>
                  <a:gd name="T40" fmla="*/ 27 w 37"/>
                  <a:gd name="T41" fmla="*/ 2 h 42"/>
                  <a:gd name="T42" fmla="*/ 33 w 37"/>
                  <a:gd name="T43" fmla="*/ 0 h 42"/>
                  <a:gd name="T44" fmla="*/ 37 w 37"/>
                  <a:gd name="T45" fmla="*/ 3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7" h="42">
                    <a:moveTo>
                      <a:pt x="37" y="36"/>
                    </a:moveTo>
                    <a:cubicBezTo>
                      <a:pt x="31" y="38"/>
                      <a:pt x="31" y="38"/>
                      <a:pt x="31" y="38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4" y="24"/>
                      <a:pt x="22" y="21"/>
                      <a:pt x="20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1" y="21"/>
                      <a:pt x="21" y="25"/>
                      <a:pt x="22" y="28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5"/>
                      <a:pt x="16" y="28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7" y="28"/>
                      <a:pt x="16" y="24"/>
                      <a:pt x="16" y="20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8" y="20"/>
                      <a:pt x="30" y="24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4"/>
                      <a:pt x="30" y="20"/>
                      <a:pt x="29" y="16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33" y="0"/>
                      <a:pt x="33" y="0"/>
                      <a:pt x="33" y="0"/>
                    </a:cubicBezTo>
                    <a:lnTo>
                      <a:pt x="37" y="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0" name="Freeform 9">
                <a:extLst>
                  <a:ext uri="{FF2B5EF4-FFF2-40B4-BE49-F238E27FC236}">
                    <a16:creationId xmlns:a16="http://schemas.microsoft.com/office/drawing/2014/main" id="{2FB2E723-2F21-454B-8E1D-9DF54F373FF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0" y="2759"/>
                <a:ext cx="686" cy="1373"/>
              </a:xfrm>
              <a:custGeom>
                <a:avLst/>
                <a:gdLst>
                  <a:gd name="T0" fmla="*/ 165 w 686"/>
                  <a:gd name="T1" fmla="*/ 1172 h 1373"/>
                  <a:gd name="T2" fmla="*/ 208 w 686"/>
                  <a:gd name="T3" fmla="*/ 1285 h 1373"/>
                  <a:gd name="T4" fmla="*/ 322 w 686"/>
                  <a:gd name="T5" fmla="*/ 1285 h 1373"/>
                  <a:gd name="T6" fmla="*/ 364 w 686"/>
                  <a:gd name="T7" fmla="*/ 1172 h 1373"/>
                  <a:gd name="T8" fmla="*/ 364 w 686"/>
                  <a:gd name="T9" fmla="*/ 1285 h 1373"/>
                  <a:gd name="T10" fmla="*/ 634 w 686"/>
                  <a:gd name="T11" fmla="*/ 1172 h 1373"/>
                  <a:gd name="T12" fmla="*/ 52 w 686"/>
                  <a:gd name="T13" fmla="*/ 1134 h 1373"/>
                  <a:gd name="T14" fmla="*/ 165 w 686"/>
                  <a:gd name="T15" fmla="*/ 1134 h 1373"/>
                  <a:gd name="T16" fmla="*/ 208 w 686"/>
                  <a:gd name="T17" fmla="*/ 1020 h 1373"/>
                  <a:gd name="T18" fmla="*/ 208 w 686"/>
                  <a:gd name="T19" fmla="*/ 1134 h 1373"/>
                  <a:gd name="T20" fmla="*/ 478 w 686"/>
                  <a:gd name="T21" fmla="*/ 1020 h 1373"/>
                  <a:gd name="T22" fmla="*/ 518 w 686"/>
                  <a:gd name="T23" fmla="*/ 1134 h 1373"/>
                  <a:gd name="T24" fmla="*/ 634 w 686"/>
                  <a:gd name="T25" fmla="*/ 1134 h 1373"/>
                  <a:gd name="T26" fmla="*/ 52 w 686"/>
                  <a:gd name="T27" fmla="*/ 866 h 1373"/>
                  <a:gd name="T28" fmla="*/ 52 w 686"/>
                  <a:gd name="T29" fmla="*/ 982 h 1373"/>
                  <a:gd name="T30" fmla="*/ 322 w 686"/>
                  <a:gd name="T31" fmla="*/ 866 h 1373"/>
                  <a:gd name="T32" fmla="*/ 364 w 686"/>
                  <a:gd name="T33" fmla="*/ 982 h 1373"/>
                  <a:gd name="T34" fmla="*/ 478 w 686"/>
                  <a:gd name="T35" fmla="*/ 982 h 1373"/>
                  <a:gd name="T36" fmla="*/ 518 w 686"/>
                  <a:gd name="T37" fmla="*/ 866 h 1373"/>
                  <a:gd name="T38" fmla="*/ 518 w 686"/>
                  <a:gd name="T39" fmla="*/ 982 h 1373"/>
                  <a:gd name="T40" fmla="*/ 165 w 686"/>
                  <a:gd name="T41" fmla="*/ 715 h 1373"/>
                  <a:gd name="T42" fmla="*/ 208 w 686"/>
                  <a:gd name="T43" fmla="*/ 829 h 1373"/>
                  <a:gd name="T44" fmla="*/ 322 w 686"/>
                  <a:gd name="T45" fmla="*/ 829 h 1373"/>
                  <a:gd name="T46" fmla="*/ 364 w 686"/>
                  <a:gd name="T47" fmla="*/ 715 h 1373"/>
                  <a:gd name="T48" fmla="*/ 364 w 686"/>
                  <a:gd name="T49" fmla="*/ 829 h 1373"/>
                  <a:gd name="T50" fmla="*/ 634 w 686"/>
                  <a:gd name="T51" fmla="*/ 715 h 1373"/>
                  <a:gd name="T52" fmla="*/ 52 w 686"/>
                  <a:gd name="T53" fmla="*/ 677 h 1373"/>
                  <a:gd name="T54" fmla="*/ 165 w 686"/>
                  <a:gd name="T55" fmla="*/ 677 h 1373"/>
                  <a:gd name="T56" fmla="*/ 208 w 686"/>
                  <a:gd name="T57" fmla="*/ 561 h 1373"/>
                  <a:gd name="T58" fmla="*/ 208 w 686"/>
                  <a:gd name="T59" fmla="*/ 677 h 1373"/>
                  <a:gd name="T60" fmla="*/ 478 w 686"/>
                  <a:gd name="T61" fmla="*/ 561 h 1373"/>
                  <a:gd name="T62" fmla="*/ 518 w 686"/>
                  <a:gd name="T63" fmla="*/ 677 h 1373"/>
                  <a:gd name="T64" fmla="*/ 634 w 686"/>
                  <a:gd name="T65" fmla="*/ 677 h 1373"/>
                  <a:gd name="T66" fmla="*/ 52 w 686"/>
                  <a:gd name="T67" fmla="*/ 409 h 1373"/>
                  <a:gd name="T68" fmla="*/ 52 w 686"/>
                  <a:gd name="T69" fmla="*/ 523 h 1373"/>
                  <a:gd name="T70" fmla="*/ 322 w 686"/>
                  <a:gd name="T71" fmla="*/ 409 h 1373"/>
                  <a:gd name="T72" fmla="*/ 364 w 686"/>
                  <a:gd name="T73" fmla="*/ 523 h 1373"/>
                  <a:gd name="T74" fmla="*/ 478 w 686"/>
                  <a:gd name="T75" fmla="*/ 523 h 1373"/>
                  <a:gd name="T76" fmla="*/ 518 w 686"/>
                  <a:gd name="T77" fmla="*/ 409 h 1373"/>
                  <a:gd name="T78" fmla="*/ 518 w 686"/>
                  <a:gd name="T79" fmla="*/ 523 h 1373"/>
                  <a:gd name="T80" fmla="*/ 165 w 686"/>
                  <a:gd name="T81" fmla="*/ 258 h 1373"/>
                  <a:gd name="T82" fmla="*/ 208 w 686"/>
                  <a:gd name="T83" fmla="*/ 372 h 1373"/>
                  <a:gd name="T84" fmla="*/ 322 w 686"/>
                  <a:gd name="T85" fmla="*/ 372 h 1373"/>
                  <a:gd name="T86" fmla="*/ 364 w 686"/>
                  <a:gd name="T87" fmla="*/ 258 h 1373"/>
                  <a:gd name="T88" fmla="*/ 364 w 686"/>
                  <a:gd name="T89" fmla="*/ 372 h 1373"/>
                  <a:gd name="T90" fmla="*/ 634 w 686"/>
                  <a:gd name="T91" fmla="*/ 258 h 1373"/>
                  <a:gd name="T92" fmla="*/ 52 w 686"/>
                  <a:gd name="T93" fmla="*/ 220 h 1373"/>
                  <a:gd name="T94" fmla="*/ 165 w 686"/>
                  <a:gd name="T95" fmla="*/ 220 h 1373"/>
                  <a:gd name="T96" fmla="*/ 208 w 686"/>
                  <a:gd name="T97" fmla="*/ 104 h 1373"/>
                  <a:gd name="T98" fmla="*/ 208 w 686"/>
                  <a:gd name="T99" fmla="*/ 220 h 1373"/>
                  <a:gd name="T100" fmla="*/ 478 w 686"/>
                  <a:gd name="T101" fmla="*/ 104 h 1373"/>
                  <a:gd name="T102" fmla="*/ 518 w 686"/>
                  <a:gd name="T103" fmla="*/ 220 h 1373"/>
                  <a:gd name="T104" fmla="*/ 634 w 686"/>
                  <a:gd name="T105" fmla="*/ 220 h 1373"/>
                  <a:gd name="T106" fmla="*/ 0 w 686"/>
                  <a:gd name="T107" fmla="*/ 0 h 1373"/>
                  <a:gd name="T108" fmla="*/ 686 w 686"/>
                  <a:gd name="T109" fmla="*/ 54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86" h="1373">
                    <a:moveTo>
                      <a:pt x="52" y="1285"/>
                    </a:moveTo>
                    <a:lnTo>
                      <a:pt x="52" y="1172"/>
                    </a:lnTo>
                    <a:lnTo>
                      <a:pt x="165" y="1172"/>
                    </a:lnTo>
                    <a:lnTo>
                      <a:pt x="165" y="1285"/>
                    </a:lnTo>
                    <a:lnTo>
                      <a:pt x="52" y="1285"/>
                    </a:lnTo>
                    <a:close/>
                    <a:moveTo>
                      <a:pt x="208" y="1285"/>
                    </a:moveTo>
                    <a:lnTo>
                      <a:pt x="208" y="1172"/>
                    </a:lnTo>
                    <a:lnTo>
                      <a:pt x="322" y="1172"/>
                    </a:lnTo>
                    <a:lnTo>
                      <a:pt x="322" y="1285"/>
                    </a:lnTo>
                    <a:lnTo>
                      <a:pt x="208" y="1285"/>
                    </a:lnTo>
                    <a:close/>
                    <a:moveTo>
                      <a:pt x="364" y="1285"/>
                    </a:moveTo>
                    <a:lnTo>
                      <a:pt x="364" y="1172"/>
                    </a:lnTo>
                    <a:lnTo>
                      <a:pt x="478" y="1172"/>
                    </a:lnTo>
                    <a:lnTo>
                      <a:pt x="478" y="1285"/>
                    </a:lnTo>
                    <a:lnTo>
                      <a:pt x="364" y="1285"/>
                    </a:lnTo>
                    <a:close/>
                    <a:moveTo>
                      <a:pt x="518" y="1285"/>
                    </a:moveTo>
                    <a:lnTo>
                      <a:pt x="518" y="1172"/>
                    </a:lnTo>
                    <a:lnTo>
                      <a:pt x="634" y="1172"/>
                    </a:lnTo>
                    <a:lnTo>
                      <a:pt x="634" y="1285"/>
                    </a:lnTo>
                    <a:lnTo>
                      <a:pt x="518" y="1285"/>
                    </a:lnTo>
                    <a:close/>
                    <a:moveTo>
                      <a:pt x="52" y="1134"/>
                    </a:moveTo>
                    <a:lnTo>
                      <a:pt x="52" y="1020"/>
                    </a:lnTo>
                    <a:lnTo>
                      <a:pt x="165" y="1020"/>
                    </a:lnTo>
                    <a:lnTo>
                      <a:pt x="165" y="1134"/>
                    </a:lnTo>
                    <a:lnTo>
                      <a:pt x="52" y="1134"/>
                    </a:lnTo>
                    <a:close/>
                    <a:moveTo>
                      <a:pt x="208" y="1134"/>
                    </a:moveTo>
                    <a:lnTo>
                      <a:pt x="208" y="1020"/>
                    </a:lnTo>
                    <a:lnTo>
                      <a:pt x="322" y="1020"/>
                    </a:lnTo>
                    <a:lnTo>
                      <a:pt x="322" y="1134"/>
                    </a:lnTo>
                    <a:lnTo>
                      <a:pt x="208" y="1134"/>
                    </a:lnTo>
                    <a:close/>
                    <a:moveTo>
                      <a:pt x="364" y="1134"/>
                    </a:moveTo>
                    <a:lnTo>
                      <a:pt x="364" y="1020"/>
                    </a:lnTo>
                    <a:lnTo>
                      <a:pt x="478" y="1020"/>
                    </a:lnTo>
                    <a:lnTo>
                      <a:pt x="478" y="1134"/>
                    </a:lnTo>
                    <a:lnTo>
                      <a:pt x="364" y="1134"/>
                    </a:lnTo>
                    <a:close/>
                    <a:moveTo>
                      <a:pt x="518" y="1134"/>
                    </a:moveTo>
                    <a:lnTo>
                      <a:pt x="518" y="1020"/>
                    </a:lnTo>
                    <a:lnTo>
                      <a:pt x="634" y="1020"/>
                    </a:lnTo>
                    <a:lnTo>
                      <a:pt x="634" y="1134"/>
                    </a:lnTo>
                    <a:lnTo>
                      <a:pt x="518" y="1134"/>
                    </a:lnTo>
                    <a:close/>
                    <a:moveTo>
                      <a:pt x="52" y="982"/>
                    </a:moveTo>
                    <a:lnTo>
                      <a:pt x="52" y="866"/>
                    </a:lnTo>
                    <a:lnTo>
                      <a:pt x="165" y="866"/>
                    </a:lnTo>
                    <a:lnTo>
                      <a:pt x="165" y="982"/>
                    </a:lnTo>
                    <a:lnTo>
                      <a:pt x="52" y="982"/>
                    </a:lnTo>
                    <a:close/>
                    <a:moveTo>
                      <a:pt x="208" y="982"/>
                    </a:moveTo>
                    <a:lnTo>
                      <a:pt x="208" y="866"/>
                    </a:lnTo>
                    <a:lnTo>
                      <a:pt x="322" y="866"/>
                    </a:lnTo>
                    <a:lnTo>
                      <a:pt x="322" y="982"/>
                    </a:lnTo>
                    <a:lnTo>
                      <a:pt x="208" y="982"/>
                    </a:lnTo>
                    <a:close/>
                    <a:moveTo>
                      <a:pt x="364" y="982"/>
                    </a:moveTo>
                    <a:lnTo>
                      <a:pt x="364" y="866"/>
                    </a:lnTo>
                    <a:lnTo>
                      <a:pt x="478" y="866"/>
                    </a:lnTo>
                    <a:lnTo>
                      <a:pt x="478" y="982"/>
                    </a:lnTo>
                    <a:lnTo>
                      <a:pt x="364" y="982"/>
                    </a:lnTo>
                    <a:close/>
                    <a:moveTo>
                      <a:pt x="518" y="982"/>
                    </a:moveTo>
                    <a:lnTo>
                      <a:pt x="518" y="866"/>
                    </a:lnTo>
                    <a:lnTo>
                      <a:pt x="634" y="866"/>
                    </a:lnTo>
                    <a:lnTo>
                      <a:pt x="634" y="982"/>
                    </a:lnTo>
                    <a:lnTo>
                      <a:pt x="518" y="982"/>
                    </a:lnTo>
                    <a:close/>
                    <a:moveTo>
                      <a:pt x="52" y="829"/>
                    </a:moveTo>
                    <a:lnTo>
                      <a:pt x="52" y="715"/>
                    </a:lnTo>
                    <a:lnTo>
                      <a:pt x="165" y="715"/>
                    </a:lnTo>
                    <a:lnTo>
                      <a:pt x="165" y="829"/>
                    </a:lnTo>
                    <a:lnTo>
                      <a:pt x="52" y="829"/>
                    </a:lnTo>
                    <a:close/>
                    <a:moveTo>
                      <a:pt x="208" y="829"/>
                    </a:moveTo>
                    <a:lnTo>
                      <a:pt x="208" y="715"/>
                    </a:lnTo>
                    <a:lnTo>
                      <a:pt x="322" y="715"/>
                    </a:lnTo>
                    <a:lnTo>
                      <a:pt x="322" y="829"/>
                    </a:lnTo>
                    <a:lnTo>
                      <a:pt x="208" y="829"/>
                    </a:lnTo>
                    <a:close/>
                    <a:moveTo>
                      <a:pt x="364" y="829"/>
                    </a:moveTo>
                    <a:lnTo>
                      <a:pt x="364" y="715"/>
                    </a:lnTo>
                    <a:lnTo>
                      <a:pt x="478" y="715"/>
                    </a:lnTo>
                    <a:lnTo>
                      <a:pt x="478" y="829"/>
                    </a:lnTo>
                    <a:lnTo>
                      <a:pt x="364" y="829"/>
                    </a:lnTo>
                    <a:close/>
                    <a:moveTo>
                      <a:pt x="518" y="829"/>
                    </a:moveTo>
                    <a:lnTo>
                      <a:pt x="518" y="715"/>
                    </a:lnTo>
                    <a:lnTo>
                      <a:pt x="634" y="715"/>
                    </a:lnTo>
                    <a:lnTo>
                      <a:pt x="634" y="829"/>
                    </a:lnTo>
                    <a:lnTo>
                      <a:pt x="518" y="829"/>
                    </a:lnTo>
                    <a:close/>
                    <a:moveTo>
                      <a:pt x="52" y="677"/>
                    </a:moveTo>
                    <a:lnTo>
                      <a:pt x="52" y="561"/>
                    </a:lnTo>
                    <a:lnTo>
                      <a:pt x="165" y="561"/>
                    </a:lnTo>
                    <a:lnTo>
                      <a:pt x="165" y="677"/>
                    </a:lnTo>
                    <a:lnTo>
                      <a:pt x="52" y="677"/>
                    </a:lnTo>
                    <a:close/>
                    <a:moveTo>
                      <a:pt x="208" y="677"/>
                    </a:moveTo>
                    <a:lnTo>
                      <a:pt x="208" y="561"/>
                    </a:lnTo>
                    <a:lnTo>
                      <a:pt x="322" y="561"/>
                    </a:lnTo>
                    <a:lnTo>
                      <a:pt x="322" y="677"/>
                    </a:lnTo>
                    <a:lnTo>
                      <a:pt x="208" y="677"/>
                    </a:lnTo>
                    <a:close/>
                    <a:moveTo>
                      <a:pt x="364" y="677"/>
                    </a:moveTo>
                    <a:lnTo>
                      <a:pt x="364" y="561"/>
                    </a:lnTo>
                    <a:lnTo>
                      <a:pt x="478" y="561"/>
                    </a:lnTo>
                    <a:lnTo>
                      <a:pt x="478" y="677"/>
                    </a:lnTo>
                    <a:lnTo>
                      <a:pt x="364" y="677"/>
                    </a:lnTo>
                    <a:close/>
                    <a:moveTo>
                      <a:pt x="518" y="677"/>
                    </a:moveTo>
                    <a:lnTo>
                      <a:pt x="518" y="561"/>
                    </a:lnTo>
                    <a:lnTo>
                      <a:pt x="634" y="561"/>
                    </a:lnTo>
                    <a:lnTo>
                      <a:pt x="634" y="677"/>
                    </a:lnTo>
                    <a:lnTo>
                      <a:pt x="518" y="677"/>
                    </a:lnTo>
                    <a:close/>
                    <a:moveTo>
                      <a:pt x="52" y="523"/>
                    </a:moveTo>
                    <a:lnTo>
                      <a:pt x="52" y="409"/>
                    </a:lnTo>
                    <a:lnTo>
                      <a:pt x="165" y="409"/>
                    </a:lnTo>
                    <a:lnTo>
                      <a:pt x="165" y="523"/>
                    </a:lnTo>
                    <a:lnTo>
                      <a:pt x="52" y="523"/>
                    </a:lnTo>
                    <a:close/>
                    <a:moveTo>
                      <a:pt x="208" y="523"/>
                    </a:moveTo>
                    <a:lnTo>
                      <a:pt x="208" y="409"/>
                    </a:lnTo>
                    <a:lnTo>
                      <a:pt x="322" y="409"/>
                    </a:lnTo>
                    <a:lnTo>
                      <a:pt x="322" y="523"/>
                    </a:lnTo>
                    <a:lnTo>
                      <a:pt x="208" y="523"/>
                    </a:lnTo>
                    <a:close/>
                    <a:moveTo>
                      <a:pt x="364" y="523"/>
                    </a:moveTo>
                    <a:lnTo>
                      <a:pt x="364" y="409"/>
                    </a:lnTo>
                    <a:lnTo>
                      <a:pt x="478" y="409"/>
                    </a:lnTo>
                    <a:lnTo>
                      <a:pt x="478" y="523"/>
                    </a:lnTo>
                    <a:lnTo>
                      <a:pt x="364" y="523"/>
                    </a:lnTo>
                    <a:close/>
                    <a:moveTo>
                      <a:pt x="518" y="523"/>
                    </a:moveTo>
                    <a:lnTo>
                      <a:pt x="518" y="409"/>
                    </a:lnTo>
                    <a:lnTo>
                      <a:pt x="634" y="409"/>
                    </a:lnTo>
                    <a:lnTo>
                      <a:pt x="634" y="523"/>
                    </a:lnTo>
                    <a:lnTo>
                      <a:pt x="518" y="523"/>
                    </a:lnTo>
                    <a:close/>
                    <a:moveTo>
                      <a:pt x="52" y="372"/>
                    </a:moveTo>
                    <a:lnTo>
                      <a:pt x="52" y="258"/>
                    </a:lnTo>
                    <a:lnTo>
                      <a:pt x="165" y="258"/>
                    </a:lnTo>
                    <a:lnTo>
                      <a:pt x="165" y="372"/>
                    </a:lnTo>
                    <a:lnTo>
                      <a:pt x="52" y="372"/>
                    </a:lnTo>
                    <a:close/>
                    <a:moveTo>
                      <a:pt x="208" y="372"/>
                    </a:moveTo>
                    <a:lnTo>
                      <a:pt x="208" y="258"/>
                    </a:lnTo>
                    <a:lnTo>
                      <a:pt x="322" y="258"/>
                    </a:lnTo>
                    <a:lnTo>
                      <a:pt x="322" y="372"/>
                    </a:lnTo>
                    <a:lnTo>
                      <a:pt x="208" y="372"/>
                    </a:lnTo>
                    <a:close/>
                    <a:moveTo>
                      <a:pt x="364" y="372"/>
                    </a:moveTo>
                    <a:lnTo>
                      <a:pt x="364" y="258"/>
                    </a:lnTo>
                    <a:lnTo>
                      <a:pt x="478" y="258"/>
                    </a:lnTo>
                    <a:lnTo>
                      <a:pt x="478" y="372"/>
                    </a:lnTo>
                    <a:lnTo>
                      <a:pt x="364" y="372"/>
                    </a:lnTo>
                    <a:close/>
                    <a:moveTo>
                      <a:pt x="518" y="372"/>
                    </a:moveTo>
                    <a:lnTo>
                      <a:pt x="518" y="258"/>
                    </a:lnTo>
                    <a:lnTo>
                      <a:pt x="634" y="258"/>
                    </a:lnTo>
                    <a:lnTo>
                      <a:pt x="634" y="372"/>
                    </a:lnTo>
                    <a:lnTo>
                      <a:pt x="518" y="372"/>
                    </a:lnTo>
                    <a:close/>
                    <a:moveTo>
                      <a:pt x="52" y="220"/>
                    </a:moveTo>
                    <a:lnTo>
                      <a:pt x="52" y="104"/>
                    </a:lnTo>
                    <a:lnTo>
                      <a:pt x="165" y="104"/>
                    </a:lnTo>
                    <a:lnTo>
                      <a:pt x="165" y="220"/>
                    </a:lnTo>
                    <a:lnTo>
                      <a:pt x="52" y="220"/>
                    </a:lnTo>
                    <a:close/>
                    <a:moveTo>
                      <a:pt x="208" y="220"/>
                    </a:moveTo>
                    <a:lnTo>
                      <a:pt x="208" y="104"/>
                    </a:lnTo>
                    <a:lnTo>
                      <a:pt x="322" y="104"/>
                    </a:lnTo>
                    <a:lnTo>
                      <a:pt x="322" y="220"/>
                    </a:lnTo>
                    <a:lnTo>
                      <a:pt x="208" y="220"/>
                    </a:lnTo>
                    <a:close/>
                    <a:moveTo>
                      <a:pt x="364" y="220"/>
                    </a:moveTo>
                    <a:lnTo>
                      <a:pt x="364" y="104"/>
                    </a:lnTo>
                    <a:lnTo>
                      <a:pt x="478" y="104"/>
                    </a:lnTo>
                    <a:lnTo>
                      <a:pt x="478" y="220"/>
                    </a:lnTo>
                    <a:lnTo>
                      <a:pt x="364" y="220"/>
                    </a:lnTo>
                    <a:close/>
                    <a:moveTo>
                      <a:pt x="518" y="220"/>
                    </a:moveTo>
                    <a:lnTo>
                      <a:pt x="518" y="104"/>
                    </a:lnTo>
                    <a:lnTo>
                      <a:pt x="634" y="104"/>
                    </a:lnTo>
                    <a:lnTo>
                      <a:pt x="634" y="220"/>
                    </a:lnTo>
                    <a:lnTo>
                      <a:pt x="518" y="220"/>
                    </a:lnTo>
                    <a:close/>
                    <a:moveTo>
                      <a:pt x="0" y="0"/>
                    </a:moveTo>
                    <a:lnTo>
                      <a:pt x="0" y="0"/>
                    </a:lnTo>
                    <a:lnTo>
                      <a:pt x="0" y="1373"/>
                    </a:lnTo>
                    <a:lnTo>
                      <a:pt x="686" y="1373"/>
                    </a:lnTo>
                    <a:lnTo>
                      <a:pt x="686" y="54"/>
                    </a:lnTo>
                    <a:lnTo>
                      <a:pt x="0" y="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1" name="Freeform 10">
                <a:extLst>
                  <a:ext uri="{FF2B5EF4-FFF2-40B4-BE49-F238E27FC236}">
                    <a16:creationId xmlns:a16="http://schemas.microsoft.com/office/drawing/2014/main" id="{48441818-B418-4B4F-9DC0-C5CC5D5DCC4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0" y="2759"/>
                <a:ext cx="686" cy="1373"/>
              </a:xfrm>
              <a:custGeom>
                <a:avLst/>
                <a:gdLst>
                  <a:gd name="T0" fmla="*/ 165 w 686"/>
                  <a:gd name="T1" fmla="*/ 1172 h 1373"/>
                  <a:gd name="T2" fmla="*/ 208 w 686"/>
                  <a:gd name="T3" fmla="*/ 1285 h 1373"/>
                  <a:gd name="T4" fmla="*/ 322 w 686"/>
                  <a:gd name="T5" fmla="*/ 1285 h 1373"/>
                  <a:gd name="T6" fmla="*/ 364 w 686"/>
                  <a:gd name="T7" fmla="*/ 1172 h 1373"/>
                  <a:gd name="T8" fmla="*/ 364 w 686"/>
                  <a:gd name="T9" fmla="*/ 1285 h 1373"/>
                  <a:gd name="T10" fmla="*/ 634 w 686"/>
                  <a:gd name="T11" fmla="*/ 1172 h 1373"/>
                  <a:gd name="T12" fmla="*/ 52 w 686"/>
                  <a:gd name="T13" fmla="*/ 1134 h 1373"/>
                  <a:gd name="T14" fmla="*/ 165 w 686"/>
                  <a:gd name="T15" fmla="*/ 1134 h 1373"/>
                  <a:gd name="T16" fmla="*/ 208 w 686"/>
                  <a:gd name="T17" fmla="*/ 1020 h 1373"/>
                  <a:gd name="T18" fmla="*/ 208 w 686"/>
                  <a:gd name="T19" fmla="*/ 1134 h 1373"/>
                  <a:gd name="T20" fmla="*/ 478 w 686"/>
                  <a:gd name="T21" fmla="*/ 1020 h 1373"/>
                  <a:gd name="T22" fmla="*/ 518 w 686"/>
                  <a:gd name="T23" fmla="*/ 1134 h 1373"/>
                  <a:gd name="T24" fmla="*/ 634 w 686"/>
                  <a:gd name="T25" fmla="*/ 1134 h 1373"/>
                  <a:gd name="T26" fmla="*/ 52 w 686"/>
                  <a:gd name="T27" fmla="*/ 866 h 1373"/>
                  <a:gd name="T28" fmla="*/ 52 w 686"/>
                  <a:gd name="T29" fmla="*/ 982 h 1373"/>
                  <a:gd name="T30" fmla="*/ 322 w 686"/>
                  <a:gd name="T31" fmla="*/ 866 h 1373"/>
                  <a:gd name="T32" fmla="*/ 364 w 686"/>
                  <a:gd name="T33" fmla="*/ 982 h 1373"/>
                  <a:gd name="T34" fmla="*/ 478 w 686"/>
                  <a:gd name="T35" fmla="*/ 982 h 1373"/>
                  <a:gd name="T36" fmla="*/ 518 w 686"/>
                  <a:gd name="T37" fmla="*/ 866 h 1373"/>
                  <a:gd name="T38" fmla="*/ 518 w 686"/>
                  <a:gd name="T39" fmla="*/ 982 h 1373"/>
                  <a:gd name="T40" fmla="*/ 165 w 686"/>
                  <a:gd name="T41" fmla="*/ 715 h 1373"/>
                  <a:gd name="T42" fmla="*/ 208 w 686"/>
                  <a:gd name="T43" fmla="*/ 829 h 1373"/>
                  <a:gd name="T44" fmla="*/ 322 w 686"/>
                  <a:gd name="T45" fmla="*/ 829 h 1373"/>
                  <a:gd name="T46" fmla="*/ 364 w 686"/>
                  <a:gd name="T47" fmla="*/ 715 h 1373"/>
                  <a:gd name="T48" fmla="*/ 364 w 686"/>
                  <a:gd name="T49" fmla="*/ 829 h 1373"/>
                  <a:gd name="T50" fmla="*/ 634 w 686"/>
                  <a:gd name="T51" fmla="*/ 715 h 1373"/>
                  <a:gd name="T52" fmla="*/ 52 w 686"/>
                  <a:gd name="T53" fmla="*/ 677 h 1373"/>
                  <a:gd name="T54" fmla="*/ 165 w 686"/>
                  <a:gd name="T55" fmla="*/ 677 h 1373"/>
                  <a:gd name="T56" fmla="*/ 208 w 686"/>
                  <a:gd name="T57" fmla="*/ 561 h 1373"/>
                  <a:gd name="T58" fmla="*/ 208 w 686"/>
                  <a:gd name="T59" fmla="*/ 677 h 1373"/>
                  <a:gd name="T60" fmla="*/ 478 w 686"/>
                  <a:gd name="T61" fmla="*/ 561 h 1373"/>
                  <a:gd name="T62" fmla="*/ 518 w 686"/>
                  <a:gd name="T63" fmla="*/ 677 h 1373"/>
                  <a:gd name="T64" fmla="*/ 634 w 686"/>
                  <a:gd name="T65" fmla="*/ 677 h 1373"/>
                  <a:gd name="T66" fmla="*/ 52 w 686"/>
                  <a:gd name="T67" fmla="*/ 409 h 1373"/>
                  <a:gd name="T68" fmla="*/ 52 w 686"/>
                  <a:gd name="T69" fmla="*/ 523 h 1373"/>
                  <a:gd name="T70" fmla="*/ 322 w 686"/>
                  <a:gd name="T71" fmla="*/ 409 h 1373"/>
                  <a:gd name="T72" fmla="*/ 364 w 686"/>
                  <a:gd name="T73" fmla="*/ 523 h 1373"/>
                  <a:gd name="T74" fmla="*/ 478 w 686"/>
                  <a:gd name="T75" fmla="*/ 523 h 1373"/>
                  <a:gd name="T76" fmla="*/ 518 w 686"/>
                  <a:gd name="T77" fmla="*/ 409 h 1373"/>
                  <a:gd name="T78" fmla="*/ 518 w 686"/>
                  <a:gd name="T79" fmla="*/ 523 h 1373"/>
                  <a:gd name="T80" fmla="*/ 165 w 686"/>
                  <a:gd name="T81" fmla="*/ 258 h 1373"/>
                  <a:gd name="T82" fmla="*/ 208 w 686"/>
                  <a:gd name="T83" fmla="*/ 372 h 1373"/>
                  <a:gd name="T84" fmla="*/ 322 w 686"/>
                  <a:gd name="T85" fmla="*/ 372 h 1373"/>
                  <a:gd name="T86" fmla="*/ 364 w 686"/>
                  <a:gd name="T87" fmla="*/ 258 h 1373"/>
                  <a:gd name="T88" fmla="*/ 364 w 686"/>
                  <a:gd name="T89" fmla="*/ 372 h 1373"/>
                  <a:gd name="T90" fmla="*/ 634 w 686"/>
                  <a:gd name="T91" fmla="*/ 258 h 1373"/>
                  <a:gd name="T92" fmla="*/ 52 w 686"/>
                  <a:gd name="T93" fmla="*/ 220 h 1373"/>
                  <a:gd name="T94" fmla="*/ 165 w 686"/>
                  <a:gd name="T95" fmla="*/ 220 h 1373"/>
                  <a:gd name="T96" fmla="*/ 208 w 686"/>
                  <a:gd name="T97" fmla="*/ 104 h 1373"/>
                  <a:gd name="T98" fmla="*/ 208 w 686"/>
                  <a:gd name="T99" fmla="*/ 220 h 1373"/>
                  <a:gd name="T100" fmla="*/ 478 w 686"/>
                  <a:gd name="T101" fmla="*/ 104 h 1373"/>
                  <a:gd name="T102" fmla="*/ 518 w 686"/>
                  <a:gd name="T103" fmla="*/ 220 h 1373"/>
                  <a:gd name="T104" fmla="*/ 634 w 686"/>
                  <a:gd name="T105" fmla="*/ 220 h 1373"/>
                  <a:gd name="T106" fmla="*/ 0 w 686"/>
                  <a:gd name="T107" fmla="*/ 0 h 1373"/>
                  <a:gd name="T108" fmla="*/ 686 w 686"/>
                  <a:gd name="T109" fmla="*/ 54 h 1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86" h="1373">
                    <a:moveTo>
                      <a:pt x="52" y="1285"/>
                    </a:moveTo>
                    <a:lnTo>
                      <a:pt x="52" y="1172"/>
                    </a:lnTo>
                    <a:lnTo>
                      <a:pt x="165" y="1172"/>
                    </a:lnTo>
                    <a:lnTo>
                      <a:pt x="165" y="1285"/>
                    </a:lnTo>
                    <a:lnTo>
                      <a:pt x="52" y="1285"/>
                    </a:lnTo>
                    <a:moveTo>
                      <a:pt x="208" y="1285"/>
                    </a:moveTo>
                    <a:lnTo>
                      <a:pt x="208" y="1172"/>
                    </a:lnTo>
                    <a:lnTo>
                      <a:pt x="322" y="1172"/>
                    </a:lnTo>
                    <a:lnTo>
                      <a:pt x="322" y="1285"/>
                    </a:lnTo>
                    <a:lnTo>
                      <a:pt x="208" y="1285"/>
                    </a:lnTo>
                    <a:moveTo>
                      <a:pt x="364" y="1285"/>
                    </a:moveTo>
                    <a:lnTo>
                      <a:pt x="364" y="1172"/>
                    </a:lnTo>
                    <a:lnTo>
                      <a:pt x="478" y="1172"/>
                    </a:lnTo>
                    <a:lnTo>
                      <a:pt x="478" y="1285"/>
                    </a:lnTo>
                    <a:lnTo>
                      <a:pt x="364" y="1285"/>
                    </a:lnTo>
                    <a:moveTo>
                      <a:pt x="518" y="1285"/>
                    </a:moveTo>
                    <a:lnTo>
                      <a:pt x="518" y="1172"/>
                    </a:lnTo>
                    <a:lnTo>
                      <a:pt x="634" y="1172"/>
                    </a:lnTo>
                    <a:lnTo>
                      <a:pt x="634" y="1285"/>
                    </a:lnTo>
                    <a:lnTo>
                      <a:pt x="518" y="1285"/>
                    </a:lnTo>
                    <a:moveTo>
                      <a:pt x="52" y="1134"/>
                    </a:moveTo>
                    <a:lnTo>
                      <a:pt x="52" y="1020"/>
                    </a:lnTo>
                    <a:lnTo>
                      <a:pt x="165" y="1020"/>
                    </a:lnTo>
                    <a:lnTo>
                      <a:pt x="165" y="1134"/>
                    </a:lnTo>
                    <a:lnTo>
                      <a:pt x="52" y="1134"/>
                    </a:lnTo>
                    <a:moveTo>
                      <a:pt x="208" y="1134"/>
                    </a:moveTo>
                    <a:lnTo>
                      <a:pt x="208" y="1020"/>
                    </a:lnTo>
                    <a:lnTo>
                      <a:pt x="322" y="1020"/>
                    </a:lnTo>
                    <a:lnTo>
                      <a:pt x="322" y="1134"/>
                    </a:lnTo>
                    <a:lnTo>
                      <a:pt x="208" y="1134"/>
                    </a:lnTo>
                    <a:moveTo>
                      <a:pt x="364" y="1134"/>
                    </a:moveTo>
                    <a:lnTo>
                      <a:pt x="364" y="1020"/>
                    </a:lnTo>
                    <a:lnTo>
                      <a:pt x="478" y="1020"/>
                    </a:lnTo>
                    <a:lnTo>
                      <a:pt x="478" y="1134"/>
                    </a:lnTo>
                    <a:lnTo>
                      <a:pt x="364" y="1134"/>
                    </a:lnTo>
                    <a:moveTo>
                      <a:pt x="518" y="1134"/>
                    </a:moveTo>
                    <a:lnTo>
                      <a:pt x="518" y="1020"/>
                    </a:lnTo>
                    <a:lnTo>
                      <a:pt x="634" y="1020"/>
                    </a:lnTo>
                    <a:lnTo>
                      <a:pt x="634" y="1134"/>
                    </a:lnTo>
                    <a:lnTo>
                      <a:pt x="518" y="1134"/>
                    </a:lnTo>
                    <a:moveTo>
                      <a:pt x="52" y="982"/>
                    </a:moveTo>
                    <a:lnTo>
                      <a:pt x="52" y="866"/>
                    </a:lnTo>
                    <a:lnTo>
                      <a:pt x="165" y="866"/>
                    </a:lnTo>
                    <a:lnTo>
                      <a:pt x="165" y="982"/>
                    </a:lnTo>
                    <a:lnTo>
                      <a:pt x="52" y="982"/>
                    </a:lnTo>
                    <a:moveTo>
                      <a:pt x="208" y="982"/>
                    </a:moveTo>
                    <a:lnTo>
                      <a:pt x="208" y="866"/>
                    </a:lnTo>
                    <a:lnTo>
                      <a:pt x="322" y="866"/>
                    </a:lnTo>
                    <a:lnTo>
                      <a:pt x="322" y="982"/>
                    </a:lnTo>
                    <a:lnTo>
                      <a:pt x="208" y="982"/>
                    </a:lnTo>
                    <a:moveTo>
                      <a:pt x="364" y="982"/>
                    </a:moveTo>
                    <a:lnTo>
                      <a:pt x="364" y="866"/>
                    </a:lnTo>
                    <a:lnTo>
                      <a:pt x="478" y="866"/>
                    </a:lnTo>
                    <a:lnTo>
                      <a:pt x="478" y="982"/>
                    </a:lnTo>
                    <a:lnTo>
                      <a:pt x="364" y="982"/>
                    </a:lnTo>
                    <a:moveTo>
                      <a:pt x="518" y="982"/>
                    </a:moveTo>
                    <a:lnTo>
                      <a:pt x="518" y="866"/>
                    </a:lnTo>
                    <a:lnTo>
                      <a:pt x="634" y="866"/>
                    </a:lnTo>
                    <a:lnTo>
                      <a:pt x="634" y="982"/>
                    </a:lnTo>
                    <a:lnTo>
                      <a:pt x="518" y="982"/>
                    </a:lnTo>
                    <a:moveTo>
                      <a:pt x="52" y="829"/>
                    </a:moveTo>
                    <a:lnTo>
                      <a:pt x="52" y="715"/>
                    </a:lnTo>
                    <a:lnTo>
                      <a:pt x="165" y="715"/>
                    </a:lnTo>
                    <a:lnTo>
                      <a:pt x="165" y="829"/>
                    </a:lnTo>
                    <a:lnTo>
                      <a:pt x="52" y="829"/>
                    </a:lnTo>
                    <a:moveTo>
                      <a:pt x="208" y="829"/>
                    </a:moveTo>
                    <a:lnTo>
                      <a:pt x="208" y="715"/>
                    </a:lnTo>
                    <a:lnTo>
                      <a:pt x="322" y="715"/>
                    </a:lnTo>
                    <a:lnTo>
                      <a:pt x="322" y="829"/>
                    </a:lnTo>
                    <a:lnTo>
                      <a:pt x="208" y="829"/>
                    </a:lnTo>
                    <a:moveTo>
                      <a:pt x="364" y="829"/>
                    </a:moveTo>
                    <a:lnTo>
                      <a:pt x="364" y="715"/>
                    </a:lnTo>
                    <a:lnTo>
                      <a:pt x="478" y="715"/>
                    </a:lnTo>
                    <a:lnTo>
                      <a:pt x="478" y="829"/>
                    </a:lnTo>
                    <a:lnTo>
                      <a:pt x="364" y="829"/>
                    </a:lnTo>
                    <a:moveTo>
                      <a:pt x="518" y="829"/>
                    </a:moveTo>
                    <a:lnTo>
                      <a:pt x="518" y="715"/>
                    </a:lnTo>
                    <a:lnTo>
                      <a:pt x="634" y="715"/>
                    </a:lnTo>
                    <a:lnTo>
                      <a:pt x="634" y="829"/>
                    </a:lnTo>
                    <a:lnTo>
                      <a:pt x="518" y="829"/>
                    </a:lnTo>
                    <a:moveTo>
                      <a:pt x="52" y="677"/>
                    </a:moveTo>
                    <a:lnTo>
                      <a:pt x="52" y="561"/>
                    </a:lnTo>
                    <a:lnTo>
                      <a:pt x="165" y="561"/>
                    </a:lnTo>
                    <a:lnTo>
                      <a:pt x="165" y="677"/>
                    </a:lnTo>
                    <a:lnTo>
                      <a:pt x="52" y="677"/>
                    </a:lnTo>
                    <a:moveTo>
                      <a:pt x="208" y="677"/>
                    </a:moveTo>
                    <a:lnTo>
                      <a:pt x="208" y="561"/>
                    </a:lnTo>
                    <a:lnTo>
                      <a:pt x="322" y="561"/>
                    </a:lnTo>
                    <a:lnTo>
                      <a:pt x="322" y="677"/>
                    </a:lnTo>
                    <a:lnTo>
                      <a:pt x="208" y="677"/>
                    </a:lnTo>
                    <a:moveTo>
                      <a:pt x="364" y="677"/>
                    </a:moveTo>
                    <a:lnTo>
                      <a:pt x="364" y="561"/>
                    </a:lnTo>
                    <a:lnTo>
                      <a:pt x="478" y="561"/>
                    </a:lnTo>
                    <a:lnTo>
                      <a:pt x="478" y="677"/>
                    </a:lnTo>
                    <a:lnTo>
                      <a:pt x="364" y="677"/>
                    </a:lnTo>
                    <a:moveTo>
                      <a:pt x="518" y="677"/>
                    </a:moveTo>
                    <a:lnTo>
                      <a:pt x="518" y="561"/>
                    </a:lnTo>
                    <a:lnTo>
                      <a:pt x="634" y="561"/>
                    </a:lnTo>
                    <a:lnTo>
                      <a:pt x="634" y="677"/>
                    </a:lnTo>
                    <a:lnTo>
                      <a:pt x="518" y="677"/>
                    </a:lnTo>
                    <a:moveTo>
                      <a:pt x="52" y="523"/>
                    </a:moveTo>
                    <a:lnTo>
                      <a:pt x="52" y="409"/>
                    </a:lnTo>
                    <a:lnTo>
                      <a:pt x="165" y="409"/>
                    </a:lnTo>
                    <a:lnTo>
                      <a:pt x="165" y="523"/>
                    </a:lnTo>
                    <a:lnTo>
                      <a:pt x="52" y="523"/>
                    </a:lnTo>
                    <a:moveTo>
                      <a:pt x="208" y="523"/>
                    </a:moveTo>
                    <a:lnTo>
                      <a:pt x="208" y="409"/>
                    </a:lnTo>
                    <a:lnTo>
                      <a:pt x="322" y="409"/>
                    </a:lnTo>
                    <a:lnTo>
                      <a:pt x="322" y="523"/>
                    </a:lnTo>
                    <a:lnTo>
                      <a:pt x="208" y="523"/>
                    </a:lnTo>
                    <a:moveTo>
                      <a:pt x="364" y="523"/>
                    </a:moveTo>
                    <a:lnTo>
                      <a:pt x="364" y="409"/>
                    </a:lnTo>
                    <a:lnTo>
                      <a:pt x="478" y="409"/>
                    </a:lnTo>
                    <a:lnTo>
                      <a:pt x="478" y="523"/>
                    </a:lnTo>
                    <a:lnTo>
                      <a:pt x="364" y="523"/>
                    </a:lnTo>
                    <a:moveTo>
                      <a:pt x="518" y="523"/>
                    </a:moveTo>
                    <a:lnTo>
                      <a:pt x="518" y="409"/>
                    </a:lnTo>
                    <a:lnTo>
                      <a:pt x="634" y="409"/>
                    </a:lnTo>
                    <a:lnTo>
                      <a:pt x="634" y="523"/>
                    </a:lnTo>
                    <a:lnTo>
                      <a:pt x="518" y="523"/>
                    </a:lnTo>
                    <a:moveTo>
                      <a:pt x="52" y="372"/>
                    </a:moveTo>
                    <a:lnTo>
                      <a:pt x="52" y="258"/>
                    </a:lnTo>
                    <a:lnTo>
                      <a:pt x="165" y="258"/>
                    </a:lnTo>
                    <a:lnTo>
                      <a:pt x="165" y="372"/>
                    </a:lnTo>
                    <a:lnTo>
                      <a:pt x="52" y="372"/>
                    </a:lnTo>
                    <a:moveTo>
                      <a:pt x="208" y="372"/>
                    </a:moveTo>
                    <a:lnTo>
                      <a:pt x="208" y="258"/>
                    </a:lnTo>
                    <a:lnTo>
                      <a:pt x="322" y="258"/>
                    </a:lnTo>
                    <a:lnTo>
                      <a:pt x="322" y="372"/>
                    </a:lnTo>
                    <a:lnTo>
                      <a:pt x="208" y="372"/>
                    </a:lnTo>
                    <a:moveTo>
                      <a:pt x="364" y="372"/>
                    </a:moveTo>
                    <a:lnTo>
                      <a:pt x="364" y="258"/>
                    </a:lnTo>
                    <a:lnTo>
                      <a:pt x="478" y="258"/>
                    </a:lnTo>
                    <a:lnTo>
                      <a:pt x="478" y="372"/>
                    </a:lnTo>
                    <a:lnTo>
                      <a:pt x="364" y="372"/>
                    </a:lnTo>
                    <a:moveTo>
                      <a:pt x="518" y="372"/>
                    </a:moveTo>
                    <a:lnTo>
                      <a:pt x="518" y="258"/>
                    </a:lnTo>
                    <a:lnTo>
                      <a:pt x="634" y="258"/>
                    </a:lnTo>
                    <a:lnTo>
                      <a:pt x="634" y="372"/>
                    </a:lnTo>
                    <a:lnTo>
                      <a:pt x="518" y="372"/>
                    </a:lnTo>
                    <a:moveTo>
                      <a:pt x="52" y="220"/>
                    </a:moveTo>
                    <a:lnTo>
                      <a:pt x="52" y="104"/>
                    </a:lnTo>
                    <a:lnTo>
                      <a:pt x="165" y="104"/>
                    </a:lnTo>
                    <a:lnTo>
                      <a:pt x="165" y="220"/>
                    </a:lnTo>
                    <a:lnTo>
                      <a:pt x="52" y="220"/>
                    </a:lnTo>
                    <a:moveTo>
                      <a:pt x="208" y="220"/>
                    </a:moveTo>
                    <a:lnTo>
                      <a:pt x="208" y="104"/>
                    </a:lnTo>
                    <a:lnTo>
                      <a:pt x="322" y="104"/>
                    </a:lnTo>
                    <a:lnTo>
                      <a:pt x="322" y="220"/>
                    </a:lnTo>
                    <a:lnTo>
                      <a:pt x="208" y="220"/>
                    </a:lnTo>
                    <a:moveTo>
                      <a:pt x="364" y="220"/>
                    </a:moveTo>
                    <a:lnTo>
                      <a:pt x="364" y="104"/>
                    </a:lnTo>
                    <a:lnTo>
                      <a:pt x="478" y="104"/>
                    </a:lnTo>
                    <a:lnTo>
                      <a:pt x="478" y="220"/>
                    </a:lnTo>
                    <a:lnTo>
                      <a:pt x="364" y="220"/>
                    </a:lnTo>
                    <a:moveTo>
                      <a:pt x="518" y="220"/>
                    </a:moveTo>
                    <a:lnTo>
                      <a:pt x="518" y="104"/>
                    </a:lnTo>
                    <a:lnTo>
                      <a:pt x="634" y="104"/>
                    </a:lnTo>
                    <a:lnTo>
                      <a:pt x="634" y="220"/>
                    </a:lnTo>
                    <a:lnTo>
                      <a:pt x="518" y="220"/>
                    </a:lnTo>
                    <a:moveTo>
                      <a:pt x="0" y="0"/>
                    </a:moveTo>
                    <a:lnTo>
                      <a:pt x="0" y="0"/>
                    </a:lnTo>
                    <a:lnTo>
                      <a:pt x="0" y="1373"/>
                    </a:lnTo>
                    <a:lnTo>
                      <a:pt x="686" y="1373"/>
                    </a:lnTo>
                    <a:lnTo>
                      <a:pt x="686" y="54"/>
                    </a:lnTo>
                    <a:lnTo>
                      <a:pt x="0" y="5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2" name="Freeform 11">
                <a:extLst>
                  <a:ext uri="{FF2B5EF4-FFF2-40B4-BE49-F238E27FC236}">
                    <a16:creationId xmlns:a16="http://schemas.microsoft.com/office/drawing/2014/main" id="{C0D0C1BA-DF6F-4BAA-847D-05EE0FF8F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4132"/>
                <a:ext cx="748" cy="187"/>
              </a:xfrm>
              <a:custGeom>
                <a:avLst/>
                <a:gdLst>
                  <a:gd name="T0" fmla="*/ 748 w 748"/>
                  <a:gd name="T1" fmla="*/ 0 h 187"/>
                  <a:gd name="T2" fmla="*/ 717 w 748"/>
                  <a:gd name="T3" fmla="*/ 0 h 187"/>
                  <a:gd name="T4" fmla="*/ 31 w 748"/>
                  <a:gd name="T5" fmla="*/ 0 h 187"/>
                  <a:gd name="T6" fmla="*/ 0 w 748"/>
                  <a:gd name="T7" fmla="*/ 0 h 187"/>
                  <a:gd name="T8" fmla="*/ 0 w 748"/>
                  <a:gd name="T9" fmla="*/ 187 h 187"/>
                  <a:gd name="T10" fmla="*/ 748 w 748"/>
                  <a:gd name="T11" fmla="*/ 187 h 187"/>
                  <a:gd name="T12" fmla="*/ 634 w 748"/>
                  <a:gd name="T13" fmla="*/ 187 h 187"/>
                  <a:gd name="T14" fmla="*/ 114 w 748"/>
                  <a:gd name="T15" fmla="*/ 187 h 187"/>
                  <a:gd name="T16" fmla="*/ 0 w 748"/>
                  <a:gd name="T17" fmla="*/ 187 h 187"/>
                  <a:gd name="T18" fmla="*/ 0 w 748"/>
                  <a:gd name="T19" fmla="*/ 14 h 187"/>
                  <a:gd name="T20" fmla="*/ 76 w 748"/>
                  <a:gd name="T21" fmla="*/ 14 h 187"/>
                  <a:gd name="T22" fmla="*/ 715 w 748"/>
                  <a:gd name="T23" fmla="*/ 14 h 187"/>
                  <a:gd name="T24" fmla="*/ 748 w 748"/>
                  <a:gd name="T25" fmla="*/ 14 h 187"/>
                  <a:gd name="T26" fmla="*/ 748 w 748"/>
                  <a:gd name="T2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8" h="187">
                    <a:moveTo>
                      <a:pt x="748" y="0"/>
                    </a:moveTo>
                    <a:lnTo>
                      <a:pt x="717" y="0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48" y="187"/>
                    </a:lnTo>
                    <a:lnTo>
                      <a:pt x="634" y="187"/>
                    </a:lnTo>
                    <a:lnTo>
                      <a:pt x="114" y="187"/>
                    </a:lnTo>
                    <a:lnTo>
                      <a:pt x="0" y="187"/>
                    </a:lnTo>
                    <a:lnTo>
                      <a:pt x="0" y="14"/>
                    </a:lnTo>
                    <a:lnTo>
                      <a:pt x="76" y="14"/>
                    </a:lnTo>
                    <a:lnTo>
                      <a:pt x="715" y="14"/>
                    </a:lnTo>
                    <a:lnTo>
                      <a:pt x="748" y="14"/>
                    </a:lnTo>
                    <a:lnTo>
                      <a:pt x="748" y="0"/>
                    </a:lnTo>
                    <a:close/>
                  </a:path>
                </a:pathLst>
              </a:cu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3" name="Freeform 12">
                <a:extLst>
                  <a:ext uri="{FF2B5EF4-FFF2-40B4-BE49-F238E27FC236}">
                    <a16:creationId xmlns:a16="http://schemas.microsoft.com/office/drawing/2014/main" id="{6CA58A3F-9B5F-470E-AE94-D0F584D536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4132"/>
                <a:ext cx="748" cy="187"/>
              </a:xfrm>
              <a:custGeom>
                <a:avLst/>
                <a:gdLst>
                  <a:gd name="T0" fmla="*/ 748 w 748"/>
                  <a:gd name="T1" fmla="*/ 0 h 187"/>
                  <a:gd name="T2" fmla="*/ 717 w 748"/>
                  <a:gd name="T3" fmla="*/ 0 h 187"/>
                  <a:gd name="T4" fmla="*/ 31 w 748"/>
                  <a:gd name="T5" fmla="*/ 0 h 187"/>
                  <a:gd name="T6" fmla="*/ 0 w 748"/>
                  <a:gd name="T7" fmla="*/ 0 h 187"/>
                  <a:gd name="T8" fmla="*/ 0 w 748"/>
                  <a:gd name="T9" fmla="*/ 187 h 187"/>
                  <a:gd name="T10" fmla="*/ 748 w 748"/>
                  <a:gd name="T11" fmla="*/ 187 h 187"/>
                  <a:gd name="T12" fmla="*/ 634 w 748"/>
                  <a:gd name="T13" fmla="*/ 187 h 187"/>
                  <a:gd name="T14" fmla="*/ 114 w 748"/>
                  <a:gd name="T15" fmla="*/ 187 h 187"/>
                  <a:gd name="T16" fmla="*/ 0 w 748"/>
                  <a:gd name="T17" fmla="*/ 187 h 187"/>
                  <a:gd name="T18" fmla="*/ 0 w 748"/>
                  <a:gd name="T19" fmla="*/ 14 h 187"/>
                  <a:gd name="T20" fmla="*/ 76 w 748"/>
                  <a:gd name="T21" fmla="*/ 14 h 187"/>
                  <a:gd name="T22" fmla="*/ 715 w 748"/>
                  <a:gd name="T23" fmla="*/ 14 h 187"/>
                  <a:gd name="T24" fmla="*/ 748 w 748"/>
                  <a:gd name="T25" fmla="*/ 14 h 187"/>
                  <a:gd name="T26" fmla="*/ 748 w 748"/>
                  <a:gd name="T27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8" h="187">
                    <a:moveTo>
                      <a:pt x="748" y="0"/>
                    </a:moveTo>
                    <a:lnTo>
                      <a:pt x="717" y="0"/>
                    </a:lnTo>
                    <a:lnTo>
                      <a:pt x="31" y="0"/>
                    </a:lnTo>
                    <a:lnTo>
                      <a:pt x="0" y="0"/>
                    </a:lnTo>
                    <a:lnTo>
                      <a:pt x="0" y="187"/>
                    </a:lnTo>
                    <a:lnTo>
                      <a:pt x="748" y="187"/>
                    </a:lnTo>
                    <a:lnTo>
                      <a:pt x="634" y="187"/>
                    </a:lnTo>
                    <a:lnTo>
                      <a:pt x="114" y="187"/>
                    </a:lnTo>
                    <a:lnTo>
                      <a:pt x="0" y="187"/>
                    </a:lnTo>
                    <a:lnTo>
                      <a:pt x="0" y="14"/>
                    </a:lnTo>
                    <a:lnTo>
                      <a:pt x="76" y="14"/>
                    </a:lnTo>
                    <a:lnTo>
                      <a:pt x="715" y="14"/>
                    </a:lnTo>
                    <a:lnTo>
                      <a:pt x="748" y="14"/>
                    </a:lnTo>
                    <a:lnTo>
                      <a:pt x="74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4" name="Freeform 13">
                <a:extLst>
                  <a:ext uri="{FF2B5EF4-FFF2-40B4-BE49-F238E27FC236}">
                    <a16:creationId xmlns:a16="http://schemas.microsoft.com/office/drawing/2014/main" id="{E6779F06-426F-4EEB-9D9D-613BFB59D5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4146"/>
                <a:ext cx="114" cy="173"/>
              </a:xfrm>
              <a:custGeom>
                <a:avLst/>
                <a:gdLst>
                  <a:gd name="T0" fmla="*/ 76 w 114"/>
                  <a:gd name="T1" fmla="*/ 0 h 173"/>
                  <a:gd name="T2" fmla="*/ 0 w 114"/>
                  <a:gd name="T3" fmla="*/ 0 h 173"/>
                  <a:gd name="T4" fmla="*/ 0 w 114"/>
                  <a:gd name="T5" fmla="*/ 173 h 173"/>
                  <a:gd name="T6" fmla="*/ 114 w 114"/>
                  <a:gd name="T7" fmla="*/ 173 h 173"/>
                  <a:gd name="T8" fmla="*/ 76 w 114"/>
                  <a:gd name="T9" fmla="*/ 173 h 173"/>
                  <a:gd name="T10" fmla="*/ 76 w 114"/>
                  <a:gd name="T11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3">
                    <a:moveTo>
                      <a:pt x="76" y="0"/>
                    </a:moveTo>
                    <a:lnTo>
                      <a:pt x="0" y="0"/>
                    </a:lnTo>
                    <a:lnTo>
                      <a:pt x="0" y="173"/>
                    </a:lnTo>
                    <a:lnTo>
                      <a:pt x="114" y="173"/>
                    </a:lnTo>
                    <a:lnTo>
                      <a:pt x="76" y="173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E7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5" name="Freeform 14">
                <a:extLst>
                  <a:ext uri="{FF2B5EF4-FFF2-40B4-BE49-F238E27FC236}">
                    <a16:creationId xmlns:a16="http://schemas.microsoft.com/office/drawing/2014/main" id="{0EE3D228-9A92-4E99-AE14-E7EFD3EB6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9" y="4146"/>
                <a:ext cx="114" cy="173"/>
              </a:xfrm>
              <a:custGeom>
                <a:avLst/>
                <a:gdLst>
                  <a:gd name="T0" fmla="*/ 76 w 114"/>
                  <a:gd name="T1" fmla="*/ 0 h 173"/>
                  <a:gd name="T2" fmla="*/ 0 w 114"/>
                  <a:gd name="T3" fmla="*/ 0 h 173"/>
                  <a:gd name="T4" fmla="*/ 0 w 114"/>
                  <a:gd name="T5" fmla="*/ 173 h 173"/>
                  <a:gd name="T6" fmla="*/ 114 w 114"/>
                  <a:gd name="T7" fmla="*/ 173 h 173"/>
                  <a:gd name="T8" fmla="*/ 76 w 114"/>
                  <a:gd name="T9" fmla="*/ 173 h 173"/>
                  <a:gd name="T10" fmla="*/ 76 w 114"/>
                  <a:gd name="T11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73">
                    <a:moveTo>
                      <a:pt x="76" y="0"/>
                    </a:moveTo>
                    <a:lnTo>
                      <a:pt x="0" y="0"/>
                    </a:lnTo>
                    <a:lnTo>
                      <a:pt x="0" y="173"/>
                    </a:lnTo>
                    <a:lnTo>
                      <a:pt x="114" y="173"/>
                    </a:lnTo>
                    <a:lnTo>
                      <a:pt x="76" y="173"/>
                    </a:lnTo>
                    <a:lnTo>
                      <a:pt x="7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6" name="Freeform 15">
                <a:extLst>
                  <a:ext uri="{FF2B5EF4-FFF2-40B4-BE49-F238E27FC236}">
                    <a16:creationId xmlns:a16="http://schemas.microsoft.com/office/drawing/2014/main" id="{277A2DA3-AC5A-4711-818A-827ABAAAC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" y="4146"/>
                <a:ext cx="114" cy="173"/>
              </a:xfrm>
              <a:custGeom>
                <a:avLst/>
                <a:gdLst>
                  <a:gd name="T0" fmla="*/ 114 w 114"/>
                  <a:gd name="T1" fmla="*/ 0 h 173"/>
                  <a:gd name="T2" fmla="*/ 114 w 114"/>
                  <a:gd name="T3" fmla="*/ 0 h 173"/>
                  <a:gd name="T4" fmla="*/ 81 w 114"/>
                  <a:gd name="T5" fmla="*/ 0 h 173"/>
                  <a:gd name="T6" fmla="*/ 81 w 114"/>
                  <a:gd name="T7" fmla="*/ 173 h 173"/>
                  <a:gd name="T8" fmla="*/ 0 w 114"/>
                  <a:gd name="T9" fmla="*/ 173 h 173"/>
                  <a:gd name="T10" fmla="*/ 114 w 114"/>
                  <a:gd name="T11" fmla="*/ 173 h 173"/>
                  <a:gd name="T12" fmla="*/ 114 w 114"/>
                  <a:gd name="T13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173">
                    <a:moveTo>
                      <a:pt x="114" y="0"/>
                    </a:moveTo>
                    <a:lnTo>
                      <a:pt x="114" y="0"/>
                    </a:lnTo>
                    <a:lnTo>
                      <a:pt x="81" y="0"/>
                    </a:lnTo>
                    <a:lnTo>
                      <a:pt x="81" y="173"/>
                    </a:lnTo>
                    <a:lnTo>
                      <a:pt x="0" y="173"/>
                    </a:lnTo>
                    <a:lnTo>
                      <a:pt x="114" y="173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E7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7" name="Freeform 16">
                <a:extLst>
                  <a:ext uri="{FF2B5EF4-FFF2-40B4-BE49-F238E27FC236}">
                    <a16:creationId xmlns:a16="http://schemas.microsoft.com/office/drawing/2014/main" id="{10F8275D-1EC3-400D-8E89-495F3F1D7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3" y="4146"/>
                <a:ext cx="114" cy="173"/>
              </a:xfrm>
              <a:custGeom>
                <a:avLst/>
                <a:gdLst>
                  <a:gd name="T0" fmla="*/ 114 w 114"/>
                  <a:gd name="T1" fmla="*/ 0 h 173"/>
                  <a:gd name="T2" fmla="*/ 114 w 114"/>
                  <a:gd name="T3" fmla="*/ 0 h 173"/>
                  <a:gd name="T4" fmla="*/ 81 w 114"/>
                  <a:gd name="T5" fmla="*/ 0 h 173"/>
                  <a:gd name="T6" fmla="*/ 81 w 114"/>
                  <a:gd name="T7" fmla="*/ 173 h 173"/>
                  <a:gd name="T8" fmla="*/ 0 w 114"/>
                  <a:gd name="T9" fmla="*/ 173 h 173"/>
                  <a:gd name="T10" fmla="*/ 114 w 114"/>
                  <a:gd name="T11" fmla="*/ 173 h 173"/>
                  <a:gd name="T12" fmla="*/ 114 w 114"/>
                  <a:gd name="T13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173">
                    <a:moveTo>
                      <a:pt x="114" y="0"/>
                    </a:moveTo>
                    <a:lnTo>
                      <a:pt x="114" y="0"/>
                    </a:lnTo>
                    <a:lnTo>
                      <a:pt x="81" y="0"/>
                    </a:lnTo>
                    <a:lnTo>
                      <a:pt x="81" y="173"/>
                    </a:lnTo>
                    <a:lnTo>
                      <a:pt x="0" y="173"/>
                    </a:lnTo>
                    <a:lnTo>
                      <a:pt x="114" y="173"/>
                    </a:lnTo>
                    <a:lnTo>
                      <a:pt x="11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8" name="Freeform 17">
                <a:extLst>
                  <a:ext uri="{FF2B5EF4-FFF2-40B4-BE49-F238E27FC236}">
                    <a16:creationId xmlns:a16="http://schemas.microsoft.com/office/drawing/2014/main" id="{7BF97521-C1EB-475C-8801-2619D3CFE6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4146"/>
                <a:ext cx="639" cy="173"/>
              </a:xfrm>
              <a:custGeom>
                <a:avLst/>
                <a:gdLst>
                  <a:gd name="T0" fmla="*/ 639 w 639"/>
                  <a:gd name="T1" fmla="*/ 0 h 173"/>
                  <a:gd name="T2" fmla="*/ 0 w 639"/>
                  <a:gd name="T3" fmla="*/ 0 h 173"/>
                  <a:gd name="T4" fmla="*/ 0 w 639"/>
                  <a:gd name="T5" fmla="*/ 173 h 173"/>
                  <a:gd name="T6" fmla="*/ 38 w 639"/>
                  <a:gd name="T7" fmla="*/ 173 h 173"/>
                  <a:gd name="T8" fmla="*/ 558 w 639"/>
                  <a:gd name="T9" fmla="*/ 173 h 173"/>
                  <a:gd name="T10" fmla="*/ 639 w 639"/>
                  <a:gd name="T11" fmla="*/ 173 h 173"/>
                  <a:gd name="T12" fmla="*/ 639 w 639"/>
                  <a:gd name="T13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9" h="173">
                    <a:moveTo>
                      <a:pt x="639" y="0"/>
                    </a:moveTo>
                    <a:lnTo>
                      <a:pt x="0" y="0"/>
                    </a:lnTo>
                    <a:lnTo>
                      <a:pt x="0" y="173"/>
                    </a:lnTo>
                    <a:lnTo>
                      <a:pt x="38" y="173"/>
                    </a:lnTo>
                    <a:lnTo>
                      <a:pt x="558" y="173"/>
                    </a:lnTo>
                    <a:lnTo>
                      <a:pt x="639" y="173"/>
                    </a:lnTo>
                    <a:lnTo>
                      <a:pt x="639" y="0"/>
                    </a:lnTo>
                    <a:close/>
                  </a:path>
                </a:pathLst>
              </a:custGeom>
              <a:solidFill>
                <a:srgbClr val="E7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39" name="Freeform 18">
                <a:extLst>
                  <a:ext uri="{FF2B5EF4-FFF2-40B4-BE49-F238E27FC236}">
                    <a16:creationId xmlns:a16="http://schemas.microsoft.com/office/drawing/2014/main" id="{0209B3F9-7AD5-4FC0-9AC6-5FB22B921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" y="4146"/>
                <a:ext cx="639" cy="173"/>
              </a:xfrm>
              <a:custGeom>
                <a:avLst/>
                <a:gdLst>
                  <a:gd name="T0" fmla="*/ 639 w 639"/>
                  <a:gd name="T1" fmla="*/ 0 h 173"/>
                  <a:gd name="T2" fmla="*/ 0 w 639"/>
                  <a:gd name="T3" fmla="*/ 0 h 173"/>
                  <a:gd name="T4" fmla="*/ 0 w 639"/>
                  <a:gd name="T5" fmla="*/ 173 h 173"/>
                  <a:gd name="T6" fmla="*/ 38 w 639"/>
                  <a:gd name="T7" fmla="*/ 173 h 173"/>
                  <a:gd name="T8" fmla="*/ 558 w 639"/>
                  <a:gd name="T9" fmla="*/ 173 h 173"/>
                  <a:gd name="T10" fmla="*/ 639 w 639"/>
                  <a:gd name="T11" fmla="*/ 173 h 173"/>
                  <a:gd name="T12" fmla="*/ 639 w 639"/>
                  <a:gd name="T13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9" h="173">
                    <a:moveTo>
                      <a:pt x="639" y="0"/>
                    </a:moveTo>
                    <a:lnTo>
                      <a:pt x="0" y="0"/>
                    </a:lnTo>
                    <a:lnTo>
                      <a:pt x="0" y="173"/>
                    </a:lnTo>
                    <a:lnTo>
                      <a:pt x="38" y="173"/>
                    </a:lnTo>
                    <a:lnTo>
                      <a:pt x="558" y="173"/>
                    </a:lnTo>
                    <a:lnTo>
                      <a:pt x="639" y="173"/>
                    </a:lnTo>
                    <a:lnTo>
                      <a:pt x="63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0" name="Rectangle 19">
                <a:extLst>
                  <a:ext uri="{FF2B5EF4-FFF2-40B4-BE49-F238E27FC236}">
                    <a16:creationId xmlns:a16="http://schemas.microsoft.com/office/drawing/2014/main" id="{E7BF1466-5448-40C0-AAAB-1CFF46E51A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" y="2759"/>
                <a:ext cx="686" cy="54"/>
              </a:xfrm>
              <a:prstGeom prst="rect">
                <a:avLst/>
              </a:prstGeom>
              <a:solidFill>
                <a:srgbClr val="E2E5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1" name="Rectangle 20">
                <a:extLst>
                  <a:ext uri="{FF2B5EF4-FFF2-40B4-BE49-F238E27FC236}">
                    <a16:creationId xmlns:a16="http://schemas.microsoft.com/office/drawing/2014/main" id="{ABF58134-FF36-4188-A88A-3046E27FD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80" y="2759"/>
                <a:ext cx="686" cy="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2" name="Freeform 21">
                <a:extLst>
                  <a:ext uri="{FF2B5EF4-FFF2-40B4-BE49-F238E27FC236}">
                    <a16:creationId xmlns:a16="http://schemas.microsoft.com/office/drawing/2014/main" id="{48FBC611-0501-4985-9248-970EA8F50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9"/>
                <a:ext cx="758" cy="90"/>
              </a:xfrm>
              <a:custGeom>
                <a:avLst/>
                <a:gdLst>
                  <a:gd name="T0" fmla="*/ 758 w 758"/>
                  <a:gd name="T1" fmla="*/ 0 h 90"/>
                  <a:gd name="T2" fmla="*/ 0 w 758"/>
                  <a:gd name="T3" fmla="*/ 0 h 90"/>
                  <a:gd name="T4" fmla="*/ 0 w 758"/>
                  <a:gd name="T5" fmla="*/ 90 h 90"/>
                  <a:gd name="T6" fmla="*/ 36 w 758"/>
                  <a:gd name="T7" fmla="*/ 90 h 90"/>
                  <a:gd name="T8" fmla="*/ 722 w 758"/>
                  <a:gd name="T9" fmla="*/ 90 h 90"/>
                  <a:gd name="T10" fmla="*/ 758 w 758"/>
                  <a:gd name="T11" fmla="*/ 90 h 90"/>
                  <a:gd name="T12" fmla="*/ 758 w 758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8" h="90">
                    <a:moveTo>
                      <a:pt x="758" y="0"/>
                    </a:moveTo>
                    <a:lnTo>
                      <a:pt x="0" y="0"/>
                    </a:lnTo>
                    <a:lnTo>
                      <a:pt x="0" y="90"/>
                    </a:lnTo>
                    <a:lnTo>
                      <a:pt x="36" y="90"/>
                    </a:lnTo>
                    <a:lnTo>
                      <a:pt x="722" y="90"/>
                    </a:lnTo>
                    <a:lnTo>
                      <a:pt x="758" y="90"/>
                    </a:lnTo>
                    <a:lnTo>
                      <a:pt x="758" y="0"/>
                    </a:lnTo>
                    <a:close/>
                  </a:path>
                </a:pathLst>
              </a:custGeom>
              <a:solidFill>
                <a:srgbClr val="E7EA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3" name="Freeform 22">
                <a:extLst>
                  <a:ext uri="{FF2B5EF4-FFF2-40B4-BE49-F238E27FC236}">
                    <a16:creationId xmlns:a16="http://schemas.microsoft.com/office/drawing/2014/main" id="{CD5A226C-4812-4C3B-B8B0-3DC1976FD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4" y="2669"/>
                <a:ext cx="758" cy="90"/>
              </a:xfrm>
              <a:custGeom>
                <a:avLst/>
                <a:gdLst>
                  <a:gd name="T0" fmla="*/ 758 w 758"/>
                  <a:gd name="T1" fmla="*/ 0 h 90"/>
                  <a:gd name="T2" fmla="*/ 0 w 758"/>
                  <a:gd name="T3" fmla="*/ 0 h 90"/>
                  <a:gd name="T4" fmla="*/ 0 w 758"/>
                  <a:gd name="T5" fmla="*/ 90 h 90"/>
                  <a:gd name="T6" fmla="*/ 36 w 758"/>
                  <a:gd name="T7" fmla="*/ 90 h 90"/>
                  <a:gd name="T8" fmla="*/ 722 w 758"/>
                  <a:gd name="T9" fmla="*/ 90 h 90"/>
                  <a:gd name="T10" fmla="*/ 758 w 758"/>
                  <a:gd name="T11" fmla="*/ 90 h 90"/>
                  <a:gd name="T12" fmla="*/ 758 w 758"/>
                  <a:gd name="T13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8" h="90">
                    <a:moveTo>
                      <a:pt x="758" y="0"/>
                    </a:moveTo>
                    <a:lnTo>
                      <a:pt x="0" y="0"/>
                    </a:lnTo>
                    <a:lnTo>
                      <a:pt x="0" y="90"/>
                    </a:lnTo>
                    <a:lnTo>
                      <a:pt x="36" y="90"/>
                    </a:lnTo>
                    <a:lnTo>
                      <a:pt x="722" y="90"/>
                    </a:lnTo>
                    <a:lnTo>
                      <a:pt x="758" y="90"/>
                    </a:lnTo>
                    <a:lnTo>
                      <a:pt x="75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4" name="Rectangle 23">
                <a:extLst>
                  <a:ext uri="{FF2B5EF4-FFF2-40B4-BE49-F238E27FC236}">
                    <a16:creationId xmlns:a16="http://schemas.microsoft.com/office/drawing/2014/main" id="{67C5A46A-5E9F-440D-AF7F-6698B77BF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863"/>
                <a:ext cx="113" cy="116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5" name="Rectangle 24">
                <a:extLst>
                  <a:ext uri="{FF2B5EF4-FFF2-40B4-BE49-F238E27FC236}">
                    <a16:creationId xmlns:a16="http://schemas.microsoft.com/office/drawing/2014/main" id="{BE7AB75C-08DE-4475-8C31-EDD18A0BB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2863"/>
                <a:ext cx="1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6" name="Rectangle 25">
                <a:extLst>
                  <a:ext uri="{FF2B5EF4-FFF2-40B4-BE49-F238E27FC236}">
                    <a16:creationId xmlns:a16="http://schemas.microsoft.com/office/drawing/2014/main" id="{2152B4C1-1697-43DF-831B-5E906E8D1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863"/>
                <a:ext cx="114" cy="116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7" name="Rectangle 26">
                <a:extLst>
                  <a:ext uri="{FF2B5EF4-FFF2-40B4-BE49-F238E27FC236}">
                    <a16:creationId xmlns:a16="http://schemas.microsoft.com/office/drawing/2014/main" id="{9DC3DB72-AB7A-4B99-B6A2-012446F2A5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2863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8" name="Rectangle 27">
                <a:extLst>
                  <a:ext uri="{FF2B5EF4-FFF2-40B4-BE49-F238E27FC236}">
                    <a16:creationId xmlns:a16="http://schemas.microsoft.com/office/drawing/2014/main" id="{B57978C0-53C1-44F4-90A8-ACE361F14E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2863"/>
                <a:ext cx="114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49" name="Rectangle 28">
                <a:extLst>
                  <a:ext uri="{FF2B5EF4-FFF2-40B4-BE49-F238E27FC236}">
                    <a16:creationId xmlns:a16="http://schemas.microsoft.com/office/drawing/2014/main" id="{5B56BB2D-DF12-44B5-8376-56381B51F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2863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0" name="Rectangle 29">
                <a:extLst>
                  <a:ext uri="{FF2B5EF4-FFF2-40B4-BE49-F238E27FC236}">
                    <a16:creationId xmlns:a16="http://schemas.microsoft.com/office/drawing/2014/main" id="{31DDBD1D-DA7E-4758-811A-8DD9AF7D2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2863"/>
                <a:ext cx="116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1" name="Rectangle 30">
                <a:extLst>
                  <a:ext uri="{FF2B5EF4-FFF2-40B4-BE49-F238E27FC236}">
                    <a16:creationId xmlns:a16="http://schemas.microsoft.com/office/drawing/2014/main" id="{0839598F-1950-4F62-9A5A-1DBC06049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2863"/>
                <a:ext cx="11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2" name="Rectangle 31">
                <a:extLst>
                  <a:ext uri="{FF2B5EF4-FFF2-40B4-BE49-F238E27FC236}">
                    <a16:creationId xmlns:a16="http://schemas.microsoft.com/office/drawing/2014/main" id="{394662C2-2889-4F76-B406-30BBF7E51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017"/>
                <a:ext cx="113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3" name="Rectangle 32">
                <a:extLst>
                  <a:ext uri="{FF2B5EF4-FFF2-40B4-BE49-F238E27FC236}">
                    <a16:creationId xmlns:a16="http://schemas.microsoft.com/office/drawing/2014/main" id="{0409D779-3560-43C3-A9A6-E1F4218C4A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017"/>
                <a:ext cx="113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4" name="Rectangle 33">
                <a:extLst>
                  <a:ext uri="{FF2B5EF4-FFF2-40B4-BE49-F238E27FC236}">
                    <a16:creationId xmlns:a16="http://schemas.microsoft.com/office/drawing/2014/main" id="{E981858A-7943-4A1B-8246-5F09FA8B9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017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5" name="Rectangle 34">
                <a:extLst>
                  <a:ext uri="{FF2B5EF4-FFF2-40B4-BE49-F238E27FC236}">
                    <a16:creationId xmlns:a16="http://schemas.microsoft.com/office/drawing/2014/main" id="{63AD8610-19C4-40E7-90FC-DA1501592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017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6" name="Rectangle 35">
                <a:extLst>
                  <a:ext uri="{FF2B5EF4-FFF2-40B4-BE49-F238E27FC236}">
                    <a16:creationId xmlns:a16="http://schemas.microsoft.com/office/drawing/2014/main" id="{7971830B-C287-48C5-8F48-9ABE016CD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017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7" name="Rectangle 36">
                <a:extLst>
                  <a:ext uri="{FF2B5EF4-FFF2-40B4-BE49-F238E27FC236}">
                    <a16:creationId xmlns:a16="http://schemas.microsoft.com/office/drawing/2014/main" id="{814C3921-3F11-4812-84C1-795E2E55F7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017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8" name="Rectangle 37">
                <a:extLst>
                  <a:ext uri="{FF2B5EF4-FFF2-40B4-BE49-F238E27FC236}">
                    <a16:creationId xmlns:a16="http://schemas.microsoft.com/office/drawing/2014/main" id="{180C9CD7-7FBD-40D5-BBDB-5F2B7FB79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017"/>
                <a:ext cx="116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59" name="Rectangle 38">
                <a:extLst>
                  <a:ext uri="{FF2B5EF4-FFF2-40B4-BE49-F238E27FC236}">
                    <a16:creationId xmlns:a16="http://schemas.microsoft.com/office/drawing/2014/main" id="{369A5FCC-6C81-484C-A3BB-AD41DC332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017"/>
                <a:ext cx="11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0" name="Rectangle 39">
                <a:extLst>
                  <a:ext uri="{FF2B5EF4-FFF2-40B4-BE49-F238E27FC236}">
                    <a16:creationId xmlns:a16="http://schemas.microsoft.com/office/drawing/2014/main" id="{F55990E0-3528-4FDA-9BD0-66E2CB365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168"/>
                <a:ext cx="113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1" name="Rectangle 40">
                <a:extLst>
                  <a:ext uri="{FF2B5EF4-FFF2-40B4-BE49-F238E27FC236}">
                    <a16:creationId xmlns:a16="http://schemas.microsoft.com/office/drawing/2014/main" id="{EDBA5B0A-81C5-409D-A1B5-A220CA0F2F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168"/>
                <a:ext cx="113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2" name="Rectangle 41">
                <a:extLst>
                  <a:ext uri="{FF2B5EF4-FFF2-40B4-BE49-F238E27FC236}">
                    <a16:creationId xmlns:a16="http://schemas.microsoft.com/office/drawing/2014/main" id="{3ED7C52D-5524-4771-B3C6-93DEC4B8B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168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3" name="Rectangle 42">
                <a:extLst>
                  <a:ext uri="{FF2B5EF4-FFF2-40B4-BE49-F238E27FC236}">
                    <a16:creationId xmlns:a16="http://schemas.microsoft.com/office/drawing/2014/main" id="{B8A07AF2-1FCE-454E-AB27-459E9A4D28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168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4" name="Rectangle 43">
                <a:extLst>
                  <a:ext uri="{FF2B5EF4-FFF2-40B4-BE49-F238E27FC236}">
                    <a16:creationId xmlns:a16="http://schemas.microsoft.com/office/drawing/2014/main" id="{91D72375-3377-4EE3-B952-A07290CEC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168"/>
                <a:ext cx="114" cy="114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5" name="Rectangle 44">
                <a:extLst>
                  <a:ext uri="{FF2B5EF4-FFF2-40B4-BE49-F238E27FC236}">
                    <a16:creationId xmlns:a16="http://schemas.microsoft.com/office/drawing/2014/main" id="{F56B1CB5-B2D2-4E5C-B0FB-E82C74A90E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168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6" name="Rectangle 45">
                <a:extLst>
                  <a:ext uri="{FF2B5EF4-FFF2-40B4-BE49-F238E27FC236}">
                    <a16:creationId xmlns:a16="http://schemas.microsoft.com/office/drawing/2014/main" id="{DF88D9E2-479B-4B19-AB7A-6B058633A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168"/>
                <a:ext cx="116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7" name="Rectangle 46">
                <a:extLst>
                  <a:ext uri="{FF2B5EF4-FFF2-40B4-BE49-F238E27FC236}">
                    <a16:creationId xmlns:a16="http://schemas.microsoft.com/office/drawing/2014/main" id="{F94BEEC2-B005-4818-A681-BD245E56B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168"/>
                <a:ext cx="11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8" name="Rectangle 47">
                <a:extLst>
                  <a:ext uri="{FF2B5EF4-FFF2-40B4-BE49-F238E27FC236}">
                    <a16:creationId xmlns:a16="http://schemas.microsoft.com/office/drawing/2014/main" id="{50A404C3-CD2A-41B9-806B-3DBA732C8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320"/>
                <a:ext cx="113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69" name="Rectangle 48">
                <a:extLst>
                  <a:ext uri="{FF2B5EF4-FFF2-40B4-BE49-F238E27FC236}">
                    <a16:creationId xmlns:a16="http://schemas.microsoft.com/office/drawing/2014/main" id="{B98E695F-B1E9-4AB9-BC88-079755AF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320"/>
                <a:ext cx="1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0" name="Rectangle 49">
                <a:extLst>
                  <a:ext uri="{FF2B5EF4-FFF2-40B4-BE49-F238E27FC236}">
                    <a16:creationId xmlns:a16="http://schemas.microsoft.com/office/drawing/2014/main" id="{45A24685-46D0-4B3D-BFC6-56D816A3EF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320"/>
                <a:ext cx="114" cy="116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1" name="Rectangle 50">
                <a:extLst>
                  <a:ext uri="{FF2B5EF4-FFF2-40B4-BE49-F238E27FC236}">
                    <a16:creationId xmlns:a16="http://schemas.microsoft.com/office/drawing/2014/main" id="{F948BFC5-B24D-4417-B184-2A44F6385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320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2" name="Rectangle 51">
                <a:extLst>
                  <a:ext uri="{FF2B5EF4-FFF2-40B4-BE49-F238E27FC236}">
                    <a16:creationId xmlns:a16="http://schemas.microsoft.com/office/drawing/2014/main" id="{7BAF90EE-741C-471F-B0BC-998829C46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320"/>
                <a:ext cx="114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3" name="Rectangle 52">
                <a:extLst>
                  <a:ext uri="{FF2B5EF4-FFF2-40B4-BE49-F238E27FC236}">
                    <a16:creationId xmlns:a16="http://schemas.microsoft.com/office/drawing/2014/main" id="{BD704D11-E11D-4E86-BFF6-9A4E9FF179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320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4" name="Rectangle 53">
                <a:extLst>
                  <a:ext uri="{FF2B5EF4-FFF2-40B4-BE49-F238E27FC236}">
                    <a16:creationId xmlns:a16="http://schemas.microsoft.com/office/drawing/2014/main" id="{BBC6840D-FF9E-4197-9037-13D047B7C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320"/>
                <a:ext cx="116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5" name="Rectangle 54">
                <a:extLst>
                  <a:ext uri="{FF2B5EF4-FFF2-40B4-BE49-F238E27FC236}">
                    <a16:creationId xmlns:a16="http://schemas.microsoft.com/office/drawing/2014/main" id="{57D19D74-38A1-47AF-A18D-3A3D9A22B3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320"/>
                <a:ext cx="11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6" name="Rectangle 55">
                <a:extLst>
                  <a:ext uri="{FF2B5EF4-FFF2-40B4-BE49-F238E27FC236}">
                    <a16:creationId xmlns:a16="http://schemas.microsoft.com/office/drawing/2014/main" id="{9DB7D1E9-9744-4B26-9890-723CB5828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474"/>
                <a:ext cx="113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7" name="Rectangle 56">
                <a:extLst>
                  <a:ext uri="{FF2B5EF4-FFF2-40B4-BE49-F238E27FC236}">
                    <a16:creationId xmlns:a16="http://schemas.microsoft.com/office/drawing/2014/main" id="{168E7CF2-4C8F-4E93-B4ED-BEADB6B3B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474"/>
                <a:ext cx="113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8" name="Rectangle 57">
                <a:extLst>
                  <a:ext uri="{FF2B5EF4-FFF2-40B4-BE49-F238E27FC236}">
                    <a16:creationId xmlns:a16="http://schemas.microsoft.com/office/drawing/2014/main" id="{CDC69595-BBCF-4E25-AAA0-A399E9ED1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474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79" name="Rectangle 58">
                <a:extLst>
                  <a:ext uri="{FF2B5EF4-FFF2-40B4-BE49-F238E27FC236}">
                    <a16:creationId xmlns:a16="http://schemas.microsoft.com/office/drawing/2014/main" id="{F3F674FD-C391-4FDF-9BA4-D0B36C712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474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0" name="Rectangle 59">
                <a:extLst>
                  <a:ext uri="{FF2B5EF4-FFF2-40B4-BE49-F238E27FC236}">
                    <a16:creationId xmlns:a16="http://schemas.microsoft.com/office/drawing/2014/main" id="{5958A944-3C80-473E-B5A4-2FEF9C0FB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474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1" name="Rectangle 60">
                <a:extLst>
                  <a:ext uri="{FF2B5EF4-FFF2-40B4-BE49-F238E27FC236}">
                    <a16:creationId xmlns:a16="http://schemas.microsoft.com/office/drawing/2014/main" id="{B6171974-1DDD-4F73-BCC6-4054E11112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474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2" name="Rectangle 61">
                <a:extLst>
                  <a:ext uri="{FF2B5EF4-FFF2-40B4-BE49-F238E27FC236}">
                    <a16:creationId xmlns:a16="http://schemas.microsoft.com/office/drawing/2014/main" id="{946CE1A3-53F0-493A-B755-1C1516DB7A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474"/>
                <a:ext cx="116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3" name="Rectangle 62">
                <a:extLst>
                  <a:ext uri="{FF2B5EF4-FFF2-40B4-BE49-F238E27FC236}">
                    <a16:creationId xmlns:a16="http://schemas.microsoft.com/office/drawing/2014/main" id="{FE9951D4-93FD-40C1-B194-1A5333C1B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474"/>
                <a:ext cx="11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4" name="Rectangle 63">
                <a:extLst>
                  <a:ext uri="{FF2B5EF4-FFF2-40B4-BE49-F238E27FC236}">
                    <a16:creationId xmlns:a16="http://schemas.microsoft.com/office/drawing/2014/main" id="{D392591F-5684-4385-9D29-C662D7B42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625"/>
                <a:ext cx="113" cy="116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5" name="Rectangle 64">
                <a:extLst>
                  <a:ext uri="{FF2B5EF4-FFF2-40B4-BE49-F238E27FC236}">
                    <a16:creationId xmlns:a16="http://schemas.microsoft.com/office/drawing/2014/main" id="{7D7DB00F-510D-470A-944B-091406A8C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625"/>
                <a:ext cx="113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6" name="Rectangle 65">
                <a:extLst>
                  <a:ext uri="{FF2B5EF4-FFF2-40B4-BE49-F238E27FC236}">
                    <a16:creationId xmlns:a16="http://schemas.microsoft.com/office/drawing/2014/main" id="{E252C4A9-9FCC-4B20-89B3-100CD4F11A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625"/>
                <a:ext cx="114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7" name="Rectangle 66">
                <a:extLst>
                  <a:ext uri="{FF2B5EF4-FFF2-40B4-BE49-F238E27FC236}">
                    <a16:creationId xmlns:a16="http://schemas.microsoft.com/office/drawing/2014/main" id="{399B9139-409B-415A-BF42-C82B87FE5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625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8" name="Rectangle 67">
                <a:extLst>
                  <a:ext uri="{FF2B5EF4-FFF2-40B4-BE49-F238E27FC236}">
                    <a16:creationId xmlns:a16="http://schemas.microsoft.com/office/drawing/2014/main" id="{2037801C-09E6-4352-9369-BFB95B30F5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625"/>
                <a:ext cx="114" cy="116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89" name="Rectangle 68">
                <a:extLst>
                  <a:ext uri="{FF2B5EF4-FFF2-40B4-BE49-F238E27FC236}">
                    <a16:creationId xmlns:a16="http://schemas.microsoft.com/office/drawing/2014/main" id="{67CE2172-0221-4A77-A8B4-FFBF69F7C3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625"/>
                <a:ext cx="114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0" name="Rectangle 69">
                <a:extLst>
                  <a:ext uri="{FF2B5EF4-FFF2-40B4-BE49-F238E27FC236}">
                    <a16:creationId xmlns:a16="http://schemas.microsoft.com/office/drawing/2014/main" id="{CC76267D-E4A3-4827-98E9-1A348823DC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625"/>
                <a:ext cx="116" cy="116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1" name="Rectangle 70">
                <a:extLst>
                  <a:ext uri="{FF2B5EF4-FFF2-40B4-BE49-F238E27FC236}">
                    <a16:creationId xmlns:a16="http://schemas.microsoft.com/office/drawing/2014/main" id="{263CC678-5AB6-4299-8C39-8FFF54C75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625"/>
                <a:ext cx="11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2" name="Rectangle 71">
                <a:extLst>
                  <a:ext uri="{FF2B5EF4-FFF2-40B4-BE49-F238E27FC236}">
                    <a16:creationId xmlns:a16="http://schemas.microsoft.com/office/drawing/2014/main" id="{1E65080C-2545-4352-9E51-5F8D9902B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779"/>
                <a:ext cx="113" cy="114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3" name="Rectangle 72">
                <a:extLst>
                  <a:ext uri="{FF2B5EF4-FFF2-40B4-BE49-F238E27FC236}">
                    <a16:creationId xmlns:a16="http://schemas.microsoft.com/office/drawing/2014/main" id="{23BCED6F-7542-4630-9506-FC0D30C92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779"/>
                <a:ext cx="113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4" name="Rectangle 73">
                <a:extLst>
                  <a:ext uri="{FF2B5EF4-FFF2-40B4-BE49-F238E27FC236}">
                    <a16:creationId xmlns:a16="http://schemas.microsoft.com/office/drawing/2014/main" id="{DC1FA977-40D8-4C37-91D7-BB6CA7517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779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5" name="Rectangle 74">
                <a:extLst>
                  <a:ext uri="{FF2B5EF4-FFF2-40B4-BE49-F238E27FC236}">
                    <a16:creationId xmlns:a16="http://schemas.microsoft.com/office/drawing/2014/main" id="{A941A7F2-01F4-4BFE-B461-741F074EF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779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6" name="Rectangle 75">
                <a:extLst>
                  <a:ext uri="{FF2B5EF4-FFF2-40B4-BE49-F238E27FC236}">
                    <a16:creationId xmlns:a16="http://schemas.microsoft.com/office/drawing/2014/main" id="{7E0EEAB0-6BF1-4827-B908-DD1AB8F4E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779"/>
                <a:ext cx="114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7" name="Rectangle 76">
                <a:extLst>
                  <a:ext uri="{FF2B5EF4-FFF2-40B4-BE49-F238E27FC236}">
                    <a16:creationId xmlns:a16="http://schemas.microsoft.com/office/drawing/2014/main" id="{1C74DD2A-81D6-429C-B74E-D48002C424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779"/>
                <a:ext cx="114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8" name="Rectangle 77">
                <a:extLst>
                  <a:ext uri="{FF2B5EF4-FFF2-40B4-BE49-F238E27FC236}">
                    <a16:creationId xmlns:a16="http://schemas.microsoft.com/office/drawing/2014/main" id="{A031A318-E0F2-4495-9B78-42004183D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779"/>
                <a:ext cx="116" cy="114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399" name="Rectangle 78">
                <a:extLst>
                  <a:ext uri="{FF2B5EF4-FFF2-40B4-BE49-F238E27FC236}">
                    <a16:creationId xmlns:a16="http://schemas.microsoft.com/office/drawing/2014/main" id="{175A6DC2-BD6A-4BB9-873F-ADEE44BD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779"/>
                <a:ext cx="116" cy="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0" name="Rectangle 79">
                <a:extLst>
                  <a:ext uri="{FF2B5EF4-FFF2-40B4-BE49-F238E27FC236}">
                    <a16:creationId xmlns:a16="http://schemas.microsoft.com/office/drawing/2014/main" id="{06F65B48-B969-4DAE-9730-474072558A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931"/>
                <a:ext cx="113" cy="113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1" name="Rectangle 80">
                <a:extLst>
                  <a:ext uri="{FF2B5EF4-FFF2-40B4-BE49-F238E27FC236}">
                    <a16:creationId xmlns:a16="http://schemas.microsoft.com/office/drawing/2014/main" id="{B1686F29-24F5-4794-A1DF-3CD0813BF0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2" y="3931"/>
                <a:ext cx="113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2" name="Rectangle 81">
                <a:extLst>
                  <a:ext uri="{FF2B5EF4-FFF2-40B4-BE49-F238E27FC236}">
                    <a16:creationId xmlns:a16="http://schemas.microsoft.com/office/drawing/2014/main" id="{7929505E-7E29-45E3-A5F8-EA1FCF08CC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931"/>
                <a:ext cx="114" cy="113"/>
              </a:xfrm>
              <a:prstGeom prst="rect">
                <a:avLst/>
              </a:prstGeom>
              <a:solidFill>
                <a:srgbClr val="F4FB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3" name="Rectangle 82">
                <a:extLst>
                  <a:ext uri="{FF2B5EF4-FFF2-40B4-BE49-F238E27FC236}">
                    <a16:creationId xmlns:a16="http://schemas.microsoft.com/office/drawing/2014/main" id="{FCBCC0A8-0AA1-4296-A6D7-32A81CA54D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3931"/>
                <a:ext cx="114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4" name="Rectangle 83">
                <a:extLst>
                  <a:ext uri="{FF2B5EF4-FFF2-40B4-BE49-F238E27FC236}">
                    <a16:creationId xmlns:a16="http://schemas.microsoft.com/office/drawing/2014/main" id="{2735A275-7F47-4FFA-A75A-72D42E42E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931"/>
                <a:ext cx="114" cy="113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5" name="Rectangle 84">
                <a:extLst>
                  <a:ext uri="{FF2B5EF4-FFF2-40B4-BE49-F238E27FC236}">
                    <a16:creationId xmlns:a16="http://schemas.microsoft.com/office/drawing/2014/main" id="{9D56573B-19C0-4139-BDCB-61B6F76A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4" y="3931"/>
                <a:ext cx="114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6" name="Rectangle 85">
                <a:extLst>
                  <a:ext uri="{FF2B5EF4-FFF2-40B4-BE49-F238E27FC236}">
                    <a16:creationId xmlns:a16="http://schemas.microsoft.com/office/drawing/2014/main" id="{77C4822F-E4B4-497A-AAD0-8EE7A1347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931"/>
                <a:ext cx="116" cy="113"/>
              </a:xfrm>
              <a:prstGeom prst="rect">
                <a:avLst/>
              </a:prstGeom>
              <a:solidFill>
                <a:srgbClr val="EEF4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7" name="Rectangle 86">
                <a:extLst>
                  <a:ext uri="{FF2B5EF4-FFF2-40B4-BE49-F238E27FC236}">
                    <a16:creationId xmlns:a16="http://schemas.microsoft.com/office/drawing/2014/main" id="{A500BC59-D6B3-42A7-B09B-7830D8EA2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8" y="3931"/>
                <a:ext cx="116" cy="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8" name="Oval 87">
                <a:extLst>
                  <a:ext uri="{FF2B5EF4-FFF2-40B4-BE49-F238E27FC236}">
                    <a16:creationId xmlns:a16="http://schemas.microsoft.com/office/drawing/2014/main" id="{FCEA08E0-179A-4188-BD5D-0CD262498B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4" y="3973"/>
                <a:ext cx="189" cy="188"/>
              </a:xfrm>
              <a:prstGeom prst="ellipse">
                <a:avLst/>
              </a:pr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09" name="Freeform 88">
                <a:extLst>
                  <a:ext uri="{FF2B5EF4-FFF2-40B4-BE49-F238E27FC236}">
                    <a16:creationId xmlns:a16="http://schemas.microsoft.com/office/drawing/2014/main" id="{EBE54B14-3D3E-407E-88C1-381ACAB6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5" y="4021"/>
                <a:ext cx="24" cy="21"/>
              </a:xfrm>
              <a:custGeom>
                <a:avLst/>
                <a:gdLst>
                  <a:gd name="T0" fmla="*/ 10 w 10"/>
                  <a:gd name="T1" fmla="*/ 9 h 9"/>
                  <a:gd name="T2" fmla="*/ 0 w 10"/>
                  <a:gd name="T3" fmla="*/ 0 h 9"/>
                  <a:gd name="T4" fmla="*/ 1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cubicBezTo>
                      <a:pt x="5" y="8"/>
                      <a:pt x="1" y="5"/>
                      <a:pt x="0" y="0"/>
                    </a:cubicBezTo>
                    <a:cubicBezTo>
                      <a:pt x="5" y="0"/>
                      <a:pt x="9" y="4"/>
                      <a:pt x="10" y="9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0" name="Freeform 89">
                <a:extLst>
                  <a:ext uri="{FF2B5EF4-FFF2-40B4-BE49-F238E27FC236}">
                    <a16:creationId xmlns:a16="http://schemas.microsoft.com/office/drawing/2014/main" id="{A0DF839F-A088-415D-9373-9EBF6324DB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0" y="4042"/>
                <a:ext cx="22" cy="24"/>
              </a:xfrm>
              <a:custGeom>
                <a:avLst/>
                <a:gdLst>
                  <a:gd name="T0" fmla="*/ 0 w 9"/>
                  <a:gd name="T1" fmla="*/ 10 h 10"/>
                  <a:gd name="T2" fmla="*/ 9 w 9"/>
                  <a:gd name="T3" fmla="*/ 0 h 10"/>
                  <a:gd name="T4" fmla="*/ 0 w 9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0" y="10"/>
                    </a:moveTo>
                    <a:cubicBezTo>
                      <a:pt x="0" y="5"/>
                      <a:pt x="4" y="1"/>
                      <a:pt x="9" y="0"/>
                    </a:cubicBezTo>
                    <a:cubicBezTo>
                      <a:pt x="8" y="5"/>
                      <a:pt x="5" y="9"/>
                      <a:pt x="0" y="10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1" name="Freeform 90">
                <a:extLst>
                  <a:ext uri="{FF2B5EF4-FFF2-40B4-BE49-F238E27FC236}">
                    <a16:creationId xmlns:a16="http://schemas.microsoft.com/office/drawing/2014/main" id="{C4AD3B19-8796-4DE5-9D96-E0A9D88A4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" y="4037"/>
                <a:ext cx="19" cy="43"/>
              </a:xfrm>
              <a:custGeom>
                <a:avLst/>
                <a:gdLst>
                  <a:gd name="T0" fmla="*/ 4 w 8"/>
                  <a:gd name="T1" fmla="*/ 18 h 18"/>
                  <a:gd name="T2" fmla="*/ 4 w 8"/>
                  <a:gd name="T3" fmla="*/ 0 h 18"/>
                  <a:gd name="T4" fmla="*/ 4 w 8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" h="18">
                    <a:moveTo>
                      <a:pt x="4" y="18"/>
                    </a:moveTo>
                    <a:cubicBezTo>
                      <a:pt x="0" y="13"/>
                      <a:pt x="0" y="6"/>
                      <a:pt x="4" y="0"/>
                    </a:cubicBezTo>
                    <a:cubicBezTo>
                      <a:pt x="8" y="5"/>
                      <a:pt x="8" y="13"/>
                      <a:pt x="4" y="18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2" name="Freeform 91">
                <a:extLst>
                  <a:ext uri="{FF2B5EF4-FFF2-40B4-BE49-F238E27FC236}">
                    <a16:creationId xmlns:a16="http://schemas.microsoft.com/office/drawing/2014/main" id="{C15479D1-2FEF-4DA7-B3D4-ED905BC96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3" y="4011"/>
                <a:ext cx="22" cy="43"/>
              </a:xfrm>
              <a:custGeom>
                <a:avLst/>
                <a:gdLst>
                  <a:gd name="T0" fmla="*/ 5 w 9"/>
                  <a:gd name="T1" fmla="*/ 18 h 18"/>
                  <a:gd name="T2" fmla="*/ 4 w 9"/>
                  <a:gd name="T3" fmla="*/ 0 h 18"/>
                  <a:gd name="T4" fmla="*/ 5 w 9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8">
                    <a:moveTo>
                      <a:pt x="5" y="18"/>
                    </a:moveTo>
                    <a:cubicBezTo>
                      <a:pt x="1" y="13"/>
                      <a:pt x="0" y="6"/>
                      <a:pt x="4" y="0"/>
                    </a:cubicBezTo>
                    <a:cubicBezTo>
                      <a:pt x="8" y="5"/>
                      <a:pt x="9" y="12"/>
                      <a:pt x="5" y="18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3" name="Freeform 92">
                <a:extLst>
                  <a:ext uri="{FF2B5EF4-FFF2-40B4-BE49-F238E27FC236}">
                    <a16:creationId xmlns:a16="http://schemas.microsoft.com/office/drawing/2014/main" id="{1A30417C-169A-47DB-AB3B-A7F870804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88" y="4054"/>
                <a:ext cx="42" cy="21"/>
              </a:xfrm>
              <a:custGeom>
                <a:avLst/>
                <a:gdLst>
                  <a:gd name="T0" fmla="*/ 0 w 18"/>
                  <a:gd name="T1" fmla="*/ 5 h 9"/>
                  <a:gd name="T2" fmla="*/ 18 w 18"/>
                  <a:gd name="T3" fmla="*/ 4 h 9"/>
                  <a:gd name="T4" fmla="*/ 0 w 18"/>
                  <a:gd name="T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9">
                    <a:moveTo>
                      <a:pt x="0" y="5"/>
                    </a:moveTo>
                    <a:cubicBezTo>
                      <a:pt x="5" y="1"/>
                      <a:pt x="12" y="0"/>
                      <a:pt x="18" y="4"/>
                    </a:cubicBezTo>
                    <a:cubicBezTo>
                      <a:pt x="13" y="8"/>
                      <a:pt x="5" y="9"/>
                      <a:pt x="0" y="5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4" name="Freeform 93">
                <a:extLst>
                  <a:ext uri="{FF2B5EF4-FFF2-40B4-BE49-F238E27FC236}">
                    <a16:creationId xmlns:a16="http://schemas.microsoft.com/office/drawing/2014/main" id="{24EC1ADF-CEF0-4067-809E-B78993C9CC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4" y="4082"/>
                <a:ext cx="42" cy="22"/>
              </a:xfrm>
              <a:custGeom>
                <a:avLst/>
                <a:gdLst>
                  <a:gd name="T0" fmla="*/ 18 w 18"/>
                  <a:gd name="T1" fmla="*/ 4 h 9"/>
                  <a:gd name="T2" fmla="*/ 0 w 18"/>
                  <a:gd name="T3" fmla="*/ 5 h 9"/>
                  <a:gd name="T4" fmla="*/ 18 w 18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9">
                    <a:moveTo>
                      <a:pt x="18" y="4"/>
                    </a:moveTo>
                    <a:cubicBezTo>
                      <a:pt x="13" y="8"/>
                      <a:pt x="5" y="9"/>
                      <a:pt x="0" y="5"/>
                    </a:cubicBezTo>
                    <a:cubicBezTo>
                      <a:pt x="5" y="1"/>
                      <a:pt x="12" y="0"/>
                      <a:pt x="18" y="4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5" name="Freeform 94">
                <a:extLst>
                  <a:ext uri="{FF2B5EF4-FFF2-40B4-BE49-F238E27FC236}">
                    <a16:creationId xmlns:a16="http://schemas.microsoft.com/office/drawing/2014/main" id="{8E3E62F5-B580-4EB2-B63A-D743508D7F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9" y="4016"/>
                <a:ext cx="19" cy="320"/>
              </a:xfrm>
              <a:custGeom>
                <a:avLst/>
                <a:gdLst>
                  <a:gd name="T0" fmla="*/ 10 w 19"/>
                  <a:gd name="T1" fmla="*/ 0 h 320"/>
                  <a:gd name="T2" fmla="*/ 5 w 19"/>
                  <a:gd name="T3" fmla="*/ 159 h 320"/>
                  <a:gd name="T4" fmla="*/ 0 w 19"/>
                  <a:gd name="T5" fmla="*/ 320 h 320"/>
                  <a:gd name="T6" fmla="*/ 10 w 19"/>
                  <a:gd name="T7" fmla="*/ 320 h 320"/>
                  <a:gd name="T8" fmla="*/ 19 w 19"/>
                  <a:gd name="T9" fmla="*/ 320 h 320"/>
                  <a:gd name="T10" fmla="*/ 14 w 19"/>
                  <a:gd name="T11" fmla="*/ 159 h 320"/>
                  <a:gd name="T12" fmla="*/ 10 w 19"/>
                  <a:gd name="T13" fmla="*/ 0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320">
                    <a:moveTo>
                      <a:pt x="10" y="0"/>
                    </a:moveTo>
                    <a:lnTo>
                      <a:pt x="5" y="159"/>
                    </a:lnTo>
                    <a:lnTo>
                      <a:pt x="0" y="320"/>
                    </a:lnTo>
                    <a:lnTo>
                      <a:pt x="10" y="320"/>
                    </a:lnTo>
                    <a:lnTo>
                      <a:pt x="19" y="320"/>
                    </a:lnTo>
                    <a:lnTo>
                      <a:pt x="14" y="15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6" name="Freeform 95">
                <a:extLst>
                  <a:ext uri="{FF2B5EF4-FFF2-40B4-BE49-F238E27FC236}">
                    <a16:creationId xmlns:a16="http://schemas.microsoft.com/office/drawing/2014/main" id="{13D34500-49C2-41F7-A687-8A7A8B6A7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56" y="4073"/>
                <a:ext cx="57" cy="57"/>
              </a:xfrm>
              <a:custGeom>
                <a:avLst/>
                <a:gdLst>
                  <a:gd name="T0" fmla="*/ 57 w 57"/>
                  <a:gd name="T1" fmla="*/ 0 h 57"/>
                  <a:gd name="T2" fmla="*/ 29 w 57"/>
                  <a:gd name="T3" fmla="*/ 26 h 57"/>
                  <a:gd name="T4" fmla="*/ 0 w 57"/>
                  <a:gd name="T5" fmla="*/ 54 h 57"/>
                  <a:gd name="T6" fmla="*/ 3 w 57"/>
                  <a:gd name="T7" fmla="*/ 54 h 57"/>
                  <a:gd name="T8" fmla="*/ 3 w 57"/>
                  <a:gd name="T9" fmla="*/ 57 h 57"/>
                  <a:gd name="T10" fmla="*/ 31 w 57"/>
                  <a:gd name="T11" fmla="*/ 28 h 57"/>
                  <a:gd name="T12" fmla="*/ 57 w 57"/>
                  <a:gd name="T13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57">
                    <a:moveTo>
                      <a:pt x="57" y="0"/>
                    </a:moveTo>
                    <a:lnTo>
                      <a:pt x="29" y="26"/>
                    </a:lnTo>
                    <a:lnTo>
                      <a:pt x="0" y="54"/>
                    </a:lnTo>
                    <a:lnTo>
                      <a:pt x="3" y="54"/>
                    </a:lnTo>
                    <a:lnTo>
                      <a:pt x="3" y="57"/>
                    </a:lnTo>
                    <a:lnTo>
                      <a:pt x="31" y="28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7" name="Freeform 96">
                <a:extLst>
                  <a:ext uri="{FF2B5EF4-FFF2-40B4-BE49-F238E27FC236}">
                    <a16:creationId xmlns:a16="http://schemas.microsoft.com/office/drawing/2014/main" id="{4676A68C-58BA-4EAD-BE66-145678764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6" y="4054"/>
                <a:ext cx="33" cy="33"/>
              </a:xfrm>
              <a:custGeom>
                <a:avLst/>
                <a:gdLst>
                  <a:gd name="T0" fmla="*/ 0 w 33"/>
                  <a:gd name="T1" fmla="*/ 0 h 33"/>
                  <a:gd name="T2" fmla="*/ 16 w 33"/>
                  <a:gd name="T3" fmla="*/ 17 h 33"/>
                  <a:gd name="T4" fmla="*/ 33 w 33"/>
                  <a:gd name="T5" fmla="*/ 33 h 33"/>
                  <a:gd name="T6" fmla="*/ 33 w 33"/>
                  <a:gd name="T7" fmla="*/ 33 h 33"/>
                  <a:gd name="T8" fmla="*/ 33 w 33"/>
                  <a:gd name="T9" fmla="*/ 33 h 33"/>
                  <a:gd name="T10" fmla="*/ 16 w 33"/>
                  <a:gd name="T11" fmla="*/ 17 h 33"/>
                  <a:gd name="T12" fmla="*/ 0 w 33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33">
                    <a:moveTo>
                      <a:pt x="0" y="0"/>
                    </a:moveTo>
                    <a:lnTo>
                      <a:pt x="16" y="17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33" y="33"/>
                    </a:lnTo>
                    <a:lnTo>
                      <a:pt x="16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8" name="Freeform 97">
                <a:extLst>
                  <a:ext uri="{FF2B5EF4-FFF2-40B4-BE49-F238E27FC236}">
                    <a16:creationId xmlns:a16="http://schemas.microsoft.com/office/drawing/2014/main" id="{A8ACD672-D9E4-477A-8921-2FAF22568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26" y="4111"/>
                <a:ext cx="35" cy="35"/>
              </a:xfrm>
              <a:custGeom>
                <a:avLst/>
                <a:gdLst>
                  <a:gd name="T0" fmla="*/ 0 w 35"/>
                  <a:gd name="T1" fmla="*/ 0 h 35"/>
                  <a:gd name="T2" fmla="*/ 16 w 35"/>
                  <a:gd name="T3" fmla="*/ 19 h 35"/>
                  <a:gd name="T4" fmla="*/ 30 w 35"/>
                  <a:gd name="T5" fmla="*/ 35 h 35"/>
                  <a:gd name="T6" fmla="*/ 33 w 35"/>
                  <a:gd name="T7" fmla="*/ 33 h 35"/>
                  <a:gd name="T8" fmla="*/ 35 w 35"/>
                  <a:gd name="T9" fmla="*/ 33 h 35"/>
                  <a:gd name="T10" fmla="*/ 16 w 35"/>
                  <a:gd name="T11" fmla="*/ 16 h 35"/>
                  <a:gd name="T12" fmla="*/ 0 w 35"/>
                  <a:gd name="T13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" h="35">
                    <a:moveTo>
                      <a:pt x="0" y="0"/>
                    </a:moveTo>
                    <a:lnTo>
                      <a:pt x="16" y="19"/>
                    </a:lnTo>
                    <a:lnTo>
                      <a:pt x="30" y="35"/>
                    </a:lnTo>
                    <a:lnTo>
                      <a:pt x="33" y="33"/>
                    </a:lnTo>
                    <a:lnTo>
                      <a:pt x="35" y="33"/>
                    </a:lnTo>
                    <a:lnTo>
                      <a:pt x="16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19" name="Rectangle 98">
                <a:extLst>
                  <a:ext uri="{FF2B5EF4-FFF2-40B4-BE49-F238E27FC236}">
                    <a16:creationId xmlns:a16="http://schemas.microsoft.com/office/drawing/2014/main" id="{1B452C4D-373E-4DDE-9F16-3C5B41E439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3992"/>
                <a:ext cx="980" cy="327"/>
              </a:xfrm>
              <a:prstGeom prst="rect">
                <a:avLst/>
              </a:prstGeom>
              <a:solidFill>
                <a:srgbClr val="DDEC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0" name="Rectangle 99">
                <a:extLst>
                  <a:ext uri="{FF2B5EF4-FFF2-40B4-BE49-F238E27FC236}">
                    <a16:creationId xmlns:a16="http://schemas.microsoft.com/office/drawing/2014/main" id="{774E1E4E-4CB4-4FC9-A103-9D2DA5D657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64" y="4201"/>
                <a:ext cx="135" cy="118"/>
              </a:xfrm>
              <a:prstGeom prst="rect">
                <a:avLst/>
              </a:prstGeom>
              <a:solidFill>
                <a:srgbClr val="AE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1" name="Rectangle 100">
                <a:extLst>
                  <a:ext uri="{FF2B5EF4-FFF2-40B4-BE49-F238E27FC236}">
                    <a16:creationId xmlns:a16="http://schemas.microsoft.com/office/drawing/2014/main" id="{4145724E-9103-47FC-A0E3-F8C363D6EB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4092"/>
                <a:ext cx="347" cy="158"/>
              </a:xfrm>
              <a:prstGeom prst="rect">
                <a:avLst/>
              </a:prstGeom>
              <a:solidFill>
                <a:srgbClr val="9EC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2" name="Rectangle 101">
                <a:extLst>
                  <a:ext uri="{FF2B5EF4-FFF2-40B4-BE49-F238E27FC236}">
                    <a16:creationId xmlns:a16="http://schemas.microsoft.com/office/drawing/2014/main" id="{C4A84672-4194-441A-8812-9E2AC46A97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4" y="4092"/>
                <a:ext cx="417" cy="59"/>
              </a:xfrm>
              <a:prstGeom prst="rect">
                <a:avLst/>
              </a:prstGeom>
              <a:solidFill>
                <a:srgbClr val="9EC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3" name="Rectangle 102">
                <a:extLst>
                  <a:ext uri="{FF2B5EF4-FFF2-40B4-BE49-F238E27FC236}">
                    <a16:creationId xmlns:a16="http://schemas.microsoft.com/office/drawing/2014/main" id="{E14EB58D-09B5-49C2-A288-2DD38D0DB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81" y="3978"/>
                <a:ext cx="1001" cy="33"/>
              </a:xfrm>
              <a:prstGeom prst="rect">
                <a:avLst/>
              </a:prstGeom>
              <a:solidFill>
                <a:srgbClr val="A8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4" name="Rectangle 103">
                <a:extLst>
                  <a:ext uri="{FF2B5EF4-FFF2-40B4-BE49-F238E27FC236}">
                    <a16:creationId xmlns:a16="http://schemas.microsoft.com/office/drawing/2014/main" id="{B0143A89-7859-45C4-983C-08DA7ED05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1" y="3992"/>
                <a:ext cx="980" cy="327"/>
              </a:xfrm>
              <a:prstGeom prst="rect">
                <a:avLst/>
              </a:prstGeom>
              <a:solidFill>
                <a:srgbClr val="E9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5" name="Rectangle 104">
                <a:extLst>
                  <a:ext uri="{FF2B5EF4-FFF2-40B4-BE49-F238E27FC236}">
                    <a16:creationId xmlns:a16="http://schemas.microsoft.com/office/drawing/2014/main" id="{E82DA47D-45B4-4648-AC28-2118BD8FD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3" y="4201"/>
                <a:ext cx="135" cy="118"/>
              </a:xfrm>
              <a:prstGeom prst="rect">
                <a:avLst/>
              </a:prstGeom>
              <a:solidFill>
                <a:srgbClr val="AE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6" name="Rectangle 105">
                <a:extLst>
                  <a:ext uri="{FF2B5EF4-FFF2-40B4-BE49-F238E27FC236}">
                    <a16:creationId xmlns:a16="http://schemas.microsoft.com/office/drawing/2014/main" id="{16BAC54B-E25B-4936-8B0C-5E988C63E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4" y="4092"/>
                <a:ext cx="348" cy="158"/>
              </a:xfrm>
              <a:prstGeom prst="rect">
                <a:avLst/>
              </a:prstGeom>
              <a:solidFill>
                <a:srgbClr val="9EC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7" name="Rectangle 106">
                <a:extLst>
                  <a:ext uri="{FF2B5EF4-FFF2-40B4-BE49-F238E27FC236}">
                    <a16:creationId xmlns:a16="http://schemas.microsoft.com/office/drawing/2014/main" id="{E928BEA9-126D-4AF9-9FD4-C90D3D4E8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3" y="4092"/>
                <a:ext cx="417" cy="59"/>
              </a:xfrm>
              <a:prstGeom prst="rect">
                <a:avLst/>
              </a:prstGeom>
              <a:solidFill>
                <a:srgbClr val="9EC8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8" name="Rectangle 107">
                <a:extLst>
                  <a:ext uri="{FF2B5EF4-FFF2-40B4-BE49-F238E27FC236}">
                    <a16:creationId xmlns:a16="http://schemas.microsoft.com/office/drawing/2014/main" id="{6BEC4C15-E282-471F-B39C-9381A0CE11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2" y="3978"/>
                <a:ext cx="999" cy="33"/>
              </a:xfrm>
              <a:prstGeom prst="rect">
                <a:avLst/>
              </a:prstGeom>
              <a:solidFill>
                <a:srgbClr val="A8D4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29" name="Freeform 108">
                <a:extLst>
                  <a:ext uri="{FF2B5EF4-FFF2-40B4-BE49-F238E27FC236}">
                    <a16:creationId xmlns:a16="http://schemas.microsoft.com/office/drawing/2014/main" id="{74BD2E5A-5E88-4275-B4CB-C4E10E27B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" y="2683"/>
                <a:ext cx="452" cy="107"/>
              </a:xfrm>
              <a:custGeom>
                <a:avLst/>
                <a:gdLst>
                  <a:gd name="T0" fmla="*/ 191 w 191"/>
                  <a:gd name="T1" fmla="*/ 45 h 45"/>
                  <a:gd name="T2" fmla="*/ 191 w 191"/>
                  <a:gd name="T3" fmla="*/ 44 h 45"/>
                  <a:gd name="T4" fmla="*/ 177 w 191"/>
                  <a:gd name="T5" fmla="*/ 30 h 45"/>
                  <a:gd name="T6" fmla="*/ 174 w 191"/>
                  <a:gd name="T7" fmla="*/ 30 h 45"/>
                  <a:gd name="T8" fmla="*/ 162 w 191"/>
                  <a:gd name="T9" fmla="*/ 17 h 45"/>
                  <a:gd name="T10" fmla="*/ 135 w 191"/>
                  <a:gd name="T11" fmla="*/ 0 h 45"/>
                  <a:gd name="T12" fmla="*/ 110 w 191"/>
                  <a:gd name="T13" fmla="*/ 13 h 45"/>
                  <a:gd name="T14" fmla="*/ 94 w 191"/>
                  <a:gd name="T15" fmla="*/ 7 h 45"/>
                  <a:gd name="T16" fmla="*/ 75 w 191"/>
                  <a:gd name="T17" fmla="*/ 17 h 45"/>
                  <a:gd name="T18" fmla="*/ 53 w 191"/>
                  <a:gd name="T19" fmla="*/ 7 h 45"/>
                  <a:gd name="T20" fmla="*/ 27 w 191"/>
                  <a:gd name="T21" fmla="*/ 22 h 45"/>
                  <a:gd name="T22" fmla="*/ 0 w 191"/>
                  <a:gd name="T23" fmla="*/ 45 h 45"/>
                  <a:gd name="T24" fmla="*/ 191 w 191"/>
                  <a:gd name="T25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91" h="45">
                    <a:moveTo>
                      <a:pt x="191" y="45"/>
                    </a:moveTo>
                    <a:cubicBezTo>
                      <a:pt x="191" y="45"/>
                      <a:pt x="191" y="44"/>
                      <a:pt x="191" y="44"/>
                    </a:cubicBezTo>
                    <a:cubicBezTo>
                      <a:pt x="191" y="36"/>
                      <a:pt x="184" y="30"/>
                      <a:pt x="177" y="30"/>
                    </a:cubicBezTo>
                    <a:cubicBezTo>
                      <a:pt x="176" y="30"/>
                      <a:pt x="175" y="30"/>
                      <a:pt x="174" y="30"/>
                    </a:cubicBezTo>
                    <a:cubicBezTo>
                      <a:pt x="171" y="24"/>
                      <a:pt x="167" y="20"/>
                      <a:pt x="162" y="17"/>
                    </a:cubicBezTo>
                    <a:cubicBezTo>
                      <a:pt x="157" y="7"/>
                      <a:pt x="147" y="0"/>
                      <a:pt x="135" y="0"/>
                    </a:cubicBezTo>
                    <a:cubicBezTo>
                      <a:pt x="125" y="0"/>
                      <a:pt x="115" y="5"/>
                      <a:pt x="110" y="13"/>
                    </a:cubicBezTo>
                    <a:cubicBezTo>
                      <a:pt x="106" y="9"/>
                      <a:pt x="100" y="7"/>
                      <a:pt x="94" y="7"/>
                    </a:cubicBezTo>
                    <a:cubicBezTo>
                      <a:pt x="86" y="7"/>
                      <a:pt x="79" y="11"/>
                      <a:pt x="75" y="17"/>
                    </a:cubicBezTo>
                    <a:cubicBezTo>
                      <a:pt x="70" y="11"/>
                      <a:pt x="62" y="7"/>
                      <a:pt x="53" y="7"/>
                    </a:cubicBezTo>
                    <a:cubicBezTo>
                      <a:pt x="41" y="7"/>
                      <a:pt x="32" y="13"/>
                      <a:pt x="27" y="22"/>
                    </a:cubicBezTo>
                    <a:cubicBezTo>
                      <a:pt x="14" y="23"/>
                      <a:pt x="3" y="33"/>
                      <a:pt x="0" y="45"/>
                    </a:cubicBezTo>
                    <a:lnTo>
                      <a:pt x="191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0" name="Rectangle 109">
                <a:extLst>
                  <a:ext uri="{FF2B5EF4-FFF2-40B4-BE49-F238E27FC236}">
                    <a16:creationId xmlns:a16="http://schemas.microsoft.com/office/drawing/2014/main" id="{031649AF-B17D-4991-9CE2-B3961890A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1" y="3836"/>
                <a:ext cx="47" cy="213"/>
              </a:xfrm>
              <a:prstGeom prst="rect">
                <a:avLst/>
              </a:prstGeom>
              <a:solidFill>
                <a:srgbClr val="A4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1" name="Freeform 110">
                <a:extLst>
                  <a:ext uri="{FF2B5EF4-FFF2-40B4-BE49-F238E27FC236}">
                    <a16:creationId xmlns:a16="http://schemas.microsoft.com/office/drawing/2014/main" id="{1365CD57-2CC4-4D22-B786-794497BDC3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872"/>
                <a:ext cx="410" cy="447"/>
              </a:xfrm>
              <a:custGeom>
                <a:avLst/>
                <a:gdLst>
                  <a:gd name="T0" fmla="*/ 410 w 410"/>
                  <a:gd name="T1" fmla="*/ 447 h 447"/>
                  <a:gd name="T2" fmla="*/ 0 w 410"/>
                  <a:gd name="T3" fmla="*/ 447 h 447"/>
                  <a:gd name="T4" fmla="*/ 0 w 410"/>
                  <a:gd name="T5" fmla="*/ 125 h 447"/>
                  <a:gd name="T6" fmla="*/ 199 w 410"/>
                  <a:gd name="T7" fmla="*/ 0 h 447"/>
                  <a:gd name="T8" fmla="*/ 410 w 410"/>
                  <a:gd name="T9" fmla="*/ 125 h 447"/>
                  <a:gd name="T10" fmla="*/ 410 w 410"/>
                  <a:gd name="T1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10" h="447">
                    <a:moveTo>
                      <a:pt x="410" y="447"/>
                    </a:moveTo>
                    <a:lnTo>
                      <a:pt x="0" y="447"/>
                    </a:lnTo>
                    <a:lnTo>
                      <a:pt x="0" y="125"/>
                    </a:lnTo>
                    <a:lnTo>
                      <a:pt x="199" y="0"/>
                    </a:lnTo>
                    <a:lnTo>
                      <a:pt x="410" y="125"/>
                    </a:lnTo>
                    <a:lnTo>
                      <a:pt x="410" y="447"/>
                    </a:lnTo>
                    <a:close/>
                  </a:path>
                </a:pathLst>
              </a:custGeom>
              <a:solidFill>
                <a:srgbClr val="E9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2" name="Freeform 111">
                <a:extLst>
                  <a:ext uri="{FF2B5EF4-FFF2-40B4-BE49-F238E27FC236}">
                    <a16:creationId xmlns:a16="http://schemas.microsoft.com/office/drawing/2014/main" id="{B29B834A-0F40-4B08-B662-2FFC1F533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7" y="3853"/>
                <a:ext cx="426" cy="154"/>
              </a:xfrm>
              <a:custGeom>
                <a:avLst/>
                <a:gdLst>
                  <a:gd name="T0" fmla="*/ 208 w 426"/>
                  <a:gd name="T1" fmla="*/ 21 h 154"/>
                  <a:gd name="T2" fmla="*/ 426 w 426"/>
                  <a:gd name="T3" fmla="*/ 154 h 154"/>
                  <a:gd name="T4" fmla="*/ 426 w 426"/>
                  <a:gd name="T5" fmla="*/ 137 h 154"/>
                  <a:gd name="T6" fmla="*/ 208 w 426"/>
                  <a:gd name="T7" fmla="*/ 0 h 154"/>
                  <a:gd name="T8" fmla="*/ 0 w 426"/>
                  <a:gd name="T9" fmla="*/ 137 h 154"/>
                  <a:gd name="T10" fmla="*/ 0 w 426"/>
                  <a:gd name="T11" fmla="*/ 151 h 154"/>
                  <a:gd name="T12" fmla="*/ 208 w 426"/>
                  <a:gd name="T13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6" h="154">
                    <a:moveTo>
                      <a:pt x="208" y="21"/>
                    </a:moveTo>
                    <a:lnTo>
                      <a:pt x="426" y="154"/>
                    </a:lnTo>
                    <a:lnTo>
                      <a:pt x="426" y="137"/>
                    </a:lnTo>
                    <a:lnTo>
                      <a:pt x="208" y="0"/>
                    </a:lnTo>
                    <a:lnTo>
                      <a:pt x="0" y="137"/>
                    </a:lnTo>
                    <a:lnTo>
                      <a:pt x="0" y="151"/>
                    </a:lnTo>
                    <a:lnTo>
                      <a:pt x="208" y="21"/>
                    </a:lnTo>
                    <a:close/>
                  </a:path>
                </a:pathLst>
              </a:custGeom>
              <a:solidFill>
                <a:srgbClr val="AE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3" name="Rectangle 112">
                <a:extLst>
                  <a:ext uri="{FF2B5EF4-FFF2-40B4-BE49-F238E27FC236}">
                    <a16:creationId xmlns:a16="http://schemas.microsoft.com/office/drawing/2014/main" id="{04C11110-8E59-43DF-858C-DC0E77B002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2" y="4033"/>
                <a:ext cx="78" cy="78"/>
              </a:xfrm>
              <a:prstGeom prst="rect">
                <a:avLst/>
              </a:pr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4" name="Rectangle 113">
                <a:extLst>
                  <a:ext uri="{FF2B5EF4-FFF2-40B4-BE49-F238E27FC236}">
                    <a16:creationId xmlns:a16="http://schemas.microsoft.com/office/drawing/2014/main" id="{219E756A-8AEC-4299-83E6-A37FD5DEF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" y="4033"/>
                <a:ext cx="78" cy="78"/>
              </a:xfrm>
              <a:prstGeom prst="rect">
                <a:avLst/>
              </a:pr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5" name="Rectangle 114">
                <a:extLst>
                  <a:ext uri="{FF2B5EF4-FFF2-40B4-BE49-F238E27FC236}">
                    <a16:creationId xmlns:a16="http://schemas.microsoft.com/office/drawing/2014/main" id="{35E508D1-7304-4C49-8385-B60D8721F5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5" y="3836"/>
                <a:ext cx="47" cy="213"/>
              </a:xfrm>
              <a:prstGeom prst="rect">
                <a:avLst/>
              </a:prstGeom>
              <a:solidFill>
                <a:srgbClr val="A4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6" name="Freeform 115">
                <a:extLst>
                  <a:ext uri="{FF2B5EF4-FFF2-40B4-BE49-F238E27FC236}">
                    <a16:creationId xmlns:a16="http://schemas.microsoft.com/office/drawing/2014/main" id="{F20CD776-3FF4-4404-8423-FDE42E327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8" y="3872"/>
                <a:ext cx="409" cy="447"/>
              </a:xfrm>
              <a:custGeom>
                <a:avLst/>
                <a:gdLst>
                  <a:gd name="T0" fmla="*/ 409 w 409"/>
                  <a:gd name="T1" fmla="*/ 447 h 447"/>
                  <a:gd name="T2" fmla="*/ 0 w 409"/>
                  <a:gd name="T3" fmla="*/ 447 h 447"/>
                  <a:gd name="T4" fmla="*/ 0 w 409"/>
                  <a:gd name="T5" fmla="*/ 125 h 447"/>
                  <a:gd name="T6" fmla="*/ 201 w 409"/>
                  <a:gd name="T7" fmla="*/ 0 h 447"/>
                  <a:gd name="T8" fmla="*/ 409 w 409"/>
                  <a:gd name="T9" fmla="*/ 125 h 447"/>
                  <a:gd name="T10" fmla="*/ 409 w 409"/>
                  <a:gd name="T11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9" h="447">
                    <a:moveTo>
                      <a:pt x="409" y="447"/>
                    </a:moveTo>
                    <a:lnTo>
                      <a:pt x="0" y="447"/>
                    </a:lnTo>
                    <a:lnTo>
                      <a:pt x="0" y="125"/>
                    </a:lnTo>
                    <a:lnTo>
                      <a:pt x="201" y="0"/>
                    </a:lnTo>
                    <a:lnTo>
                      <a:pt x="409" y="125"/>
                    </a:lnTo>
                    <a:lnTo>
                      <a:pt x="409" y="447"/>
                    </a:lnTo>
                    <a:close/>
                  </a:path>
                </a:pathLst>
              </a:custGeom>
              <a:solidFill>
                <a:srgbClr val="E9EC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7" name="Freeform 116">
                <a:extLst>
                  <a:ext uri="{FF2B5EF4-FFF2-40B4-BE49-F238E27FC236}">
                    <a16:creationId xmlns:a16="http://schemas.microsoft.com/office/drawing/2014/main" id="{D15A0E18-7439-489F-A6EC-D57923F5F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1" y="3853"/>
                <a:ext cx="423" cy="154"/>
              </a:xfrm>
              <a:custGeom>
                <a:avLst/>
                <a:gdLst>
                  <a:gd name="T0" fmla="*/ 206 w 423"/>
                  <a:gd name="T1" fmla="*/ 21 h 154"/>
                  <a:gd name="T2" fmla="*/ 423 w 423"/>
                  <a:gd name="T3" fmla="*/ 154 h 154"/>
                  <a:gd name="T4" fmla="*/ 423 w 423"/>
                  <a:gd name="T5" fmla="*/ 137 h 154"/>
                  <a:gd name="T6" fmla="*/ 206 w 423"/>
                  <a:gd name="T7" fmla="*/ 0 h 154"/>
                  <a:gd name="T8" fmla="*/ 0 w 423"/>
                  <a:gd name="T9" fmla="*/ 137 h 154"/>
                  <a:gd name="T10" fmla="*/ 0 w 423"/>
                  <a:gd name="T11" fmla="*/ 151 h 154"/>
                  <a:gd name="T12" fmla="*/ 206 w 423"/>
                  <a:gd name="T13" fmla="*/ 21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154">
                    <a:moveTo>
                      <a:pt x="206" y="21"/>
                    </a:moveTo>
                    <a:lnTo>
                      <a:pt x="423" y="154"/>
                    </a:lnTo>
                    <a:lnTo>
                      <a:pt x="423" y="137"/>
                    </a:lnTo>
                    <a:lnTo>
                      <a:pt x="206" y="0"/>
                    </a:lnTo>
                    <a:lnTo>
                      <a:pt x="0" y="137"/>
                    </a:lnTo>
                    <a:lnTo>
                      <a:pt x="0" y="151"/>
                    </a:lnTo>
                    <a:lnTo>
                      <a:pt x="206" y="21"/>
                    </a:lnTo>
                    <a:close/>
                  </a:path>
                </a:pathLst>
              </a:custGeom>
              <a:solidFill>
                <a:srgbClr val="AEDB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8" name="Rectangle 117">
                <a:extLst>
                  <a:ext uri="{FF2B5EF4-FFF2-40B4-BE49-F238E27FC236}">
                    <a16:creationId xmlns:a16="http://schemas.microsoft.com/office/drawing/2014/main" id="{3A0B2381-9A59-43A4-95AD-9DE262830A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4" y="4033"/>
                <a:ext cx="78" cy="78"/>
              </a:xfrm>
              <a:prstGeom prst="rect">
                <a:avLst/>
              </a:pr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39" name="Rectangle 118">
                <a:extLst>
                  <a:ext uri="{FF2B5EF4-FFF2-40B4-BE49-F238E27FC236}">
                    <a16:creationId xmlns:a16="http://schemas.microsoft.com/office/drawing/2014/main" id="{5F837F70-5B63-4353-807F-C12A4F9006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1" y="4033"/>
                <a:ext cx="78" cy="78"/>
              </a:xfrm>
              <a:prstGeom prst="rect">
                <a:avLst/>
              </a:prstGeom>
              <a:solidFill>
                <a:srgbClr val="E6E6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0" name="Freeform 119">
                <a:extLst>
                  <a:ext uri="{FF2B5EF4-FFF2-40B4-BE49-F238E27FC236}">
                    <a16:creationId xmlns:a16="http://schemas.microsoft.com/office/drawing/2014/main" id="{030F7C55-BF7B-4616-B088-7463C3709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4" y="2051"/>
                <a:ext cx="748" cy="180"/>
              </a:xfrm>
              <a:custGeom>
                <a:avLst/>
                <a:gdLst>
                  <a:gd name="T0" fmla="*/ 224 w 316"/>
                  <a:gd name="T1" fmla="*/ 0 h 76"/>
                  <a:gd name="T2" fmla="*/ 182 w 316"/>
                  <a:gd name="T3" fmla="*/ 23 h 76"/>
                  <a:gd name="T4" fmla="*/ 156 w 316"/>
                  <a:gd name="T5" fmla="*/ 11 h 76"/>
                  <a:gd name="T6" fmla="*/ 125 w 316"/>
                  <a:gd name="T7" fmla="*/ 29 h 76"/>
                  <a:gd name="T8" fmla="*/ 87 w 316"/>
                  <a:gd name="T9" fmla="*/ 11 h 76"/>
                  <a:gd name="T10" fmla="*/ 44 w 316"/>
                  <a:gd name="T11" fmla="*/ 36 h 76"/>
                  <a:gd name="T12" fmla="*/ 0 w 316"/>
                  <a:gd name="T13" fmla="*/ 76 h 76"/>
                  <a:gd name="T14" fmla="*/ 316 w 316"/>
                  <a:gd name="T15" fmla="*/ 76 h 76"/>
                  <a:gd name="T16" fmla="*/ 316 w 316"/>
                  <a:gd name="T17" fmla="*/ 73 h 76"/>
                  <a:gd name="T18" fmla="*/ 293 w 316"/>
                  <a:gd name="T19" fmla="*/ 49 h 76"/>
                  <a:gd name="T20" fmla="*/ 288 w 316"/>
                  <a:gd name="T21" fmla="*/ 50 h 76"/>
                  <a:gd name="T22" fmla="*/ 268 w 316"/>
                  <a:gd name="T23" fmla="*/ 28 h 76"/>
                  <a:gd name="T24" fmla="*/ 224 w 316"/>
                  <a:gd name="T2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6" h="76">
                    <a:moveTo>
                      <a:pt x="224" y="0"/>
                    </a:moveTo>
                    <a:cubicBezTo>
                      <a:pt x="206" y="0"/>
                      <a:pt x="191" y="9"/>
                      <a:pt x="182" y="23"/>
                    </a:cubicBezTo>
                    <a:cubicBezTo>
                      <a:pt x="176" y="16"/>
                      <a:pt x="166" y="11"/>
                      <a:pt x="156" y="11"/>
                    </a:cubicBezTo>
                    <a:cubicBezTo>
                      <a:pt x="143" y="11"/>
                      <a:pt x="131" y="19"/>
                      <a:pt x="125" y="29"/>
                    </a:cubicBezTo>
                    <a:cubicBezTo>
                      <a:pt x="116" y="18"/>
                      <a:pt x="102" y="11"/>
                      <a:pt x="87" y="11"/>
                    </a:cubicBezTo>
                    <a:cubicBezTo>
                      <a:pt x="68" y="11"/>
                      <a:pt x="52" y="22"/>
                      <a:pt x="44" y="36"/>
                    </a:cubicBezTo>
                    <a:cubicBezTo>
                      <a:pt x="22" y="39"/>
                      <a:pt x="4" y="55"/>
                      <a:pt x="0" y="76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5"/>
                      <a:pt x="316" y="74"/>
                      <a:pt x="316" y="73"/>
                    </a:cubicBezTo>
                    <a:cubicBezTo>
                      <a:pt x="316" y="60"/>
                      <a:pt x="306" y="49"/>
                      <a:pt x="293" y="49"/>
                    </a:cubicBezTo>
                    <a:cubicBezTo>
                      <a:pt x="292" y="49"/>
                      <a:pt x="290" y="50"/>
                      <a:pt x="288" y="50"/>
                    </a:cubicBezTo>
                    <a:cubicBezTo>
                      <a:pt x="284" y="41"/>
                      <a:pt x="277" y="33"/>
                      <a:pt x="268" y="28"/>
                    </a:cubicBezTo>
                    <a:cubicBezTo>
                      <a:pt x="261" y="11"/>
                      <a:pt x="244" y="0"/>
                      <a:pt x="22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1" name="Freeform 120">
                <a:extLst>
                  <a:ext uri="{FF2B5EF4-FFF2-40B4-BE49-F238E27FC236}">
                    <a16:creationId xmlns:a16="http://schemas.microsoft.com/office/drawing/2014/main" id="{D4E68F79-29E6-4201-BC55-EA074EA59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13" y="3464"/>
                <a:ext cx="748" cy="180"/>
              </a:xfrm>
              <a:custGeom>
                <a:avLst/>
                <a:gdLst>
                  <a:gd name="T0" fmla="*/ 223 w 316"/>
                  <a:gd name="T1" fmla="*/ 0 h 76"/>
                  <a:gd name="T2" fmla="*/ 182 w 316"/>
                  <a:gd name="T3" fmla="*/ 23 h 76"/>
                  <a:gd name="T4" fmla="*/ 156 w 316"/>
                  <a:gd name="T5" fmla="*/ 12 h 76"/>
                  <a:gd name="T6" fmla="*/ 124 w 316"/>
                  <a:gd name="T7" fmla="*/ 29 h 76"/>
                  <a:gd name="T8" fmla="*/ 86 w 316"/>
                  <a:gd name="T9" fmla="*/ 12 h 76"/>
                  <a:gd name="T10" fmla="*/ 43 w 316"/>
                  <a:gd name="T11" fmla="*/ 37 h 76"/>
                  <a:gd name="T12" fmla="*/ 0 w 316"/>
                  <a:gd name="T13" fmla="*/ 76 h 76"/>
                  <a:gd name="T14" fmla="*/ 316 w 316"/>
                  <a:gd name="T15" fmla="*/ 76 h 76"/>
                  <a:gd name="T16" fmla="*/ 316 w 316"/>
                  <a:gd name="T17" fmla="*/ 73 h 76"/>
                  <a:gd name="T18" fmla="*/ 293 w 316"/>
                  <a:gd name="T19" fmla="*/ 50 h 76"/>
                  <a:gd name="T20" fmla="*/ 288 w 316"/>
                  <a:gd name="T21" fmla="*/ 50 h 76"/>
                  <a:gd name="T22" fmla="*/ 268 w 316"/>
                  <a:gd name="T23" fmla="*/ 28 h 76"/>
                  <a:gd name="T24" fmla="*/ 223 w 316"/>
                  <a:gd name="T25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6" h="76">
                    <a:moveTo>
                      <a:pt x="223" y="0"/>
                    </a:moveTo>
                    <a:cubicBezTo>
                      <a:pt x="206" y="0"/>
                      <a:pt x="191" y="9"/>
                      <a:pt x="182" y="23"/>
                    </a:cubicBezTo>
                    <a:cubicBezTo>
                      <a:pt x="175" y="16"/>
                      <a:pt x="166" y="12"/>
                      <a:pt x="156" y="12"/>
                    </a:cubicBezTo>
                    <a:cubicBezTo>
                      <a:pt x="142" y="12"/>
                      <a:pt x="131" y="19"/>
                      <a:pt x="124" y="29"/>
                    </a:cubicBezTo>
                    <a:cubicBezTo>
                      <a:pt x="115" y="19"/>
                      <a:pt x="102" y="12"/>
                      <a:pt x="86" y="12"/>
                    </a:cubicBezTo>
                    <a:cubicBezTo>
                      <a:pt x="68" y="12"/>
                      <a:pt x="52" y="22"/>
                      <a:pt x="43" y="37"/>
                    </a:cubicBezTo>
                    <a:cubicBezTo>
                      <a:pt x="22" y="39"/>
                      <a:pt x="4" y="55"/>
                      <a:pt x="0" y="76"/>
                    </a:cubicBezTo>
                    <a:cubicBezTo>
                      <a:pt x="316" y="76"/>
                      <a:pt x="316" y="76"/>
                      <a:pt x="316" y="76"/>
                    </a:cubicBezTo>
                    <a:cubicBezTo>
                      <a:pt x="316" y="75"/>
                      <a:pt x="316" y="74"/>
                      <a:pt x="316" y="73"/>
                    </a:cubicBezTo>
                    <a:cubicBezTo>
                      <a:pt x="316" y="60"/>
                      <a:pt x="306" y="50"/>
                      <a:pt x="293" y="50"/>
                    </a:cubicBezTo>
                    <a:cubicBezTo>
                      <a:pt x="291" y="50"/>
                      <a:pt x="290" y="50"/>
                      <a:pt x="288" y="50"/>
                    </a:cubicBezTo>
                    <a:cubicBezTo>
                      <a:pt x="284" y="41"/>
                      <a:pt x="277" y="33"/>
                      <a:pt x="268" y="28"/>
                    </a:cubicBezTo>
                    <a:cubicBezTo>
                      <a:pt x="260" y="12"/>
                      <a:pt x="243" y="0"/>
                      <a:pt x="22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2" name="Oval 121">
                <a:extLst>
                  <a:ext uri="{FF2B5EF4-FFF2-40B4-BE49-F238E27FC236}">
                    <a16:creationId xmlns:a16="http://schemas.microsoft.com/office/drawing/2014/main" id="{1D575570-5B43-48A0-A46B-B234910194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74" y="3192"/>
                <a:ext cx="412" cy="412"/>
              </a:xfrm>
              <a:prstGeom prst="ellipse">
                <a:avLst/>
              </a:pr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3" name="Oval 122">
                <a:extLst>
                  <a:ext uri="{FF2B5EF4-FFF2-40B4-BE49-F238E27FC236}">
                    <a16:creationId xmlns:a16="http://schemas.microsoft.com/office/drawing/2014/main" id="{44FD5AC9-2B97-4E4A-AFB8-B8DDA27C5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4" y="3599"/>
                <a:ext cx="281" cy="282"/>
              </a:xfrm>
              <a:prstGeom prst="ellipse">
                <a:avLst/>
              </a:pr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4" name="Oval 123">
                <a:extLst>
                  <a:ext uri="{FF2B5EF4-FFF2-40B4-BE49-F238E27FC236}">
                    <a16:creationId xmlns:a16="http://schemas.microsoft.com/office/drawing/2014/main" id="{9A1C48EC-FCB5-4D73-8642-1A9C822C1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9" y="3512"/>
                <a:ext cx="189" cy="187"/>
              </a:xfrm>
              <a:prstGeom prst="ellipse">
                <a:avLst/>
              </a:pr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5" name="Freeform 124">
                <a:extLst>
                  <a:ext uri="{FF2B5EF4-FFF2-40B4-BE49-F238E27FC236}">
                    <a16:creationId xmlns:a16="http://schemas.microsoft.com/office/drawing/2014/main" id="{4AB1D6FA-4A30-4B23-8F81-321309CE8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5" y="3550"/>
                <a:ext cx="31" cy="68"/>
              </a:xfrm>
              <a:custGeom>
                <a:avLst/>
                <a:gdLst>
                  <a:gd name="T0" fmla="*/ 7 w 13"/>
                  <a:gd name="T1" fmla="*/ 29 h 29"/>
                  <a:gd name="T2" fmla="*/ 6 w 13"/>
                  <a:gd name="T3" fmla="*/ 0 h 29"/>
                  <a:gd name="T4" fmla="*/ 7 w 13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9">
                    <a:moveTo>
                      <a:pt x="7" y="29"/>
                    </a:moveTo>
                    <a:cubicBezTo>
                      <a:pt x="0" y="20"/>
                      <a:pt x="0" y="9"/>
                      <a:pt x="6" y="0"/>
                    </a:cubicBezTo>
                    <a:cubicBezTo>
                      <a:pt x="13" y="8"/>
                      <a:pt x="13" y="20"/>
                      <a:pt x="7" y="29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6" name="Freeform 125">
                <a:extLst>
                  <a:ext uri="{FF2B5EF4-FFF2-40B4-BE49-F238E27FC236}">
                    <a16:creationId xmlns:a16="http://schemas.microsoft.com/office/drawing/2014/main" id="{57F170C9-D280-49DF-978E-3CE4325D6A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40" y="3296"/>
                <a:ext cx="50" cy="48"/>
              </a:xfrm>
              <a:custGeom>
                <a:avLst/>
                <a:gdLst>
                  <a:gd name="T0" fmla="*/ 21 w 21"/>
                  <a:gd name="T1" fmla="*/ 20 h 20"/>
                  <a:gd name="T2" fmla="*/ 0 w 21"/>
                  <a:gd name="T3" fmla="*/ 0 h 20"/>
                  <a:gd name="T4" fmla="*/ 21 w 21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20">
                    <a:moveTo>
                      <a:pt x="21" y="20"/>
                    </a:moveTo>
                    <a:cubicBezTo>
                      <a:pt x="11" y="19"/>
                      <a:pt x="2" y="11"/>
                      <a:pt x="0" y="0"/>
                    </a:cubicBezTo>
                    <a:cubicBezTo>
                      <a:pt x="10" y="2"/>
                      <a:pt x="19" y="9"/>
                      <a:pt x="21" y="20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7" name="Freeform 126">
                <a:extLst>
                  <a:ext uri="{FF2B5EF4-FFF2-40B4-BE49-F238E27FC236}">
                    <a16:creationId xmlns:a16="http://schemas.microsoft.com/office/drawing/2014/main" id="{8660D121-B9F8-4665-BA7A-F4F76C51A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3346"/>
                <a:ext cx="48" cy="50"/>
              </a:xfrm>
              <a:custGeom>
                <a:avLst/>
                <a:gdLst>
                  <a:gd name="T0" fmla="*/ 0 w 20"/>
                  <a:gd name="T1" fmla="*/ 21 h 21"/>
                  <a:gd name="T2" fmla="*/ 20 w 20"/>
                  <a:gd name="T3" fmla="*/ 0 h 21"/>
                  <a:gd name="T4" fmla="*/ 0 w 20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21">
                    <a:moveTo>
                      <a:pt x="0" y="21"/>
                    </a:moveTo>
                    <a:cubicBezTo>
                      <a:pt x="2" y="11"/>
                      <a:pt x="9" y="2"/>
                      <a:pt x="20" y="0"/>
                    </a:cubicBezTo>
                    <a:cubicBezTo>
                      <a:pt x="19" y="11"/>
                      <a:pt x="11" y="20"/>
                      <a:pt x="0" y="21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8" name="Freeform 127">
                <a:extLst>
                  <a:ext uri="{FF2B5EF4-FFF2-40B4-BE49-F238E27FC236}">
                    <a16:creationId xmlns:a16="http://schemas.microsoft.com/office/drawing/2014/main" id="{3AA614F2-0D1C-41EC-A649-661B07945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9" y="3734"/>
                <a:ext cx="36" cy="69"/>
              </a:xfrm>
              <a:custGeom>
                <a:avLst/>
                <a:gdLst>
                  <a:gd name="T0" fmla="*/ 10 w 15"/>
                  <a:gd name="T1" fmla="*/ 29 h 29"/>
                  <a:gd name="T2" fmla="*/ 5 w 15"/>
                  <a:gd name="T3" fmla="*/ 0 h 29"/>
                  <a:gd name="T4" fmla="*/ 10 w 15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10" y="29"/>
                    </a:moveTo>
                    <a:cubicBezTo>
                      <a:pt x="2" y="21"/>
                      <a:pt x="0" y="10"/>
                      <a:pt x="5" y="0"/>
                    </a:cubicBezTo>
                    <a:cubicBezTo>
                      <a:pt x="13" y="7"/>
                      <a:pt x="15" y="19"/>
                      <a:pt x="10" y="2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49" name="Freeform 128">
                <a:extLst>
                  <a:ext uri="{FF2B5EF4-FFF2-40B4-BE49-F238E27FC236}">
                    <a16:creationId xmlns:a16="http://schemas.microsoft.com/office/drawing/2014/main" id="{4A4129EE-B6BD-4E09-9D9D-BF623A6796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2" y="3758"/>
                <a:ext cx="69" cy="64"/>
              </a:xfrm>
              <a:custGeom>
                <a:avLst/>
                <a:gdLst>
                  <a:gd name="T0" fmla="*/ 0 w 29"/>
                  <a:gd name="T1" fmla="*/ 0 h 27"/>
                  <a:gd name="T2" fmla="*/ 29 w 29"/>
                  <a:gd name="T3" fmla="*/ 27 h 27"/>
                  <a:gd name="T4" fmla="*/ 0 w 29"/>
                  <a:gd name="T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27">
                    <a:moveTo>
                      <a:pt x="0" y="0"/>
                    </a:moveTo>
                    <a:cubicBezTo>
                      <a:pt x="14" y="2"/>
                      <a:pt x="26" y="13"/>
                      <a:pt x="29" y="27"/>
                    </a:cubicBezTo>
                    <a:cubicBezTo>
                      <a:pt x="14" y="26"/>
                      <a:pt x="2" y="15"/>
                      <a:pt x="0" y="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0" name="Freeform 129">
                <a:extLst>
                  <a:ext uri="{FF2B5EF4-FFF2-40B4-BE49-F238E27FC236}">
                    <a16:creationId xmlns:a16="http://schemas.microsoft.com/office/drawing/2014/main" id="{4C5F244A-4E0A-46E0-BF0A-87C89605D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" y="3670"/>
                <a:ext cx="64" cy="69"/>
              </a:xfrm>
              <a:custGeom>
                <a:avLst/>
                <a:gdLst>
                  <a:gd name="T0" fmla="*/ 0 w 27"/>
                  <a:gd name="T1" fmla="*/ 29 h 29"/>
                  <a:gd name="T2" fmla="*/ 27 w 27"/>
                  <a:gd name="T3" fmla="*/ 0 h 29"/>
                  <a:gd name="T4" fmla="*/ 0 w 27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29">
                    <a:moveTo>
                      <a:pt x="0" y="29"/>
                    </a:moveTo>
                    <a:cubicBezTo>
                      <a:pt x="2" y="15"/>
                      <a:pt x="13" y="3"/>
                      <a:pt x="27" y="0"/>
                    </a:cubicBezTo>
                    <a:cubicBezTo>
                      <a:pt x="26" y="14"/>
                      <a:pt x="15" y="26"/>
                      <a:pt x="0" y="2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1" name="Freeform 130">
                <a:extLst>
                  <a:ext uri="{FF2B5EF4-FFF2-40B4-BE49-F238E27FC236}">
                    <a16:creationId xmlns:a16="http://schemas.microsoft.com/office/drawing/2014/main" id="{C0E065FE-7FC2-4F3E-8A72-0AD770A19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34" y="3334"/>
                <a:ext cx="45" cy="95"/>
              </a:xfrm>
              <a:custGeom>
                <a:avLst/>
                <a:gdLst>
                  <a:gd name="T0" fmla="*/ 10 w 19"/>
                  <a:gd name="T1" fmla="*/ 40 h 40"/>
                  <a:gd name="T2" fmla="*/ 9 w 19"/>
                  <a:gd name="T3" fmla="*/ 0 h 40"/>
                  <a:gd name="T4" fmla="*/ 10 w 19"/>
                  <a:gd name="T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40">
                    <a:moveTo>
                      <a:pt x="10" y="40"/>
                    </a:moveTo>
                    <a:cubicBezTo>
                      <a:pt x="1" y="29"/>
                      <a:pt x="0" y="13"/>
                      <a:pt x="9" y="0"/>
                    </a:cubicBezTo>
                    <a:cubicBezTo>
                      <a:pt x="18" y="12"/>
                      <a:pt x="19" y="28"/>
                      <a:pt x="10" y="4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2" name="Freeform 131">
                <a:extLst>
                  <a:ext uri="{FF2B5EF4-FFF2-40B4-BE49-F238E27FC236}">
                    <a16:creationId xmlns:a16="http://schemas.microsoft.com/office/drawing/2014/main" id="{C6E68117-7F5D-425B-AEE6-D73ECF754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" y="3277"/>
                <a:ext cx="43" cy="93"/>
              </a:xfrm>
              <a:custGeom>
                <a:avLst/>
                <a:gdLst>
                  <a:gd name="T0" fmla="*/ 10 w 18"/>
                  <a:gd name="T1" fmla="*/ 39 h 39"/>
                  <a:gd name="T2" fmla="*/ 8 w 18"/>
                  <a:gd name="T3" fmla="*/ 0 h 39"/>
                  <a:gd name="T4" fmla="*/ 10 w 18"/>
                  <a:gd name="T5" fmla="*/ 39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" h="39">
                    <a:moveTo>
                      <a:pt x="10" y="39"/>
                    </a:moveTo>
                    <a:cubicBezTo>
                      <a:pt x="1" y="28"/>
                      <a:pt x="0" y="12"/>
                      <a:pt x="8" y="0"/>
                    </a:cubicBezTo>
                    <a:cubicBezTo>
                      <a:pt x="17" y="11"/>
                      <a:pt x="18" y="27"/>
                      <a:pt x="10" y="3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3" name="Freeform 132">
                <a:extLst>
                  <a:ext uri="{FF2B5EF4-FFF2-40B4-BE49-F238E27FC236}">
                    <a16:creationId xmlns:a16="http://schemas.microsoft.com/office/drawing/2014/main" id="{BFB9C804-5DF8-4AB1-B9BC-E5F62919F0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3" y="3372"/>
                <a:ext cx="93" cy="45"/>
              </a:xfrm>
              <a:custGeom>
                <a:avLst/>
                <a:gdLst>
                  <a:gd name="T0" fmla="*/ 0 w 39"/>
                  <a:gd name="T1" fmla="*/ 10 h 19"/>
                  <a:gd name="T2" fmla="*/ 39 w 39"/>
                  <a:gd name="T3" fmla="*/ 9 h 19"/>
                  <a:gd name="T4" fmla="*/ 0 w 39"/>
                  <a:gd name="T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19">
                    <a:moveTo>
                      <a:pt x="0" y="10"/>
                    </a:moveTo>
                    <a:cubicBezTo>
                      <a:pt x="11" y="1"/>
                      <a:pt x="27" y="0"/>
                      <a:pt x="39" y="9"/>
                    </a:cubicBezTo>
                    <a:cubicBezTo>
                      <a:pt x="28" y="18"/>
                      <a:pt x="12" y="19"/>
                      <a:pt x="0" y="1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4" name="Freeform 133">
                <a:extLst>
                  <a:ext uri="{FF2B5EF4-FFF2-40B4-BE49-F238E27FC236}">
                    <a16:creationId xmlns:a16="http://schemas.microsoft.com/office/drawing/2014/main" id="{53133501-A4A2-446B-BB4E-D5DD41F24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7" y="3434"/>
                <a:ext cx="92" cy="45"/>
              </a:xfrm>
              <a:custGeom>
                <a:avLst/>
                <a:gdLst>
                  <a:gd name="T0" fmla="*/ 39 w 39"/>
                  <a:gd name="T1" fmla="*/ 9 h 19"/>
                  <a:gd name="T2" fmla="*/ 0 w 39"/>
                  <a:gd name="T3" fmla="*/ 10 h 19"/>
                  <a:gd name="T4" fmla="*/ 39 w 39"/>
                  <a:gd name="T5" fmla="*/ 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9" h="19">
                    <a:moveTo>
                      <a:pt x="39" y="9"/>
                    </a:moveTo>
                    <a:cubicBezTo>
                      <a:pt x="28" y="18"/>
                      <a:pt x="12" y="19"/>
                      <a:pt x="0" y="10"/>
                    </a:cubicBezTo>
                    <a:cubicBezTo>
                      <a:pt x="11" y="1"/>
                      <a:pt x="27" y="0"/>
                      <a:pt x="39" y="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5" name="Freeform 134">
                <a:extLst>
                  <a:ext uri="{FF2B5EF4-FFF2-40B4-BE49-F238E27FC236}">
                    <a16:creationId xmlns:a16="http://schemas.microsoft.com/office/drawing/2014/main" id="{C6F9C22C-5577-487E-A5F3-90022B5F5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3670"/>
                <a:ext cx="45" cy="48"/>
              </a:xfrm>
              <a:custGeom>
                <a:avLst/>
                <a:gdLst>
                  <a:gd name="T0" fmla="*/ 0 w 19"/>
                  <a:gd name="T1" fmla="*/ 20 h 20"/>
                  <a:gd name="T2" fmla="*/ 19 w 19"/>
                  <a:gd name="T3" fmla="*/ 0 h 20"/>
                  <a:gd name="T4" fmla="*/ 0 w 1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0" y="20"/>
                    </a:moveTo>
                    <a:cubicBezTo>
                      <a:pt x="1" y="10"/>
                      <a:pt x="8" y="2"/>
                      <a:pt x="19" y="0"/>
                    </a:cubicBezTo>
                    <a:cubicBezTo>
                      <a:pt x="17" y="10"/>
                      <a:pt x="10" y="18"/>
                      <a:pt x="0" y="2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6" name="Freeform 135">
                <a:extLst>
                  <a:ext uri="{FF2B5EF4-FFF2-40B4-BE49-F238E27FC236}">
                    <a16:creationId xmlns:a16="http://schemas.microsoft.com/office/drawing/2014/main" id="{5CEF312E-7022-4911-8068-E5F3692B9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2" y="3633"/>
                <a:ext cx="30" cy="47"/>
              </a:xfrm>
              <a:custGeom>
                <a:avLst/>
                <a:gdLst>
                  <a:gd name="T0" fmla="*/ 6 w 13"/>
                  <a:gd name="T1" fmla="*/ 0 h 20"/>
                  <a:gd name="T2" fmla="*/ 7 w 13"/>
                  <a:gd name="T3" fmla="*/ 20 h 20"/>
                  <a:gd name="T4" fmla="*/ 6 w 13"/>
                  <a:gd name="T5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0">
                    <a:moveTo>
                      <a:pt x="6" y="0"/>
                    </a:moveTo>
                    <a:cubicBezTo>
                      <a:pt x="0" y="6"/>
                      <a:pt x="0" y="15"/>
                      <a:pt x="7" y="20"/>
                    </a:cubicBezTo>
                    <a:cubicBezTo>
                      <a:pt x="13" y="14"/>
                      <a:pt x="12" y="6"/>
                      <a:pt x="6" y="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7" name="Freeform 136">
                <a:extLst>
                  <a:ext uri="{FF2B5EF4-FFF2-40B4-BE49-F238E27FC236}">
                    <a16:creationId xmlns:a16="http://schemas.microsoft.com/office/drawing/2014/main" id="{63F097D5-6261-4D3E-BE28-EDCF02FA4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7" y="3737"/>
                <a:ext cx="49" cy="30"/>
              </a:xfrm>
              <a:custGeom>
                <a:avLst/>
                <a:gdLst>
                  <a:gd name="T0" fmla="*/ 21 w 21"/>
                  <a:gd name="T1" fmla="*/ 6 h 13"/>
                  <a:gd name="T2" fmla="*/ 0 w 21"/>
                  <a:gd name="T3" fmla="*/ 7 h 13"/>
                  <a:gd name="T4" fmla="*/ 21 w 21"/>
                  <a:gd name="T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3">
                    <a:moveTo>
                      <a:pt x="21" y="6"/>
                    </a:moveTo>
                    <a:cubicBezTo>
                      <a:pt x="14" y="0"/>
                      <a:pt x="6" y="1"/>
                      <a:pt x="0" y="7"/>
                    </a:cubicBezTo>
                    <a:cubicBezTo>
                      <a:pt x="7" y="13"/>
                      <a:pt x="15" y="12"/>
                      <a:pt x="21" y="6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8" name="Freeform 137">
                <a:extLst>
                  <a:ext uri="{FF2B5EF4-FFF2-40B4-BE49-F238E27FC236}">
                    <a16:creationId xmlns:a16="http://schemas.microsoft.com/office/drawing/2014/main" id="{8D7992EA-5C60-461E-8CBB-063514EB9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81" y="3666"/>
                <a:ext cx="48" cy="42"/>
              </a:xfrm>
              <a:custGeom>
                <a:avLst/>
                <a:gdLst>
                  <a:gd name="T0" fmla="*/ 20 w 20"/>
                  <a:gd name="T1" fmla="*/ 18 h 18"/>
                  <a:gd name="T2" fmla="*/ 0 w 20"/>
                  <a:gd name="T3" fmla="*/ 0 h 18"/>
                  <a:gd name="T4" fmla="*/ 20 w 2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20" y="18"/>
                    </a:moveTo>
                    <a:cubicBezTo>
                      <a:pt x="10" y="17"/>
                      <a:pt x="2" y="10"/>
                      <a:pt x="0" y="0"/>
                    </a:cubicBezTo>
                    <a:cubicBezTo>
                      <a:pt x="10" y="1"/>
                      <a:pt x="18" y="8"/>
                      <a:pt x="20" y="18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59" name="Freeform 138">
                <a:extLst>
                  <a:ext uri="{FF2B5EF4-FFF2-40B4-BE49-F238E27FC236}">
                    <a16:creationId xmlns:a16="http://schemas.microsoft.com/office/drawing/2014/main" id="{22BEC8D6-A989-4EE2-B5F5-71840A617C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9" y="3550"/>
                <a:ext cx="45" cy="40"/>
              </a:xfrm>
              <a:custGeom>
                <a:avLst/>
                <a:gdLst>
                  <a:gd name="T0" fmla="*/ 19 w 19"/>
                  <a:gd name="T1" fmla="*/ 17 h 17"/>
                  <a:gd name="T2" fmla="*/ 0 w 19"/>
                  <a:gd name="T3" fmla="*/ 0 h 17"/>
                  <a:gd name="T4" fmla="*/ 19 w 19"/>
                  <a:gd name="T5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7">
                    <a:moveTo>
                      <a:pt x="19" y="17"/>
                    </a:moveTo>
                    <a:cubicBezTo>
                      <a:pt x="10" y="16"/>
                      <a:pt x="2" y="9"/>
                      <a:pt x="0" y="0"/>
                    </a:cubicBezTo>
                    <a:cubicBezTo>
                      <a:pt x="9" y="1"/>
                      <a:pt x="17" y="8"/>
                      <a:pt x="19" y="17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0" name="Freeform 139">
                <a:extLst>
                  <a:ext uri="{FF2B5EF4-FFF2-40B4-BE49-F238E27FC236}">
                    <a16:creationId xmlns:a16="http://schemas.microsoft.com/office/drawing/2014/main" id="{E1638017-DA74-4315-AA49-B0E9573B36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86" y="3609"/>
                <a:ext cx="33" cy="31"/>
              </a:xfrm>
              <a:custGeom>
                <a:avLst/>
                <a:gdLst>
                  <a:gd name="T0" fmla="*/ 14 w 14"/>
                  <a:gd name="T1" fmla="*/ 13 h 13"/>
                  <a:gd name="T2" fmla="*/ 0 w 14"/>
                  <a:gd name="T3" fmla="*/ 0 h 13"/>
                  <a:gd name="T4" fmla="*/ 14 w 14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cubicBezTo>
                      <a:pt x="7" y="12"/>
                      <a:pt x="1" y="7"/>
                      <a:pt x="0" y="0"/>
                    </a:cubicBezTo>
                    <a:cubicBezTo>
                      <a:pt x="7" y="1"/>
                      <a:pt x="13" y="6"/>
                      <a:pt x="14" y="13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1" name="Freeform 140">
                <a:extLst>
                  <a:ext uri="{FF2B5EF4-FFF2-40B4-BE49-F238E27FC236}">
                    <a16:creationId xmlns:a16="http://schemas.microsoft.com/office/drawing/2014/main" id="{761AD77B-F267-4B88-BAB9-8966CDC1FA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7" y="3535"/>
                <a:ext cx="24" cy="22"/>
              </a:xfrm>
              <a:custGeom>
                <a:avLst/>
                <a:gdLst>
                  <a:gd name="T0" fmla="*/ 10 w 10"/>
                  <a:gd name="T1" fmla="*/ 9 h 9"/>
                  <a:gd name="T2" fmla="*/ 0 w 10"/>
                  <a:gd name="T3" fmla="*/ 0 h 9"/>
                  <a:gd name="T4" fmla="*/ 1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10" y="9"/>
                    </a:moveTo>
                    <a:cubicBezTo>
                      <a:pt x="5" y="9"/>
                      <a:pt x="1" y="5"/>
                      <a:pt x="0" y="0"/>
                    </a:cubicBezTo>
                    <a:cubicBezTo>
                      <a:pt x="5" y="1"/>
                      <a:pt x="9" y="4"/>
                      <a:pt x="10" y="9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2" name="Freeform 141">
                <a:extLst>
                  <a:ext uri="{FF2B5EF4-FFF2-40B4-BE49-F238E27FC236}">
                    <a16:creationId xmlns:a16="http://schemas.microsoft.com/office/drawing/2014/main" id="{C548F80F-E6CB-46C9-8F1A-90B191867E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3659"/>
                <a:ext cx="22" cy="23"/>
              </a:xfrm>
              <a:custGeom>
                <a:avLst/>
                <a:gdLst>
                  <a:gd name="T0" fmla="*/ 9 w 9"/>
                  <a:gd name="T1" fmla="*/ 0 h 10"/>
                  <a:gd name="T2" fmla="*/ 0 w 9"/>
                  <a:gd name="T3" fmla="*/ 10 h 10"/>
                  <a:gd name="T4" fmla="*/ 9 w 9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0">
                    <a:moveTo>
                      <a:pt x="9" y="0"/>
                    </a:moveTo>
                    <a:cubicBezTo>
                      <a:pt x="8" y="5"/>
                      <a:pt x="5" y="9"/>
                      <a:pt x="0" y="10"/>
                    </a:cubicBezTo>
                    <a:cubicBezTo>
                      <a:pt x="0" y="5"/>
                      <a:pt x="4" y="1"/>
                      <a:pt x="9" y="0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3" name="Freeform 142">
                <a:extLst>
                  <a:ext uri="{FF2B5EF4-FFF2-40B4-BE49-F238E27FC236}">
                    <a16:creationId xmlns:a16="http://schemas.microsoft.com/office/drawing/2014/main" id="{EF58E182-E507-4D6C-B4FD-AA8BD3013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58" y="3284"/>
                <a:ext cx="43" cy="1035"/>
              </a:xfrm>
              <a:custGeom>
                <a:avLst/>
                <a:gdLst>
                  <a:gd name="T0" fmla="*/ 22 w 43"/>
                  <a:gd name="T1" fmla="*/ 0 h 1035"/>
                  <a:gd name="T2" fmla="*/ 12 w 43"/>
                  <a:gd name="T3" fmla="*/ 519 h 1035"/>
                  <a:gd name="T4" fmla="*/ 0 w 43"/>
                  <a:gd name="T5" fmla="*/ 1035 h 1035"/>
                  <a:gd name="T6" fmla="*/ 22 w 43"/>
                  <a:gd name="T7" fmla="*/ 1035 h 1035"/>
                  <a:gd name="T8" fmla="*/ 43 w 43"/>
                  <a:gd name="T9" fmla="*/ 1035 h 1035"/>
                  <a:gd name="T10" fmla="*/ 31 w 43"/>
                  <a:gd name="T11" fmla="*/ 519 h 1035"/>
                  <a:gd name="T12" fmla="*/ 22 w 43"/>
                  <a:gd name="T13" fmla="*/ 0 h 10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1035">
                    <a:moveTo>
                      <a:pt x="22" y="0"/>
                    </a:moveTo>
                    <a:lnTo>
                      <a:pt x="12" y="519"/>
                    </a:lnTo>
                    <a:lnTo>
                      <a:pt x="0" y="1035"/>
                    </a:lnTo>
                    <a:lnTo>
                      <a:pt x="22" y="1035"/>
                    </a:lnTo>
                    <a:lnTo>
                      <a:pt x="43" y="1035"/>
                    </a:lnTo>
                    <a:lnTo>
                      <a:pt x="31" y="519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4" name="Freeform 143">
                <a:extLst>
                  <a:ext uri="{FF2B5EF4-FFF2-40B4-BE49-F238E27FC236}">
                    <a16:creationId xmlns:a16="http://schemas.microsoft.com/office/drawing/2014/main" id="{D99D8E1D-31BD-47ED-B6A6-2FC893D8AD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5" y="3410"/>
                <a:ext cx="123" cy="123"/>
              </a:xfrm>
              <a:custGeom>
                <a:avLst/>
                <a:gdLst>
                  <a:gd name="T0" fmla="*/ 123 w 123"/>
                  <a:gd name="T1" fmla="*/ 0 h 123"/>
                  <a:gd name="T2" fmla="*/ 61 w 123"/>
                  <a:gd name="T3" fmla="*/ 59 h 123"/>
                  <a:gd name="T4" fmla="*/ 0 w 123"/>
                  <a:gd name="T5" fmla="*/ 118 h 123"/>
                  <a:gd name="T6" fmla="*/ 5 w 123"/>
                  <a:gd name="T7" fmla="*/ 121 h 123"/>
                  <a:gd name="T8" fmla="*/ 7 w 123"/>
                  <a:gd name="T9" fmla="*/ 123 h 123"/>
                  <a:gd name="T10" fmla="*/ 66 w 123"/>
                  <a:gd name="T11" fmla="*/ 62 h 123"/>
                  <a:gd name="T12" fmla="*/ 123 w 123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123">
                    <a:moveTo>
                      <a:pt x="123" y="0"/>
                    </a:moveTo>
                    <a:lnTo>
                      <a:pt x="61" y="59"/>
                    </a:lnTo>
                    <a:lnTo>
                      <a:pt x="0" y="118"/>
                    </a:lnTo>
                    <a:lnTo>
                      <a:pt x="5" y="121"/>
                    </a:lnTo>
                    <a:lnTo>
                      <a:pt x="7" y="123"/>
                    </a:lnTo>
                    <a:lnTo>
                      <a:pt x="66" y="62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5" name="Freeform 144">
                <a:extLst>
                  <a:ext uri="{FF2B5EF4-FFF2-40B4-BE49-F238E27FC236}">
                    <a16:creationId xmlns:a16="http://schemas.microsoft.com/office/drawing/2014/main" id="{17F09975-211C-41E5-896E-96C375E20A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73" y="3718"/>
                <a:ext cx="236" cy="237"/>
              </a:xfrm>
              <a:custGeom>
                <a:avLst/>
                <a:gdLst>
                  <a:gd name="T0" fmla="*/ 236 w 236"/>
                  <a:gd name="T1" fmla="*/ 0 h 237"/>
                  <a:gd name="T2" fmla="*/ 118 w 236"/>
                  <a:gd name="T3" fmla="*/ 113 h 237"/>
                  <a:gd name="T4" fmla="*/ 0 w 236"/>
                  <a:gd name="T5" fmla="*/ 227 h 237"/>
                  <a:gd name="T6" fmla="*/ 4 w 236"/>
                  <a:gd name="T7" fmla="*/ 232 h 237"/>
                  <a:gd name="T8" fmla="*/ 11 w 236"/>
                  <a:gd name="T9" fmla="*/ 237 h 237"/>
                  <a:gd name="T10" fmla="*/ 123 w 236"/>
                  <a:gd name="T11" fmla="*/ 118 h 237"/>
                  <a:gd name="T12" fmla="*/ 236 w 236"/>
                  <a:gd name="T13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6" h="237">
                    <a:moveTo>
                      <a:pt x="236" y="0"/>
                    </a:moveTo>
                    <a:lnTo>
                      <a:pt x="118" y="113"/>
                    </a:lnTo>
                    <a:lnTo>
                      <a:pt x="0" y="227"/>
                    </a:lnTo>
                    <a:lnTo>
                      <a:pt x="4" y="232"/>
                    </a:lnTo>
                    <a:lnTo>
                      <a:pt x="11" y="237"/>
                    </a:lnTo>
                    <a:lnTo>
                      <a:pt x="123" y="118"/>
                    </a:lnTo>
                    <a:lnTo>
                      <a:pt x="236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6" name="Freeform 145">
                <a:extLst>
                  <a:ext uri="{FF2B5EF4-FFF2-40B4-BE49-F238E27FC236}">
                    <a16:creationId xmlns:a16="http://schemas.microsoft.com/office/drawing/2014/main" id="{2860F4CF-1D4A-4C09-B857-B1D63B4D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6" y="3599"/>
                <a:ext cx="164" cy="164"/>
              </a:xfrm>
              <a:custGeom>
                <a:avLst/>
                <a:gdLst>
                  <a:gd name="T0" fmla="*/ 0 w 164"/>
                  <a:gd name="T1" fmla="*/ 0 h 164"/>
                  <a:gd name="T2" fmla="*/ 78 w 164"/>
                  <a:gd name="T3" fmla="*/ 81 h 164"/>
                  <a:gd name="T4" fmla="*/ 157 w 164"/>
                  <a:gd name="T5" fmla="*/ 164 h 164"/>
                  <a:gd name="T6" fmla="*/ 161 w 164"/>
                  <a:gd name="T7" fmla="*/ 159 h 164"/>
                  <a:gd name="T8" fmla="*/ 164 w 164"/>
                  <a:gd name="T9" fmla="*/ 157 h 164"/>
                  <a:gd name="T10" fmla="*/ 83 w 164"/>
                  <a:gd name="T11" fmla="*/ 78 h 164"/>
                  <a:gd name="T12" fmla="*/ 0 w 164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" h="164">
                    <a:moveTo>
                      <a:pt x="0" y="0"/>
                    </a:moveTo>
                    <a:lnTo>
                      <a:pt x="78" y="81"/>
                    </a:lnTo>
                    <a:lnTo>
                      <a:pt x="157" y="164"/>
                    </a:lnTo>
                    <a:lnTo>
                      <a:pt x="161" y="159"/>
                    </a:lnTo>
                    <a:lnTo>
                      <a:pt x="164" y="157"/>
                    </a:lnTo>
                    <a:lnTo>
                      <a:pt x="83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7" name="Freeform 146">
                <a:extLst>
                  <a:ext uri="{FF2B5EF4-FFF2-40B4-BE49-F238E27FC236}">
                    <a16:creationId xmlns:a16="http://schemas.microsoft.com/office/drawing/2014/main" id="{5228D08A-C2EB-4F2E-9B38-A143E9E21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7" y="3647"/>
                <a:ext cx="71" cy="2"/>
              </a:xfrm>
              <a:custGeom>
                <a:avLst/>
                <a:gdLst>
                  <a:gd name="T0" fmla="*/ 0 w 71"/>
                  <a:gd name="T1" fmla="*/ 2 h 2"/>
                  <a:gd name="T2" fmla="*/ 36 w 71"/>
                  <a:gd name="T3" fmla="*/ 2 h 2"/>
                  <a:gd name="T4" fmla="*/ 71 w 71"/>
                  <a:gd name="T5" fmla="*/ 2 h 2"/>
                  <a:gd name="T6" fmla="*/ 71 w 71"/>
                  <a:gd name="T7" fmla="*/ 2 h 2"/>
                  <a:gd name="T8" fmla="*/ 71 w 71"/>
                  <a:gd name="T9" fmla="*/ 0 h 2"/>
                  <a:gd name="T10" fmla="*/ 36 w 71"/>
                  <a:gd name="T11" fmla="*/ 0 h 2"/>
                  <a:gd name="T12" fmla="*/ 0 w 7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">
                    <a:moveTo>
                      <a:pt x="0" y="2"/>
                    </a:moveTo>
                    <a:lnTo>
                      <a:pt x="36" y="2"/>
                    </a:lnTo>
                    <a:lnTo>
                      <a:pt x="71" y="2"/>
                    </a:lnTo>
                    <a:lnTo>
                      <a:pt x="71" y="2"/>
                    </a:lnTo>
                    <a:lnTo>
                      <a:pt x="71" y="0"/>
                    </a:lnTo>
                    <a:lnTo>
                      <a:pt x="3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8" name="Freeform 147">
                <a:extLst>
                  <a:ext uri="{FF2B5EF4-FFF2-40B4-BE49-F238E27FC236}">
                    <a16:creationId xmlns:a16="http://schemas.microsoft.com/office/drawing/2014/main" id="{C9EE000A-D93B-4071-8481-3CD5F3573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36" y="3711"/>
                <a:ext cx="2" cy="78"/>
              </a:xfrm>
              <a:custGeom>
                <a:avLst/>
                <a:gdLst>
                  <a:gd name="T0" fmla="*/ 2 w 2"/>
                  <a:gd name="T1" fmla="*/ 0 h 78"/>
                  <a:gd name="T2" fmla="*/ 0 w 2"/>
                  <a:gd name="T3" fmla="*/ 40 h 78"/>
                  <a:gd name="T4" fmla="*/ 0 w 2"/>
                  <a:gd name="T5" fmla="*/ 78 h 78"/>
                  <a:gd name="T6" fmla="*/ 2 w 2"/>
                  <a:gd name="T7" fmla="*/ 78 h 78"/>
                  <a:gd name="T8" fmla="*/ 2 w 2"/>
                  <a:gd name="T9" fmla="*/ 78 h 78"/>
                  <a:gd name="T10" fmla="*/ 2 w 2"/>
                  <a:gd name="T11" fmla="*/ 40 h 78"/>
                  <a:gd name="T12" fmla="*/ 2 w 2"/>
                  <a:gd name="T13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78">
                    <a:moveTo>
                      <a:pt x="2" y="0"/>
                    </a:moveTo>
                    <a:lnTo>
                      <a:pt x="0" y="40"/>
                    </a:lnTo>
                    <a:lnTo>
                      <a:pt x="0" y="78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2" y="4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69" name="Freeform 148">
                <a:extLst>
                  <a:ext uri="{FF2B5EF4-FFF2-40B4-BE49-F238E27FC236}">
                    <a16:creationId xmlns:a16="http://schemas.microsoft.com/office/drawing/2014/main" id="{6E68E091-D664-4794-BD14-A1DCDB96F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2" y="3812"/>
                <a:ext cx="102" cy="8"/>
              </a:xfrm>
              <a:custGeom>
                <a:avLst/>
                <a:gdLst>
                  <a:gd name="T0" fmla="*/ 102 w 102"/>
                  <a:gd name="T1" fmla="*/ 3 h 8"/>
                  <a:gd name="T2" fmla="*/ 52 w 102"/>
                  <a:gd name="T3" fmla="*/ 3 h 8"/>
                  <a:gd name="T4" fmla="*/ 0 w 102"/>
                  <a:gd name="T5" fmla="*/ 0 h 8"/>
                  <a:gd name="T6" fmla="*/ 0 w 102"/>
                  <a:gd name="T7" fmla="*/ 3 h 8"/>
                  <a:gd name="T8" fmla="*/ 0 w 102"/>
                  <a:gd name="T9" fmla="*/ 8 h 8"/>
                  <a:gd name="T10" fmla="*/ 52 w 102"/>
                  <a:gd name="T11" fmla="*/ 5 h 8"/>
                  <a:gd name="T12" fmla="*/ 102 w 102"/>
                  <a:gd name="T1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2" h="8">
                    <a:moveTo>
                      <a:pt x="102" y="3"/>
                    </a:moveTo>
                    <a:lnTo>
                      <a:pt x="52" y="3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8"/>
                    </a:lnTo>
                    <a:lnTo>
                      <a:pt x="52" y="5"/>
                    </a:lnTo>
                    <a:lnTo>
                      <a:pt x="102" y="3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0" name="Freeform 149">
                <a:extLst>
                  <a:ext uri="{FF2B5EF4-FFF2-40B4-BE49-F238E27FC236}">
                    <a16:creationId xmlns:a16="http://schemas.microsoft.com/office/drawing/2014/main" id="{E9E40D19-1052-4580-B310-DE4A51D08E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4" y="3753"/>
                <a:ext cx="57" cy="3"/>
              </a:xfrm>
              <a:custGeom>
                <a:avLst/>
                <a:gdLst>
                  <a:gd name="T0" fmla="*/ 57 w 57"/>
                  <a:gd name="T1" fmla="*/ 0 h 3"/>
                  <a:gd name="T2" fmla="*/ 28 w 57"/>
                  <a:gd name="T3" fmla="*/ 0 h 3"/>
                  <a:gd name="T4" fmla="*/ 0 w 57"/>
                  <a:gd name="T5" fmla="*/ 0 h 3"/>
                  <a:gd name="T6" fmla="*/ 0 w 57"/>
                  <a:gd name="T7" fmla="*/ 0 h 3"/>
                  <a:gd name="T8" fmla="*/ 0 w 57"/>
                  <a:gd name="T9" fmla="*/ 3 h 3"/>
                  <a:gd name="T10" fmla="*/ 28 w 57"/>
                  <a:gd name="T11" fmla="*/ 0 h 3"/>
                  <a:gd name="T12" fmla="*/ 57 w 5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3">
                    <a:moveTo>
                      <a:pt x="57" y="0"/>
                    </a:moveTo>
                    <a:lnTo>
                      <a:pt x="2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8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1" name="Freeform 150">
                <a:extLst>
                  <a:ext uri="{FF2B5EF4-FFF2-40B4-BE49-F238E27FC236}">
                    <a16:creationId xmlns:a16="http://schemas.microsoft.com/office/drawing/2014/main" id="{F5083127-B68D-44C7-916E-1D7D1DF50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" y="3370"/>
                <a:ext cx="74" cy="73"/>
              </a:xfrm>
              <a:custGeom>
                <a:avLst/>
                <a:gdLst>
                  <a:gd name="T0" fmla="*/ 0 w 74"/>
                  <a:gd name="T1" fmla="*/ 0 h 73"/>
                  <a:gd name="T2" fmla="*/ 36 w 74"/>
                  <a:gd name="T3" fmla="*/ 35 h 73"/>
                  <a:gd name="T4" fmla="*/ 71 w 74"/>
                  <a:gd name="T5" fmla="*/ 73 h 73"/>
                  <a:gd name="T6" fmla="*/ 74 w 74"/>
                  <a:gd name="T7" fmla="*/ 71 h 73"/>
                  <a:gd name="T8" fmla="*/ 74 w 74"/>
                  <a:gd name="T9" fmla="*/ 71 h 73"/>
                  <a:gd name="T10" fmla="*/ 38 w 74"/>
                  <a:gd name="T11" fmla="*/ 35 h 73"/>
                  <a:gd name="T12" fmla="*/ 0 w 74"/>
                  <a:gd name="T13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73">
                    <a:moveTo>
                      <a:pt x="0" y="0"/>
                    </a:moveTo>
                    <a:lnTo>
                      <a:pt x="36" y="35"/>
                    </a:lnTo>
                    <a:lnTo>
                      <a:pt x="71" y="73"/>
                    </a:lnTo>
                    <a:lnTo>
                      <a:pt x="74" y="71"/>
                    </a:lnTo>
                    <a:lnTo>
                      <a:pt x="74" y="71"/>
                    </a:lnTo>
                    <a:lnTo>
                      <a:pt x="38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2" name="Freeform 151">
                <a:extLst>
                  <a:ext uri="{FF2B5EF4-FFF2-40B4-BE49-F238E27FC236}">
                    <a16:creationId xmlns:a16="http://schemas.microsoft.com/office/drawing/2014/main" id="{B2F6BD05-24A1-4007-8B0B-F7078B557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6" y="3495"/>
                <a:ext cx="78" cy="76"/>
              </a:xfrm>
              <a:custGeom>
                <a:avLst/>
                <a:gdLst>
                  <a:gd name="T0" fmla="*/ 0 w 78"/>
                  <a:gd name="T1" fmla="*/ 0 h 76"/>
                  <a:gd name="T2" fmla="*/ 36 w 78"/>
                  <a:gd name="T3" fmla="*/ 38 h 76"/>
                  <a:gd name="T4" fmla="*/ 71 w 78"/>
                  <a:gd name="T5" fmla="*/ 76 h 76"/>
                  <a:gd name="T6" fmla="*/ 74 w 78"/>
                  <a:gd name="T7" fmla="*/ 74 h 76"/>
                  <a:gd name="T8" fmla="*/ 78 w 78"/>
                  <a:gd name="T9" fmla="*/ 69 h 76"/>
                  <a:gd name="T10" fmla="*/ 38 w 78"/>
                  <a:gd name="T11" fmla="*/ 36 h 76"/>
                  <a:gd name="T12" fmla="*/ 0 w 78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8" h="76">
                    <a:moveTo>
                      <a:pt x="0" y="0"/>
                    </a:moveTo>
                    <a:lnTo>
                      <a:pt x="36" y="38"/>
                    </a:lnTo>
                    <a:lnTo>
                      <a:pt x="71" y="76"/>
                    </a:lnTo>
                    <a:lnTo>
                      <a:pt x="74" y="74"/>
                    </a:lnTo>
                    <a:lnTo>
                      <a:pt x="78" y="69"/>
                    </a:lnTo>
                    <a:lnTo>
                      <a:pt x="38" y="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3" name="Oval 152">
                <a:extLst>
                  <a:ext uri="{FF2B5EF4-FFF2-40B4-BE49-F238E27FC236}">
                    <a16:creationId xmlns:a16="http://schemas.microsoft.com/office/drawing/2014/main" id="{CC539F3C-E555-4CD7-B191-CAB6ECA544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8" y="3519"/>
                <a:ext cx="291" cy="293"/>
              </a:xfrm>
              <a:prstGeom prst="ellipse">
                <a:avLst/>
              </a:pr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4" name="Oval 153">
                <a:extLst>
                  <a:ext uri="{FF2B5EF4-FFF2-40B4-BE49-F238E27FC236}">
                    <a16:creationId xmlns:a16="http://schemas.microsoft.com/office/drawing/2014/main" id="{F50067E2-F802-4F4F-9D60-B1485610D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" y="3810"/>
                <a:ext cx="198" cy="199"/>
              </a:xfrm>
              <a:prstGeom prst="ellipse">
                <a:avLst/>
              </a:pr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5" name="Oval 154">
                <a:extLst>
                  <a:ext uri="{FF2B5EF4-FFF2-40B4-BE49-F238E27FC236}">
                    <a16:creationId xmlns:a16="http://schemas.microsoft.com/office/drawing/2014/main" id="{21A763D6-2850-4552-94B6-E0F3DAF4D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7" y="3746"/>
                <a:ext cx="135" cy="133"/>
              </a:xfrm>
              <a:prstGeom prst="ellipse">
                <a:avLst/>
              </a:pr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6" name="Freeform 155">
                <a:extLst>
                  <a:ext uri="{FF2B5EF4-FFF2-40B4-BE49-F238E27FC236}">
                    <a16:creationId xmlns:a16="http://schemas.microsoft.com/office/drawing/2014/main" id="{6879C531-8731-41AB-B2CF-037BC78F14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6" y="3772"/>
                <a:ext cx="23" cy="50"/>
              </a:xfrm>
              <a:custGeom>
                <a:avLst/>
                <a:gdLst>
                  <a:gd name="T0" fmla="*/ 5 w 10"/>
                  <a:gd name="T1" fmla="*/ 21 h 21"/>
                  <a:gd name="T2" fmla="*/ 6 w 10"/>
                  <a:gd name="T3" fmla="*/ 0 h 21"/>
                  <a:gd name="T4" fmla="*/ 5 w 10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5" y="21"/>
                    </a:moveTo>
                    <a:cubicBezTo>
                      <a:pt x="10" y="15"/>
                      <a:pt x="10" y="7"/>
                      <a:pt x="6" y="0"/>
                    </a:cubicBezTo>
                    <a:cubicBezTo>
                      <a:pt x="1" y="6"/>
                      <a:pt x="0" y="14"/>
                      <a:pt x="5" y="21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7" name="Freeform 156">
                <a:extLst>
                  <a:ext uri="{FF2B5EF4-FFF2-40B4-BE49-F238E27FC236}">
                    <a16:creationId xmlns:a16="http://schemas.microsoft.com/office/drawing/2014/main" id="{1FFF2756-DCC4-4B5E-8277-D4DBB73DB0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6" y="3595"/>
                <a:ext cx="36" cy="33"/>
              </a:xfrm>
              <a:custGeom>
                <a:avLst/>
                <a:gdLst>
                  <a:gd name="T0" fmla="*/ 0 w 15"/>
                  <a:gd name="T1" fmla="*/ 14 h 14"/>
                  <a:gd name="T2" fmla="*/ 15 w 15"/>
                  <a:gd name="T3" fmla="*/ 0 h 14"/>
                  <a:gd name="T4" fmla="*/ 0 w 15"/>
                  <a:gd name="T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4">
                    <a:moveTo>
                      <a:pt x="0" y="14"/>
                    </a:moveTo>
                    <a:cubicBezTo>
                      <a:pt x="8" y="13"/>
                      <a:pt x="14" y="7"/>
                      <a:pt x="15" y="0"/>
                    </a:cubicBezTo>
                    <a:cubicBezTo>
                      <a:pt x="8" y="1"/>
                      <a:pt x="2" y="6"/>
                      <a:pt x="0" y="14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8" name="Freeform 157">
                <a:extLst>
                  <a:ext uri="{FF2B5EF4-FFF2-40B4-BE49-F238E27FC236}">
                    <a16:creationId xmlns:a16="http://schemas.microsoft.com/office/drawing/2014/main" id="{03CB17E5-A5EB-488C-9C59-B2786A342D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4" y="3628"/>
                <a:ext cx="34" cy="38"/>
              </a:xfrm>
              <a:custGeom>
                <a:avLst/>
                <a:gdLst>
                  <a:gd name="T0" fmla="*/ 14 w 14"/>
                  <a:gd name="T1" fmla="*/ 16 h 16"/>
                  <a:gd name="T2" fmla="*/ 0 w 14"/>
                  <a:gd name="T3" fmla="*/ 0 h 16"/>
                  <a:gd name="T4" fmla="*/ 14 w 14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6">
                    <a:moveTo>
                      <a:pt x="14" y="16"/>
                    </a:moveTo>
                    <a:cubicBezTo>
                      <a:pt x="14" y="8"/>
                      <a:pt x="8" y="2"/>
                      <a:pt x="0" y="0"/>
                    </a:cubicBezTo>
                    <a:cubicBezTo>
                      <a:pt x="1" y="8"/>
                      <a:pt x="7" y="14"/>
                      <a:pt x="14" y="16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79" name="Freeform 158">
                <a:extLst>
                  <a:ext uri="{FF2B5EF4-FFF2-40B4-BE49-F238E27FC236}">
                    <a16:creationId xmlns:a16="http://schemas.microsoft.com/office/drawing/2014/main" id="{6D6AC813-9C33-45F7-941A-1CD8846EA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8" y="3905"/>
                <a:ext cx="26" cy="47"/>
              </a:xfrm>
              <a:custGeom>
                <a:avLst/>
                <a:gdLst>
                  <a:gd name="T0" fmla="*/ 4 w 11"/>
                  <a:gd name="T1" fmla="*/ 20 h 20"/>
                  <a:gd name="T2" fmla="*/ 7 w 11"/>
                  <a:gd name="T3" fmla="*/ 0 h 20"/>
                  <a:gd name="T4" fmla="*/ 4 w 11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20">
                    <a:moveTo>
                      <a:pt x="4" y="20"/>
                    </a:moveTo>
                    <a:cubicBezTo>
                      <a:pt x="9" y="15"/>
                      <a:pt x="11" y="7"/>
                      <a:pt x="7" y="0"/>
                    </a:cubicBezTo>
                    <a:cubicBezTo>
                      <a:pt x="2" y="5"/>
                      <a:pt x="0" y="13"/>
                      <a:pt x="4" y="2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0" name="Freeform 159">
                <a:extLst>
                  <a:ext uri="{FF2B5EF4-FFF2-40B4-BE49-F238E27FC236}">
                    <a16:creationId xmlns:a16="http://schemas.microsoft.com/office/drawing/2014/main" id="{6F0F7C58-70B5-4DD8-B04B-E0D3F22D6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6" y="3921"/>
                <a:ext cx="50" cy="45"/>
              </a:xfrm>
              <a:custGeom>
                <a:avLst/>
                <a:gdLst>
                  <a:gd name="T0" fmla="*/ 21 w 21"/>
                  <a:gd name="T1" fmla="*/ 0 h 19"/>
                  <a:gd name="T2" fmla="*/ 0 w 21"/>
                  <a:gd name="T3" fmla="*/ 19 h 19"/>
                  <a:gd name="T4" fmla="*/ 21 w 21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9">
                    <a:moveTo>
                      <a:pt x="21" y="0"/>
                    </a:moveTo>
                    <a:cubicBezTo>
                      <a:pt x="11" y="1"/>
                      <a:pt x="2" y="9"/>
                      <a:pt x="0" y="19"/>
                    </a:cubicBezTo>
                    <a:cubicBezTo>
                      <a:pt x="11" y="18"/>
                      <a:pt x="19" y="11"/>
                      <a:pt x="21" y="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1" name="Freeform 160">
                <a:extLst>
                  <a:ext uri="{FF2B5EF4-FFF2-40B4-BE49-F238E27FC236}">
                    <a16:creationId xmlns:a16="http://schemas.microsoft.com/office/drawing/2014/main" id="{397926C4-1477-49B9-A6F9-0246B098C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2" y="3860"/>
                <a:ext cx="45" cy="47"/>
              </a:xfrm>
              <a:custGeom>
                <a:avLst/>
                <a:gdLst>
                  <a:gd name="T0" fmla="*/ 19 w 19"/>
                  <a:gd name="T1" fmla="*/ 20 h 20"/>
                  <a:gd name="T2" fmla="*/ 0 w 19"/>
                  <a:gd name="T3" fmla="*/ 0 h 20"/>
                  <a:gd name="T4" fmla="*/ 19 w 1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">
                    <a:moveTo>
                      <a:pt x="19" y="20"/>
                    </a:moveTo>
                    <a:cubicBezTo>
                      <a:pt x="18" y="10"/>
                      <a:pt x="11" y="1"/>
                      <a:pt x="0" y="0"/>
                    </a:cubicBezTo>
                    <a:cubicBezTo>
                      <a:pt x="1" y="10"/>
                      <a:pt x="9" y="18"/>
                      <a:pt x="19" y="2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2" name="Freeform 161">
                <a:extLst>
                  <a:ext uri="{FF2B5EF4-FFF2-40B4-BE49-F238E27FC236}">
                    <a16:creationId xmlns:a16="http://schemas.microsoft.com/office/drawing/2014/main" id="{1C18388D-4CB3-4165-9E60-0E2E8255B0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64" y="3621"/>
                <a:ext cx="30" cy="66"/>
              </a:xfrm>
              <a:custGeom>
                <a:avLst/>
                <a:gdLst>
                  <a:gd name="T0" fmla="*/ 6 w 13"/>
                  <a:gd name="T1" fmla="*/ 28 h 28"/>
                  <a:gd name="T2" fmla="*/ 7 w 13"/>
                  <a:gd name="T3" fmla="*/ 0 h 28"/>
                  <a:gd name="T4" fmla="*/ 6 w 13"/>
                  <a:gd name="T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8">
                    <a:moveTo>
                      <a:pt x="6" y="28"/>
                    </a:moveTo>
                    <a:cubicBezTo>
                      <a:pt x="12" y="20"/>
                      <a:pt x="13" y="9"/>
                      <a:pt x="7" y="0"/>
                    </a:cubicBezTo>
                    <a:cubicBezTo>
                      <a:pt x="1" y="8"/>
                      <a:pt x="0" y="19"/>
                      <a:pt x="6" y="28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3" name="Freeform 162">
                <a:extLst>
                  <a:ext uri="{FF2B5EF4-FFF2-40B4-BE49-F238E27FC236}">
                    <a16:creationId xmlns:a16="http://schemas.microsoft.com/office/drawing/2014/main" id="{F359EC56-7589-4C2B-AF61-E63808146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6" y="3580"/>
                <a:ext cx="31" cy="64"/>
              </a:xfrm>
              <a:custGeom>
                <a:avLst/>
                <a:gdLst>
                  <a:gd name="T0" fmla="*/ 6 w 13"/>
                  <a:gd name="T1" fmla="*/ 27 h 27"/>
                  <a:gd name="T2" fmla="*/ 7 w 13"/>
                  <a:gd name="T3" fmla="*/ 0 h 27"/>
                  <a:gd name="T4" fmla="*/ 6 w 13"/>
                  <a:gd name="T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7">
                    <a:moveTo>
                      <a:pt x="6" y="27"/>
                    </a:moveTo>
                    <a:cubicBezTo>
                      <a:pt x="13" y="20"/>
                      <a:pt x="13" y="8"/>
                      <a:pt x="7" y="0"/>
                    </a:cubicBezTo>
                    <a:cubicBezTo>
                      <a:pt x="1" y="7"/>
                      <a:pt x="0" y="19"/>
                      <a:pt x="6" y="27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4" name="Freeform 163">
                <a:extLst>
                  <a:ext uri="{FF2B5EF4-FFF2-40B4-BE49-F238E27FC236}">
                    <a16:creationId xmlns:a16="http://schemas.microsoft.com/office/drawing/2014/main" id="{57259523-7CFA-4FA9-A666-2EC58B54C7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77" y="3647"/>
                <a:ext cx="67" cy="30"/>
              </a:xfrm>
              <a:custGeom>
                <a:avLst/>
                <a:gdLst>
                  <a:gd name="T0" fmla="*/ 28 w 28"/>
                  <a:gd name="T1" fmla="*/ 7 h 13"/>
                  <a:gd name="T2" fmla="*/ 0 w 28"/>
                  <a:gd name="T3" fmla="*/ 6 h 13"/>
                  <a:gd name="T4" fmla="*/ 28 w 28"/>
                  <a:gd name="T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" h="13">
                    <a:moveTo>
                      <a:pt x="28" y="7"/>
                    </a:moveTo>
                    <a:cubicBezTo>
                      <a:pt x="20" y="1"/>
                      <a:pt x="9" y="0"/>
                      <a:pt x="0" y="6"/>
                    </a:cubicBezTo>
                    <a:cubicBezTo>
                      <a:pt x="8" y="13"/>
                      <a:pt x="20" y="13"/>
                      <a:pt x="28" y="7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5" name="Freeform 164">
                <a:extLst>
                  <a:ext uri="{FF2B5EF4-FFF2-40B4-BE49-F238E27FC236}">
                    <a16:creationId xmlns:a16="http://schemas.microsoft.com/office/drawing/2014/main" id="{12B3A459-4C89-4943-916F-4023F85AA9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0" y="3692"/>
                <a:ext cx="64" cy="30"/>
              </a:xfrm>
              <a:custGeom>
                <a:avLst/>
                <a:gdLst>
                  <a:gd name="T0" fmla="*/ 0 w 27"/>
                  <a:gd name="T1" fmla="*/ 6 h 13"/>
                  <a:gd name="T2" fmla="*/ 27 w 27"/>
                  <a:gd name="T3" fmla="*/ 7 h 13"/>
                  <a:gd name="T4" fmla="*/ 0 w 27"/>
                  <a:gd name="T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7" h="13">
                    <a:moveTo>
                      <a:pt x="0" y="6"/>
                    </a:moveTo>
                    <a:cubicBezTo>
                      <a:pt x="7" y="12"/>
                      <a:pt x="19" y="13"/>
                      <a:pt x="27" y="7"/>
                    </a:cubicBezTo>
                    <a:cubicBezTo>
                      <a:pt x="20" y="0"/>
                      <a:pt x="8" y="0"/>
                      <a:pt x="0" y="6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6" name="Freeform 165">
                <a:extLst>
                  <a:ext uri="{FF2B5EF4-FFF2-40B4-BE49-F238E27FC236}">
                    <a16:creationId xmlns:a16="http://schemas.microsoft.com/office/drawing/2014/main" id="{C98752C5-54D3-41AC-9633-4A7098B562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6" y="3857"/>
                <a:ext cx="30" cy="36"/>
              </a:xfrm>
              <a:custGeom>
                <a:avLst/>
                <a:gdLst>
                  <a:gd name="T0" fmla="*/ 13 w 13"/>
                  <a:gd name="T1" fmla="*/ 15 h 15"/>
                  <a:gd name="T2" fmla="*/ 0 w 13"/>
                  <a:gd name="T3" fmla="*/ 0 h 15"/>
                  <a:gd name="T4" fmla="*/ 13 w 13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5">
                    <a:moveTo>
                      <a:pt x="13" y="15"/>
                    </a:moveTo>
                    <a:cubicBezTo>
                      <a:pt x="12" y="8"/>
                      <a:pt x="7" y="2"/>
                      <a:pt x="0" y="0"/>
                    </a:cubicBezTo>
                    <a:cubicBezTo>
                      <a:pt x="0" y="7"/>
                      <a:pt x="6" y="13"/>
                      <a:pt x="13" y="15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7" name="Freeform 166">
                <a:extLst>
                  <a:ext uri="{FF2B5EF4-FFF2-40B4-BE49-F238E27FC236}">
                    <a16:creationId xmlns:a16="http://schemas.microsoft.com/office/drawing/2014/main" id="{AA774668-D6E9-47BB-BBC7-1CBC8E385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2" y="3831"/>
                <a:ext cx="21" cy="36"/>
              </a:xfrm>
              <a:custGeom>
                <a:avLst/>
                <a:gdLst>
                  <a:gd name="T0" fmla="*/ 5 w 9"/>
                  <a:gd name="T1" fmla="*/ 0 h 15"/>
                  <a:gd name="T2" fmla="*/ 4 w 9"/>
                  <a:gd name="T3" fmla="*/ 15 h 15"/>
                  <a:gd name="T4" fmla="*/ 5 w 9"/>
                  <a:gd name="T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15">
                    <a:moveTo>
                      <a:pt x="5" y="0"/>
                    </a:moveTo>
                    <a:cubicBezTo>
                      <a:pt x="9" y="5"/>
                      <a:pt x="9" y="11"/>
                      <a:pt x="4" y="15"/>
                    </a:cubicBezTo>
                    <a:cubicBezTo>
                      <a:pt x="0" y="10"/>
                      <a:pt x="0" y="4"/>
                      <a:pt x="5" y="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8" name="Freeform 167">
                <a:extLst>
                  <a:ext uri="{FF2B5EF4-FFF2-40B4-BE49-F238E27FC236}">
                    <a16:creationId xmlns:a16="http://schemas.microsoft.com/office/drawing/2014/main" id="{589C9B31-B1CA-41D3-B955-71E9E943F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03" y="3907"/>
                <a:ext cx="33" cy="21"/>
              </a:xfrm>
              <a:custGeom>
                <a:avLst/>
                <a:gdLst>
                  <a:gd name="T0" fmla="*/ 0 w 14"/>
                  <a:gd name="T1" fmla="*/ 4 h 9"/>
                  <a:gd name="T2" fmla="*/ 14 w 14"/>
                  <a:gd name="T3" fmla="*/ 5 h 9"/>
                  <a:gd name="T4" fmla="*/ 0 w 14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9">
                    <a:moveTo>
                      <a:pt x="0" y="4"/>
                    </a:moveTo>
                    <a:cubicBezTo>
                      <a:pt x="4" y="0"/>
                      <a:pt x="10" y="0"/>
                      <a:pt x="14" y="5"/>
                    </a:cubicBezTo>
                    <a:cubicBezTo>
                      <a:pt x="10" y="9"/>
                      <a:pt x="4" y="8"/>
                      <a:pt x="0" y="4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89" name="Freeform 168">
                <a:extLst>
                  <a:ext uri="{FF2B5EF4-FFF2-40B4-BE49-F238E27FC236}">
                    <a16:creationId xmlns:a16="http://schemas.microsoft.com/office/drawing/2014/main" id="{65222FBD-FD09-4D8B-BDE8-C97D249368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" y="3855"/>
                <a:ext cx="33" cy="31"/>
              </a:xfrm>
              <a:custGeom>
                <a:avLst/>
                <a:gdLst>
                  <a:gd name="T0" fmla="*/ 0 w 14"/>
                  <a:gd name="T1" fmla="*/ 13 h 13"/>
                  <a:gd name="T2" fmla="*/ 14 w 14"/>
                  <a:gd name="T3" fmla="*/ 0 h 13"/>
                  <a:gd name="T4" fmla="*/ 0 w 14"/>
                  <a:gd name="T5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13">
                    <a:moveTo>
                      <a:pt x="0" y="13"/>
                    </a:moveTo>
                    <a:cubicBezTo>
                      <a:pt x="7" y="12"/>
                      <a:pt x="13" y="7"/>
                      <a:pt x="14" y="0"/>
                    </a:cubicBezTo>
                    <a:cubicBezTo>
                      <a:pt x="7" y="1"/>
                      <a:pt x="1" y="6"/>
                      <a:pt x="0" y="13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0" name="Freeform 169">
                <a:extLst>
                  <a:ext uri="{FF2B5EF4-FFF2-40B4-BE49-F238E27FC236}">
                    <a16:creationId xmlns:a16="http://schemas.microsoft.com/office/drawing/2014/main" id="{068E7B1A-5610-409F-AF0A-F483412A2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51" y="3772"/>
                <a:ext cx="30" cy="29"/>
              </a:xfrm>
              <a:custGeom>
                <a:avLst/>
                <a:gdLst>
                  <a:gd name="T0" fmla="*/ 0 w 13"/>
                  <a:gd name="T1" fmla="*/ 12 h 12"/>
                  <a:gd name="T2" fmla="*/ 13 w 13"/>
                  <a:gd name="T3" fmla="*/ 0 h 12"/>
                  <a:gd name="T4" fmla="*/ 0 w 13"/>
                  <a:gd name="T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12">
                    <a:moveTo>
                      <a:pt x="0" y="12"/>
                    </a:moveTo>
                    <a:cubicBezTo>
                      <a:pt x="7" y="12"/>
                      <a:pt x="12" y="7"/>
                      <a:pt x="13" y="0"/>
                    </a:cubicBezTo>
                    <a:cubicBezTo>
                      <a:pt x="7" y="1"/>
                      <a:pt x="2" y="6"/>
                      <a:pt x="0" y="12"/>
                    </a:cubicBezTo>
                    <a:close/>
                  </a:path>
                </a:pathLst>
              </a:custGeom>
              <a:solidFill>
                <a:srgbClr val="759B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1" name="Freeform 170">
                <a:extLst>
                  <a:ext uri="{FF2B5EF4-FFF2-40B4-BE49-F238E27FC236}">
                    <a16:creationId xmlns:a16="http://schemas.microsoft.com/office/drawing/2014/main" id="{1F10A1DD-8AF4-4408-BC15-34A36B7967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" y="3815"/>
                <a:ext cx="24" cy="21"/>
              </a:xfrm>
              <a:custGeom>
                <a:avLst/>
                <a:gdLst>
                  <a:gd name="T0" fmla="*/ 0 w 10"/>
                  <a:gd name="T1" fmla="*/ 9 h 9"/>
                  <a:gd name="T2" fmla="*/ 10 w 10"/>
                  <a:gd name="T3" fmla="*/ 0 h 9"/>
                  <a:gd name="T4" fmla="*/ 0 w 10"/>
                  <a:gd name="T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9">
                    <a:moveTo>
                      <a:pt x="0" y="9"/>
                    </a:moveTo>
                    <a:cubicBezTo>
                      <a:pt x="5" y="9"/>
                      <a:pt x="9" y="5"/>
                      <a:pt x="10" y="0"/>
                    </a:cubicBezTo>
                    <a:cubicBezTo>
                      <a:pt x="5" y="1"/>
                      <a:pt x="1" y="4"/>
                      <a:pt x="0" y="9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2" name="Freeform 171">
                <a:extLst>
                  <a:ext uri="{FF2B5EF4-FFF2-40B4-BE49-F238E27FC236}">
                    <a16:creationId xmlns:a16="http://schemas.microsoft.com/office/drawing/2014/main" id="{78B89AFE-23D2-43B8-968F-9F69FA6FF2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9" y="3763"/>
                <a:ext cx="16" cy="16"/>
              </a:xfrm>
              <a:custGeom>
                <a:avLst/>
                <a:gdLst>
                  <a:gd name="T0" fmla="*/ 0 w 7"/>
                  <a:gd name="T1" fmla="*/ 7 h 7"/>
                  <a:gd name="T2" fmla="*/ 7 w 7"/>
                  <a:gd name="T3" fmla="*/ 0 h 7"/>
                  <a:gd name="T4" fmla="*/ 0 w 7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7">
                    <a:moveTo>
                      <a:pt x="0" y="7"/>
                    </a:moveTo>
                    <a:cubicBezTo>
                      <a:pt x="3" y="6"/>
                      <a:pt x="6" y="4"/>
                      <a:pt x="7" y="0"/>
                    </a:cubicBezTo>
                    <a:cubicBezTo>
                      <a:pt x="4" y="1"/>
                      <a:pt x="1" y="3"/>
                      <a:pt x="0" y="7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3" name="Freeform 172">
                <a:extLst>
                  <a:ext uri="{FF2B5EF4-FFF2-40B4-BE49-F238E27FC236}">
                    <a16:creationId xmlns:a16="http://schemas.microsoft.com/office/drawing/2014/main" id="{DF3B03E1-0ADC-4A60-A193-799759EF9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48" y="3850"/>
                <a:ext cx="14" cy="17"/>
              </a:xfrm>
              <a:custGeom>
                <a:avLst/>
                <a:gdLst>
                  <a:gd name="T0" fmla="*/ 0 w 6"/>
                  <a:gd name="T1" fmla="*/ 0 h 7"/>
                  <a:gd name="T2" fmla="*/ 6 w 6"/>
                  <a:gd name="T3" fmla="*/ 7 h 7"/>
                  <a:gd name="T4" fmla="*/ 0 w 6"/>
                  <a:gd name="T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4"/>
                      <a:pt x="3" y="6"/>
                      <a:pt x="6" y="7"/>
                    </a:cubicBezTo>
                    <a:cubicBezTo>
                      <a:pt x="6" y="4"/>
                      <a:pt x="3" y="1"/>
                      <a:pt x="0" y="0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4" name="Freeform 173">
                <a:extLst>
                  <a:ext uri="{FF2B5EF4-FFF2-40B4-BE49-F238E27FC236}">
                    <a16:creationId xmlns:a16="http://schemas.microsoft.com/office/drawing/2014/main" id="{7D9005AE-0C17-4878-AA12-2AD0F13C9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8" y="3585"/>
                <a:ext cx="31" cy="734"/>
              </a:xfrm>
              <a:custGeom>
                <a:avLst/>
                <a:gdLst>
                  <a:gd name="T0" fmla="*/ 17 w 31"/>
                  <a:gd name="T1" fmla="*/ 0 h 734"/>
                  <a:gd name="T2" fmla="*/ 24 w 31"/>
                  <a:gd name="T3" fmla="*/ 367 h 734"/>
                  <a:gd name="T4" fmla="*/ 31 w 31"/>
                  <a:gd name="T5" fmla="*/ 734 h 734"/>
                  <a:gd name="T6" fmla="*/ 17 w 31"/>
                  <a:gd name="T7" fmla="*/ 734 h 734"/>
                  <a:gd name="T8" fmla="*/ 0 w 31"/>
                  <a:gd name="T9" fmla="*/ 734 h 734"/>
                  <a:gd name="T10" fmla="*/ 7 w 31"/>
                  <a:gd name="T11" fmla="*/ 367 h 734"/>
                  <a:gd name="T12" fmla="*/ 17 w 31"/>
                  <a:gd name="T13" fmla="*/ 0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734">
                    <a:moveTo>
                      <a:pt x="17" y="0"/>
                    </a:moveTo>
                    <a:lnTo>
                      <a:pt x="24" y="367"/>
                    </a:lnTo>
                    <a:lnTo>
                      <a:pt x="31" y="734"/>
                    </a:lnTo>
                    <a:lnTo>
                      <a:pt x="17" y="734"/>
                    </a:lnTo>
                    <a:lnTo>
                      <a:pt x="0" y="734"/>
                    </a:lnTo>
                    <a:lnTo>
                      <a:pt x="7" y="367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5" name="Freeform 174">
                <a:extLst>
                  <a:ext uri="{FF2B5EF4-FFF2-40B4-BE49-F238E27FC236}">
                    <a16:creationId xmlns:a16="http://schemas.microsoft.com/office/drawing/2014/main" id="{6E4C9F0B-97B8-43D9-800A-E22918AE7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9" y="3675"/>
                <a:ext cx="88" cy="88"/>
              </a:xfrm>
              <a:custGeom>
                <a:avLst/>
                <a:gdLst>
                  <a:gd name="T0" fmla="*/ 0 w 88"/>
                  <a:gd name="T1" fmla="*/ 0 h 88"/>
                  <a:gd name="T2" fmla="*/ 43 w 88"/>
                  <a:gd name="T3" fmla="*/ 40 h 88"/>
                  <a:gd name="T4" fmla="*/ 88 w 88"/>
                  <a:gd name="T5" fmla="*/ 83 h 88"/>
                  <a:gd name="T6" fmla="*/ 86 w 88"/>
                  <a:gd name="T7" fmla="*/ 85 h 88"/>
                  <a:gd name="T8" fmla="*/ 83 w 88"/>
                  <a:gd name="T9" fmla="*/ 88 h 88"/>
                  <a:gd name="T10" fmla="*/ 41 w 88"/>
                  <a:gd name="T11" fmla="*/ 43 h 88"/>
                  <a:gd name="T12" fmla="*/ 0 w 88"/>
                  <a:gd name="T13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8">
                    <a:moveTo>
                      <a:pt x="0" y="0"/>
                    </a:moveTo>
                    <a:lnTo>
                      <a:pt x="43" y="40"/>
                    </a:lnTo>
                    <a:lnTo>
                      <a:pt x="88" y="83"/>
                    </a:lnTo>
                    <a:lnTo>
                      <a:pt x="86" y="85"/>
                    </a:lnTo>
                    <a:lnTo>
                      <a:pt x="83" y="88"/>
                    </a:lnTo>
                    <a:lnTo>
                      <a:pt x="41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6" name="Freeform 175">
                <a:extLst>
                  <a:ext uri="{FF2B5EF4-FFF2-40B4-BE49-F238E27FC236}">
                    <a16:creationId xmlns:a16="http://schemas.microsoft.com/office/drawing/2014/main" id="{AB958BDF-715D-48B8-A85B-D801BE787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1" y="3893"/>
                <a:ext cx="168" cy="168"/>
              </a:xfrm>
              <a:custGeom>
                <a:avLst/>
                <a:gdLst>
                  <a:gd name="T0" fmla="*/ 0 w 168"/>
                  <a:gd name="T1" fmla="*/ 0 h 168"/>
                  <a:gd name="T2" fmla="*/ 83 w 168"/>
                  <a:gd name="T3" fmla="*/ 80 h 168"/>
                  <a:gd name="T4" fmla="*/ 168 w 168"/>
                  <a:gd name="T5" fmla="*/ 161 h 168"/>
                  <a:gd name="T6" fmla="*/ 164 w 168"/>
                  <a:gd name="T7" fmla="*/ 163 h 168"/>
                  <a:gd name="T8" fmla="*/ 159 w 168"/>
                  <a:gd name="T9" fmla="*/ 168 h 168"/>
                  <a:gd name="T10" fmla="*/ 81 w 168"/>
                  <a:gd name="T11" fmla="*/ 83 h 168"/>
                  <a:gd name="T12" fmla="*/ 0 w 168"/>
                  <a:gd name="T13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168">
                    <a:moveTo>
                      <a:pt x="0" y="0"/>
                    </a:moveTo>
                    <a:lnTo>
                      <a:pt x="83" y="80"/>
                    </a:lnTo>
                    <a:lnTo>
                      <a:pt x="168" y="161"/>
                    </a:lnTo>
                    <a:lnTo>
                      <a:pt x="164" y="163"/>
                    </a:lnTo>
                    <a:lnTo>
                      <a:pt x="159" y="168"/>
                    </a:lnTo>
                    <a:lnTo>
                      <a:pt x="81" y="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7" name="Freeform 176">
                <a:extLst>
                  <a:ext uri="{FF2B5EF4-FFF2-40B4-BE49-F238E27FC236}">
                    <a16:creationId xmlns:a16="http://schemas.microsoft.com/office/drawing/2014/main" id="{A7053C25-0C95-4B5F-A4BF-9FAA472B62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808"/>
                <a:ext cx="116" cy="116"/>
              </a:xfrm>
              <a:custGeom>
                <a:avLst/>
                <a:gdLst>
                  <a:gd name="T0" fmla="*/ 116 w 116"/>
                  <a:gd name="T1" fmla="*/ 0 h 116"/>
                  <a:gd name="T2" fmla="*/ 62 w 116"/>
                  <a:gd name="T3" fmla="*/ 59 h 116"/>
                  <a:gd name="T4" fmla="*/ 5 w 116"/>
                  <a:gd name="T5" fmla="*/ 116 h 116"/>
                  <a:gd name="T6" fmla="*/ 3 w 116"/>
                  <a:gd name="T7" fmla="*/ 113 h 116"/>
                  <a:gd name="T8" fmla="*/ 0 w 116"/>
                  <a:gd name="T9" fmla="*/ 111 h 116"/>
                  <a:gd name="T10" fmla="*/ 59 w 116"/>
                  <a:gd name="T11" fmla="*/ 57 h 116"/>
                  <a:gd name="T12" fmla="*/ 116 w 116"/>
                  <a:gd name="T13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6" h="116">
                    <a:moveTo>
                      <a:pt x="116" y="0"/>
                    </a:moveTo>
                    <a:lnTo>
                      <a:pt x="62" y="59"/>
                    </a:lnTo>
                    <a:lnTo>
                      <a:pt x="5" y="116"/>
                    </a:lnTo>
                    <a:lnTo>
                      <a:pt x="3" y="113"/>
                    </a:lnTo>
                    <a:lnTo>
                      <a:pt x="0" y="111"/>
                    </a:lnTo>
                    <a:lnTo>
                      <a:pt x="59" y="5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8" name="Freeform 177">
                <a:extLst>
                  <a:ext uri="{FF2B5EF4-FFF2-40B4-BE49-F238E27FC236}">
                    <a16:creationId xmlns:a16="http://schemas.microsoft.com/office/drawing/2014/main" id="{4CED921F-47B5-48DD-A749-3786C7269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3" y="3843"/>
                <a:ext cx="49" cy="0"/>
              </a:xfrm>
              <a:custGeom>
                <a:avLst/>
                <a:gdLst>
                  <a:gd name="T0" fmla="*/ 49 w 49"/>
                  <a:gd name="T1" fmla="*/ 26 w 49"/>
                  <a:gd name="T2" fmla="*/ 0 w 49"/>
                  <a:gd name="T3" fmla="*/ 0 w 49"/>
                  <a:gd name="T4" fmla="*/ 0 w 49"/>
                  <a:gd name="T5" fmla="*/ 26 w 49"/>
                  <a:gd name="T6" fmla="*/ 49 w 4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49">
                    <a:moveTo>
                      <a:pt x="49" y="0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499" name="Freeform 178">
                <a:extLst>
                  <a:ext uri="{FF2B5EF4-FFF2-40B4-BE49-F238E27FC236}">
                    <a16:creationId xmlns:a16="http://schemas.microsoft.com/office/drawing/2014/main" id="{2D054E4F-8D23-46A7-85EF-9AAE396DF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1" y="3888"/>
                <a:ext cx="2" cy="55"/>
              </a:xfrm>
              <a:custGeom>
                <a:avLst/>
                <a:gdLst>
                  <a:gd name="T0" fmla="*/ 0 w 2"/>
                  <a:gd name="T1" fmla="*/ 0 h 55"/>
                  <a:gd name="T2" fmla="*/ 2 w 2"/>
                  <a:gd name="T3" fmla="*/ 26 h 55"/>
                  <a:gd name="T4" fmla="*/ 2 w 2"/>
                  <a:gd name="T5" fmla="*/ 55 h 55"/>
                  <a:gd name="T6" fmla="*/ 0 w 2"/>
                  <a:gd name="T7" fmla="*/ 55 h 55"/>
                  <a:gd name="T8" fmla="*/ 0 w 2"/>
                  <a:gd name="T9" fmla="*/ 55 h 55"/>
                  <a:gd name="T10" fmla="*/ 0 w 2"/>
                  <a:gd name="T11" fmla="*/ 26 h 55"/>
                  <a:gd name="T12" fmla="*/ 0 w 2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5">
                    <a:moveTo>
                      <a:pt x="0" y="0"/>
                    </a:moveTo>
                    <a:lnTo>
                      <a:pt x="2" y="26"/>
                    </a:lnTo>
                    <a:lnTo>
                      <a:pt x="2" y="55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0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0" name="Freeform 179">
                <a:extLst>
                  <a:ext uri="{FF2B5EF4-FFF2-40B4-BE49-F238E27FC236}">
                    <a16:creationId xmlns:a16="http://schemas.microsoft.com/office/drawing/2014/main" id="{BE223F12-1722-4554-89F6-FA3C9789F7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67" y="3959"/>
                <a:ext cx="73" cy="5"/>
              </a:xfrm>
              <a:custGeom>
                <a:avLst/>
                <a:gdLst>
                  <a:gd name="T0" fmla="*/ 0 w 73"/>
                  <a:gd name="T1" fmla="*/ 3 h 5"/>
                  <a:gd name="T2" fmla="*/ 35 w 73"/>
                  <a:gd name="T3" fmla="*/ 3 h 5"/>
                  <a:gd name="T4" fmla="*/ 73 w 73"/>
                  <a:gd name="T5" fmla="*/ 0 h 5"/>
                  <a:gd name="T6" fmla="*/ 73 w 73"/>
                  <a:gd name="T7" fmla="*/ 3 h 5"/>
                  <a:gd name="T8" fmla="*/ 73 w 73"/>
                  <a:gd name="T9" fmla="*/ 5 h 5"/>
                  <a:gd name="T10" fmla="*/ 35 w 73"/>
                  <a:gd name="T11" fmla="*/ 5 h 5"/>
                  <a:gd name="T12" fmla="*/ 0 w 7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3" h="5">
                    <a:moveTo>
                      <a:pt x="0" y="3"/>
                    </a:moveTo>
                    <a:lnTo>
                      <a:pt x="35" y="3"/>
                    </a:lnTo>
                    <a:lnTo>
                      <a:pt x="73" y="0"/>
                    </a:lnTo>
                    <a:lnTo>
                      <a:pt x="73" y="3"/>
                    </a:lnTo>
                    <a:lnTo>
                      <a:pt x="73" y="5"/>
                    </a:lnTo>
                    <a:lnTo>
                      <a:pt x="35" y="5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1" name="Freeform 180">
                <a:extLst>
                  <a:ext uri="{FF2B5EF4-FFF2-40B4-BE49-F238E27FC236}">
                    <a16:creationId xmlns:a16="http://schemas.microsoft.com/office/drawing/2014/main" id="{B8DB3860-511C-4F77-95E6-D108F73AF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55" y="3917"/>
                <a:ext cx="40" cy="2"/>
              </a:xfrm>
              <a:custGeom>
                <a:avLst/>
                <a:gdLst>
                  <a:gd name="T0" fmla="*/ 0 w 40"/>
                  <a:gd name="T1" fmla="*/ 2 h 2"/>
                  <a:gd name="T2" fmla="*/ 21 w 40"/>
                  <a:gd name="T3" fmla="*/ 0 h 2"/>
                  <a:gd name="T4" fmla="*/ 40 w 40"/>
                  <a:gd name="T5" fmla="*/ 0 h 2"/>
                  <a:gd name="T6" fmla="*/ 40 w 40"/>
                  <a:gd name="T7" fmla="*/ 2 h 2"/>
                  <a:gd name="T8" fmla="*/ 40 w 40"/>
                  <a:gd name="T9" fmla="*/ 2 h 2"/>
                  <a:gd name="T10" fmla="*/ 21 w 40"/>
                  <a:gd name="T11" fmla="*/ 2 h 2"/>
                  <a:gd name="T12" fmla="*/ 0 w 40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" h="2">
                    <a:moveTo>
                      <a:pt x="0" y="2"/>
                    </a:moveTo>
                    <a:lnTo>
                      <a:pt x="21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2"/>
                    </a:lnTo>
                    <a:lnTo>
                      <a:pt x="21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2" name="Freeform 181">
                <a:extLst>
                  <a:ext uri="{FF2B5EF4-FFF2-40B4-BE49-F238E27FC236}">
                    <a16:creationId xmlns:a16="http://schemas.microsoft.com/office/drawing/2014/main" id="{35C4F3E9-24CE-413B-B593-3CDB84479A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2" y="3644"/>
                <a:ext cx="55" cy="52"/>
              </a:xfrm>
              <a:custGeom>
                <a:avLst/>
                <a:gdLst>
                  <a:gd name="T0" fmla="*/ 55 w 55"/>
                  <a:gd name="T1" fmla="*/ 0 h 52"/>
                  <a:gd name="T2" fmla="*/ 29 w 55"/>
                  <a:gd name="T3" fmla="*/ 26 h 52"/>
                  <a:gd name="T4" fmla="*/ 3 w 55"/>
                  <a:gd name="T5" fmla="*/ 52 h 52"/>
                  <a:gd name="T6" fmla="*/ 3 w 55"/>
                  <a:gd name="T7" fmla="*/ 52 h 52"/>
                  <a:gd name="T8" fmla="*/ 0 w 55"/>
                  <a:gd name="T9" fmla="*/ 50 h 52"/>
                  <a:gd name="T10" fmla="*/ 26 w 55"/>
                  <a:gd name="T11" fmla="*/ 26 h 52"/>
                  <a:gd name="T12" fmla="*/ 55 w 55"/>
                  <a:gd name="T13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52">
                    <a:moveTo>
                      <a:pt x="55" y="0"/>
                    </a:moveTo>
                    <a:lnTo>
                      <a:pt x="29" y="26"/>
                    </a:lnTo>
                    <a:lnTo>
                      <a:pt x="3" y="52"/>
                    </a:lnTo>
                    <a:lnTo>
                      <a:pt x="3" y="52"/>
                    </a:lnTo>
                    <a:lnTo>
                      <a:pt x="0" y="50"/>
                    </a:lnTo>
                    <a:lnTo>
                      <a:pt x="26" y="26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3" name="Freeform 182">
                <a:extLst>
                  <a:ext uri="{FF2B5EF4-FFF2-40B4-BE49-F238E27FC236}">
                    <a16:creationId xmlns:a16="http://schemas.microsoft.com/office/drawing/2014/main" id="{65E813B7-780C-4DFA-9160-BF4CB42ED5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0" y="3734"/>
                <a:ext cx="54" cy="55"/>
              </a:xfrm>
              <a:custGeom>
                <a:avLst/>
                <a:gdLst>
                  <a:gd name="T0" fmla="*/ 54 w 54"/>
                  <a:gd name="T1" fmla="*/ 0 h 55"/>
                  <a:gd name="T2" fmla="*/ 31 w 54"/>
                  <a:gd name="T3" fmla="*/ 29 h 55"/>
                  <a:gd name="T4" fmla="*/ 5 w 54"/>
                  <a:gd name="T5" fmla="*/ 55 h 55"/>
                  <a:gd name="T6" fmla="*/ 2 w 54"/>
                  <a:gd name="T7" fmla="*/ 52 h 55"/>
                  <a:gd name="T8" fmla="*/ 0 w 54"/>
                  <a:gd name="T9" fmla="*/ 50 h 55"/>
                  <a:gd name="T10" fmla="*/ 28 w 54"/>
                  <a:gd name="T11" fmla="*/ 26 h 55"/>
                  <a:gd name="T12" fmla="*/ 54 w 54"/>
                  <a:gd name="T13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55">
                    <a:moveTo>
                      <a:pt x="54" y="0"/>
                    </a:moveTo>
                    <a:lnTo>
                      <a:pt x="31" y="29"/>
                    </a:lnTo>
                    <a:lnTo>
                      <a:pt x="5" y="55"/>
                    </a:lnTo>
                    <a:lnTo>
                      <a:pt x="2" y="52"/>
                    </a:lnTo>
                    <a:lnTo>
                      <a:pt x="0" y="50"/>
                    </a:lnTo>
                    <a:lnTo>
                      <a:pt x="28" y="26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4" name="Freeform 183">
                <a:extLst>
                  <a:ext uri="{FF2B5EF4-FFF2-40B4-BE49-F238E27FC236}">
                    <a16:creationId xmlns:a16="http://schemas.microsoft.com/office/drawing/2014/main" id="{CE14A468-0577-4918-A748-F28A24794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" y="4179"/>
                <a:ext cx="582" cy="140"/>
              </a:xfrm>
              <a:custGeom>
                <a:avLst/>
                <a:gdLst>
                  <a:gd name="T0" fmla="*/ 245 w 246"/>
                  <a:gd name="T1" fmla="*/ 59 h 59"/>
                  <a:gd name="T2" fmla="*/ 246 w 246"/>
                  <a:gd name="T3" fmla="*/ 57 h 59"/>
                  <a:gd name="T4" fmla="*/ 228 w 246"/>
                  <a:gd name="T5" fmla="*/ 39 h 59"/>
                  <a:gd name="T6" fmla="*/ 224 w 246"/>
                  <a:gd name="T7" fmla="*/ 39 h 59"/>
                  <a:gd name="T8" fmla="*/ 208 w 246"/>
                  <a:gd name="T9" fmla="*/ 22 h 59"/>
                  <a:gd name="T10" fmla="*/ 174 w 246"/>
                  <a:gd name="T11" fmla="*/ 0 h 59"/>
                  <a:gd name="T12" fmla="*/ 141 w 246"/>
                  <a:gd name="T13" fmla="*/ 18 h 59"/>
                  <a:gd name="T14" fmla="*/ 121 w 246"/>
                  <a:gd name="T15" fmla="*/ 9 h 59"/>
                  <a:gd name="T16" fmla="*/ 97 w 246"/>
                  <a:gd name="T17" fmla="*/ 23 h 59"/>
                  <a:gd name="T18" fmla="*/ 67 w 246"/>
                  <a:gd name="T19" fmla="*/ 9 h 59"/>
                  <a:gd name="T20" fmla="*/ 34 w 246"/>
                  <a:gd name="T21" fmla="*/ 29 h 59"/>
                  <a:gd name="T22" fmla="*/ 0 w 246"/>
                  <a:gd name="T23" fmla="*/ 59 h 59"/>
                  <a:gd name="T24" fmla="*/ 245 w 246"/>
                  <a:gd name="T25" fmla="*/ 59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6" h="59">
                    <a:moveTo>
                      <a:pt x="245" y="59"/>
                    </a:moveTo>
                    <a:cubicBezTo>
                      <a:pt x="246" y="58"/>
                      <a:pt x="246" y="57"/>
                      <a:pt x="246" y="57"/>
                    </a:cubicBezTo>
                    <a:cubicBezTo>
                      <a:pt x="246" y="47"/>
                      <a:pt x="238" y="39"/>
                      <a:pt x="228" y="39"/>
                    </a:cubicBezTo>
                    <a:cubicBezTo>
                      <a:pt x="226" y="39"/>
                      <a:pt x="225" y="39"/>
                      <a:pt x="224" y="39"/>
                    </a:cubicBezTo>
                    <a:cubicBezTo>
                      <a:pt x="221" y="32"/>
                      <a:pt x="215" y="26"/>
                      <a:pt x="208" y="22"/>
                    </a:cubicBezTo>
                    <a:cubicBezTo>
                      <a:pt x="202" y="9"/>
                      <a:pt x="189" y="0"/>
                      <a:pt x="174" y="0"/>
                    </a:cubicBezTo>
                    <a:cubicBezTo>
                      <a:pt x="160" y="0"/>
                      <a:pt x="148" y="7"/>
                      <a:pt x="141" y="18"/>
                    </a:cubicBezTo>
                    <a:cubicBezTo>
                      <a:pt x="136" y="12"/>
                      <a:pt x="129" y="9"/>
                      <a:pt x="121" y="9"/>
                    </a:cubicBezTo>
                    <a:cubicBezTo>
                      <a:pt x="111" y="9"/>
                      <a:pt x="102" y="15"/>
                      <a:pt x="97" y="23"/>
                    </a:cubicBezTo>
                    <a:cubicBezTo>
                      <a:pt x="90" y="14"/>
                      <a:pt x="79" y="9"/>
                      <a:pt x="67" y="9"/>
                    </a:cubicBezTo>
                    <a:cubicBezTo>
                      <a:pt x="53" y="9"/>
                      <a:pt x="40" y="17"/>
                      <a:pt x="34" y="29"/>
                    </a:cubicBezTo>
                    <a:cubicBezTo>
                      <a:pt x="17" y="30"/>
                      <a:pt x="3" y="43"/>
                      <a:pt x="0" y="59"/>
                    </a:cubicBezTo>
                    <a:lnTo>
                      <a:pt x="245" y="59"/>
                    </a:lnTo>
                    <a:close/>
                  </a:path>
                </a:pathLst>
              </a:cu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5" name="Oval 184">
                <a:extLst>
                  <a:ext uri="{FF2B5EF4-FFF2-40B4-BE49-F238E27FC236}">
                    <a16:creationId xmlns:a16="http://schemas.microsoft.com/office/drawing/2014/main" id="{B595384C-471D-4CCF-BA94-0FB99151E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1" y="3739"/>
                <a:ext cx="303" cy="301"/>
              </a:xfrm>
              <a:prstGeom prst="ellipse">
                <a:avLst/>
              </a:pr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6" name="Freeform 185">
                <a:extLst>
                  <a:ext uri="{FF2B5EF4-FFF2-40B4-BE49-F238E27FC236}">
                    <a16:creationId xmlns:a16="http://schemas.microsoft.com/office/drawing/2014/main" id="{B50B20F2-0270-438E-85D3-7D67291F4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9" y="3815"/>
                <a:ext cx="38" cy="35"/>
              </a:xfrm>
              <a:custGeom>
                <a:avLst/>
                <a:gdLst>
                  <a:gd name="T0" fmla="*/ 16 w 16"/>
                  <a:gd name="T1" fmla="*/ 15 h 15"/>
                  <a:gd name="T2" fmla="*/ 0 w 16"/>
                  <a:gd name="T3" fmla="*/ 0 h 15"/>
                  <a:gd name="T4" fmla="*/ 16 w 16"/>
                  <a:gd name="T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5">
                    <a:moveTo>
                      <a:pt x="16" y="15"/>
                    </a:moveTo>
                    <a:cubicBezTo>
                      <a:pt x="8" y="14"/>
                      <a:pt x="2" y="8"/>
                      <a:pt x="0" y="0"/>
                    </a:cubicBezTo>
                    <a:cubicBezTo>
                      <a:pt x="8" y="1"/>
                      <a:pt x="15" y="7"/>
                      <a:pt x="16" y="15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7" name="Freeform 186">
                <a:extLst>
                  <a:ext uri="{FF2B5EF4-FFF2-40B4-BE49-F238E27FC236}">
                    <a16:creationId xmlns:a16="http://schemas.microsoft.com/office/drawing/2014/main" id="{79DB7751-27BF-4244-B273-48A9769A3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40" y="3850"/>
                <a:ext cx="35" cy="38"/>
              </a:xfrm>
              <a:custGeom>
                <a:avLst/>
                <a:gdLst>
                  <a:gd name="T0" fmla="*/ 0 w 15"/>
                  <a:gd name="T1" fmla="*/ 16 h 16"/>
                  <a:gd name="T2" fmla="*/ 15 w 15"/>
                  <a:gd name="T3" fmla="*/ 0 h 16"/>
                  <a:gd name="T4" fmla="*/ 0 w 15"/>
                  <a:gd name="T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" h="16">
                    <a:moveTo>
                      <a:pt x="0" y="16"/>
                    </a:moveTo>
                    <a:cubicBezTo>
                      <a:pt x="1" y="8"/>
                      <a:pt x="7" y="2"/>
                      <a:pt x="15" y="0"/>
                    </a:cubicBezTo>
                    <a:cubicBezTo>
                      <a:pt x="14" y="8"/>
                      <a:pt x="8" y="15"/>
                      <a:pt x="0" y="16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8" name="Freeform 187">
                <a:extLst>
                  <a:ext uri="{FF2B5EF4-FFF2-40B4-BE49-F238E27FC236}">
                    <a16:creationId xmlns:a16="http://schemas.microsoft.com/office/drawing/2014/main" id="{D9E8EC73-4A71-41CA-B781-D3D5E7C74D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83" y="3843"/>
                <a:ext cx="31" cy="69"/>
              </a:xfrm>
              <a:custGeom>
                <a:avLst/>
                <a:gdLst>
                  <a:gd name="T0" fmla="*/ 7 w 13"/>
                  <a:gd name="T1" fmla="*/ 29 h 29"/>
                  <a:gd name="T2" fmla="*/ 6 w 13"/>
                  <a:gd name="T3" fmla="*/ 0 h 29"/>
                  <a:gd name="T4" fmla="*/ 7 w 13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3" h="29">
                    <a:moveTo>
                      <a:pt x="7" y="29"/>
                    </a:moveTo>
                    <a:cubicBezTo>
                      <a:pt x="1" y="21"/>
                      <a:pt x="0" y="9"/>
                      <a:pt x="6" y="0"/>
                    </a:cubicBezTo>
                    <a:cubicBezTo>
                      <a:pt x="13" y="8"/>
                      <a:pt x="13" y="20"/>
                      <a:pt x="7" y="2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09" name="Freeform 188">
                <a:extLst>
                  <a:ext uri="{FF2B5EF4-FFF2-40B4-BE49-F238E27FC236}">
                    <a16:creationId xmlns:a16="http://schemas.microsoft.com/office/drawing/2014/main" id="{F6F44B2E-7B16-40D8-B352-F1417364E5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" y="3801"/>
                <a:ext cx="33" cy="68"/>
              </a:xfrm>
              <a:custGeom>
                <a:avLst/>
                <a:gdLst>
                  <a:gd name="T0" fmla="*/ 7 w 14"/>
                  <a:gd name="T1" fmla="*/ 29 h 29"/>
                  <a:gd name="T2" fmla="*/ 6 w 14"/>
                  <a:gd name="T3" fmla="*/ 0 h 29"/>
                  <a:gd name="T4" fmla="*/ 7 w 14"/>
                  <a:gd name="T5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" h="29">
                    <a:moveTo>
                      <a:pt x="7" y="29"/>
                    </a:moveTo>
                    <a:cubicBezTo>
                      <a:pt x="1" y="20"/>
                      <a:pt x="0" y="9"/>
                      <a:pt x="6" y="0"/>
                    </a:cubicBezTo>
                    <a:cubicBezTo>
                      <a:pt x="13" y="8"/>
                      <a:pt x="14" y="20"/>
                      <a:pt x="7" y="29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0" name="Freeform 189">
                <a:extLst>
                  <a:ext uri="{FF2B5EF4-FFF2-40B4-BE49-F238E27FC236}">
                    <a16:creationId xmlns:a16="http://schemas.microsoft.com/office/drawing/2014/main" id="{850375FD-5896-4B15-BD42-229DB42F2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27" y="3869"/>
                <a:ext cx="69" cy="33"/>
              </a:xfrm>
              <a:custGeom>
                <a:avLst/>
                <a:gdLst>
                  <a:gd name="T0" fmla="*/ 0 w 29"/>
                  <a:gd name="T1" fmla="*/ 8 h 14"/>
                  <a:gd name="T2" fmla="*/ 29 w 29"/>
                  <a:gd name="T3" fmla="*/ 7 h 14"/>
                  <a:gd name="T4" fmla="*/ 0 w 29"/>
                  <a:gd name="T5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14">
                    <a:moveTo>
                      <a:pt x="0" y="8"/>
                    </a:moveTo>
                    <a:cubicBezTo>
                      <a:pt x="8" y="1"/>
                      <a:pt x="20" y="0"/>
                      <a:pt x="29" y="7"/>
                    </a:cubicBezTo>
                    <a:cubicBezTo>
                      <a:pt x="21" y="13"/>
                      <a:pt x="9" y="14"/>
                      <a:pt x="0" y="8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1" name="Freeform 190">
                <a:extLst>
                  <a:ext uri="{FF2B5EF4-FFF2-40B4-BE49-F238E27FC236}">
                    <a16:creationId xmlns:a16="http://schemas.microsoft.com/office/drawing/2014/main" id="{B81C4566-8B8D-40F7-9558-73294FD988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14" y="3917"/>
                <a:ext cx="69" cy="30"/>
              </a:xfrm>
              <a:custGeom>
                <a:avLst/>
                <a:gdLst>
                  <a:gd name="T0" fmla="*/ 29 w 29"/>
                  <a:gd name="T1" fmla="*/ 6 h 13"/>
                  <a:gd name="T2" fmla="*/ 0 w 29"/>
                  <a:gd name="T3" fmla="*/ 7 h 13"/>
                  <a:gd name="T4" fmla="*/ 29 w 29"/>
                  <a:gd name="T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9" h="13">
                    <a:moveTo>
                      <a:pt x="29" y="6"/>
                    </a:moveTo>
                    <a:cubicBezTo>
                      <a:pt x="21" y="12"/>
                      <a:pt x="9" y="13"/>
                      <a:pt x="0" y="7"/>
                    </a:cubicBezTo>
                    <a:cubicBezTo>
                      <a:pt x="8" y="0"/>
                      <a:pt x="20" y="0"/>
                      <a:pt x="29" y="6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2" name="Freeform 191">
                <a:extLst>
                  <a:ext uri="{FF2B5EF4-FFF2-40B4-BE49-F238E27FC236}">
                    <a16:creationId xmlns:a16="http://schemas.microsoft.com/office/drawing/2014/main" id="{9608B63C-113C-44F4-93C1-B602D57AA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26" y="3805"/>
                <a:ext cx="31" cy="514"/>
              </a:xfrm>
              <a:custGeom>
                <a:avLst/>
                <a:gdLst>
                  <a:gd name="T0" fmla="*/ 17 w 31"/>
                  <a:gd name="T1" fmla="*/ 0 h 514"/>
                  <a:gd name="T2" fmla="*/ 10 w 31"/>
                  <a:gd name="T3" fmla="*/ 258 h 514"/>
                  <a:gd name="T4" fmla="*/ 0 w 31"/>
                  <a:gd name="T5" fmla="*/ 514 h 514"/>
                  <a:gd name="T6" fmla="*/ 17 w 31"/>
                  <a:gd name="T7" fmla="*/ 514 h 514"/>
                  <a:gd name="T8" fmla="*/ 31 w 31"/>
                  <a:gd name="T9" fmla="*/ 514 h 514"/>
                  <a:gd name="T10" fmla="*/ 24 w 31"/>
                  <a:gd name="T11" fmla="*/ 258 h 514"/>
                  <a:gd name="T12" fmla="*/ 17 w 31"/>
                  <a:gd name="T13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14">
                    <a:moveTo>
                      <a:pt x="17" y="0"/>
                    </a:moveTo>
                    <a:lnTo>
                      <a:pt x="10" y="258"/>
                    </a:lnTo>
                    <a:lnTo>
                      <a:pt x="0" y="514"/>
                    </a:lnTo>
                    <a:lnTo>
                      <a:pt x="17" y="514"/>
                    </a:lnTo>
                    <a:lnTo>
                      <a:pt x="31" y="514"/>
                    </a:lnTo>
                    <a:lnTo>
                      <a:pt x="24" y="258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3" name="Freeform 192">
                <a:extLst>
                  <a:ext uri="{FF2B5EF4-FFF2-40B4-BE49-F238E27FC236}">
                    <a16:creationId xmlns:a16="http://schemas.microsoft.com/office/drawing/2014/main" id="{9F6B8609-A846-4B03-AE43-4A8F6D728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1" y="3898"/>
                <a:ext cx="89" cy="92"/>
              </a:xfrm>
              <a:custGeom>
                <a:avLst/>
                <a:gdLst>
                  <a:gd name="T0" fmla="*/ 89 w 89"/>
                  <a:gd name="T1" fmla="*/ 0 h 92"/>
                  <a:gd name="T2" fmla="*/ 44 w 89"/>
                  <a:gd name="T3" fmla="*/ 45 h 92"/>
                  <a:gd name="T4" fmla="*/ 0 w 89"/>
                  <a:gd name="T5" fmla="*/ 87 h 92"/>
                  <a:gd name="T6" fmla="*/ 2 w 89"/>
                  <a:gd name="T7" fmla="*/ 90 h 92"/>
                  <a:gd name="T8" fmla="*/ 2 w 89"/>
                  <a:gd name="T9" fmla="*/ 92 h 92"/>
                  <a:gd name="T10" fmla="*/ 47 w 89"/>
                  <a:gd name="T11" fmla="*/ 45 h 92"/>
                  <a:gd name="T12" fmla="*/ 89 w 89"/>
                  <a:gd name="T13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92">
                    <a:moveTo>
                      <a:pt x="89" y="0"/>
                    </a:moveTo>
                    <a:lnTo>
                      <a:pt x="44" y="45"/>
                    </a:lnTo>
                    <a:lnTo>
                      <a:pt x="0" y="87"/>
                    </a:lnTo>
                    <a:lnTo>
                      <a:pt x="2" y="90"/>
                    </a:lnTo>
                    <a:lnTo>
                      <a:pt x="2" y="92"/>
                    </a:lnTo>
                    <a:lnTo>
                      <a:pt x="47" y="45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4" name="Freeform 193">
                <a:extLst>
                  <a:ext uri="{FF2B5EF4-FFF2-40B4-BE49-F238E27FC236}">
                    <a16:creationId xmlns:a16="http://schemas.microsoft.com/office/drawing/2014/main" id="{D9CD4C76-C653-4803-8F57-1E85EFFE74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" y="3867"/>
                <a:ext cx="55" cy="54"/>
              </a:xfrm>
              <a:custGeom>
                <a:avLst/>
                <a:gdLst>
                  <a:gd name="T0" fmla="*/ 0 w 55"/>
                  <a:gd name="T1" fmla="*/ 0 h 54"/>
                  <a:gd name="T2" fmla="*/ 26 w 55"/>
                  <a:gd name="T3" fmla="*/ 28 h 54"/>
                  <a:gd name="T4" fmla="*/ 53 w 55"/>
                  <a:gd name="T5" fmla="*/ 54 h 54"/>
                  <a:gd name="T6" fmla="*/ 53 w 55"/>
                  <a:gd name="T7" fmla="*/ 54 h 54"/>
                  <a:gd name="T8" fmla="*/ 55 w 55"/>
                  <a:gd name="T9" fmla="*/ 52 h 54"/>
                  <a:gd name="T10" fmla="*/ 26 w 55"/>
                  <a:gd name="T11" fmla="*/ 26 h 54"/>
                  <a:gd name="T12" fmla="*/ 0 w 55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54">
                    <a:moveTo>
                      <a:pt x="0" y="0"/>
                    </a:moveTo>
                    <a:lnTo>
                      <a:pt x="26" y="28"/>
                    </a:lnTo>
                    <a:lnTo>
                      <a:pt x="53" y="54"/>
                    </a:lnTo>
                    <a:lnTo>
                      <a:pt x="53" y="54"/>
                    </a:lnTo>
                    <a:lnTo>
                      <a:pt x="55" y="52"/>
                    </a:lnTo>
                    <a:lnTo>
                      <a:pt x="26" y="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5" name="Freeform 194">
                <a:extLst>
                  <a:ext uri="{FF2B5EF4-FFF2-40B4-BE49-F238E27FC236}">
                    <a16:creationId xmlns:a16="http://schemas.microsoft.com/office/drawing/2014/main" id="{0C9D118B-424F-4F52-B928-92264C7926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8" y="3962"/>
                <a:ext cx="57" cy="54"/>
              </a:xfrm>
              <a:custGeom>
                <a:avLst/>
                <a:gdLst>
                  <a:gd name="T0" fmla="*/ 0 w 57"/>
                  <a:gd name="T1" fmla="*/ 0 h 54"/>
                  <a:gd name="T2" fmla="*/ 26 w 57"/>
                  <a:gd name="T3" fmla="*/ 28 h 54"/>
                  <a:gd name="T4" fmla="*/ 53 w 57"/>
                  <a:gd name="T5" fmla="*/ 54 h 54"/>
                  <a:gd name="T6" fmla="*/ 55 w 57"/>
                  <a:gd name="T7" fmla="*/ 52 h 54"/>
                  <a:gd name="T8" fmla="*/ 57 w 57"/>
                  <a:gd name="T9" fmla="*/ 49 h 54"/>
                  <a:gd name="T10" fmla="*/ 29 w 57"/>
                  <a:gd name="T11" fmla="*/ 23 h 54"/>
                  <a:gd name="T12" fmla="*/ 0 w 57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" h="54">
                    <a:moveTo>
                      <a:pt x="0" y="0"/>
                    </a:moveTo>
                    <a:lnTo>
                      <a:pt x="26" y="28"/>
                    </a:lnTo>
                    <a:lnTo>
                      <a:pt x="53" y="54"/>
                    </a:lnTo>
                    <a:lnTo>
                      <a:pt x="55" y="52"/>
                    </a:lnTo>
                    <a:lnTo>
                      <a:pt x="57" y="49"/>
                    </a:lnTo>
                    <a:lnTo>
                      <a:pt x="29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6" name="Oval 195">
                <a:extLst>
                  <a:ext uri="{FF2B5EF4-FFF2-40B4-BE49-F238E27FC236}">
                    <a16:creationId xmlns:a16="http://schemas.microsoft.com/office/drawing/2014/main" id="{EF9DD0F3-C81F-4722-9102-B40DA2608E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55" y="3910"/>
                <a:ext cx="215" cy="213"/>
              </a:xfrm>
              <a:prstGeom prst="ellipse">
                <a:avLst/>
              </a:prstGeom>
              <a:solidFill>
                <a:srgbClr val="B6D3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7" name="Freeform 196">
                <a:extLst>
                  <a:ext uri="{FF2B5EF4-FFF2-40B4-BE49-F238E27FC236}">
                    <a16:creationId xmlns:a16="http://schemas.microsoft.com/office/drawing/2014/main" id="{64C1734C-D986-4240-851B-6314A4641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0" y="3964"/>
                <a:ext cx="26" cy="24"/>
              </a:xfrm>
              <a:custGeom>
                <a:avLst/>
                <a:gdLst>
                  <a:gd name="T0" fmla="*/ 11 w 11"/>
                  <a:gd name="T1" fmla="*/ 10 h 10"/>
                  <a:gd name="T2" fmla="*/ 0 w 11"/>
                  <a:gd name="T3" fmla="*/ 0 h 10"/>
                  <a:gd name="T4" fmla="*/ 11 w 11"/>
                  <a:gd name="T5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0">
                    <a:moveTo>
                      <a:pt x="11" y="10"/>
                    </a:moveTo>
                    <a:cubicBezTo>
                      <a:pt x="6" y="9"/>
                      <a:pt x="1" y="5"/>
                      <a:pt x="0" y="0"/>
                    </a:cubicBezTo>
                    <a:cubicBezTo>
                      <a:pt x="5" y="0"/>
                      <a:pt x="10" y="4"/>
                      <a:pt x="11" y="10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8" name="Freeform 197">
                <a:extLst>
                  <a:ext uri="{FF2B5EF4-FFF2-40B4-BE49-F238E27FC236}">
                    <a16:creationId xmlns:a16="http://schemas.microsoft.com/office/drawing/2014/main" id="{C23EA158-9DD3-44C8-8460-E6ED06C4C8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32" y="3988"/>
                <a:ext cx="24" cy="26"/>
              </a:xfrm>
              <a:custGeom>
                <a:avLst/>
                <a:gdLst>
                  <a:gd name="T0" fmla="*/ 0 w 10"/>
                  <a:gd name="T1" fmla="*/ 11 h 11"/>
                  <a:gd name="T2" fmla="*/ 10 w 10"/>
                  <a:gd name="T3" fmla="*/ 0 h 11"/>
                  <a:gd name="T4" fmla="*/ 0 w 10"/>
                  <a:gd name="T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11">
                    <a:moveTo>
                      <a:pt x="0" y="11"/>
                    </a:moveTo>
                    <a:cubicBezTo>
                      <a:pt x="1" y="6"/>
                      <a:pt x="5" y="1"/>
                      <a:pt x="10" y="0"/>
                    </a:cubicBezTo>
                    <a:cubicBezTo>
                      <a:pt x="10" y="6"/>
                      <a:pt x="6" y="10"/>
                      <a:pt x="0" y="11"/>
                    </a:cubicBezTo>
                    <a:close/>
                  </a:path>
                </a:pathLst>
              </a:custGeom>
              <a:solidFill>
                <a:srgbClr val="C0D1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19" name="Freeform 198">
                <a:extLst>
                  <a:ext uri="{FF2B5EF4-FFF2-40B4-BE49-F238E27FC236}">
                    <a16:creationId xmlns:a16="http://schemas.microsoft.com/office/drawing/2014/main" id="{C964B943-94BE-472C-935A-980F5D76E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2" y="3983"/>
                <a:ext cx="21" cy="47"/>
              </a:xfrm>
              <a:custGeom>
                <a:avLst/>
                <a:gdLst>
                  <a:gd name="T0" fmla="*/ 5 w 9"/>
                  <a:gd name="T1" fmla="*/ 20 h 20"/>
                  <a:gd name="T2" fmla="*/ 4 w 9"/>
                  <a:gd name="T3" fmla="*/ 0 h 20"/>
                  <a:gd name="T4" fmla="*/ 5 w 9"/>
                  <a:gd name="T5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0">
                    <a:moveTo>
                      <a:pt x="5" y="20"/>
                    </a:moveTo>
                    <a:cubicBezTo>
                      <a:pt x="0" y="15"/>
                      <a:pt x="0" y="6"/>
                      <a:pt x="4" y="0"/>
                    </a:cubicBezTo>
                    <a:cubicBezTo>
                      <a:pt x="9" y="6"/>
                      <a:pt x="9" y="14"/>
                      <a:pt x="5" y="20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0" name="Freeform 199">
                <a:extLst>
                  <a:ext uri="{FF2B5EF4-FFF2-40B4-BE49-F238E27FC236}">
                    <a16:creationId xmlns:a16="http://schemas.microsoft.com/office/drawing/2014/main" id="{6BCEFF05-229D-4A48-9DD5-2A3E42EF2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" y="3952"/>
                <a:ext cx="22" cy="50"/>
              </a:xfrm>
              <a:custGeom>
                <a:avLst/>
                <a:gdLst>
                  <a:gd name="T0" fmla="*/ 5 w 9"/>
                  <a:gd name="T1" fmla="*/ 21 h 21"/>
                  <a:gd name="T2" fmla="*/ 4 w 9"/>
                  <a:gd name="T3" fmla="*/ 0 h 21"/>
                  <a:gd name="T4" fmla="*/ 5 w 9"/>
                  <a:gd name="T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21">
                    <a:moveTo>
                      <a:pt x="5" y="21"/>
                    </a:moveTo>
                    <a:cubicBezTo>
                      <a:pt x="0" y="15"/>
                      <a:pt x="0" y="6"/>
                      <a:pt x="4" y="0"/>
                    </a:cubicBezTo>
                    <a:cubicBezTo>
                      <a:pt x="9" y="6"/>
                      <a:pt x="9" y="14"/>
                      <a:pt x="5" y="21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1" name="Freeform 200">
                <a:extLst>
                  <a:ext uri="{FF2B5EF4-FFF2-40B4-BE49-F238E27FC236}">
                    <a16:creationId xmlns:a16="http://schemas.microsoft.com/office/drawing/2014/main" id="{15DB7D1D-6E50-42B0-81A6-76746D3F0C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1" y="4002"/>
                <a:ext cx="49" cy="24"/>
              </a:xfrm>
              <a:custGeom>
                <a:avLst/>
                <a:gdLst>
                  <a:gd name="T0" fmla="*/ 0 w 21"/>
                  <a:gd name="T1" fmla="*/ 5 h 10"/>
                  <a:gd name="T2" fmla="*/ 21 w 21"/>
                  <a:gd name="T3" fmla="*/ 4 h 10"/>
                  <a:gd name="T4" fmla="*/ 0 w 21"/>
                  <a:gd name="T5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0">
                    <a:moveTo>
                      <a:pt x="0" y="5"/>
                    </a:moveTo>
                    <a:cubicBezTo>
                      <a:pt x="6" y="1"/>
                      <a:pt x="14" y="0"/>
                      <a:pt x="21" y="4"/>
                    </a:cubicBezTo>
                    <a:cubicBezTo>
                      <a:pt x="15" y="9"/>
                      <a:pt x="7" y="10"/>
                      <a:pt x="0" y="5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2" name="Freeform 201">
                <a:extLst>
                  <a:ext uri="{FF2B5EF4-FFF2-40B4-BE49-F238E27FC236}">
                    <a16:creationId xmlns:a16="http://schemas.microsoft.com/office/drawing/2014/main" id="{A5E68FB3-2DEE-4E35-9FDA-A4D93AE4B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3" y="4035"/>
                <a:ext cx="48" cy="21"/>
              </a:xfrm>
              <a:custGeom>
                <a:avLst/>
                <a:gdLst>
                  <a:gd name="T0" fmla="*/ 20 w 20"/>
                  <a:gd name="T1" fmla="*/ 4 h 9"/>
                  <a:gd name="T2" fmla="*/ 0 w 20"/>
                  <a:gd name="T3" fmla="*/ 5 h 9"/>
                  <a:gd name="T4" fmla="*/ 20 w 20"/>
                  <a:gd name="T5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9">
                    <a:moveTo>
                      <a:pt x="20" y="4"/>
                    </a:moveTo>
                    <a:cubicBezTo>
                      <a:pt x="15" y="9"/>
                      <a:pt x="6" y="9"/>
                      <a:pt x="0" y="5"/>
                    </a:cubicBezTo>
                    <a:cubicBezTo>
                      <a:pt x="6" y="0"/>
                      <a:pt x="14" y="0"/>
                      <a:pt x="20" y="4"/>
                    </a:cubicBezTo>
                    <a:close/>
                  </a:path>
                </a:pathLst>
              </a:custGeom>
              <a:solidFill>
                <a:srgbClr val="8EBC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3" name="Freeform 202">
                <a:extLst>
                  <a:ext uri="{FF2B5EF4-FFF2-40B4-BE49-F238E27FC236}">
                    <a16:creationId xmlns:a16="http://schemas.microsoft.com/office/drawing/2014/main" id="{8F02ADB9-F572-4541-B0EB-0BAF771E4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2" y="3957"/>
                <a:ext cx="21" cy="362"/>
              </a:xfrm>
              <a:custGeom>
                <a:avLst/>
                <a:gdLst>
                  <a:gd name="T0" fmla="*/ 12 w 21"/>
                  <a:gd name="T1" fmla="*/ 0 h 362"/>
                  <a:gd name="T2" fmla="*/ 4 w 21"/>
                  <a:gd name="T3" fmla="*/ 182 h 362"/>
                  <a:gd name="T4" fmla="*/ 0 w 21"/>
                  <a:gd name="T5" fmla="*/ 362 h 362"/>
                  <a:gd name="T6" fmla="*/ 12 w 21"/>
                  <a:gd name="T7" fmla="*/ 362 h 362"/>
                  <a:gd name="T8" fmla="*/ 21 w 21"/>
                  <a:gd name="T9" fmla="*/ 362 h 362"/>
                  <a:gd name="T10" fmla="*/ 16 w 21"/>
                  <a:gd name="T11" fmla="*/ 182 h 362"/>
                  <a:gd name="T12" fmla="*/ 12 w 21"/>
                  <a:gd name="T1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362">
                    <a:moveTo>
                      <a:pt x="12" y="0"/>
                    </a:moveTo>
                    <a:lnTo>
                      <a:pt x="4" y="182"/>
                    </a:lnTo>
                    <a:lnTo>
                      <a:pt x="0" y="362"/>
                    </a:lnTo>
                    <a:lnTo>
                      <a:pt x="12" y="362"/>
                    </a:lnTo>
                    <a:lnTo>
                      <a:pt x="21" y="362"/>
                    </a:lnTo>
                    <a:lnTo>
                      <a:pt x="16" y="18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4" name="Freeform 203">
                <a:extLst>
                  <a:ext uri="{FF2B5EF4-FFF2-40B4-BE49-F238E27FC236}">
                    <a16:creationId xmlns:a16="http://schemas.microsoft.com/office/drawing/2014/main" id="{6617FB26-C806-48CE-9C01-FF3133E83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" y="4023"/>
                <a:ext cx="64" cy="64"/>
              </a:xfrm>
              <a:custGeom>
                <a:avLst/>
                <a:gdLst>
                  <a:gd name="T0" fmla="*/ 64 w 64"/>
                  <a:gd name="T1" fmla="*/ 0 h 64"/>
                  <a:gd name="T2" fmla="*/ 31 w 64"/>
                  <a:gd name="T3" fmla="*/ 29 h 64"/>
                  <a:gd name="T4" fmla="*/ 0 w 64"/>
                  <a:gd name="T5" fmla="*/ 59 h 64"/>
                  <a:gd name="T6" fmla="*/ 0 w 64"/>
                  <a:gd name="T7" fmla="*/ 62 h 64"/>
                  <a:gd name="T8" fmla="*/ 3 w 64"/>
                  <a:gd name="T9" fmla="*/ 64 h 64"/>
                  <a:gd name="T10" fmla="*/ 33 w 64"/>
                  <a:gd name="T11" fmla="*/ 31 h 64"/>
                  <a:gd name="T12" fmla="*/ 64 w 64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64" y="0"/>
                    </a:moveTo>
                    <a:lnTo>
                      <a:pt x="31" y="29"/>
                    </a:lnTo>
                    <a:lnTo>
                      <a:pt x="0" y="59"/>
                    </a:lnTo>
                    <a:lnTo>
                      <a:pt x="0" y="62"/>
                    </a:lnTo>
                    <a:lnTo>
                      <a:pt x="3" y="64"/>
                    </a:lnTo>
                    <a:lnTo>
                      <a:pt x="33" y="31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  <p:sp>
            <p:nvSpPr>
              <p:cNvPr id="525" name="Freeform 204">
                <a:extLst>
                  <a:ext uri="{FF2B5EF4-FFF2-40B4-BE49-F238E27FC236}">
                    <a16:creationId xmlns:a16="http://schemas.microsoft.com/office/drawing/2014/main" id="{42C21729-0726-4859-94EF-CE12AC76C8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23" y="4000"/>
                <a:ext cx="41" cy="40"/>
              </a:xfrm>
              <a:custGeom>
                <a:avLst/>
                <a:gdLst>
                  <a:gd name="T0" fmla="*/ 0 w 41"/>
                  <a:gd name="T1" fmla="*/ 0 h 40"/>
                  <a:gd name="T2" fmla="*/ 19 w 41"/>
                  <a:gd name="T3" fmla="*/ 18 h 40"/>
                  <a:gd name="T4" fmla="*/ 38 w 41"/>
                  <a:gd name="T5" fmla="*/ 40 h 40"/>
                  <a:gd name="T6" fmla="*/ 38 w 41"/>
                  <a:gd name="T7" fmla="*/ 37 h 40"/>
                  <a:gd name="T8" fmla="*/ 41 w 41"/>
                  <a:gd name="T9" fmla="*/ 37 h 40"/>
                  <a:gd name="T10" fmla="*/ 22 w 41"/>
                  <a:gd name="T11" fmla="*/ 18 h 40"/>
                  <a:gd name="T12" fmla="*/ 0 w 41"/>
                  <a:gd name="T13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0">
                    <a:moveTo>
                      <a:pt x="0" y="0"/>
                    </a:moveTo>
                    <a:lnTo>
                      <a:pt x="19" y="18"/>
                    </a:lnTo>
                    <a:lnTo>
                      <a:pt x="38" y="40"/>
                    </a:lnTo>
                    <a:lnTo>
                      <a:pt x="38" y="37"/>
                    </a:lnTo>
                    <a:lnTo>
                      <a:pt x="41" y="37"/>
                    </a:lnTo>
                    <a:lnTo>
                      <a:pt x="2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81808" tIns="40904" rIns="81808" bIns="40904" numCol="1" anchor="t" anchorCtr="0" compatLnSpc="1">
                <a:prstTxWarp prst="textNoShape">
                  <a:avLst/>
                </a:prstTxWarp>
              </a:bodyPr>
              <a:lstStyle/>
              <a:p>
                <a:pPr defTabSz="818114">
                  <a:defRPr/>
                </a:pPr>
                <a:endParaRPr lang="en-MY" sz="1610" kern="0">
                  <a:solidFill>
                    <a:srgbClr val="FFFFFF"/>
                  </a:solidFill>
                  <a:latin typeface="Lato Light"/>
                </a:endParaRPr>
              </a:p>
            </p:txBody>
          </p:sp>
        </p:grpSp>
        <p:sp>
          <p:nvSpPr>
            <p:cNvPr id="179" name="Freeform 206">
              <a:extLst>
                <a:ext uri="{FF2B5EF4-FFF2-40B4-BE49-F238E27FC236}">
                  <a16:creationId xmlns:a16="http://schemas.microsoft.com/office/drawing/2014/main" id="{93715F5E-A39E-474F-842C-B906DE598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6" y="4066"/>
              <a:ext cx="38" cy="40"/>
            </a:xfrm>
            <a:custGeom>
              <a:avLst/>
              <a:gdLst>
                <a:gd name="T0" fmla="*/ 0 w 38"/>
                <a:gd name="T1" fmla="*/ 0 h 40"/>
                <a:gd name="T2" fmla="*/ 16 w 38"/>
                <a:gd name="T3" fmla="*/ 19 h 40"/>
                <a:gd name="T4" fmla="*/ 35 w 38"/>
                <a:gd name="T5" fmla="*/ 40 h 40"/>
                <a:gd name="T6" fmla="*/ 38 w 38"/>
                <a:gd name="T7" fmla="*/ 38 h 40"/>
                <a:gd name="T8" fmla="*/ 38 w 38"/>
                <a:gd name="T9" fmla="*/ 35 h 40"/>
                <a:gd name="T10" fmla="*/ 19 w 38"/>
                <a:gd name="T11" fmla="*/ 19 h 40"/>
                <a:gd name="T12" fmla="*/ 0 w 3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40">
                  <a:moveTo>
                    <a:pt x="0" y="0"/>
                  </a:moveTo>
                  <a:lnTo>
                    <a:pt x="16" y="19"/>
                  </a:lnTo>
                  <a:lnTo>
                    <a:pt x="35" y="40"/>
                  </a:lnTo>
                  <a:lnTo>
                    <a:pt x="38" y="38"/>
                  </a:lnTo>
                  <a:lnTo>
                    <a:pt x="38" y="35"/>
                  </a:lnTo>
                  <a:lnTo>
                    <a:pt x="19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0" name="Freeform 207">
              <a:extLst>
                <a:ext uri="{FF2B5EF4-FFF2-40B4-BE49-F238E27FC236}">
                  <a16:creationId xmlns:a16="http://schemas.microsoft.com/office/drawing/2014/main" id="{39C0103F-B455-4D02-8651-C52C6CAE1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" y="4220"/>
              <a:ext cx="438" cy="106"/>
            </a:xfrm>
            <a:custGeom>
              <a:avLst/>
              <a:gdLst>
                <a:gd name="T0" fmla="*/ 185 w 185"/>
                <a:gd name="T1" fmla="*/ 45 h 45"/>
                <a:gd name="T2" fmla="*/ 185 w 185"/>
                <a:gd name="T3" fmla="*/ 43 h 45"/>
                <a:gd name="T4" fmla="*/ 172 w 185"/>
                <a:gd name="T5" fmla="*/ 29 h 45"/>
                <a:gd name="T6" fmla="*/ 169 w 185"/>
                <a:gd name="T7" fmla="*/ 30 h 45"/>
                <a:gd name="T8" fmla="*/ 157 w 185"/>
                <a:gd name="T9" fmla="*/ 17 h 45"/>
                <a:gd name="T10" fmla="*/ 131 w 185"/>
                <a:gd name="T11" fmla="*/ 0 h 45"/>
                <a:gd name="T12" fmla="*/ 107 w 185"/>
                <a:gd name="T13" fmla="*/ 14 h 45"/>
                <a:gd name="T14" fmla="*/ 91 w 185"/>
                <a:gd name="T15" fmla="*/ 7 h 45"/>
                <a:gd name="T16" fmla="*/ 73 w 185"/>
                <a:gd name="T17" fmla="*/ 18 h 45"/>
                <a:gd name="T18" fmla="*/ 51 w 185"/>
                <a:gd name="T19" fmla="*/ 7 h 45"/>
                <a:gd name="T20" fmla="*/ 26 w 185"/>
                <a:gd name="T21" fmla="*/ 22 h 45"/>
                <a:gd name="T22" fmla="*/ 0 w 185"/>
                <a:gd name="T23" fmla="*/ 45 h 45"/>
                <a:gd name="T24" fmla="*/ 185 w 185"/>
                <a:gd name="T2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45">
                  <a:moveTo>
                    <a:pt x="185" y="45"/>
                  </a:moveTo>
                  <a:cubicBezTo>
                    <a:pt x="185" y="44"/>
                    <a:pt x="185" y="44"/>
                    <a:pt x="185" y="43"/>
                  </a:cubicBezTo>
                  <a:cubicBezTo>
                    <a:pt x="185" y="36"/>
                    <a:pt x="179" y="29"/>
                    <a:pt x="172" y="29"/>
                  </a:cubicBezTo>
                  <a:cubicBezTo>
                    <a:pt x="171" y="29"/>
                    <a:pt x="170" y="30"/>
                    <a:pt x="169" y="30"/>
                  </a:cubicBezTo>
                  <a:cubicBezTo>
                    <a:pt x="166" y="24"/>
                    <a:pt x="162" y="20"/>
                    <a:pt x="157" y="17"/>
                  </a:cubicBezTo>
                  <a:cubicBezTo>
                    <a:pt x="152" y="7"/>
                    <a:pt x="143" y="0"/>
                    <a:pt x="131" y="0"/>
                  </a:cubicBezTo>
                  <a:cubicBezTo>
                    <a:pt x="121" y="0"/>
                    <a:pt x="112" y="6"/>
                    <a:pt x="107" y="14"/>
                  </a:cubicBezTo>
                  <a:cubicBezTo>
                    <a:pt x="103" y="10"/>
                    <a:pt x="97" y="7"/>
                    <a:pt x="91" y="7"/>
                  </a:cubicBezTo>
                  <a:cubicBezTo>
                    <a:pt x="84" y="7"/>
                    <a:pt x="77" y="11"/>
                    <a:pt x="73" y="18"/>
                  </a:cubicBezTo>
                  <a:cubicBezTo>
                    <a:pt x="68" y="11"/>
                    <a:pt x="60" y="7"/>
                    <a:pt x="51" y="7"/>
                  </a:cubicBezTo>
                  <a:cubicBezTo>
                    <a:pt x="40" y="7"/>
                    <a:pt x="31" y="13"/>
                    <a:pt x="26" y="22"/>
                  </a:cubicBezTo>
                  <a:cubicBezTo>
                    <a:pt x="13" y="23"/>
                    <a:pt x="3" y="33"/>
                    <a:pt x="0" y="45"/>
                  </a:cubicBezTo>
                  <a:lnTo>
                    <a:pt x="185" y="45"/>
                  </a:lnTo>
                  <a:close/>
                </a:path>
              </a:pathLst>
            </a:custGeom>
            <a:solidFill>
              <a:srgbClr val="B6D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1" name="Freeform 208">
              <a:extLst>
                <a:ext uri="{FF2B5EF4-FFF2-40B4-BE49-F238E27FC236}">
                  <a16:creationId xmlns:a16="http://schemas.microsoft.com/office/drawing/2014/main" id="{44258404-01A4-4719-A595-2D90FBFB6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3" y="4179"/>
              <a:ext cx="582" cy="140"/>
            </a:xfrm>
            <a:custGeom>
              <a:avLst/>
              <a:gdLst>
                <a:gd name="T0" fmla="*/ 246 w 246"/>
                <a:gd name="T1" fmla="*/ 59 h 59"/>
                <a:gd name="T2" fmla="*/ 246 w 246"/>
                <a:gd name="T3" fmla="*/ 57 h 59"/>
                <a:gd name="T4" fmla="*/ 228 w 246"/>
                <a:gd name="T5" fmla="*/ 39 h 59"/>
                <a:gd name="T6" fmla="*/ 225 w 246"/>
                <a:gd name="T7" fmla="*/ 39 h 59"/>
                <a:gd name="T8" fmla="*/ 209 w 246"/>
                <a:gd name="T9" fmla="*/ 22 h 59"/>
                <a:gd name="T10" fmla="*/ 174 w 246"/>
                <a:gd name="T11" fmla="*/ 0 h 59"/>
                <a:gd name="T12" fmla="*/ 142 w 246"/>
                <a:gd name="T13" fmla="*/ 18 h 59"/>
                <a:gd name="T14" fmla="*/ 122 w 246"/>
                <a:gd name="T15" fmla="*/ 9 h 59"/>
                <a:gd name="T16" fmla="*/ 97 w 246"/>
                <a:gd name="T17" fmla="*/ 23 h 59"/>
                <a:gd name="T18" fmla="*/ 68 w 246"/>
                <a:gd name="T19" fmla="*/ 9 h 59"/>
                <a:gd name="T20" fmla="*/ 34 w 246"/>
                <a:gd name="T21" fmla="*/ 29 h 59"/>
                <a:gd name="T22" fmla="*/ 0 w 246"/>
                <a:gd name="T23" fmla="*/ 59 h 59"/>
                <a:gd name="T24" fmla="*/ 246 w 246"/>
                <a:gd name="T25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6" h="59">
                  <a:moveTo>
                    <a:pt x="246" y="59"/>
                  </a:moveTo>
                  <a:cubicBezTo>
                    <a:pt x="246" y="58"/>
                    <a:pt x="246" y="57"/>
                    <a:pt x="246" y="57"/>
                  </a:cubicBezTo>
                  <a:cubicBezTo>
                    <a:pt x="246" y="47"/>
                    <a:pt x="238" y="39"/>
                    <a:pt x="228" y="39"/>
                  </a:cubicBezTo>
                  <a:cubicBezTo>
                    <a:pt x="227" y="39"/>
                    <a:pt x="226" y="39"/>
                    <a:pt x="225" y="39"/>
                  </a:cubicBezTo>
                  <a:cubicBezTo>
                    <a:pt x="221" y="32"/>
                    <a:pt x="216" y="26"/>
                    <a:pt x="209" y="22"/>
                  </a:cubicBezTo>
                  <a:cubicBezTo>
                    <a:pt x="203" y="9"/>
                    <a:pt x="190" y="0"/>
                    <a:pt x="174" y="0"/>
                  </a:cubicBezTo>
                  <a:cubicBezTo>
                    <a:pt x="161" y="0"/>
                    <a:pt x="149" y="7"/>
                    <a:pt x="142" y="18"/>
                  </a:cubicBezTo>
                  <a:cubicBezTo>
                    <a:pt x="137" y="12"/>
                    <a:pt x="130" y="9"/>
                    <a:pt x="122" y="9"/>
                  </a:cubicBezTo>
                  <a:cubicBezTo>
                    <a:pt x="111" y="9"/>
                    <a:pt x="102" y="15"/>
                    <a:pt x="97" y="23"/>
                  </a:cubicBezTo>
                  <a:cubicBezTo>
                    <a:pt x="90" y="14"/>
                    <a:pt x="80" y="9"/>
                    <a:pt x="68" y="9"/>
                  </a:cubicBezTo>
                  <a:cubicBezTo>
                    <a:pt x="53" y="9"/>
                    <a:pt x="41" y="17"/>
                    <a:pt x="34" y="29"/>
                  </a:cubicBezTo>
                  <a:cubicBezTo>
                    <a:pt x="17" y="30"/>
                    <a:pt x="4" y="43"/>
                    <a:pt x="0" y="59"/>
                  </a:cubicBezTo>
                  <a:lnTo>
                    <a:pt x="246" y="59"/>
                  </a:lnTo>
                  <a:close/>
                </a:path>
              </a:pathLst>
            </a:custGeom>
            <a:solidFill>
              <a:srgbClr val="B6D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2" name="Freeform 209">
              <a:extLst>
                <a:ext uri="{FF2B5EF4-FFF2-40B4-BE49-F238E27FC236}">
                  <a16:creationId xmlns:a16="http://schemas.microsoft.com/office/drawing/2014/main" id="{3270DEE4-76AF-44D6-802F-94869D121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0" y="4246"/>
              <a:ext cx="355" cy="85"/>
            </a:xfrm>
            <a:custGeom>
              <a:avLst/>
              <a:gdLst>
                <a:gd name="T0" fmla="*/ 149 w 150"/>
                <a:gd name="T1" fmla="*/ 36 h 36"/>
                <a:gd name="T2" fmla="*/ 150 w 150"/>
                <a:gd name="T3" fmla="*/ 34 h 36"/>
                <a:gd name="T4" fmla="*/ 139 w 150"/>
                <a:gd name="T5" fmla="*/ 23 h 36"/>
                <a:gd name="T6" fmla="*/ 136 w 150"/>
                <a:gd name="T7" fmla="*/ 23 h 36"/>
                <a:gd name="T8" fmla="*/ 127 w 150"/>
                <a:gd name="T9" fmla="*/ 13 h 36"/>
                <a:gd name="T10" fmla="*/ 106 w 150"/>
                <a:gd name="T11" fmla="*/ 0 h 36"/>
                <a:gd name="T12" fmla="*/ 86 w 150"/>
                <a:gd name="T13" fmla="*/ 10 h 36"/>
                <a:gd name="T14" fmla="*/ 74 w 150"/>
                <a:gd name="T15" fmla="*/ 5 h 36"/>
                <a:gd name="T16" fmla="*/ 59 w 150"/>
                <a:gd name="T17" fmla="*/ 14 h 36"/>
                <a:gd name="T18" fmla="*/ 41 w 150"/>
                <a:gd name="T19" fmla="*/ 5 h 36"/>
                <a:gd name="T20" fmla="*/ 21 w 150"/>
                <a:gd name="T21" fmla="*/ 17 h 36"/>
                <a:gd name="T22" fmla="*/ 0 w 150"/>
                <a:gd name="T23" fmla="*/ 36 h 36"/>
                <a:gd name="T24" fmla="*/ 149 w 150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36">
                  <a:moveTo>
                    <a:pt x="149" y="36"/>
                  </a:moveTo>
                  <a:cubicBezTo>
                    <a:pt x="150" y="35"/>
                    <a:pt x="150" y="35"/>
                    <a:pt x="150" y="34"/>
                  </a:cubicBezTo>
                  <a:cubicBezTo>
                    <a:pt x="150" y="28"/>
                    <a:pt x="145" y="23"/>
                    <a:pt x="139" y="23"/>
                  </a:cubicBezTo>
                  <a:cubicBezTo>
                    <a:pt x="138" y="23"/>
                    <a:pt x="137" y="23"/>
                    <a:pt x="136" y="23"/>
                  </a:cubicBezTo>
                  <a:cubicBezTo>
                    <a:pt x="134" y="19"/>
                    <a:pt x="131" y="15"/>
                    <a:pt x="127" y="13"/>
                  </a:cubicBezTo>
                  <a:cubicBezTo>
                    <a:pt x="123" y="5"/>
                    <a:pt x="115" y="0"/>
                    <a:pt x="106" y="0"/>
                  </a:cubicBezTo>
                  <a:cubicBezTo>
                    <a:pt x="98" y="0"/>
                    <a:pt x="90" y="4"/>
                    <a:pt x="86" y="10"/>
                  </a:cubicBezTo>
                  <a:cubicBezTo>
                    <a:pt x="83" y="7"/>
                    <a:pt x="79" y="5"/>
                    <a:pt x="74" y="5"/>
                  </a:cubicBezTo>
                  <a:cubicBezTo>
                    <a:pt x="68" y="5"/>
                    <a:pt x="62" y="9"/>
                    <a:pt x="59" y="14"/>
                  </a:cubicBezTo>
                  <a:cubicBezTo>
                    <a:pt x="55" y="8"/>
                    <a:pt x="48" y="5"/>
                    <a:pt x="41" y="5"/>
                  </a:cubicBezTo>
                  <a:cubicBezTo>
                    <a:pt x="32" y="5"/>
                    <a:pt x="25" y="10"/>
                    <a:pt x="21" y="17"/>
                  </a:cubicBezTo>
                  <a:cubicBezTo>
                    <a:pt x="11" y="18"/>
                    <a:pt x="2" y="26"/>
                    <a:pt x="0" y="36"/>
                  </a:cubicBezTo>
                  <a:lnTo>
                    <a:pt x="149" y="36"/>
                  </a:lnTo>
                  <a:close/>
                </a:path>
              </a:pathLst>
            </a:custGeom>
            <a:solidFill>
              <a:srgbClr val="B6D3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3" name="Freeform 210">
              <a:extLst>
                <a:ext uri="{FF2B5EF4-FFF2-40B4-BE49-F238E27FC236}">
                  <a16:creationId xmlns:a16="http://schemas.microsoft.com/office/drawing/2014/main" id="{A0B153E9-1F8B-409B-924A-4B41C63A2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0" y="3872"/>
              <a:ext cx="308" cy="307"/>
            </a:xfrm>
            <a:custGeom>
              <a:avLst/>
              <a:gdLst>
                <a:gd name="T0" fmla="*/ 23 w 130"/>
                <a:gd name="T1" fmla="*/ 107 h 130"/>
                <a:gd name="T2" fmla="*/ 107 w 130"/>
                <a:gd name="T3" fmla="*/ 107 h 130"/>
                <a:gd name="T4" fmla="*/ 107 w 130"/>
                <a:gd name="T5" fmla="*/ 23 h 130"/>
                <a:gd name="T6" fmla="*/ 23 w 130"/>
                <a:gd name="T7" fmla="*/ 23 h 130"/>
                <a:gd name="T8" fmla="*/ 23 w 130"/>
                <a:gd name="T9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30">
                  <a:moveTo>
                    <a:pt x="23" y="107"/>
                  </a:moveTo>
                  <a:cubicBezTo>
                    <a:pt x="46" y="130"/>
                    <a:pt x="84" y="130"/>
                    <a:pt x="107" y="107"/>
                  </a:cubicBezTo>
                  <a:cubicBezTo>
                    <a:pt x="130" y="84"/>
                    <a:pt x="130" y="46"/>
                    <a:pt x="107" y="23"/>
                  </a:cubicBezTo>
                  <a:cubicBezTo>
                    <a:pt x="84" y="0"/>
                    <a:pt x="46" y="0"/>
                    <a:pt x="23" y="23"/>
                  </a:cubicBezTo>
                  <a:cubicBezTo>
                    <a:pt x="0" y="46"/>
                    <a:pt x="0" y="84"/>
                    <a:pt x="23" y="107"/>
                  </a:cubicBezTo>
                  <a:close/>
                </a:path>
              </a:pathLst>
            </a:custGeom>
            <a:solidFill>
              <a:srgbClr val="C0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4" name="Freeform 211">
              <a:extLst>
                <a:ext uri="{FF2B5EF4-FFF2-40B4-BE49-F238E27FC236}">
                  <a16:creationId xmlns:a16="http://schemas.microsoft.com/office/drawing/2014/main" id="{536249A1-2CF2-49CB-9E37-F968FDC76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3" y="4087"/>
              <a:ext cx="57" cy="40"/>
            </a:xfrm>
            <a:custGeom>
              <a:avLst/>
              <a:gdLst>
                <a:gd name="T0" fmla="*/ 24 w 24"/>
                <a:gd name="T1" fmla="*/ 17 h 17"/>
                <a:gd name="T2" fmla="*/ 0 w 24"/>
                <a:gd name="T3" fmla="*/ 0 h 17"/>
                <a:gd name="T4" fmla="*/ 24 w 24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7">
                  <a:moveTo>
                    <a:pt x="24" y="17"/>
                  </a:moveTo>
                  <a:cubicBezTo>
                    <a:pt x="13" y="17"/>
                    <a:pt x="4" y="11"/>
                    <a:pt x="0" y="0"/>
                  </a:cubicBezTo>
                  <a:cubicBezTo>
                    <a:pt x="11" y="0"/>
                    <a:pt x="21" y="7"/>
                    <a:pt x="24" y="17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5" name="Freeform 212">
              <a:extLst>
                <a:ext uri="{FF2B5EF4-FFF2-40B4-BE49-F238E27FC236}">
                  <a16:creationId xmlns:a16="http://schemas.microsoft.com/office/drawing/2014/main" id="{BC5B6268-6CE0-4A78-9DA4-7EE6B17FF7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" y="4004"/>
              <a:ext cx="92" cy="43"/>
            </a:xfrm>
            <a:custGeom>
              <a:avLst/>
              <a:gdLst>
                <a:gd name="T0" fmla="*/ 0 w 39"/>
                <a:gd name="T1" fmla="*/ 10 h 18"/>
                <a:gd name="T2" fmla="*/ 39 w 39"/>
                <a:gd name="T3" fmla="*/ 8 h 18"/>
                <a:gd name="T4" fmla="*/ 0 w 39"/>
                <a:gd name="T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8">
                  <a:moveTo>
                    <a:pt x="0" y="10"/>
                  </a:moveTo>
                  <a:cubicBezTo>
                    <a:pt x="11" y="1"/>
                    <a:pt x="27" y="0"/>
                    <a:pt x="39" y="8"/>
                  </a:cubicBezTo>
                  <a:cubicBezTo>
                    <a:pt x="28" y="17"/>
                    <a:pt x="12" y="18"/>
                    <a:pt x="0" y="1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6" name="Freeform 213">
              <a:extLst>
                <a:ext uri="{FF2B5EF4-FFF2-40B4-BE49-F238E27FC236}">
                  <a16:creationId xmlns:a16="http://schemas.microsoft.com/office/drawing/2014/main" id="{77888300-CB47-4679-8894-4A9444B4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" y="3900"/>
              <a:ext cx="45" cy="95"/>
            </a:xfrm>
            <a:custGeom>
              <a:avLst/>
              <a:gdLst>
                <a:gd name="T0" fmla="*/ 10 w 19"/>
                <a:gd name="T1" fmla="*/ 40 h 40"/>
                <a:gd name="T2" fmla="*/ 9 w 19"/>
                <a:gd name="T3" fmla="*/ 0 h 40"/>
                <a:gd name="T4" fmla="*/ 10 w 19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0">
                  <a:moveTo>
                    <a:pt x="10" y="40"/>
                  </a:moveTo>
                  <a:cubicBezTo>
                    <a:pt x="1" y="29"/>
                    <a:pt x="0" y="13"/>
                    <a:pt x="9" y="0"/>
                  </a:cubicBezTo>
                  <a:cubicBezTo>
                    <a:pt x="18" y="11"/>
                    <a:pt x="19" y="28"/>
                    <a:pt x="10" y="4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7" name="Freeform 214">
              <a:extLst>
                <a:ext uri="{FF2B5EF4-FFF2-40B4-BE49-F238E27FC236}">
                  <a16:creationId xmlns:a16="http://schemas.microsoft.com/office/drawing/2014/main" id="{10F20C88-02F7-4C6F-9E1F-0A2948A7D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3" y="3971"/>
              <a:ext cx="30" cy="66"/>
            </a:xfrm>
            <a:custGeom>
              <a:avLst/>
              <a:gdLst>
                <a:gd name="T0" fmla="*/ 7 w 13"/>
                <a:gd name="T1" fmla="*/ 28 h 28"/>
                <a:gd name="T2" fmla="*/ 6 w 13"/>
                <a:gd name="T3" fmla="*/ 0 h 28"/>
                <a:gd name="T4" fmla="*/ 7 w 1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8">
                  <a:moveTo>
                    <a:pt x="7" y="28"/>
                  </a:moveTo>
                  <a:cubicBezTo>
                    <a:pt x="1" y="20"/>
                    <a:pt x="0" y="9"/>
                    <a:pt x="6" y="0"/>
                  </a:cubicBezTo>
                  <a:cubicBezTo>
                    <a:pt x="12" y="8"/>
                    <a:pt x="13" y="19"/>
                    <a:pt x="7" y="28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8" name="Freeform 215">
              <a:extLst>
                <a:ext uri="{FF2B5EF4-FFF2-40B4-BE49-F238E27FC236}">
                  <a16:creationId xmlns:a16="http://schemas.microsoft.com/office/drawing/2014/main" id="{3B678528-D4EE-41F3-86C0-86831BF84D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" y="3983"/>
              <a:ext cx="35" cy="35"/>
            </a:xfrm>
            <a:custGeom>
              <a:avLst/>
              <a:gdLst>
                <a:gd name="T0" fmla="*/ 0 w 15"/>
                <a:gd name="T1" fmla="*/ 1 h 15"/>
                <a:gd name="T2" fmla="*/ 15 w 15"/>
                <a:gd name="T3" fmla="*/ 14 h 15"/>
                <a:gd name="T4" fmla="*/ 0 w 1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cubicBezTo>
                    <a:pt x="0" y="9"/>
                    <a:pt x="7" y="15"/>
                    <a:pt x="15" y="14"/>
                  </a:cubicBezTo>
                  <a:cubicBezTo>
                    <a:pt x="15" y="6"/>
                    <a:pt x="9" y="0"/>
                    <a:pt x="0" y="1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9" name="Freeform 216">
              <a:extLst>
                <a:ext uri="{FF2B5EF4-FFF2-40B4-BE49-F238E27FC236}">
                  <a16:creationId xmlns:a16="http://schemas.microsoft.com/office/drawing/2014/main" id="{34DA15AB-88C3-46E5-8DDD-655F091B7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" y="3947"/>
              <a:ext cx="36" cy="36"/>
            </a:xfrm>
            <a:custGeom>
              <a:avLst/>
              <a:gdLst>
                <a:gd name="T0" fmla="*/ 14 w 15"/>
                <a:gd name="T1" fmla="*/ 0 h 15"/>
                <a:gd name="T2" fmla="*/ 1 w 15"/>
                <a:gd name="T3" fmla="*/ 15 h 15"/>
                <a:gd name="T4" fmla="*/ 14 w 15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14" y="0"/>
                  </a:moveTo>
                  <a:cubicBezTo>
                    <a:pt x="6" y="0"/>
                    <a:pt x="0" y="7"/>
                    <a:pt x="1" y="15"/>
                  </a:cubicBezTo>
                  <a:cubicBezTo>
                    <a:pt x="9" y="15"/>
                    <a:pt x="15" y="9"/>
                    <a:pt x="14" y="0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0" name="Freeform 217">
              <a:extLst>
                <a:ext uri="{FF2B5EF4-FFF2-40B4-BE49-F238E27FC236}">
                  <a16:creationId xmlns:a16="http://schemas.microsoft.com/office/drawing/2014/main" id="{F2C061D7-169B-4747-B481-9AAA4272C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9" y="4028"/>
              <a:ext cx="64" cy="31"/>
            </a:xfrm>
            <a:custGeom>
              <a:avLst/>
              <a:gdLst>
                <a:gd name="T0" fmla="*/ 27 w 27"/>
                <a:gd name="T1" fmla="*/ 6 h 13"/>
                <a:gd name="T2" fmla="*/ 0 w 27"/>
                <a:gd name="T3" fmla="*/ 7 h 13"/>
                <a:gd name="T4" fmla="*/ 27 w 27"/>
                <a:gd name="T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3">
                  <a:moveTo>
                    <a:pt x="27" y="6"/>
                  </a:moveTo>
                  <a:cubicBezTo>
                    <a:pt x="19" y="12"/>
                    <a:pt x="8" y="13"/>
                    <a:pt x="0" y="7"/>
                  </a:cubicBezTo>
                  <a:cubicBezTo>
                    <a:pt x="8" y="1"/>
                    <a:pt x="19" y="0"/>
                    <a:pt x="27" y="6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1" name="Freeform 218">
              <a:extLst>
                <a:ext uri="{FF2B5EF4-FFF2-40B4-BE49-F238E27FC236}">
                  <a16:creationId xmlns:a16="http://schemas.microsoft.com/office/drawing/2014/main" id="{46EB09B0-0E3D-4253-A69D-5B0FD81F0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" y="3992"/>
              <a:ext cx="17" cy="327"/>
            </a:xfrm>
            <a:custGeom>
              <a:avLst/>
              <a:gdLst>
                <a:gd name="T0" fmla="*/ 10 w 17"/>
                <a:gd name="T1" fmla="*/ 0 h 327"/>
                <a:gd name="T2" fmla="*/ 5 w 17"/>
                <a:gd name="T3" fmla="*/ 164 h 327"/>
                <a:gd name="T4" fmla="*/ 0 w 17"/>
                <a:gd name="T5" fmla="*/ 327 h 327"/>
                <a:gd name="T6" fmla="*/ 10 w 17"/>
                <a:gd name="T7" fmla="*/ 327 h 327"/>
                <a:gd name="T8" fmla="*/ 17 w 17"/>
                <a:gd name="T9" fmla="*/ 327 h 327"/>
                <a:gd name="T10" fmla="*/ 12 w 17"/>
                <a:gd name="T11" fmla="*/ 164 h 327"/>
                <a:gd name="T12" fmla="*/ 10 w 17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27">
                  <a:moveTo>
                    <a:pt x="10" y="0"/>
                  </a:moveTo>
                  <a:lnTo>
                    <a:pt x="5" y="164"/>
                  </a:lnTo>
                  <a:lnTo>
                    <a:pt x="0" y="327"/>
                  </a:lnTo>
                  <a:lnTo>
                    <a:pt x="10" y="327"/>
                  </a:lnTo>
                  <a:lnTo>
                    <a:pt x="17" y="327"/>
                  </a:lnTo>
                  <a:lnTo>
                    <a:pt x="12" y="164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2" name="Freeform 219">
              <a:extLst>
                <a:ext uri="{FF2B5EF4-FFF2-40B4-BE49-F238E27FC236}">
                  <a16:creationId xmlns:a16="http://schemas.microsoft.com/office/drawing/2014/main" id="{881E42EE-A02F-486A-9F29-F51DDD894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" y="4037"/>
              <a:ext cx="57" cy="57"/>
            </a:xfrm>
            <a:custGeom>
              <a:avLst/>
              <a:gdLst>
                <a:gd name="T0" fmla="*/ 0 w 57"/>
                <a:gd name="T1" fmla="*/ 0 h 57"/>
                <a:gd name="T2" fmla="*/ 26 w 57"/>
                <a:gd name="T3" fmla="*/ 29 h 57"/>
                <a:gd name="T4" fmla="*/ 54 w 57"/>
                <a:gd name="T5" fmla="*/ 57 h 57"/>
                <a:gd name="T6" fmla="*/ 57 w 57"/>
                <a:gd name="T7" fmla="*/ 57 h 57"/>
                <a:gd name="T8" fmla="*/ 57 w 57"/>
                <a:gd name="T9" fmla="*/ 55 h 57"/>
                <a:gd name="T10" fmla="*/ 28 w 57"/>
                <a:gd name="T11" fmla="*/ 29 h 57"/>
                <a:gd name="T12" fmla="*/ 0 w 57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26" y="29"/>
                  </a:lnTo>
                  <a:lnTo>
                    <a:pt x="54" y="57"/>
                  </a:lnTo>
                  <a:lnTo>
                    <a:pt x="57" y="57"/>
                  </a:lnTo>
                  <a:lnTo>
                    <a:pt x="57" y="55"/>
                  </a:lnTo>
                  <a:lnTo>
                    <a:pt x="28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3" name="Freeform 220">
              <a:extLst>
                <a:ext uri="{FF2B5EF4-FFF2-40B4-BE49-F238E27FC236}">
                  <a16:creationId xmlns:a16="http://schemas.microsoft.com/office/drawing/2014/main" id="{1CDC7AF8-DE8B-4142-9E42-47A0A41F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4059"/>
              <a:ext cx="76" cy="73"/>
            </a:xfrm>
            <a:custGeom>
              <a:avLst/>
              <a:gdLst>
                <a:gd name="T0" fmla="*/ 76 w 76"/>
                <a:gd name="T1" fmla="*/ 0 h 73"/>
                <a:gd name="T2" fmla="*/ 38 w 76"/>
                <a:gd name="T3" fmla="*/ 33 h 73"/>
                <a:gd name="T4" fmla="*/ 0 w 76"/>
                <a:gd name="T5" fmla="*/ 68 h 73"/>
                <a:gd name="T6" fmla="*/ 3 w 76"/>
                <a:gd name="T7" fmla="*/ 71 h 73"/>
                <a:gd name="T8" fmla="*/ 5 w 76"/>
                <a:gd name="T9" fmla="*/ 73 h 73"/>
                <a:gd name="T10" fmla="*/ 40 w 76"/>
                <a:gd name="T11" fmla="*/ 35 h 73"/>
                <a:gd name="T12" fmla="*/ 76 w 76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76" y="0"/>
                  </a:moveTo>
                  <a:lnTo>
                    <a:pt x="38" y="33"/>
                  </a:lnTo>
                  <a:lnTo>
                    <a:pt x="0" y="68"/>
                  </a:lnTo>
                  <a:lnTo>
                    <a:pt x="3" y="71"/>
                  </a:lnTo>
                  <a:lnTo>
                    <a:pt x="5" y="73"/>
                  </a:lnTo>
                  <a:lnTo>
                    <a:pt x="40" y="3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4" name="Freeform 221">
              <a:extLst>
                <a:ext uri="{FF2B5EF4-FFF2-40B4-BE49-F238E27FC236}">
                  <a16:creationId xmlns:a16="http://schemas.microsoft.com/office/drawing/2014/main" id="{24568918-7D83-429B-BD8C-06351B720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7" y="4002"/>
              <a:ext cx="40" cy="40"/>
            </a:xfrm>
            <a:custGeom>
              <a:avLst/>
              <a:gdLst>
                <a:gd name="T0" fmla="*/ 40 w 40"/>
                <a:gd name="T1" fmla="*/ 0 h 40"/>
                <a:gd name="T2" fmla="*/ 18 w 40"/>
                <a:gd name="T3" fmla="*/ 19 h 40"/>
                <a:gd name="T4" fmla="*/ 0 w 40"/>
                <a:gd name="T5" fmla="*/ 40 h 40"/>
                <a:gd name="T6" fmla="*/ 0 w 40"/>
                <a:gd name="T7" fmla="*/ 40 h 40"/>
                <a:gd name="T8" fmla="*/ 0 w 40"/>
                <a:gd name="T9" fmla="*/ 40 h 40"/>
                <a:gd name="T10" fmla="*/ 21 w 40"/>
                <a:gd name="T11" fmla="*/ 21 h 40"/>
                <a:gd name="T12" fmla="*/ 40 w 4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lnTo>
                    <a:pt x="18" y="1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1" y="2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5" name="Freeform 222">
              <a:extLst>
                <a:ext uri="{FF2B5EF4-FFF2-40B4-BE49-F238E27FC236}">
                  <a16:creationId xmlns:a16="http://schemas.microsoft.com/office/drawing/2014/main" id="{9BF88457-9C6D-4C04-A8FE-B12FD4F14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" y="3872"/>
              <a:ext cx="307" cy="307"/>
            </a:xfrm>
            <a:custGeom>
              <a:avLst/>
              <a:gdLst>
                <a:gd name="T0" fmla="*/ 23 w 130"/>
                <a:gd name="T1" fmla="*/ 107 h 130"/>
                <a:gd name="T2" fmla="*/ 107 w 130"/>
                <a:gd name="T3" fmla="*/ 107 h 130"/>
                <a:gd name="T4" fmla="*/ 107 w 130"/>
                <a:gd name="T5" fmla="*/ 23 h 130"/>
                <a:gd name="T6" fmla="*/ 23 w 130"/>
                <a:gd name="T7" fmla="*/ 23 h 130"/>
                <a:gd name="T8" fmla="*/ 23 w 130"/>
                <a:gd name="T9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30">
                  <a:moveTo>
                    <a:pt x="23" y="107"/>
                  </a:moveTo>
                  <a:cubicBezTo>
                    <a:pt x="46" y="130"/>
                    <a:pt x="83" y="130"/>
                    <a:pt x="107" y="107"/>
                  </a:cubicBezTo>
                  <a:cubicBezTo>
                    <a:pt x="130" y="84"/>
                    <a:pt x="130" y="46"/>
                    <a:pt x="107" y="23"/>
                  </a:cubicBezTo>
                  <a:cubicBezTo>
                    <a:pt x="83" y="0"/>
                    <a:pt x="46" y="0"/>
                    <a:pt x="23" y="23"/>
                  </a:cubicBezTo>
                  <a:cubicBezTo>
                    <a:pt x="0" y="46"/>
                    <a:pt x="0" y="84"/>
                    <a:pt x="23" y="107"/>
                  </a:cubicBezTo>
                  <a:close/>
                </a:path>
              </a:pathLst>
            </a:custGeom>
            <a:solidFill>
              <a:srgbClr val="C0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6" name="Freeform 223">
              <a:extLst>
                <a:ext uri="{FF2B5EF4-FFF2-40B4-BE49-F238E27FC236}">
                  <a16:creationId xmlns:a16="http://schemas.microsoft.com/office/drawing/2014/main" id="{2BD64D5E-D4B8-4B14-BF07-2330FC322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" y="4087"/>
              <a:ext cx="56" cy="40"/>
            </a:xfrm>
            <a:custGeom>
              <a:avLst/>
              <a:gdLst>
                <a:gd name="T0" fmla="*/ 24 w 24"/>
                <a:gd name="T1" fmla="*/ 17 h 17"/>
                <a:gd name="T2" fmla="*/ 0 w 24"/>
                <a:gd name="T3" fmla="*/ 0 h 17"/>
                <a:gd name="T4" fmla="*/ 24 w 24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7">
                  <a:moveTo>
                    <a:pt x="24" y="17"/>
                  </a:moveTo>
                  <a:cubicBezTo>
                    <a:pt x="13" y="17"/>
                    <a:pt x="3" y="11"/>
                    <a:pt x="0" y="0"/>
                  </a:cubicBezTo>
                  <a:cubicBezTo>
                    <a:pt x="10" y="0"/>
                    <a:pt x="20" y="7"/>
                    <a:pt x="24" y="17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7" name="Freeform 224">
              <a:extLst>
                <a:ext uri="{FF2B5EF4-FFF2-40B4-BE49-F238E27FC236}">
                  <a16:creationId xmlns:a16="http://schemas.microsoft.com/office/drawing/2014/main" id="{0C6C585D-D47D-4C81-A01A-A01F13DB3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" y="4004"/>
              <a:ext cx="95" cy="43"/>
            </a:xfrm>
            <a:custGeom>
              <a:avLst/>
              <a:gdLst>
                <a:gd name="T0" fmla="*/ 0 w 40"/>
                <a:gd name="T1" fmla="*/ 10 h 18"/>
                <a:gd name="T2" fmla="*/ 40 w 40"/>
                <a:gd name="T3" fmla="*/ 8 h 18"/>
                <a:gd name="T4" fmla="*/ 0 w 40"/>
                <a:gd name="T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18">
                  <a:moveTo>
                    <a:pt x="0" y="10"/>
                  </a:moveTo>
                  <a:cubicBezTo>
                    <a:pt x="11" y="1"/>
                    <a:pt x="27" y="0"/>
                    <a:pt x="40" y="8"/>
                  </a:cubicBezTo>
                  <a:cubicBezTo>
                    <a:pt x="29" y="17"/>
                    <a:pt x="13" y="18"/>
                    <a:pt x="0" y="1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8" name="Freeform 225">
              <a:extLst>
                <a:ext uri="{FF2B5EF4-FFF2-40B4-BE49-F238E27FC236}">
                  <a16:creationId xmlns:a16="http://schemas.microsoft.com/office/drawing/2014/main" id="{1E6C29D7-421C-4D2A-BDB8-9C9E9797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3900"/>
              <a:ext cx="43" cy="95"/>
            </a:xfrm>
            <a:custGeom>
              <a:avLst/>
              <a:gdLst>
                <a:gd name="T0" fmla="*/ 10 w 18"/>
                <a:gd name="T1" fmla="*/ 40 h 40"/>
                <a:gd name="T2" fmla="*/ 8 w 18"/>
                <a:gd name="T3" fmla="*/ 0 h 40"/>
                <a:gd name="T4" fmla="*/ 10 w 18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0">
                  <a:moveTo>
                    <a:pt x="10" y="40"/>
                  </a:moveTo>
                  <a:cubicBezTo>
                    <a:pt x="1" y="29"/>
                    <a:pt x="0" y="13"/>
                    <a:pt x="8" y="0"/>
                  </a:cubicBezTo>
                  <a:cubicBezTo>
                    <a:pt x="17" y="11"/>
                    <a:pt x="18" y="28"/>
                    <a:pt x="10" y="4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9" name="Freeform 226">
              <a:extLst>
                <a:ext uri="{FF2B5EF4-FFF2-40B4-BE49-F238E27FC236}">
                  <a16:creationId xmlns:a16="http://schemas.microsoft.com/office/drawing/2014/main" id="{2EB36572-4256-419B-99FD-5D5C3F10A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" y="3971"/>
              <a:ext cx="31" cy="66"/>
            </a:xfrm>
            <a:custGeom>
              <a:avLst/>
              <a:gdLst>
                <a:gd name="T0" fmla="*/ 7 w 13"/>
                <a:gd name="T1" fmla="*/ 28 h 28"/>
                <a:gd name="T2" fmla="*/ 6 w 13"/>
                <a:gd name="T3" fmla="*/ 0 h 28"/>
                <a:gd name="T4" fmla="*/ 7 w 1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8">
                  <a:moveTo>
                    <a:pt x="7" y="28"/>
                  </a:moveTo>
                  <a:cubicBezTo>
                    <a:pt x="1" y="20"/>
                    <a:pt x="0" y="9"/>
                    <a:pt x="6" y="0"/>
                  </a:cubicBezTo>
                  <a:cubicBezTo>
                    <a:pt x="12" y="8"/>
                    <a:pt x="13" y="19"/>
                    <a:pt x="7" y="28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0" name="Freeform 227">
              <a:extLst>
                <a:ext uri="{FF2B5EF4-FFF2-40B4-BE49-F238E27FC236}">
                  <a16:creationId xmlns:a16="http://schemas.microsoft.com/office/drawing/2014/main" id="{358F1046-8BBA-4A0F-8CC1-DDA80994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" y="3983"/>
              <a:ext cx="36" cy="35"/>
            </a:xfrm>
            <a:custGeom>
              <a:avLst/>
              <a:gdLst>
                <a:gd name="T0" fmla="*/ 0 w 15"/>
                <a:gd name="T1" fmla="*/ 1 h 15"/>
                <a:gd name="T2" fmla="*/ 15 w 15"/>
                <a:gd name="T3" fmla="*/ 14 h 15"/>
                <a:gd name="T4" fmla="*/ 0 w 1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cubicBezTo>
                    <a:pt x="0" y="9"/>
                    <a:pt x="6" y="15"/>
                    <a:pt x="15" y="14"/>
                  </a:cubicBezTo>
                  <a:cubicBezTo>
                    <a:pt x="15" y="6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1" name="Freeform 228">
              <a:extLst>
                <a:ext uri="{FF2B5EF4-FFF2-40B4-BE49-F238E27FC236}">
                  <a16:creationId xmlns:a16="http://schemas.microsoft.com/office/drawing/2014/main" id="{3EAC64F9-0FB1-461D-83C9-F14A67831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" y="3947"/>
              <a:ext cx="33" cy="36"/>
            </a:xfrm>
            <a:custGeom>
              <a:avLst/>
              <a:gdLst>
                <a:gd name="T0" fmla="*/ 14 w 14"/>
                <a:gd name="T1" fmla="*/ 0 h 15"/>
                <a:gd name="T2" fmla="*/ 0 w 14"/>
                <a:gd name="T3" fmla="*/ 15 h 15"/>
                <a:gd name="T4" fmla="*/ 14 w 1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cubicBezTo>
                    <a:pt x="5" y="0"/>
                    <a:pt x="0" y="7"/>
                    <a:pt x="0" y="15"/>
                  </a:cubicBezTo>
                  <a:cubicBezTo>
                    <a:pt x="9" y="15"/>
                    <a:pt x="14" y="9"/>
                    <a:pt x="14" y="0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2" name="Freeform 229">
              <a:extLst>
                <a:ext uri="{FF2B5EF4-FFF2-40B4-BE49-F238E27FC236}">
                  <a16:creationId xmlns:a16="http://schemas.microsoft.com/office/drawing/2014/main" id="{95B2C113-C858-4C6F-81D1-3A67C647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8" y="4028"/>
              <a:ext cx="64" cy="31"/>
            </a:xfrm>
            <a:custGeom>
              <a:avLst/>
              <a:gdLst>
                <a:gd name="T0" fmla="*/ 27 w 27"/>
                <a:gd name="T1" fmla="*/ 6 h 13"/>
                <a:gd name="T2" fmla="*/ 0 w 27"/>
                <a:gd name="T3" fmla="*/ 7 h 13"/>
                <a:gd name="T4" fmla="*/ 27 w 27"/>
                <a:gd name="T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13">
                  <a:moveTo>
                    <a:pt x="27" y="6"/>
                  </a:moveTo>
                  <a:cubicBezTo>
                    <a:pt x="19" y="12"/>
                    <a:pt x="8" y="13"/>
                    <a:pt x="0" y="7"/>
                  </a:cubicBezTo>
                  <a:cubicBezTo>
                    <a:pt x="7" y="1"/>
                    <a:pt x="18" y="0"/>
                    <a:pt x="27" y="6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3" name="Freeform 230">
              <a:extLst>
                <a:ext uri="{FF2B5EF4-FFF2-40B4-BE49-F238E27FC236}">
                  <a16:creationId xmlns:a16="http://schemas.microsoft.com/office/drawing/2014/main" id="{C22E716A-71FD-43AB-B578-AE1183E1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" y="3992"/>
              <a:ext cx="17" cy="327"/>
            </a:xfrm>
            <a:custGeom>
              <a:avLst/>
              <a:gdLst>
                <a:gd name="T0" fmla="*/ 8 w 17"/>
                <a:gd name="T1" fmla="*/ 0 h 327"/>
                <a:gd name="T2" fmla="*/ 5 w 17"/>
                <a:gd name="T3" fmla="*/ 164 h 327"/>
                <a:gd name="T4" fmla="*/ 0 w 17"/>
                <a:gd name="T5" fmla="*/ 327 h 327"/>
                <a:gd name="T6" fmla="*/ 8 w 17"/>
                <a:gd name="T7" fmla="*/ 327 h 327"/>
                <a:gd name="T8" fmla="*/ 17 w 17"/>
                <a:gd name="T9" fmla="*/ 327 h 327"/>
                <a:gd name="T10" fmla="*/ 12 w 17"/>
                <a:gd name="T11" fmla="*/ 164 h 327"/>
                <a:gd name="T12" fmla="*/ 8 w 17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327">
                  <a:moveTo>
                    <a:pt x="8" y="0"/>
                  </a:moveTo>
                  <a:lnTo>
                    <a:pt x="5" y="164"/>
                  </a:lnTo>
                  <a:lnTo>
                    <a:pt x="0" y="327"/>
                  </a:lnTo>
                  <a:lnTo>
                    <a:pt x="8" y="327"/>
                  </a:lnTo>
                  <a:lnTo>
                    <a:pt x="17" y="327"/>
                  </a:lnTo>
                  <a:lnTo>
                    <a:pt x="12" y="164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4" name="Freeform 231">
              <a:extLst>
                <a:ext uri="{FF2B5EF4-FFF2-40B4-BE49-F238E27FC236}">
                  <a16:creationId xmlns:a16="http://schemas.microsoft.com/office/drawing/2014/main" id="{8DDC65E2-3F0B-4505-9C55-D233015D5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9" y="4037"/>
              <a:ext cx="57" cy="57"/>
            </a:xfrm>
            <a:custGeom>
              <a:avLst/>
              <a:gdLst>
                <a:gd name="T0" fmla="*/ 0 w 57"/>
                <a:gd name="T1" fmla="*/ 0 h 57"/>
                <a:gd name="T2" fmla="*/ 26 w 57"/>
                <a:gd name="T3" fmla="*/ 29 h 57"/>
                <a:gd name="T4" fmla="*/ 55 w 57"/>
                <a:gd name="T5" fmla="*/ 57 h 57"/>
                <a:gd name="T6" fmla="*/ 55 w 57"/>
                <a:gd name="T7" fmla="*/ 57 h 57"/>
                <a:gd name="T8" fmla="*/ 57 w 57"/>
                <a:gd name="T9" fmla="*/ 55 h 57"/>
                <a:gd name="T10" fmla="*/ 28 w 57"/>
                <a:gd name="T11" fmla="*/ 29 h 57"/>
                <a:gd name="T12" fmla="*/ 0 w 57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7">
                  <a:moveTo>
                    <a:pt x="0" y="0"/>
                  </a:moveTo>
                  <a:lnTo>
                    <a:pt x="26" y="29"/>
                  </a:lnTo>
                  <a:lnTo>
                    <a:pt x="55" y="57"/>
                  </a:lnTo>
                  <a:lnTo>
                    <a:pt x="55" y="57"/>
                  </a:lnTo>
                  <a:lnTo>
                    <a:pt x="57" y="55"/>
                  </a:lnTo>
                  <a:lnTo>
                    <a:pt x="28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5" name="Freeform 232">
              <a:extLst>
                <a:ext uri="{FF2B5EF4-FFF2-40B4-BE49-F238E27FC236}">
                  <a16:creationId xmlns:a16="http://schemas.microsoft.com/office/drawing/2014/main" id="{F6A487B0-DD2D-4D7D-99B8-DB1B3EA7A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4059"/>
              <a:ext cx="73" cy="73"/>
            </a:xfrm>
            <a:custGeom>
              <a:avLst/>
              <a:gdLst>
                <a:gd name="T0" fmla="*/ 73 w 73"/>
                <a:gd name="T1" fmla="*/ 0 h 73"/>
                <a:gd name="T2" fmla="*/ 35 w 73"/>
                <a:gd name="T3" fmla="*/ 33 h 73"/>
                <a:gd name="T4" fmla="*/ 0 w 73"/>
                <a:gd name="T5" fmla="*/ 68 h 73"/>
                <a:gd name="T6" fmla="*/ 2 w 73"/>
                <a:gd name="T7" fmla="*/ 71 h 73"/>
                <a:gd name="T8" fmla="*/ 4 w 73"/>
                <a:gd name="T9" fmla="*/ 73 h 73"/>
                <a:gd name="T10" fmla="*/ 40 w 73"/>
                <a:gd name="T11" fmla="*/ 35 h 73"/>
                <a:gd name="T12" fmla="*/ 73 w 73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73">
                  <a:moveTo>
                    <a:pt x="73" y="0"/>
                  </a:moveTo>
                  <a:lnTo>
                    <a:pt x="35" y="33"/>
                  </a:lnTo>
                  <a:lnTo>
                    <a:pt x="0" y="68"/>
                  </a:lnTo>
                  <a:lnTo>
                    <a:pt x="2" y="71"/>
                  </a:lnTo>
                  <a:lnTo>
                    <a:pt x="4" y="73"/>
                  </a:lnTo>
                  <a:lnTo>
                    <a:pt x="40" y="35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6" name="Freeform 233">
              <a:extLst>
                <a:ext uri="{FF2B5EF4-FFF2-40B4-BE49-F238E27FC236}">
                  <a16:creationId xmlns:a16="http://schemas.microsoft.com/office/drawing/2014/main" id="{D07A783F-5929-479D-A34A-69E4C47BA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" y="4002"/>
              <a:ext cx="42" cy="40"/>
            </a:xfrm>
            <a:custGeom>
              <a:avLst/>
              <a:gdLst>
                <a:gd name="T0" fmla="*/ 42 w 42"/>
                <a:gd name="T1" fmla="*/ 0 h 40"/>
                <a:gd name="T2" fmla="*/ 21 w 42"/>
                <a:gd name="T3" fmla="*/ 19 h 40"/>
                <a:gd name="T4" fmla="*/ 0 w 42"/>
                <a:gd name="T5" fmla="*/ 40 h 40"/>
                <a:gd name="T6" fmla="*/ 2 w 42"/>
                <a:gd name="T7" fmla="*/ 40 h 40"/>
                <a:gd name="T8" fmla="*/ 2 w 42"/>
                <a:gd name="T9" fmla="*/ 40 h 40"/>
                <a:gd name="T10" fmla="*/ 21 w 42"/>
                <a:gd name="T11" fmla="*/ 21 h 40"/>
                <a:gd name="T12" fmla="*/ 42 w 42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0">
                  <a:moveTo>
                    <a:pt x="42" y="0"/>
                  </a:moveTo>
                  <a:lnTo>
                    <a:pt x="21" y="19"/>
                  </a:lnTo>
                  <a:lnTo>
                    <a:pt x="0" y="40"/>
                  </a:lnTo>
                  <a:lnTo>
                    <a:pt x="2" y="40"/>
                  </a:lnTo>
                  <a:lnTo>
                    <a:pt x="2" y="40"/>
                  </a:lnTo>
                  <a:lnTo>
                    <a:pt x="21" y="21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7" name="Freeform 234">
              <a:extLst>
                <a:ext uri="{FF2B5EF4-FFF2-40B4-BE49-F238E27FC236}">
                  <a16:creationId xmlns:a16="http://schemas.microsoft.com/office/drawing/2014/main" id="{1846505A-9A1C-4A98-976D-2841E5D25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" y="3872"/>
              <a:ext cx="310" cy="307"/>
            </a:xfrm>
            <a:custGeom>
              <a:avLst/>
              <a:gdLst>
                <a:gd name="T0" fmla="*/ 23 w 131"/>
                <a:gd name="T1" fmla="*/ 107 h 130"/>
                <a:gd name="T2" fmla="*/ 107 w 131"/>
                <a:gd name="T3" fmla="*/ 107 h 130"/>
                <a:gd name="T4" fmla="*/ 107 w 131"/>
                <a:gd name="T5" fmla="*/ 23 h 130"/>
                <a:gd name="T6" fmla="*/ 23 w 131"/>
                <a:gd name="T7" fmla="*/ 23 h 130"/>
                <a:gd name="T8" fmla="*/ 23 w 131"/>
                <a:gd name="T9" fmla="*/ 10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130">
                  <a:moveTo>
                    <a:pt x="23" y="107"/>
                  </a:moveTo>
                  <a:cubicBezTo>
                    <a:pt x="47" y="130"/>
                    <a:pt x="84" y="130"/>
                    <a:pt x="107" y="107"/>
                  </a:cubicBezTo>
                  <a:cubicBezTo>
                    <a:pt x="131" y="84"/>
                    <a:pt x="131" y="46"/>
                    <a:pt x="107" y="23"/>
                  </a:cubicBezTo>
                  <a:cubicBezTo>
                    <a:pt x="84" y="0"/>
                    <a:pt x="47" y="0"/>
                    <a:pt x="23" y="23"/>
                  </a:cubicBezTo>
                  <a:cubicBezTo>
                    <a:pt x="0" y="46"/>
                    <a:pt x="0" y="84"/>
                    <a:pt x="23" y="107"/>
                  </a:cubicBezTo>
                  <a:close/>
                </a:path>
              </a:pathLst>
            </a:custGeom>
            <a:solidFill>
              <a:srgbClr val="C0D1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8" name="Freeform 235">
              <a:extLst>
                <a:ext uri="{FF2B5EF4-FFF2-40B4-BE49-F238E27FC236}">
                  <a16:creationId xmlns:a16="http://schemas.microsoft.com/office/drawing/2014/main" id="{FE54DB68-B764-416F-A045-2D25DA2EB7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3" y="4087"/>
              <a:ext cx="55" cy="40"/>
            </a:xfrm>
            <a:custGeom>
              <a:avLst/>
              <a:gdLst>
                <a:gd name="T0" fmla="*/ 23 w 23"/>
                <a:gd name="T1" fmla="*/ 17 h 17"/>
                <a:gd name="T2" fmla="*/ 0 w 23"/>
                <a:gd name="T3" fmla="*/ 0 h 17"/>
                <a:gd name="T4" fmla="*/ 23 w 23"/>
                <a:gd name="T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7">
                  <a:moveTo>
                    <a:pt x="23" y="17"/>
                  </a:moveTo>
                  <a:cubicBezTo>
                    <a:pt x="13" y="17"/>
                    <a:pt x="3" y="11"/>
                    <a:pt x="0" y="0"/>
                  </a:cubicBezTo>
                  <a:cubicBezTo>
                    <a:pt x="10" y="0"/>
                    <a:pt x="20" y="7"/>
                    <a:pt x="23" y="17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9" name="Freeform 236">
              <a:extLst>
                <a:ext uri="{FF2B5EF4-FFF2-40B4-BE49-F238E27FC236}">
                  <a16:creationId xmlns:a16="http://schemas.microsoft.com/office/drawing/2014/main" id="{17F7E769-17A3-4508-9B9B-EDDC84D2F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8" y="4004"/>
              <a:ext cx="92" cy="43"/>
            </a:xfrm>
            <a:custGeom>
              <a:avLst/>
              <a:gdLst>
                <a:gd name="T0" fmla="*/ 0 w 39"/>
                <a:gd name="T1" fmla="*/ 10 h 18"/>
                <a:gd name="T2" fmla="*/ 39 w 39"/>
                <a:gd name="T3" fmla="*/ 8 h 18"/>
                <a:gd name="T4" fmla="*/ 0 w 39"/>
                <a:gd name="T5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18">
                  <a:moveTo>
                    <a:pt x="0" y="10"/>
                  </a:moveTo>
                  <a:cubicBezTo>
                    <a:pt x="11" y="1"/>
                    <a:pt x="27" y="0"/>
                    <a:pt x="39" y="8"/>
                  </a:cubicBezTo>
                  <a:cubicBezTo>
                    <a:pt x="28" y="17"/>
                    <a:pt x="12" y="18"/>
                    <a:pt x="0" y="1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0" name="Freeform 237">
              <a:extLst>
                <a:ext uri="{FF2B5EF4-FFF2-40B4-BE49-F238E27FC236}">
                  <a16:creationId xmlns:a16="http://schemas.microsoft.com/office/drawing/2014/main" id="{AC5B19A0-0F4D-4224-AF5E-FED3CFA6C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3900"/>
              <a:ext cx="43" cy="95"/>
            </a:xfrm>
            <a:custGeom>
              <a:avLst/>
              <a:gdLst>
                <a:gd name="T0" fmla="*/ 10 w 18"/>
                <a:gd name="T1" fmla="*/ 40 h 40"/>
                <a:gd name="T2" fmla="*/ 8 w 18"/>
                <a:gd name="T3" fmla="*/ 0 h 40"/>
                <a:gd name="T4" fmla="*/ 10 w 18"/>
                <a:gd name="T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0">
                  <a:moveTo>
                    <a:pt x="10" y="40"/>
                  </a:moveTo>
                  <a:cubicBezTo>
                    <a:pt x="1" y="29"/>
                    <a:pt x="0" y="13"/>
                    <a:pt x="8" y="0"/>
                  </a:cubicBezTo>
                  <a:cubicBezTo>
                    <a:pt x="17" y="11"/>
                    <a:pt x="18" y="28"/>
                    <a:pt x="10" y="40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1" name="Freeform 238">
              <a:extLst>
                <a:ext uri="{FF2B5EF4-FFF2-40B4-BE49-F238E27FC236}">
                  <a16:creationId xmlns:a16="http://schemas.microsoft.com/office/drawing/2014/main" id="{646F04FD-7BC4-4EA9-A042-88AEB9093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3" y="3971"/>
              <a:ext cx="30" cy="66"/>
            </a:xfrm>
            <a:custGeom>
              <a:avLst/>
              <a:gdLst>
                <a:gd name="T0" fmla="*/ 7 w 13"/>
                <a:gd name="T1" fmla="*/ 28 h 28"/>
                <a:gd name="T2" fmla="*/ 6 w 13"/>
                <a:gd name="T3" fmla="*/ 0 h 28"/>
                <a:gd name="T4" fmla="*/ 7 w 1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8">
                  <a:moveTo>
                    <a:pt x="7" y="28"/>
                  </a:moveTo>
                  <a:cubicBezTo>
                    <a:pt x="0" y="20"/>
                    <a:pt x="0" y="9"/>
                    <a:pt x="6" y="0"/>
                  </a:cubicBezTo>
                  <a:cubicBezTo>
                    <a:pt x="12" y="8"/>
                    <a:pt x="13" y="19"/>
                    <a:pt x="7" y="28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2" name="Freeform 239">
              <a:extLst>
                <a:ext uri="{FF2B5EF4-FFF2-40B4-BE49-F238E27FC236}">
                  <a16:creationId xmlns:a16="http://schemas.microsoft.com/office/drawing/2014/main" id="{2CD4D2C8-E224-47B7-9CA4-42066DDBD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3" y="3983"/>
              <a:ext cx="35" cy="35"/>
            </a:xfrm>
            <a:custGeom>
              <a:avLst/>
              <a:gdLst>
                <a:gd name="T0" fmla="*/ 0 w 15"/>
                <a:gd name="T1" fmla="*/ 1 h 15"/>
                <a:gd name="T2" fmla="*/ 15 w 15"/>
                <a:gd name="T3" fmla="*/ 14 h 15"/>
                <a:gd name="T4" fmla="*/ 0 w 15"/>
                <a:gd name="T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5">
                  <a:moveTo>
                    <a:pt x="0" y="1"/>
                  </a:moveTo>
                  <a:cubicBezTo>
                    <a:pt x="0" y="9"/>
                    <a:pt x="6" y="15"/>
                    <a:pt x="15" y="14"/>
                  </a:cubicBezTo>
                  <a:cubicBezTo>
                    <a:pt x="14" y="6"/>
                    <a:pt x="8" y="0"/>
                    <a:pt x="0" y="1"/>
                  </a:cubicBezTo>
                  <a:close/>
                </a:path>
              </a:pathLst>
            </a:custGeom>
            <a:solidFill>
              <a:srgbClr val="8EBC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3" name="Freeform 240">
              <a:extLst>
                <a:ext uri="{FF2B5EF4-FFF2-40B4-BE49-F238E27FC236}">
                  <a16:creationId xmlns:a16="http://schemas.microsoft.com/office/drawing/2014/main" id="{3191D631-2543-4579-AB06-5BFA525EF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3" y="3947"/>
              <a:ext cx="34" cy="36"/>
            </a:xfrm>
            <a:custGeom>
              <a:avLst/>
              <a:gdLst>
                <a:gd name="T0" fmla="*/ 14 w 14"/>
                <a:gd name="T1" fmla="*/ 0 h 15"/>
                <a:gd name="T2" fmla="*/ 0 w 14"/>
                <a:gd name="T3" fmla="*/ 15 h 15"/>
                <a:gd name="T4" fmla="*/ 14 w 14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15">
                  <a:moveTo>
                    <a:pt x="14" y="0"/>
                  </a:moveTo>
                  <a:cubicBezTo>
                    <a:pt x="5" y="0"/>
                    <a:pt x="0" y="7"/>
                    <a:pt x="0" y="15"/>
                  </a:cubicBezTo>
                  <a:cubicBezTo>
                    <a:pt x="9" y="15"/>
                    <a:pt x="14" y="9"/>
                    <a:pt x="14" y="0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4" name="Freeform 241">
              <a:extLst>
                <a:ext uri="{FF2B5EF4-FFF2-40B4-BE49-F238E27FC236}">
                  <a16:creationId xmlns:a16="http://schemas.microsoft.com/office/drawing/2014/main" id="{4A10DAB5-18F2-492F-A650-9BFF23D08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" y="4028"/>
              <a:ext cx="67" cy="31"/>
            </a:xfrm>
            <a:custGeom>
              <a:avLst/>
              <a:gdLst>
                <a:gd name="T0" fmla="*/ 28 w 28"/>
                <a:gd name="T1" fmla="*/ 6 h 13"/>
                <a:gd name="T2" fmla="*/ 0 w 28"/>
                <a:gd name="T3" fmla="*/ 7 h 13"/>
                <a:gd name="T4" fmla="*/ 28 w 28"/>
                <a:gd name="T5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13">
                  <a:moveTo>
                    <a:pt x="28" y="6"/>
                  </a:moveTo>
                  <a:cubicBezTo>
                    <a:pt x="20" y="12"/>
                    <a:pt x="9" y="13"/>
                    <a:pt x="0" y="7"/>
                  </a:cubicBezTo>
                  <a:cubicBezTo>
                    <a:pt x="8" y="1"/>
                    <a:pt x="19" y="0"/>
                    <a:pt x="28" y="6"/>
                  </a:cubicBezTo>
                  <a:close/>
                </a:path>
              </a:pathLst>
            </a:custGeom>
            <a:solidFill>
              <a:srgbClr val="759B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5" name="Freeform 242">
              <a:extLst>
                <a:ext uri="{FF2B5EF4-FFF2-40B4-BE49-F238E27FC236}">
                  <a16:creationId xmlns:a16="http://schemas.microsoft.com/office/drawing/2014/main" id="{E84456F1-9BE7-45D4-892E-E224FE981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7" y="3992"/>
              <a:ext cx="14" cy="327"/>
            </a:xfrm>
            <a:custGeom>
              <a:avLst/>
              <a:gdLst>
                <a:gd name="T0" fmla="*/ 7 w 14"/>
                <a:gd name="T1" fmla="*/ 0 h 327"/>
                <a:gd name="T2" fmla="*/ 5 w 14"/>
                <a:gd name="T3" fmla="*/ 164 h 327"/>
                <a:gd name="T4" fmla="*/ 0 w 14"/>
                <a:gd name="T5" fmla="*/ 327 h 327"/>
                <a:gd name="T6" fmla="*/ 7 w 14"/>
                <a:gd name="T7" fmla="*/ 327 h 327"/>
                <a:gd name="T8" fmla="*/ 14 w 14"/>
                <a:gd name="T9" fmla="*/ 327 h 327"/>
                <a:gd name="T10" fmla="*/ 12 w 14"/>
                <a:gd name="T11" fmla="*/ 164 h 327"/>
                <a:gd name="T12" fmla="*/ 7 w 14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327">
                  <a:moveTo>
                    <a:pt x="7" y="0"/>
                  </a:moveTo>
                  <a:lnTo>
                    <a:pt x="5" y="164"/>
                  </a:lnTo>
                  <a:lnTo>
                    <a:pt x="0" y="327"/>
                  </a:lnTo>
                  <a:lnTo>
                    <a:pt x="7" y="327"/>
                  </a:lnTo>
                  <a:lnTo>
                    <a:pt x="14" y="327"/>
                  </a:lnTo>
                  <a:lnTo>
                    <a:pt x="12" y="164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6" name="Freeform 243">
              <a:extLst>
                <a:ext uri="{FF2B5EF4-FFF2-40B4-BE49-F238E27FC236}">
                  <a16:creationId xmlns:a16="http://schemas.microsoft.com/office/drawing/2014/main" id="{6BF5485E-144A-49DA-BB50-07CF61C1F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7" y="4037"/>
              <a:ext cx="60" cy="57"/>
            </a:xfrm>
            <a:custGeom>
              <a:avLst/>
              <a:gdLst>
                <a:gd name="T0" fmla="*/ 0 w 60"/>
                <a:gd name="T1" fmla="*/ 0 h 57"/>
                <a:gd name="T2" fmla="*/ 29 w 60"/>
                <a:gd name="T3" fmla="*/ 29 h 57"/>
                <a:gd name="T4" fmla="*/ 55 w 60"/>
                <a:gd name="T5" fmla="*/ 57 h 57"/>
                <a:gd name="T6" fmla="*/ 57 w 60"/>
                <a:gd name="T7" fmla="*/ 57 h 57"/>
                <a:gd name="T8" fmla="*/ 60 w 60"/>
                <a:gd name="T9" fmla="*/ 55 h 57"/>
                <a:gd name="T10" fmla="*/ 31 w 60"/>
                <a:gd name="T11" fmla="*/ 29 h 57"/>
                <a:gd name="T12" fmla="*/ 0 w 60"/>
                <a:gd name="T13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57">
                  <a:moveTo>
                    <a:pt x="0" y="0"/>
                  </a:moveTo>
                  <a:lnTo>
                    <a:pt x="29" y="29"/>
                  </a:lnTo>
                  <a:lnTo>
                    <a:pt x="55" y="57"/>
                  </a:lnTo>
                  <a:lnTo>
                    <a:pt x="57" y="57"/>
                  </a:lnTo>
                  <a:lnTo>
                    <a:pt x="60" y="55"/>
                  </a:lnTo>
                  <a:lnTo>
                    <a:pt x="31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7" name="Freeform 244">
              <a:extLst>
                <a:ext uri="{FF2B5EF4-FFF2-40B4-BE49-F238E27FC236}">
                  <a16:creationId xmlns:a16="http://schemas.microsoft.com/office/drawing/2014/main" id="{62F66F67-58AA-4B71-8DC6-B9F87FE15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2" y="4059"/>
              <a:ext cx="76" cy="73"/>
            </a:xfrm>
            <a:custGeom>
              <a:avLst/>
              <a:gdLst>
                <a:gd name="T0" fmla="*/ 76 w 76"/>
                <a:gd name="T1" fmla="*/ 0 h 73"/>
                <a:gd name="T2" fmla="*/ 38 w 76"/>
                <a:gd name="T3" fmla="*/ 33 h 73"/>
                <a:gd name="T4" fmla="*/ 0 w 76"/>
                <a:gd name="T5" fmla="*/ 68 h 73"/>
                <a:gd name="T6" fmla="*/ 2 w 76"/>
                <a:gd name="T7" fmla="*/ 71 h 73"/>
                <a:gd name="T8" fmla="*/ 7 w 76"/>
                <a:gd name="T9" fmla="*/ 73 h 73"/>
                <a:gd name="T10" fmla="*/ 40 w 76"/>
                <a:gd name="T11" fmla="*/ 35 h 73"/>
                <a:gd name="T12" fmla="*/ 76 w 76"/>
                <a:gd name="T1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73">
                  <a:moveTo>
                    <a:pt x="76" y="0"/>
                  </a:moveTo>
                  <a:lnTo>
                    <a:pt x="38" y="33"/>
                  </a:lnTo>
                  <a:lnTo>
                    <a:pt x="0" y="68"/>
                  </a:lnTo>
                  <a:lnTo>
                    <a:pt x="2" y="71"/>
                  </a:lnTo>
                  <a:lnTo>
                    <a:pt x="7" y="73"/>
                  </a:lnTo>
                  <a:lnTo>
                    <a:pt x="40" y="35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8" name="Freeform 245">
              <a:extLst>
                <a:ext uri="{FF2B5EF4-FFF2-40B4-BE49-F238E27FC236}">
                  <a16:creationId xmlns:a16="http://schemas.microsoft.com/office/drawing/2014/main" id="{4E9A788E-3AC4-4B48-8A06-7C364431A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4" y="4002"/>
              <a:ext cx="40" cy="40"/>
            </a:xfrm>
            <a:custGeom>
              <a:avLst/>
              <a:gdLst>
                <a:gd name="T0" fmla="*/ 40 w 40"/>
                <a:gd name="T1" fmla="*/ 0 h 40"/>
                <a:gd name="T2" fmla="*/ 22 w 40"/>
                <a:gd name="T3" fmla="*/ 19 h 40"/>
                <a:gd name="T4" fmla="*/ 0 w 40"/>
                <a:gd name="T5" fmla="*/ 40 h 40"/>
                <a:gd name="T6" fmla="*/ 0 w 40"/>
                <a:gd name="T7" fmla="*/ 40 h 40"/>
                <a:gd name="T8" fmla="*/ 3 w 40"/>
                <a:gd name="T9" fmla="*/ 40 h 40"/>
                <a:gd name="T10" fmla="*/ 22 w 40"/>
                <a:gd name="T11" fmla="*/ 21 h 40"/>
                <a:gd name="T12" fmla="*/ 40 w 4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lnTo>
                    <a:pt x="22" y="19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3" y="40"/>
                  </a:lnTo>
                  <a:lnTo>
                    <a:pt x="22" y="21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AEA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9" name="Rectangle 246">
              <a:extLst>
                <a:ext uri="{FF2B5EF4-FFF2-40B4-BE49-F238E27FC236}">
                  <a16:creationId xmlns:a16="http://schemas.microsoft.com/office/drawing/2014/main" id="{3C91B190-F63A-4C24-86AD-08AA74E2E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3796"/>
              <a:ext cx="1013" cy="523"/>
            </a:xfrm>
            <a:prstGeom prst="rect">
              <a:avLst/>
            </a:prstGeom>
            <a:solidFill>
              <a:srgbClr val="F0E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0" name="Rectangle 247">
              <a:extLst>
                <a:ext uri="{FF2B5EF4-FFF2-40B4-BE49-F238E27FC236}">
                  <a16:creationId xmlns:a16="http://schemas.microsoft.com/office/drawing/2014/main" id="{ADF9678D-18D3-4B73-A31E-7B4153D73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7" y="4250"/>
              <a:ext cx="1027" cy="69"/>
            </a:xfrm>
            <a:prstGeom prst="rect">
              <a:avLst/>
            </a:prstGeom>
            <a:solidFill>
              <a:srgbClr val="DAD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1" name="Rectangle 248">
              <a:extLst>
                <a:ext uri="{FF2B5EF4-FFF2-40B4-BE49-F238E27FC236}">
                  <a16:creationId xmlns:a16="http://schemas.microsoft.com/office/drawing/2014/main" id="{92AD8ED7-9CB3-4185-84FC-C9D98D300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1" y="3831"/>
              <a:ext cx="329" cy="486"/>
            </a:xfrm>
            <a:prstGeom prst="rect">
              <a:avLst/>
            </a:pr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2" name="Rectangle 249">
              <a:extLst>
                <a:ext uri="{FF2B5EF4-FFF2-40B4-BE49-F238E27FC236}">
                  <a16:creationId xmlns:a16="http://schemas.microsoft.com/office/drawing/2014/main" id="{7F836CD9-C83E-4A18-BFBE-156B62525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3796"/>
              <a:ext cx="528" cy="412"/>
            </a:xfrm>
            <a:prstGeom prst="rect">
              <a:avLst/>
            </a:prstGeom>
            <a:solidFill>
              <a:srgbClr val="DF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3" name="Freeform 250">
              <a:extLst>
                <a:ext uri="{FF2B5EF4-FFF2-40B4-BE49-F238E27FC236}">
                  <a16:creationId xmlns:a16="http://schemas.microsoft.com/office/drawing/2014/main" id="{56C89C0A-CF0B-4A8E-847A-D8ECC25DC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" y="3796"/>
              <a:ext cx="528" cy="412"/>
            </a:xfrm>
            <a:custGeom>
              <a:avLst/>
              <a:gdLst>
                <a:gd name="T0" fmla="*/ 24 w 528"/>
                <a:gd name="T1" fmla="*/ 393 h 412"/>
                <a:gd name="T2" fmla="*/ 24 w 528"/>
                <a:gd name="T3" fmla="*/ 0 h 412"/>
                <a:gd name="T4" fmla="*/ 0 w 528"/>
                <a:gd name="T5" fmla="*/ 0 h 412"/>
                <a:gd name="T6" fmla="*/ 0 w 528"/>
                <a:gd name="T7" fmla="*/ 412 h 412"/>
                <a:gd name="T8" fmla="*/ 528 w 528"/>
                <a:gd name="T9" fmla="*/ 412 h 412"/>
                <a:gd name="T10" fmla="*/ 528 w 528"/>
                <a:gd name="T11" fmla="*/ 393 h 412"/>
                <a:gd name="T12" fmla="*/ 24 w 528"/>
                <a:gd name="T13" fmla="*/ 393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8" h="412">
                  <a:moveTo>
                    <a:pt x="24" y="393"/>
                  </a:moveTo>
                  <a:lnTo>
                    <a:pt x="24" y="0"/>
                  </a:lnTo>
                  <a:lnTo>
                    <a:pt x="0" y="0"/>
                  </a:lnTo>
                  <a:lnTo>
                    <a:pt x="0" y="412"/>
                  </a:lnTo>
                  <a:lnTo>
                    <a:pt x="528" y="412"/>
                  </a:lnTo>
                  <a:lnTo>
                    <a:pt x="528" y="393"/>
                  </a:lnTo>
                  <a:lnTo>
                    <a:pt x="24" y="3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4" name="Rectangle 251">
              <a:extLst>
                <a:ext uri="{FF2B5EF4-FFF2-40B4-BE49-F238E27FC236}">
                  <a16:creationId xmlns:a16="http://schemas.microsoft.com/office/drawing/2014/main" id="{79F358FD-3D44-4A45-A2D3-8346436C0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6" y="3820"/>
              <a:ext cx="294" cy="255"/>
            </a:xfrm>
            <a:prstGeom prst="rect">
              <a:avLst/>
            </a:prstGeom>
            <a:solidFill>
              <a:srgbClr val="DF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5" name="Rectangle 252">
              <a:extLst>
                <a:ext uri="{FF2B5EF4-FFF2-40B4-BE49-F238E27FC236}">
                  <a16:creationId xmlns:a16="http://schemas.microsoft.com/office/drawing/2014/main" id="{ECA86296-B893-45BD-9A49-C89126A04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6" y="4134"/>
              <a:ext cx="294" cy="183"/>
            </a:xfrm>
            <a:prstGeom prst="rect">
              <a:avLst/>
            </a:prstGeom>
            <a:solidFill>
              <a:srgbClr val="DFEF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6" name="Rectangle 253">
              <a:extLst>
                <a:ext uri="{FF2B5EF4-FFF2-40B4-BE49-F238E27FC236}">
                  <a16:creationId xmlns:a16="http://schemas.microsoft.com/office/drawing/2014/main" id="{018B7DB5-7C9D-4C80-941D-627EE68339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7" y="3820"/>
              <a:ext cx="19" cy="499"/>
            </a:xfrm>
            <a:prstGeom prst="rect">
              <a:avLst/>
            </a:pr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7" name="Rectangle 254">
              <a:extLst>
                <a:ext uri="{FF2B5EF4-FFF2-40B4-BE49-F238E27FC236}">
                  <a16:creationId xmlns:a16="http://schemas.microsoft.com/office/drawing/2014/main" id="{CD8D3305-3C5A-4A13-9BBF-07C6470C7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8" y="3820"/>
              <a:ext cx="19" cy="499"/>
            </a:xfrm>
            <a:prstGeom prst="rect">
              <a:avLst/>
            </a:pr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8" name="Freeform 255">
              <a:extLst>
                <a:ext uri="{FF2B5EF4-FFF2-40B4-BE49-F238E27FC236}">
                  <a16:creationId xmlns:a16="http://schemas.microsoft.com/office/drawing/2014/main" id="{F4F95CDA-2DDA-4E40-8C57-7778BF01E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4" y="92"/>
                    <a:pt x="30" y="92"/>
                  </a:cubicBezTo>
                  <a:cubicBezTo>
                    <a:pt x="47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9" name="Freeform 256">
              <a:extLst>
                <a:ext uri="{FF2B5EF4-FFF2-40B4-BE49-F238E27FC236}">
                  <a16:creationId xmlns:a16="http://schemas.microsoft.com/office/drawing/2014/main" id="{FDF7CD23-FBB0-46D4-8B2E-5BCB86499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3" y="92"/>
                    <a:pt x="30" y="92"/>
                  </a:cubicBezTo>
                  <a:cubicBezTo>
                    <a:pt x="46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0" name="Freeform 257">
              <a:extLst>
                <a:ext uri="{FF2B5EF4-FFF2-40B4-BE49-F238E27FC236}">
                  <a16:creationId xmlns:a16="http://schemas.microsoft.com/office/drawing/2014/main" id="{CA02B971-A426-43C7-A536-2A35645BB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3" y="92"/>
                    <a:pt x="30" y="92"/>
                  </a:cubicBezTo>
                  <a:cubicBezTo>
                    <a:pt x="46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1" name="Freeform 258">
              <a:extLst>
                <a:ext uri="{FF2B5EF4-FFF2-40B4-BE49-F238E27FC236}">
                  <a16:creationId xmlns:a16="http://schemas.microsoft.com/office/drawing/2014/main" id="{4544D5EC-9203-4F11-A4B0-0B9BC456F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715"/>
              <a:ext cx="139" cy="218"/>
            </a:xfrm>
            <a:custGeom>
              <a:avLst/>
              <a:gdLst>
                <a:gd name="T0" fmla="*/ 0 w 59"/>
                <a:gd name="T1" fmla="*/ 0 h 92"/>
                <a:gd name="T2" fmla="*/ 0 w 59"/>
                <a:gd name="T3" fmla="*/ 62 h 92"/>
                <a:gd name="T4" fmla="*/ 29 w 59"/>
                <a:gd name="T5" fmla="*/ 92 h 92"/>
                <a:gd name="T6" fmla="*/ 59 w 59"/>
                <a:gd name="T7" fmla="*/ 62 h 92"/>
                <a:gd name="T8" fmla="*/ 59 w 59"/>
                <a:gd name="T9" fmla="*/ 0 h 92"/>
                <a:gd name="T10" fmla="*/ 0 w 59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3" y="92"/>
                    <a:pt x="29" y="92"/>
                  </a:cubicBezTo>
                  <a:cubicBezTo>
                    <a:pt x="46" y="92"/>
                    <a:pt x="59" y="78"/>
                    <a:pt x="59" y="62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2" name="Freeform 259">
              <a:extLst>
                <a:ext uri="{FF2B5EF4-FFF2-40B4-BE49-F238E27FC236}">
                  <a16:creationId xmlns:a16="http://schemas.microsoft.com/office/drawing/2014/main" id="{09DBDF94-9E9E-4A2B-A3B9-C555CDFE3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4" y="92"/>
                    <a:pt x="30" y="92"/>
                  </a:cubicBezTo>
                  <a:cubicBezTo>
                    <a:pt x="47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3" name="Freeform 260">
              <a:extLst>
                <a:ext uri="{FF2B5EF4-FFF2-40B4-BE49-F238E27FC236}">
                  <a16:creationId xmlns:a16="http://schemas.microsoft.com/office/drawing/2014/main" id="{C8989550-458E-4818-B842-9FF9ABABA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3" y="92"/>
                    <a:pt x="30" y="92"/>
                  </a:cubicBezTo>
                  <a:cubicBezTo>
                    <a:pt x="46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4" name="Freeform 261">
              <a:extLst>
                <a:ext uri="{FF2B5EF4-FFF2-40B4-BE49-F238E27FC236}">
                  <a16:creationId xmlns:a16="http://schemas.microsoft.com/office/drawing/2014/main" id="{CBFC3CC7-44D9-4028-8D8E-CBF857CFA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3715"/>
              <a:ext cx="140" cy="218"/>
            </a:xfrm>
            <a:custGeom>
              <a:avLst/>
              <a:gdLst>
                <a:gd name="T0" fmla="*/ 0 w 59"/>
                <a:gd name="T1" fmla="*/ 0 h 92"/>
                <a:gd name="T2" fmla="*/ 0 w 59"/>
                <a:gd name="T3" fmla="*/ 62 h 92"/>
                <a:gd name="T4" fmla="*/ 29 w 59"/>
                <a:gd name="T5" fmla="*/ 92 h 92"/>
                <a:gd name="T6" fmla="*/ 59 w 59"/>
                <a:gd name="T7" fmla="*/ 62 h 92"/>
                <a:gd name="T8" fmla="*/ 59 w 59"/>
                <a:gd name="T9" fmla="*/ 0 h 92"/>
                <a:gd name="T10" fmla="*/ 0 w 59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3" y="92"/>
                    <a:pt x="29" y="92"/>
                  </a:cubicBezTo>
                  <a:cubicBezTo>
                    <a:pt x="46" y="92"/>
                    <a:pt x="59" y="78"/>
                    <a:pt x="59" y="62"/>
                  </a:cubicBezTo>
                  <a:cubicBezTo>
                    <a:pt x="59" y="0"/>
                    <a:pt x="59" y="0"/>
                    <a:pt x="5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5" name="Freeform 262">
              <a:extLst>
                <a:ext uri="{FF2B5EF4-FFF2-40B4-BE49-F238E27FC236}">
                  <a16:creationId xmlns:a16="http://schemas.microsoft.com/office/drawing/2014/main" id="{F3BD7A16-7AB6-40EF-975E-EEB272053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4" y="3715"/>
              <a:ext cx="142" cy="218"/>
            </a:xfrm>
            <a:custGeom>
              <a:avLst/>
              <a:gdLst>
                <a:gd name="T0" fmla="*/ 0 w 60"/>
                <a:gd name="T1" fmla="*/ 0 h 92"/>
                <a:gd name="T2" fmla="*/ 0 w 60"/>
                <a:gd name="T3" fmla="*/ 62 h 92"/>
                <a:gd name="T4" fmla="*/ 30 w 60"/>
                <a:gd name="T5" fmla="*/ 92 h 92"/>
                <a:gd name="T6" fmla="*/ 60 w 60"/>
                <a:gd name="T7" fmla="*/ 62 h 92"/>
                <a:gd name="T8" fmla="*/ 60 w 60"/>
                <a:gd name="T9" fmla="*/ 0 h 92"/>
                <a:gd name="T10" fmla="*/ 0 w 60"/>
                <a:gd name="T1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" h="92">
                  <a:moveTo>
                    <a:pt x="0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0" y="78"/>
                    <a:pt x="14" y="92"/>
                    <a:pt x="30" y="92"/>
                  </a:cubicBezTo>
                  <a:cubicBezTo>
                    <a:pt x="47" y="92"/>
                    <a:pt x="60" y="78"/>
                    <a:pt x="60" y="62"/>
                  </a:cubicBezTo>
                  <a:cubicBezTo>
                    <a:pt x="60" y="0"/>
                    <a:pt x="60" y="0"/>
                    <a:pt x="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6" name="Freeform 263">
              <a:extLst>
                <a:ext uri="{FF2B5EF4-FFF2-40B4-BE49-F238E27FC236}">
                  <a16:creationId xmlns:a16="http://schemas.microsoft.com/office/drawing/2014/main" id="{B4B9040F-1D1F-48C4-BFCC-C20A683D9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" y="3483"/>
              <a:ext cx="295" cy="232"/>
            </a:xfrm>
            <a:custGeom>
              <a:avLst/>
              <a:gdLst>
                <a:gd name="T0" fmla="*/ 87 w 125"/>
                <a:gd name="T1" fmla="*/ 0 h 98"/>
                <a:gd name="T2" fmla="*/ 0 w 125"/>
                <a:gd name="T3" fmla="*/ 98 h 98"/>
                <a:gd name="T4" fmla="*/ 60 w 125"/>
                <a:gd name="T5" fmla="*/ 98 h 98"/>
                <a:gd name="T6" fmla="*/ 125 w 125"/>
                <a:gd name="T7" fmla="*/ 0 h 98"/>
                <a:gd name="T8" fmla="*/ 87 w 125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98">
                  <a:moveTo>
                    <a:pt x="87" y="0"/>
                  </a:moveTo>
                  <a:cubicBezTo>
                    <a:pt x="58" y="33"/>
                    <a:pt x="29" y="65"/>
                    <a:pt x="0" y="98"/>
                  </a:cubicBezTo>
                  <a:cubicBezTo>
                    <a:pt x="20" y="98"/>
                    <a:pt x="40" y="98"/>
                    <a:pt x="60" y="98"/>
                  </a:cubicBezTo>
                  <a:cubicBezTo>
                    <a:pt x="82" y="65"/>
                    <a:pt x="103" y="33"/>
                    <a:pt x="125" y="0"/>
                  </a:cubicBezTo>
                  <a:cubicBezTo>
                    <a:pt x="112" y="0"/>
                    <a:pt x="99" y="0"/>
                    <a:pt x="87" y="0"/>
                  </a:cubicBez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7" name="Freeform 264">
              <a:extLst>
                <a:ext uri="{FF2B5EF4-FFF2-40B4-BE49-F238E27FC236}">
                  <a16:creationId xmlns:a16="http://schemas.microsoft.com/office/drawing/2014/main" id="{FBF3036E-C007-45EB-A3DD-B9A4A6787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3483"/>
              <a:ext cx="243" cy="232"/>
            </a:xfrm>
            <a:custGeom>
              <a:avLst/>
              <a:gdLst>
                <a:gd name="T0" fmla="*/ 65 w 103"/>
                <a:gd name="T1" fmla="*/ 0 h 98"/>
                <a:gd name="T2" fmla="*/ 0 w 103"/>
                <a:gd name="T3" fmla="*/ 98 h 98"/>
                <a:gd name="T4" fmla="*/ 60 w 103"/>
                <a:gd name="T5" fmla="*/ 98 h 98"/>
                <a:gd name="T6" fmla="*/ 103 w 103"/>
                <a:gd name="T7" fmla="*/ 0 h 98"/>
                <a:gd name="T8" fmla="*/ 65 w 103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98">
                  <a:moveTo>
                    <a:pt x="65" y="0"/>
                  </a:moveTo>
                  <a:cubicBezTo>
                    <a:pt x="43" y="33"/>
                    <a:pt x="22" y="65"/>
                    <a:pt x="0" y="98"/>
                  </a:cubicBezTo>
                  <a:cubicBezTo>
                    <a:pt x="20" y="98"/>
                    <a:pt x="40" y="98"/>
                    <a:pt x="60" y="98"/>
                  </a:cubicBezTo>
                  <a:cubicBezTo>
                    <a:pt x="74" y="65"/>
                    <a:pt x="89" y="33"/>
                    <a:pt x="103" y="0"/>
                  </a:cubicBezTo>
                  <a:cubicBezTo>
                    <a:pt x="90" y="0"/>
                    <a:pt x="77" y="0"/>
                    <a:pt x="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8" name="Freeform 265">
              <a:extLst>
                <a:ext uri="{FF2B5EF4-FFF2-40B4-BE49-F238E27FC236}">
                  <a16:creationId xmlns:a16="http://schemas.microsoft.com/office/drawing/2014/main" id="{E771826C-5C2F-4432-B1E2-9B10738378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9" y="3483"/>
              <a:ext cx="191" cy="232"/>
            </a:xfrm>
            <a:custGeom>
              <a:avLst/>
              <a:gdLst>
                <a:gd name="T0" fmla="*/ 43 w 81"/>
                <a:gd name="T1" fmla="*/ 0 h 98"/>
                <a:gd name="T2" fmla="*/ 0 w 81"/>
                <a:gd name="T3" fmla="*/ 98 h 98"/>
                <a:gd name="T4" fmla="*/ 60 w 81"/>
                <a:gd name="T5" fmla="*/ 98 h 98"/>
                <a:gd name="T6" fmla="*/ 81 w 81"/>
                <a:gd name="T7" fmla="*/ 0 h 98"/>
                <a:gd name="T8" fmla="*/ 43 w 81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8">
                  <a:moveTo>
                    <a:pt x="43" y="0"/>
                  </a:moveTo>
                  <a:cubicBezTo>
                    <a:pt x="29" y="33"/>
                    <a:pt x="14" y="65"/>
                    <a:pt x="0" y="98"/>
                  </a:cubicBezTo>
                  <a:cubicBezTo>
                    <a:pt x="20" y="98"/>
                    <a:pt x="40" y="98"/>
                    <a:pt x="60" y="98"/>
                  </a:cubicBezTo>
                  <a:cubicBezTo>
                    <a:pt x="67" y="65"/>
                    <a:pt x="74" y="33"/>
                    <a:pt x="81" y="0"/>
                  </a:cubicBezTo>
                  <a:cubicBezTo>
                    <a:pt x="68" y="0"/>
                    <a:pt x="56" y="0"/>
                    <a:pt x="43" y="0"/>
                  </a:cubicBez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9" name="Freeform 266">
              <a:extLst>
                <a:ext uri="{FF2B5EF4-FFF2-40B4-BE49-F238E27FC236}">
                  <a16:creationId xmlns:a16="http://schemas.microsoft.com/office/drawing/2014/main" id="{D678EFAE-08E6-4DB2-A4BC-0238EACF0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1" y="3483"/>
              <a:ext cx="139" cy="232"/>
            </a:xfrm>
            <a:custGeom>
              <a:avLst/>
              <a:gdLst>
                <a:gd name="T0" fmla="*/ 21 w 59"/>
                <a:gd name="T1" fmla="*/ 0 h 98"/>
                <a:gd name="T2" fmla="*/ 0 w 59"/>
                <a:gd name="T3" fmla="*/ 98 h 98"/>
                <a:gd name="T4" fmla="*/ 59 w 59"/>
                <a:gd name="T5" fmla="*/ 98 h 98"/>
                <a:gd name="T6" fmla="*/ 59 w 59"/>
                <a:gd name="T7" fmla="*/ 0 h 98"/>
                <a:gd name="T8" fmla="*/ 21 w 59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98">
                  <a:moveTo>
                    <a:pt x="21" y="0"/>
                  </a:moveTo>
                  <a:cubicBezTo>
                    <a:pt x="14" y="33"/>
                    <a:pt x="7" y="65"/>
                    <a:pt x="0" y="98"/>
                  </a:cubicBezTo>
                  <a:cubicBezTo>
                    <a:pt x="19" y="98"/>
                    <a:pt x="39" y="98"/>
                    <a:pt x="59" y="98"/>
                  </a:cubicBezTo>
                  <a:cubicBezTo>
                    <a:pt x="59" y="65"/>
                    <a:pt x="59" y="33"/>
                    <a:pt x="59" y="0"/>
                  </a:cubicBezTo>
                  <a:cubicBezTo>
                    <a:pt x="46" y="0"/>
                    <a:pt x="34" y="0"/>
                    <a:pt x="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0" name="Freeform 267">
              <a:extLst>
                <a:ext uri="{FF2B5EF4-FFF2-40B4-BE49-F238E27FC236}">
                  <a16:creationId xmlns:a16="http://schemas.microsoft.com/office/drawing/2014/main" id="{1BC27FAE-40BC-43EE-B570-09EB3F4D9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" y="3483"/>
              <a:ext cx="142" cy="232"/>
            </a:xfrm>
            <a:custGeom>
              <a:avLst/>
              <a:gdLst>
                <a:gd name="T0" fmla="*/ 0 w 60"/>
                <a:gd name="T1" fmla="*/ 0 h 98"/>
                <a:gd name="T2" fmla="*/ 0 w 60"/>
                <a:gd name="T3" fmla="*/ 98 h 98"/>
                <a:gd name="T4" fmla="*/ 60 w 60"/>
                <a:gd name="T5" fmla="*/ 98 h 98"/>
                <a:gd name="T6" fmla="*/ 38 w 60"/>
                <a:gd name="T7" fmla="*/ 0 h 98"/>
                <a:gd name="T8" fmla="*/ 0 w 60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8">
                  <a:moveTo>
                    <a:pt x="0" y="0"/>
                  </a:moveTo>
                  <a:cubicBezTo>
                    <a:pt x="0" y="33"/>
                    <a:pt x="0" y="65"/>
                    <a:pt x="0" y="98"/>
                  </a:cubicBezTo>
                  <a:cubicBezTo>
                    <a:pt x="20" y="98"/>
                    <a:pt x="40" y="98"/>
                    <a:pt x="60" y="98"/>
                  </a:cubicBezTo>
                  <a:cubicBezTo>
                    <a:pt x="53" y="65"/>
                    <a:pt x="46" y="33"/>
                    <a:pt x="38" y="0"/>
                  </a:cubicBezTo>
                  <a:cubicBezTo>
                    <a:pt x="26" y="0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1" name="Freeform 268">
              <a:extLst>
                <a:ext uri="{FF2B5EF4-FFF2-40B4-BE49-F238E27FC236}">
                  <a16:creationId xmlns:a16="http://schemas.microsoft.com/office/drawing/2014/main" id="{1EC3A00C-D72B-4E88-9ACA-C9EC8AEDB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" y="3483"/>
              <a:ext cx="194" cy="232"/>
            </a:xfrm>
            <a:custGeom>
              <a:avLst/>
              <a:gdLst>
                <a:gd name="T0" fmla="*/ 0 w 82"/>
                <a:gd name="T1" fmla="*/ 0 h 98"/>
                <a:gd name="T2" fmla="*/ 22 w 82"/>
                <a:gd name="T3" fmla="*/ 98 h 98"/>
                <a:gd name="T4" fmla="*/ 82 w 82"/>
                <a:gd name="T5" fmla="*/ 98 h 98"/>
                <a:gd name="T6" fmla="*/ 39 w 82"/>
                <a:gd name="T7" fmla="*/ 0 h 98"/>
                <a:gd name="T8" fmla="*/ 0 w 8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98">
                  <a:moveTo>
                    <a:pt x="0" y="0"/>
                  </a:moveTo>
                  <a:cubicBezTo>
                    <a:pt x="8" y="33"/>
                    <a:pt x="15" y="65"/>
                    <a:pt x="22" y="98"/>
                  </a:cubicBezTo>
                  <a:cubicBezTo>
                    <a:pt x="42" y="98"/>
                    <a:pt x="62" y="98"/>
                    <a:pt x="82" y="98"/>
                  </a:cubicBezTo>
                  <a:cubicBezTo>
                    <a:pt x="67" y="65"/>
                    <a:pt x="53" y="33"/>
                    <a:pt x="39" y="0"/>
                  </a:cubicBezTo>
                  <a:cubicBezTo>
                    <a:pt x="26" y="0"/>
                    <a:pt x="13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2" name="Freeform 269">
              <a:extLst>
                <a:ext uri="{FF2B5EF4-FFF2-40B4-BE49-F238E27FC236}">
                  <a16:creationId xmlns:a16="http://schemas.microsoft.com/office/drawing/2014/main" id="{A7613A9C-7518-4BD7-A20C-9B5C339EA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483"/>
              <a:ext cx="242" cy="232"/>
            </a:xfrm>
            <a:custGeom>
              <a:avLst/>
              <a:gdLst>
                <a:gd name="T0" fmla="*/ 0 w 102"/>
                <a:gd name="T1" fmla="*/ 0 h 98"/>
                <a:gd name="T2" fmla="*/ 43 w 102"/>
                <a:gd name="T3" fmla="*/ 98 h 98"/>
                <a:gd name="T4" fmla="*/ 102 w 102"/>
                <a:gd name="T5" fmla="*/ 98 h 98"/>
                <a:gd name="T6" fmla="*/ 38 w 102"/>
                <a:gd name="T7" fmla="*/ 0 h 98"/>
                <a:gd name="T8" fmla="*/ 0 w 102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98">
                  <a:moveTo>
                    <a:pt x="0" y="0"/>
                  </a:moveTo>
                  <a:cubicBezTo>
                    <a:pt x="14" y="33"/>
                    <a:pt x="28" y="65"/>
                    <a:pt x="43" y="98"/>
                  </a:cubicBezTo>
                  <a:cubicBezTo>
                    <a:pt x="63" y="98"/>
                    <a:pt x="82" y="98"/>
                    <a:pt x="102" y="98"/>
                  </a:cubicBezTo>
                  <a:cubicBezTo>
                    <a:pt x="81" y="65"/>
                    <a:pt x="59" y="33"/>
                    <a:pt x="38" y="0"/>
                  </a:cubicBezTo>
                  <a:cubicBezTo>
                    <a:pt x="25" y="0"/>
                    <a:pt x="12" y="0"/>
                    <a:pt x="0" y="0"/>
                  </a:cubicBezTo>
                  <a:close/>
                </a:path>
              </a:pathLst>
            </a:cu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3" name="Freeform 270">
              <a:extLst>
                <a:ext uri="{FF2B5EF4-FFF2-40B4-BE49-F238E27FC236}">
                  <a16:creationId xmlns:a16="http://schemas.microsoft.com/office/drawing/2014/main" id="{6BF27D84-D433-4672-9848-9103E8F50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3483"/>
              <a:ext cx="294" cy="232"/>
            </a:xfrm>
            <a:custGeom>
              <a:avLst/>
              <a:gdLst>
                <a:gd name="T0" fmla="*/ 64 w 124"/>
                <a:gd name="T1" fmla="*/ 98 h 98"/>
                <a:gd name="T2" fmla="*/ 124 w 124"/>
                <a:gd name="T3" fmla="*/ 98 h 98"/>
                <a:gd name="T4" fmla="*/ 38 w 124"/>
                <a:gd name="T5" fmla="*/ 0 h 98"/>
                <a:gd name="T6" fmla="*/ 0 w 124"/>
                <a:gd name="T7" fmla="*/ 0 h 98"/>
                <a:gd name="T8" fmla="*/ 64 w 124"/>
                <a:gd name="T9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98">
                  <a:moveTo>
                    <a:pt x="64" y="98"/>
                  </a:moveTo>
                  <a:cubicBezTo>
                    <a:pt x="84" y="98"/>
                    <a:pt x="104" y="98"/>
                    <a:pt x="124" y="98"/>
                  </a:cubicBezTo>
                  <a:cubicBezTo>
                    <a:pt x="95" y="65"/>
                    <a:pt x="67" y="33"/>
                    <a:pt x="38" y="0"/>
                  </a:cubicBezTo>
                  <a:cubicBezTo>
                    <a:pt x="25" y="0"/>
                    <a:pt x="12" y="0"/>
                    <a:pt x="0" y="0"/>
                  </a:cubicBezTo>
                  <a:cubicBezTo>
                    <a:pt x="21" y="33"/>
                    <a:pt x="43" y="65"/>
                    <a:pt x="64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4" name="Rectangle 271">
              <a:extLst>
                <a:ext uri="{FF2B5EF4-FFF2-40B4-BE49-F238E27FC236}">
                  <a16:creationId xmlns:a16="http://schemas.microsoft.com/office/drawing/2014/main" id="{2890928D-3246-435B-A0B5-100352D5E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" y="3436"/>
              <a:ext cx="90" cy="47"/>
            </a:xfrm>
            <a:prstGeom prst="rect">
              <a:avLst/>
            </a:pr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5" name="Rectangle 272">
              <a:extLst>
                <a:ext uri="{FF2B5EF4-FFF2-40B4-BE49-F238E27FC236}">
                  <a16:creationId xmlns:a16="http://schemas.microsoft.com/office/drawing/2014/main" id="{D751004F-59A3-44E3-BD61-2F29C37166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8" y="3436"/>
              <a:ext cx="92" cy="47"/>
            </a:xfrm>
            <a:prstGeom prst="rect">
              <a:avLst/>
            </a:pr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6" name="Rectangle 273">
              <a:extLst>
                <a:ext uri="{FF2B5EF4-FFF2-40B4-BE49-F238E27FC236}">
                  <a16:creationId xmlns:a16="http://schemas.microsoft.com/office/drawing/2014/main" id="{78DEC4CB-36F1-4DBF-A3CB-21241135FB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0" y="3436"/>
              <a:ext cx="90" cy="47"/>
            </a:xfrm>
            <a:prstGeom prst="rect">
              <a:avLst/>
            </a:pr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7" name="Rectangle 274">
              <a:extLst>
                <a:ext uri="{FF2B5EF4-FFF2-40B4-BE49-F238E27FC236}">
                  <a16:creationId xmlns:a16="http://schemas.microsoft.com/office/drawing/2014/main" id="{242FFBB3-2F42-4531-BC43-07709D284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0" y="3436"/>
              <a:ext cx="90" cy="47"/>
            </a:xfrm>
            <a:prstGeom prst="rect">
              <a:avLst/>
            </a:pr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8" name="Rectangle 275">
              <a:extLst>
                <a:ext uri="{FF2B5EF4-FFF2-40B4-BE49-F238E27FC236}">
                  <a16:creationId xmlns:a16="http://schemas.microsoft.com/office/drawing/2014/main" id="{9FDF618A-B43B-452D-8CBC-49E544230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" y="3436"/>
              <a:ext cx="90" cy="47"/>
            </a:xfrm>
            <a:prstGeom prst="rect">
              <a:avLst/>
            </a:pr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9" name="Rectangle 276">
              <a:extLst>
                <a:ext uri="{FF2B5EF4-FFF2-40B4-BE49-F238E27FC236}">
                  <a16:creationId xmlns:a16="http://schemas.microsoft.com/office/drawing/2014/main" id="{9163ED7D-49E3-410D-93F9-C480FC044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0" y="3436"/>
              <a:ext cx="92" cy="47"/>
            </a:xfrm>
            <a:prstGeom prst="rect">
              <a:avLst/>
            </a:pr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0" name="Rectangle 277">
              <a:extLst>
                <a:ext uri="{FF2B5EF4-FFF2-40B4-BE49-F238E27FC236}">
                  <a16:creationId xmlns:a16="http://schemas.microsoft.com/office/drawing/2014/main" id="{6E816B69-CF68-423B-B367-6B6E177A4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3436"/>
              <a:ext cx="90" cy="47"/>
            </a:xfrm>
            <a:prstGeom prst="rect">
              <a:avLst/>
            </a:prstGeom>
            <a:solidFill>
              <a:srgbClr val="EE6A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1" name="Rectangle 278">
              <a:extLst>
                <a:ext uri="{FF2B5EF4-FFF2-40B4-BE49-F238E27FC236}">
                  <a16:creationId xmlns:a16="http://schemas.microsoft.com/office/drawing/2014/main" id="{6DE2E8DB-DEF8-43C0-A804-C29D7B5E0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2" y="3436"/>
              <a:ext cx="90" cy="47"/>
            </a:xfrm>
            <a:prstGeom prst="rect">
              <a:avLst/>
            </a:prstGeom>
            <a:solidFill>
              <a:srgbClr val="E9EC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2" name="Freeform 279">
              <a:extLst>
                <a:ext uri="{FF2B5EF4-FFF2-40B4-BE49-F238E27FC236}">
                  <a16:creationId xmlns:a16="http://schemas.microsoft.com/office/drawing/2014/main" id="{6F1B0870-F37D-46AA-903B-7B469EF8C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1" y="3315"/>
              <a:ext cx="1387" cy="1392"/>
            </a:xfrm>
            <a:custGeom>
              <a:avLst/>
              <a:gdLst>
                <a:gd name="T0" fmla="*/ 385 w 586"/>
                <a:gd name="T1" fmla="*/ 51 h 588"/>
                <a:gd name="T2" fmla="*/ 535 w 586"/>
                <a:gd name="T3" fmla="*/ 201 h 588"/>
                <a:gd name="T4" fmla="*/ 535 w 586"/>
                <a:gd name="T5" fmla="*/ 385 h 588"/>
                <a:gd name="T6" fmla="*/ 531 w 586"/>
                <a:gd name="T7" fmla="*/ 389 h 588"/>
                <a:gd name="T8" fmla="*/ 531 w 586"/>
                <a:gd name="T9" fmla="*/ 588 h 588"/>
                <a:gd name="T10" fmla="*/ 181 w 586"/>
                <a:gd name="T11" fmla="*/ 588 h 588"/>
                <a:gd name="T12" fmla="*/ 181 w 586"/>
                <a:gd name="T13" fmla="*/ 515 h 588"/>
                <a:gd name="T14" fmla="*/ 51 w 586"/>
                <a:gd name="T15" fmla="*/ 385 h 588"/>
                <a:gd name="T16" fmla="*/ 51 w 586"/>
                <a:gd name="T17" fmla="*/ 201 h 588"/>
                <a:gd name="T18" fmla="*/ 201 w 586"/>
                <a:gd name="T19" fmla="*/ 51 h 588"/>
                <a:gd name="T20" fmla="*/ 385 w 586"/>
                <a:gd name="T21" fmla="*/ 51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6" h="588">
                  <a:moveTo>
                    <a:pt x="385" y="51"/>
                  </a:moveTo>
                  <a:cubicBezTo>
                    <a:pt x="535" y="201"/>
                    <a:pt x="535" y="201"/>
                    <a:pt x="535" y="201"/>
                  </a:cubicBezTo>
                  <a:cubicBezTo>
                    <a:pt x="586" y="252"/>
                    <a:pt x="586" y="334"/>
                    <a:pt x="535" y="385"/>
                  </a:cubicBezTo>
                  <a:cubicBezTo>
                    <a:pt x="531" y="389"/>
                    <a:pt x="531" y="389"/>
                    <a:pt x="531" y="389"/>
                  </a:cubicBezTo>
                  <a:cubicBezTo>
                    <a:pt x="531" y="588"/>
                    <a:pt x="531" y="588"/>
                    <a:pt x="531" y="588"/>
                  </a:cubicBezTo>
                  <a:cubicBezTo>
                    <a:pt x="181" y="588"/>
                    <a:pt x="181" y="588"/>
                    <a:pt x="181" y="588"/>
                  </a:cubicBezTo>
                  <a:cubicBezTo>
                    <a:pt x="181" y="515"/>
                    <a:pt x="181" y="515"/>
                    <a:pt x="181" y="515"/>
                  </a:cubicBezTo>
                  <a:cubicBezTo>
                    <a:pt x="51" y="385"/>
                    <a:pt x="51" y="385"/>
                    <a:pt x="51" y="385"/>
                  </a:cubicBezTo>
                  <a:cubicBezTo>
                    <a:pt x="0" y="334"/>
                    <a:pt x="0" y="252"/>
                    <a:pt x="51" y="201"/>
                  </a:cubicBezTo>
                  <a:cubicBezTo>
                    <a:pt x="201" y="51"/>
                    <a:pt x="201" y="51"/>
                    <a:pt x="201" y="51"/>
                  </a:cubicBezTo>
                  <a:cubicBezTo>
                    <a:pt x="252" y="0"/>
                    <a:pt x="334" y="0"/>
                    <a:pt x="385" y="51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3" name="Freeform 280">
              <a:extLst>
                <a:ext uri="{FF2B5EF4-FFF2-40B4-BE49-F238E27FC236}">
                  <a16:creationId xmlns:a16="http://schemas.microsoft.com/office/drawing/2014/main" id="{F1AE1219-A184-4608-A1A8-ADB5A56F4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5" y="3552"/>
              <a:ext cx="1020" cy="556"/>
            </a:xfrm>
            <a:custGeom>
              <a:avLst/>
              <a:gdLst>
                <a:gd name="T0" fmla="*/ 10 w 431"/>
                <a:gd name="T1" fmla="*/ 36 h 235"/>
                <a:gd name="T2" fmla="*/ 36 w 431"/>
                <a:gd name="T3" fmla="*/ 98 h 235"/>
                <a:gd name="T4" fmla="*/ 360 w 431"/>
                <a:gd name="T5" fmla="*/ 225 h 235"/>
                <a:gd name="T6" fmla="*/ 421 w 431"/>
                <a:gd name="T7" fmla="*/ 199 h 235"/>
                <a:gd name="T8" fmla="*/ 395 w 431"/>
                <a:gd name="T9" fmla="*/ 137 h 235"/>
                <a:gd name="T10" fmla="*/ 71 w 431"/>
                <a:gd name="T11" fmla="*/ 10 h 235"/>
                <a:gd name="T12" fmla="*/ 10 w 431"/>
                <a:gd name="T13" fmla="*/ 3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1" h="235">
                  <a:moveTo>
                    <a:pt x="10" y="36"/>
                  </a:moveTo>
                  <a:cubicBezTo>
                    <a:pt x="0" y="61"/>
                    <a:pt x="12" y="88"/>
                    <a:pt x="36" y="98"/>
                  </a:cubicBezTo>
                  <a:cubicBezTo>
                    <a:pt x="360" y="225"/>
                    <a:pt x="360" y="225"/>
                    <a:pt x="360" y="225"/>
                  </a:cubicBezTo>
                  <a:cubicBezTo>
                    <a:pt x="384" y="235"/>
                    <a:pt x="412" y="223"/>
                    <a:pt x="421" y="199"/>
                  </a:cubicBezTo>
                  <a:cubicBezTo>
                    <a:pt x="431" y="174"/>
                    <a:pt x="419" y="147"/>
                    <a:pt x="395" y="137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47" y="0"/>
                    <a:pt x="19" y="12"/>
                    <a:pt x="10" y="36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4" name="Freeform 281">
              <a:extLst>
                <a:ext uri="{FF2B5EF4-FFF2-40B4-BE49-F238E27FC236}">
                  <a16:creationId xmlns:a16="http://schemas.microsoft.com/office/drawing/2014/main" id="{0BC53793-8FB6-401F-9237-E48B7AF57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8" y="3194"/>
              <a:ext cx="1017" cy="557"/>
            </a:xfrm>
            <a:custGeom>
              <a:avLst/>
              <a:gdLst>
                <a:gd name="T0" fmla="*/ 9 w 430"/>
                <a:gd name="T1" fmla="*/ 36 h 235"/>
                <a:gd name="T2" fmla="*/ 36 w 430"/>
                <a:gd name="T3" fmla="*/ 97 h 235"/>
                <a:gd name="T4" fmla="*/ 359 w 430"/>
                <a:gd name="T5" fmla="*/ 225 h 235"/>
                <a:gd name="T6" fmla="*/ 421 w 430"/>
                <a:gd name="T7" fmla="*/ 198 h 235"/>
                <a:gd name="T8" fmla="*/ 394 w 430"/>
                <a:gd name="T9" fmla="*/ 137 h 235"/>
                <a:gd name="T10" fmla="*/ 70 w 430"/>
                <a:gd name="T11" fmla="*/ 10 h 235"/>
                <a:gd name="T12" fmla="*/ 9 w 430"/>
                <a:gd name="T13" fmla="*/ 3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235">
                  <a:moveTo>
                    <a:pt x="9" y="36"/>
                  </a:moveTo>
                  <a:cubicBezTo>
                    <a:pt x="0" y="60"/>
                    <a:pt x="11" y="88"/>
                    <a:pt x="36" y="97"/>
                  </a:cubicBezTo>
                  <a:cubicBezTo>
                    <a:pt x="359" y="225"/>
                    <a:pt x="359" y="225"/>
                    <a:pt x="359" y="225"/>
                  </a:cubicBezTo>
                  <a:cubicBezTo>
                    <a:pt x="384" y="235"/>
                    <a:pt x="411" y="223"/>
                    <a:pt x="421" y="198"/>
                  </a:cubicBezTo>
                  <a:cubicBezTo>
                    <a:pt x="430" y="174"/>
                    <a:pt x="418" y="147"/>
                    <a:pt x="394" y="137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46" y="0"/>
                    <a:pt x="19" y="12"/>
                    <a:pt x="9" y="36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5" name="Freeform 282">
              <a:extLst>
                <a:ext uri="{FF2B5EF4-FFF2-40B4-BE49-F238E27FC236}">
                  <a16:creationId xmlns:a16="http://schemas.microsoft.com/office/drawing/2014/main" id="{8F1C0D7E-C58F-464E-94DC-A177CB4A0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7" y="2569"/>
              <a:ext cx="1018" cy="557"/>
            </a:xfrm>
            <a:custGeom>
              <a:avLst/>
              <a:gdLst>
                <a:gd name="T0" fmla="*/ 9 w 430"/>
                <a:gd name="T1" fmla="*/ 36 h 235"/>
                <a:gd name="T2" fmla="*/ 36 w 430"/>
                <a:gd name="T3" fmla="*/ 98 h 235"/>
                <a:gd name="T4" fmla="*/ 359 w 430"/>
                <a:gd name="T5" fmla="*/ 225 h 235"/>
                <a:gd name="T6" fmla="*/ 421 w 430"/>
                <a:gd name="T7" fmla="*/ 199 h 235"/>
                <a:gd name="T8" fmla="*/ 394 w 430"/>
                <a:gd name="T9" fmla="*/ 137 h 235"/>
                <a:gd name="T10" fmla="*/ 70 w 430"/>
                <a:gd name="T11" fmla="*/ 10 h 235"/>
                <a:gd name="T12" fmla="*/ 9 w 430"/>
                <a:gd name="T13" fmla="*/ 36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235">
                  <a:moveTo>
                    <a:pt x="9" y="36"/>
                  </a:moveTo>
                  <a:cubicBezTo>
                    <a:pt x="0" y="61"/>
                    <a:pt x="11" y="88"/>
                    <a:pt x="36" y="98"/>
                  </a:cubicBezTo>
                  <a:cubicBezTo>
                    <a:pt x="359" y="225"/>
                    <a:pt x="359" y="225"/>
                    <a:pt x="359" y="225"/>
                  </a:cubicBezTo>
                  <a:cubicBezTo>
                    <a:pt x="383" y="235"/>
                    <a:pt x="411" y="223"/>
                    <a:pt x="421" y="199"/>
                  </a:cubicBezTo>
                  <a:cubicBezTo>
                    <a:pt x="430" y="174"/>
                    <a:pt x="418" y="147"/>
                    <a:pt x="394" y="137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46" y="0"/>
                    <a:pt x="19" y="12"/>
                    <a:pt x="9" y="36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6" name="Freeform 283">
              <a:extLst>
                <a:ext uri="{FF2B5EF4-FFF2-40B4-BE49-F238E27FC236}">
                  <a16:creationId xmlns:a16="http://schemas.microsoft.com/office/drawing/2014/main" id="{2348C5E7-88B7-4873-8A6F-21C8FC94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2046"/>
              <a:ext cx="1046" cy="2060"/>
            </a:xfrm>
            <a:custGeom>
              <a:avLst/>
              <a:gdLst>
                <a:gd name="T0" fmla="*/ 67 w 442"/>
                <a:gd name="T1" fmla="*/ 0 h 870"/>
                <a:gd name="T2" fmla="*/ 374 w 442"/>
                <a:gd name="T3" fmla="*/ 0 h 870"/>
                <a:gd name="T4" fmla="*/ 442 w 442"/>
                <a:gd name="T5" fmla="*/ 67 h 870"/>
                <a:gd name="T6" fmla="*/ 442 w 442"/>
                <a:gd name="T7" fmla="*/ 802 h 870"/>
                <a:gd name="T8" fmla="*/ 374 w 442"/>
                <a:gd name="T9" fmla="*/ 870 h 870"/>
                <a:gd name="T10" fmla="*/ 67 w 442"/>
                <a:gd name="T11" fmla="*/ 870 h 870"/>
                <a:gd name="T12" fmla="*/ 0 w 442"/>
                <a:gd name="T13" fmla="*/ 802 h 870"/>
                <a:gd name="T14" fmla="*/ 0 w 442"/>
                <a:gd name="T15" fmla="*/ 67 h 870"/>
                <a:gd name="T16" fmla="*/ 67 w 442"/>
                <a:gd name="T17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2" h="870">
                  <a:moveTo>
                    <a:pt x="67" y="0"/>
                  </a:moveTo>
                  <a:cubicBezTo>
                    <a:pt x="374" y="0"/>
                    <a:pt x="374" y="0"/>
                    <a:pt x="374" y="0"/>
                  </a:cubicBezTo>
                  <a:cubicBezTo>
                    <a:pt x="412" y="0"/>
                    <a:pt x="442" y="30"/>
                    <a:pt x="442" y="67"/>
                  </a:cubicBezTo>
                  <a:cubicBezTo>
                    <a:pt x="442" y="802"/>
                    <a:pt x="442" y="802"/>
                    <a:pt x="442" y="802"/>
                  </a:cubicBezTo>
                  <a:cubicBezTo>
                    <a:pt x="442" y="840"/>
                    <a:pt x="412" y="870"/>
                    <a:pt x="374" y="870"/>
                  </a:cubicBezTo>
                  <a:cubicBezTo>
                    <a:pt x="67" y="870"/>
                    <a:pt x="67" y="870"/>
                    <a:pt x="67" y="870"/>
                  </a:cubicBezTo>
                  <a:cubicBezTo>
                    <a:pt x="30" y="870"/>
                    <a:pt x="0" y="840"/>
                    <a:pt x="0" y="80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lose/>
                </a:path>
              </a:pathLst>
            </a:custGeom>
            <a:solidFill>
              <a:srgbClr val="2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7" name="Freeform 284">
              <a:extLst>
                <a:ext uri="{FF2B5EF4-FFF2-40B4-BE49-F238E27FC236}">
                  <a16:creationId xmlns:a16="http://schemas.microsoft.com/office/drawing/2014/main" id="{C8723DBF-0327-4A74-97B6-2BA4DA8553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4" y="2030"/>
              <a:ext cx="1079" cy="2093"/>
            </a:xfrm>
            <a:custGeom>
              <a:avLst/>
              <a:gdLst>
                <a:gd name="T0" fmla="*/ 381 w 456"/>
                <a:gd name="T1" fmla="*/ 884 h 884"/>
                <a:gd name="T2" fmla="*/ 74 w 456"/>
                <a:gd name="T3" fmla="*/ 884 h 884"/>
                <a:gd name="T4" fmla="*/ 0 w 456"/>
                <a:gd name="T5" fmla="*/ 809 h 884"/>
                <a:gd name="T6" fmla="*/ 0 w 456"/>
                <a:gd name="T7" fmla="*/ 74 h 884"/>
                <a:gd name="T8" fmla="*/ 74 w 456"/>
                <a:gd name="T9" fmla="*/ 0 h 884"/>
                <a:gd name="T10" fmla="*/ 381 w 456"/>
                <a:gd name="T11" fmla="*/ 0 h 884"/>
                <a:gd name="T12" fmla="*/ 456 w 456"/>
                <a:gd name="T13" fmla="*/ 74 h 884"/>
                <a:gd name="T14" fmla="*/ 456 w 456"/>
                <a:gd name="T15" fmla="*/ 809 h 884"/>
                <a:gd name="T16" fmla="*/ 381 w 456"/>
                <a:gd name="T17" fmla="*/ 884 h 884"/>
                <a:gd name="T18" fmla="*/ 74 w 456"/>
                <a:gd name="T19" fmla="*/ 14 h 884"/>
                <a:gd name="T20" fmla="*/ 14 w 456"/>
                <a:gd name="T21" fmla="*/ 74 h 884"/>
                <a:gd name="T22" fmla="*/ 14 w 456"/>
                <a:gd name="T23" fmla="*/ 809 h 884"/>
                <a:gd name="T24" fmla="*/ 74 w 456"/>
                <a:gd name="T25" fmla="*/ 870 h 884"/>
                <a:gd name="T26" fmla="*/ 381 w 456"/>
                <a:gd name="T27" fmla="*/ 870 h 884"/>
                <a:gd name="T28" fmla="*/ 442 w 456"/>
                <a:gd name="T29" fmla="*/ 809 h 884"/>
                <a:gd name="T30" fmla="*/ 442 w 456"/>
                <a:gd name="T31" fmla="*/ 74 h 884"/>
                <a:gd name="T32" fmla="*/ 381 w 456"/>
                <a:gd name="T33" fmla="*/ 14 h 884"/>
                <a:gd name="T34" fmla="*/ 74 w 456"/>
                <a:gd name="T35" fmla="*/ 1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6" h="884">
                  <a:moveTo>
                    <a:pt x="381" y="884"/>
                  </a:moveTo>
                  <a:cubicBezTo>
                    <a:pt x="74" y="884"/>
                    <a:pt x="74" y="884"/>
                    <a:pt x="74" y="884"/>
                  </a:cubicBezTo>
                  <a:cubicBezTo>
                    <a:pt x="33" y="884"/>
                    <a:pt x="0" y="850"/>
                    <a:pt x="0" y="809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33"/>
                    <a:pt x="33" y="0"/>
                    <a:pt x="74" y="0"/>
                  </a:cubicBezTo>
                  <a:cubicBezTo>
                    <a:pt x="381" y="0"/>
                    <a:pt x="381" y="0"/>
                    <a:pt x="381" y="0"/>
                  </a:cubicBezTo>
                  <a:cubicBezTo>
                    <a:pt x="422" y="0"/>
                    <a:pt x="456" y="33"/>
                    <a:pt x="456" y="74"/>
                  </a:cubicBezTo>
                  <a:cubicBezTo>
                    <a:pt x="456" y="809"/>
                    <a:pt x="456" y="809"/>
                    <a:pt x="456" y="809"/>
                  </a:cubicBezTo>
                  <a:cubicBezTo>
                    <a:pt x="456" y="850"/>
                    <a:pt x="422" y="884"/>
                    <a:pt x="381" y="884"/>
                  </a:cubicBezTo>
                  <a:close/>
                  <a:moveTo>
                    <a:pt x="74" y="14"/>
                  </a:moveTo>
                  <a:cubicBezTo>
                    <a:pt x="41" y="14"/>
                    <a:pt x="14" y="41"/>
                    <a:pt x="14" y="74"/>
                  </a:cubicBezTo>
                  <a:cubicBezTo>
                    <a:pt x="14" y="809"/>
                    <a:pt x="14" y="809"/>
                    <a:pt x="14" y="809"/>
                  </a:cubicBezTo>
                  <a:cubicBezTo>
                    <a:pt x="14" y="843"/>
                    <a:pt x="41" y="870"/>
                    <a:pt x="74" y="870"/>
                  </a:cubicBezTo>
                  <a:cubicBezTo>
                    <a:pt x="381" y="870"/>
                    <a:pt x="381" y="870"/>
                    <a:pt x="381" y="870"/>
                  </a:cubicBezTo>
                  <a:cubicBezTo>
                    <a:pt x="415" y="870"/>
                    <a:pt x="442" y="843"/>
                    <a:pt x="442" y="809"/>
                  </a:cubicBezTo>
                  <a:cubicBezTo>
                    <a:pt x="442" y="74"/>
                    <a:pt x="442" y="74"/>
                    <a:pt x="442" y="74"/>
                  </a:cubicBezTo>
                  <a:cubicBezTo>
                    <a:pt x="442" y="41"/>
                    <a:pt x="415" y="14"/>
                    <a:pt x="381" y="14"/>
                  </a:cubicBezTo>
                  <a:lnTo>
                    <a:pt x="74" y="14"/>
                  </a:lnTo>
                  <a:close/>
                </a:path>
              </a:pathLst>
            </a:custGeom>
            <a:solidFill>
              <a:srgbClr val="2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8" name="Freeform 285">
              <a:extLst>
                <a:ext uri="{FF2B5EF4-FFF2-40B4-BE49-F238E27FC236}">
                  <a16:creationId xmlns:a16="http://schemas.microsoft.com/office/drawing/2014/main" id="{C2D79040-D24B-4E54-9856-3BE792265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2169"/>
              <a:ext cx="303" cy="26"/>
            </a:xfrm>
            <a:custGeom>
              <a:avLst/>
              <a:gdLst>
                <a:gd name="T0" fmla="*/ 122 w 128"/>
                <a:gd name="T1" fmla="*/ 0 h 11"/>
                <a:gd name="T2" fmla="*/ 6 w 128"/>
                <a:gd name="T3" fmla="*/ 0 h 11"/>
                <a:gd name="T4" fmla="*/ 0 w 128"/>
                <a:gd name="T5" fmla="*/ 6 h 11"/>
                <a:gd name="T6" fmla="*/ 6 w 128"/>
                <a:gd name="T7" fmla="*/ 11 h 11"/>
                <a:gd name="T8" fmla="*/ 122 w 128"/>
                <a:gd name="T9" fmla="*/ 11 h 11"/>
                <a:gd name="T10" fmla="*/ 128 w 128"/>
                <a:gd name="T11" fmla="*/ 6 h 11"/>
                <a:gd name="T12" fmla="*/ 122 w 128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11">
                  <a:moveTo>
                    <a:pt x="122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122" y="11"/>
                    <a:pt x="122" y="11"/>
                    <a:pt x="122" y="11"/>
                  </a:cubicBezTo>
                  <a:cubicBezTo>
                    <a:pt x="125" y="11"/>
                    <a:pt x="128" y="9"/>
                    <a:pt x="128" y="6"/>
                  </a:cubicBezTo>
                  <a:cubicBezTo>
                    <a:pt x="128" y="2"/>
                    <a:pt x="125" y="0"/>
                    <a:pt x="1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9" name="Rectangle 286">
              <a:extLst>
                <a:ext uri="{FF2B5EF4-FFF2-40B4-BE49-F238E27FC236}">
                  <a16:creationId xmlns:a16="http://schemas.microsoft.com/office/drawing/2014/main" id="{75404337-44AE-4880-AB07-B87E3E5D1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" y="2342"/>
              <a:ext cx="940" cy="1378"/>
            </a:xfrm>
            <a:prstGeom prst="rect">
              <a:avLst/>
            </a:prstGeom>
            <a:solidFill>
              <a:srgbClr val="25B7AB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0" name="Freeform 287">
              <a:extLst>
                <a:ext uri="{FF2B5EF4-FFF2-40B4-BE49-F238E27FC236}">
                  <a16:creationId xmlns:a16="http://schemas.microsoft.com/office/drawing/2014/main" id="{7715699C-567A-47FB-BCE0-3A7DC70B52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46" y="2326"/>
              <a:ext cx="973" cy="1411"/>
            </a:xfrm>
            <a:custGeom>
              <a:avLst/>
              <a:gdLst>
                <a:gd name="T0" fmla="*/ 939 w 973"/>
                <a:gd name="T1" fmla="*/ 33 h 1411"/>
                <a:gd name="T2" fmla="*/ 939 w 973"/>
                <a:gd name="T3" fmla="*/ 1378 h 1411"/>
                <a:gd name="T4" fmla="*/ 33 w 973"/>
                <a:gd name="T5" fmla="*/ 1378 h 1411"/>
                <a:gd name="T6" fmla="*/ 33 w 973"/>
                <a:gd name="T7" fmla="*/ 33 h 1411"/>
                <a:gd name="T8" fmla="*/ 939 w 973"/>
                <a:gd name="T9" fmla="*/ 33 h 1411"/>
                <a:gd name="T10" fmla="*/ 973 w 973"/>
                <a:gd name="T11" fmla="*/ 0 h 1411"/>
                <a:gd name="T12" fmla="*/ 939 w 973"/>
                <a:gd name="T13" fmla="*/ 0 h 1411"/>
                <a:gd name="T14" fmla="*/ 33 w 973"/>
                <a:gd name="T15" fmla="*/ 0 h 1411"/>
                <a:gd name="T16" fmla="*/ 0 w 973"/>
                <a:gd name="T17" fmla="*/ 0 h 1411"/>
                <a:gd name="T18" fmla="*/ 0 w 973"/>
                <a:gd name="T19" fmla="*/ 33 h 1411"/>
                <a:gd name="T20" fmla="*/ 0 w 973"/>
                <a:gd name="T21" fmla="*/ 1378 h 1411"/>
                <a:gd name="T22" fmla="*/ 0 w 973"/>
                <a:gd name="T23" fmla="*/ 1411 h 1411"/>
                <a:gd name="T24" fmla="*/ 33 w 973"/>
                <a:gd name="T25" fmla="*/ 1411 h 1411"/>
                <a:gd name="T26" fmla="*/ 939 w 973"/>
                <a:gd name="T27" fmla="*/ 1411 h 1411"/>
                <a:gd name="T28" fmla="*/ 973 w 973"/>
                <a:gd name="T29" fmla="*/ 1411 h 1411"/>
                <a:gd name="T30" fmla="*/ 973 w 973"/>
                <a:gd name="T31" fmla="*/ 1378 h 1411"/>
                <a:gd name="T32" fmla="*/ 973 w 973"/>
                <a:gd name="T33" fmla="*/ 33 h 1411"/>
                <a:gd name="T34" fmla="*/ 973 w 973"/>
                <a:gd name="T35" fmla="*/ 0 h 1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3" h="1411">
                  <a:moveTo>
                    <a:pt x="939" y="33"/>
                  </a:moveTo>
                  <a:lnTo>
                    <a:pt x="939" y="1378"/>
                  </a:lnTo>
                  <a:lnTo>
                    <a:pt x="33" y="1378"/>
                  </a:lnTo>
                  <a:lnTo>
                    <a:pt x="33" y="33"/>
                  </a:lnTo>
                  <a:lnTo>
                    <a:pt x="939" y="33"/>
                  </a:lnTo>
                  <a:close/>
                  <a:moveTo>
                    <a:pt x="973" y="0"/>
                  </a:moveTo>
                  <a:lnTo>
                    <a:pt x="939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33"/>
                  </a:lnTo>
                  <a:lnTo>
                    <a:pt x="0" y="1378"/>
                  </a:lnTo>
                  <a:lnTo>
                    <a:pt x="0" y="1411"/>
                  </a:lnTo>
                  <a:lnTo>
                    <a:pt x="33" y="1411"/>
                  </a:lnTo>
                  <a:lnTo>
                    <a:pt x="939" y="1411"/>
                  </a:lnTo>
                  <a:lnTo>
                    <a:pt x="973" y="1411"/>
                  </a:lnTo>
                  <a:lnTo>
                    <a:pt x="973" y="1378"/>
                  </a:lnTo>
                  <a:lnTo>
                    <a:pt x="973" y="33"/>
                  </a:lnTo>
                  <a:lnTo>
                    <a:pt x="973" y="0"/>
                  </a:lnTo>
                  <a:close/>
                </a:path>
              </a:pathLst>
            </a:custGeom>
            <a:solidFill>
              <a:srgbClr val="2D59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1" name="Freeform 288">
              <a:extLst>
                <a:ext uri="{FF2B5EF4-FFF2-40B4-BE49-F238E27FC236}">
                  <a16:creationId xmlns:a16="http://schemas.microsoft.com/office/drawing/2014/main" id="{7A962A32-AFD8-4EB1-BE90-2C82246C3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" y="2046"/>
              <a:ext cx="528" cy="2060"/>
            </a:xfrm>
            <a:custGeom>
              <a:avLst/>
              <a:gdLst>
                <a:gd name="T0" fmla="*/ 67 w 223"/>
                <a:gd name="T1" fmla="*/ 0 h 870"/>
                <a:gd name="T2" fmla="*/ 223 w 223"/>
                <a:gd name="T3" fmla="*/ 0 h 870"/>
                <a:gd name="T4" fmla="*/ 223 w 223"/>
                <a:gd name="T5" fmla="*/ 52 h 870"/>
                <a:gd name="T6" fmla="*/ 163 w 223"/>
                <a:gd name="T7" fmla="*/ 52 h 870"/>
                <a:gd name="T8" fmla="*/ 157 w 223"/>
                <a:gd name="T9" fmla="*/ 58 h 870"/>
                <a:gd name="T10" fmla="*/ 163 w 223"/>
                <a:gd name="T11" fmla="*/ 63 h 870"/>
                <a:gd name="T12" fmla="*/ 223 w 223"/>
                <a:gd name="T13" fmla="*/ 63 h 870"/>
                <a:gd name="T14" fmla="*/ 223 w 223"/>
                <a:gd name="T15" fmla="*/ 132 h 870"/>
                <a:gd name="T16" fmla="*/ 29 w 223"/>
                <a:gd name="T17" fmla="*/ 132 h 870"/>
                <a:gd name="T18" fmla="*/ 29 w 223"/>
                <a:gd name="T19" fmla="*/ 700 h 870"/>
                <a:gd name="T20" fmla="*/ 223 w 223"/>
                <a:gd name="T21" fmla="*/ 700 h 870"/>
                <a:gd name="T22" fmla="*/ 223 w 223"/>
                <a:gd name="T23" fmla="*/ 870 h 870"/>
                <a:gd name="T24" fmla="*/ 67 w 223"/>
                <a:gd name="T25" fmla="*/ 870 h 870"/>
                <a:gd name="T26" fmla="*/ 0 w 223"/>
                <a:gd name="T27" fmla="*/ 802 h 870"/>
                <a:gd name="T28" fmla="*/ 0 w 223"/>
                <a:gd name="T29" fmla="*/ 67 h 870"/>
                <a:gd name="T30" fmla="*/ 67 w 223"/>
                <a:gd name="T31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3" h="870">
                  <a:moveTo>
                    <a:pt x="67" y="0"/>
                  </a:moveTo>
                  <a:cubicBezTo>
                    <a:pt x="223" y="0"/>
                    <a:pt x="223" y="0"/>
                    <a:pt x="223" y="0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0" y="52"/>
                    <a:pt x="157" y="54"/>
                    <a:pt x="157" y="58"/>
                  </a:cubicBezTo>
                  <a:cubicBezTo>
                    <a:pt x="157" y="61"/>
                    <a:pt x="160" y="63"/>
                    <a:pt x="163" y="63"/>
                  </a:cubicBezTo>
                  <a:cubicBezTo>
                    <a:pt x="223" y="63"/>
                    <a:pt x="223" y="63"/>
                    <a:pt x="223" y="63"/>
                  </a:cubicBezTo>
                  <a:cubicBezTo>
                    <a:pt x="223" y="132"/>
                    <a:pt x="223" y="132"/>
                    <a:pt x="223" y="132"/>
                  </a:cubicBezTo>
                  <a:cubicBezTo>
                    <a:pt x="29" y="132"/>
                    <a:pt x="29" y="132"/>
                    <a:pt x="29" y="132"/>
                  </a:cubicBezTo>
                  <a:cubicBezTo>
                    <a:pt x="29" y="700"/>
                    <a:pt x="29" y="700"/>
                    <a:pt x="29" y="700"/>
                  </a:cubicBezTo>
                  <a:cubicBezTo>
                    <a:pt x="223" y="700"/>
                    <a:pt x="223" y="700"/>
                    <a:pt x="223" y="700"/>
                  </a:cubicBezTo>
                  <a:cubicBezTo>
                    <a:pt x="223" y="870"/>
                    <a:pt x="223" y="870"/>
                    <a:pt x="223" y="870"/>
                  </a:cubicBezTo>
                  <a:cubicBezTo>
                    <a:pt x="67" y="870"/>
                    <a:pt x="67" y="870"/>
                    <a:pt x="67" y="870"/>
                  </a:cubicBezTo>
                  <a:cubicBezTo>
                    <a:pt x="30" y="870"/>
                    <a:pt x="0" y="840"/>
                    <a:pt x="0" y="802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30"/>
                    <a:pt x="30" y="0"/>
                    <a:pt x="67" y="0"/>
                  </a:cubicBezTo>
                  <a:close/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2" name="Freeform 289">
              <a:extLst>
                <a:ext uri="{FF2B5EF4-FFF2-40B4-BE49-F238E27FC236}">
                  <a16:creationId xmlns:a16="http://schemas.microsoft.com/office/drawing/2014/main" id="{3E6A1746-A96C-4013-951A-DAF003EE3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2169"/>
              <a:ext cx="156" cy="26"/>
            </a:xfrm>
            <a:custGeom>
              <a:avLst/>
              <a:gdLst>
                <a:gd name="T0" fmla="*/ 0 w 66"/>
                <a:gd name="T1" fmla="*/ 6 h 11"/>
                <a:gd name="T2" fmla="*/ 6 w 66"/>
                <a:gd name="T3" fmla="*/ 0 h 11"/>
                <a:gd name="T4" fmla="*/ 66 w 66"/>
                <a:gd name="T5" fmla="*/ 0 h 11"/>
                <a:gd name="T6" fmla="*/ 66 w 66"/>
                <a:gd name="T7" fmla="*/ 11 h 11"/>
                <a:gd name="T8" fmla="*/ 6 w 66"/>
                <a:gd name="T9" fmla="*/ 11 h 11"/>
                <a:gd name="T10" fmla="*/ 0 w 66"/>
                <a:gd name="T11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1">
                  <a:moveTo>
                    <a:pt x="0" y="6"/>
                  </a:moveTo>
                  <a:cubicBezTo>
                    <a:pt x="0" y="2"/>
                    <a:pt x="3" y="0"/>
                    <a:pt x="6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DAE1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3" name="Rectangle 290">
              <a:extLst>
                <a:ext uri="{FF2B5EF4-FFF2-40B4-BE49-F238E27FC236}">
                  <a16:creationId xmlns:a16="http://schemas.microsoft.com/office/drawing/2014/main" id="{82B563B4-4227-4264-A685-5A575D701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9" y="2359"/>
              <a:ext cx="459" cy="1345"/>
            </a:xfrm>
            <a:prstGeom prst="rect">
              <a:avLst/>
            </a:prstGeom>
            <a:solidFill>
              <a:srgbClr val="25B7AB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4" name="Freeform 291">
              <a:extLst>
                <a:ext uri="{FF2B5EF4-FFF2-40B4-BE49-F238E27FC236}">
                  <a16:creationId xmlns:a16="http://schemas.microsoft.com/office/drawing/2014/main" id="{D0931B51-2CA5-48F1-84E9-FEADC90D3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" y="2889"/>
              <a:ext cx="334" cy="279"/>
            </a:xfrm>
            <a:custGeom>
              <a:avLst/>
              <a:gdLst>
                <a:gd name="T0" fmla="*/ 10 w 141"/>
                <a:gd name="T1" fmla="*/ 36 h 118"/>
                <a:gd name="T2" fmla="*/ 37 w 141"/>
                <a:gd name="T3" fmla="*/ 97 h 118"/>
                <a:gd name="T4" fmla="*/ 70 w 141"/>
                <a:gd name="T5" fmla="*/ 108 h 118"/>
                <a:gd name="T6" fmla="*/ 132 w 141"/>
                <a:gd name="T7" fmla="*/ 82 h 118"/>
                <a:gd name="T8" fmla="*/ 105 w 141"/>
                <a:gd name="T9" fmla="*/ 20 h 118"/>
                <a:gd name="T10" fmla="*/ 71 w 141"/>
                <a:gd name="T11" fmla="*/ 10 h 118"/>
                <a:gd name="T12" fmla="*/ 10 w 141"/>
                <a:gd name="T13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18">
                  <a:moveTo>
                    <a:pt x="10" y="36"/>
                  </a:moveTo>
                  <a:cubicBezTo>
                    <a:pt x="0" y="60"/>
                    <a:pt x="12" y="88"/>
                    <a:pt x="37" y="97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95" y="118"/>
                    <a:pt x="122" y="106"/>
                    <a:pt x="132" y="82"/>
                  </a:cubicBezTo>
                  <a:cubicBezTo>
                    <a:pt x="141" y="57"/>
                    <a:pt x="129" y="30"/>
                    <a:pt x="105" y="2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47" y="0"/>
                    <a:pt x="20" y="12"/>
                    <a:pt x="10" y="3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5" name="Freeform 292">
              <a:extLst>
                <a:ext uri="{FF2B5EF4-FFF2-40B4-BE49-F238E27FC236}">
                  <a16:creationId xmlns:a16="http://schemas.microsoft.com/office/drawing/2014/main" id="{FEBED5C9-1E37-4E25-89BB-5CB162B3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6" y="3551"/>
              <a:ext cx="332" cy="279"/>
            </a:xfrm>
            <a:custGeom>
              <a:avLst/>
              <a:gdLst>
                <a:gd name="T0" fmla="*/ 9 w 140"/>
                <a:gd name="T1" fmla="*/ 37 h 118"/>
                <a:gd name="T2" fmla="*/ 36 w 140"/>
                <a:gd name="T3" fmla="*/ 98 h 118"/>
                <a:gd name="T4" fmla="*/ 69 w 140"/>
                <a:gd name="T5" fmla="*/ 109 h 118"/>
                <a:gd name="T6" fmla="*/ 131 w 140"/>
                <a:gd name="T7" fmla="*/ 82 h 118"/>
                <a:gd name="T8" fmla="*/ 104 w 140"/>
                <a:gd name="T9" fmla="*/ 21 h 118"/>
                <a:gd name="T10" fmla="*/ 70 w 140"/>
                <a:gd name="T11" fmla="*/ 10 h 118"/>
                <a:gd name="T12" fmla="*/ 9 w 140"/>
                <a:gd name="T13" fmla="*/ 3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18">
                  <a:moveTo>
                    <a:pt x="9" y="37"/>
                  </a:moveTo>
                  <a:cubicBezTo>
                    <a:pt x="0" y="61"/>
                    <a:pt x="11" y="88"/>
                    <a:pt x="36" y="98"/>
                  </a:cubicBezTo>
                  <a:cubicBezTo>
                    <a:pt x="69" y="109"/>
                    <a:pt x="69" y="109"/>
                    <a:pt x="69" y="109"/>
                  </a:cubicBezTo>
                  <a:cubicBezTo>
                    <a:pt x="94" y="118"/>
                    <a:pt x="121" y="106"/>
                    <a:pt x="131" y="82"/>
                  </a:cubicBezTo>
                  <a:cubicBezTo>
                    <a:pt x="140" y="58"/>
                    <a:pt x="128" y="30"/>
                    <a:pt x="104" y="21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46" y="0"/>
                    <a:pt x="19" y="12"/>
                    <a:pt x="9" y="37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6" name="Freeform 293">
              <a:extLst>
                <a:ext uri="{FF2B5EF4-FFF2-40B4-BE49-F238E27FC236}">
                  <a16:creationId xmlns:a16="http://schemas.microsoft.com/office/drawing/2014/main" id="{3BFFCCC1-536E-4945-A304-75F75268A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" y="3187"/>
              <a:ext cx="334" cy="280"/>
            </a:xfrm>
            <a:custGeom>
              <a:avLst/>
              <a:gdLst>
                <a:gd name="T0" fmla="*/ 10 w 141"/>
                <a:gd name="T1" fmla="*/ 36 h 118"/>
                <a:gd name="T2" fmla="*/ 36 w 141"/>
                <a:gd name="T3" fmla="*/ 98 h 118"/>
                <a:gd name="T4" fmla="*/ 70 w 141"/>
                <a:gd name="T5" fmla="*/ 108 h 118"/>
                <a:gd name="T6" fmla="*/ 131 w 141"/>
                <a:gd name="T7" fmla="*/ 82 h 118"/>
                <a:gd name="T8" fmla="*/ 105 w 141"/>
                <a:gd name="T9" fmla="*/ 20 h 118"/>
                <a:gd name="T10" fmla="*/ 71 w 141"/>
                <a:gd name="T11" fmla="*/ 10 h 118"/>
                <a:gd name="T12" fmla="*/ 10 w 141"/>
                <a:gd name="T13" fmla="*/ 3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1" h="118">
                  <a:moveTo>
                    <a:pt x="10" y="36"/>
                  </a:moveTo>
                  <a:cubicBezTo>
                    <a:pt x="0" y="61"/>
                    <a:pt x="12" y="88"/>
                    <a:pt x="36" y="9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94" y="118"/>
                    <a:pt x="122" y="106"/>
                    <a:pt x="131" y="82"/>
                  </a:cubicBezTo>
                  <a:cubicBezTo>
                    <a:pt x="141" y="57"/>
                    <a:pt x="129" y="30"/>
                    <a:pt x="105" y="2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47" y="0"/>
                    <a:pt x="19" y="12"/>
                    <a:pt x="10" y="3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7" name="Freeform 294">
              <a:extLst>
                <a:ext uri="{FF2B5EF4-FFF2-40B4-BE49-F238E27FC236}">
                  <a16:creationId xmlns:a16="http://schemas.microsoft.com/office/drawing/2014/main" id="{668845F8-EE94-4686-B6C0-8F72D63ED1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7" y="3206"/>
              <a:ext cx="655" cy="1501"/>
            </a:xfrm>
            <a:custGeom>
              <a:avLst/>
              <a:gdLst>
                <a:gd name="T0" fmla="*/ 192 w 277"/>
                <a:gd name="T1" fmla="*/ 1 h 634"/>
                <a:gd name="T2" fmla="*/ 192 w 277"/>
                <a:gd name="T3" fmla="*/ 1 h 634"/>
                <a:gd name="T4" fmla="*/ 219 w 277"/>
                <a:gd name="T5" fmla="*/ 61 h 634"/>
                <a:gd name="T6" fmla="*/ 249 w 277"/>
                <a:gd name="T7" fmla="*/ 127 h 634"/>
                <a:gd name="T8" fmla="*/ 248 w 277"/>
                <a:gd name="T9" fmla="*/ 127 h 634"/>
                <a:gd name="T10" fmla="*/ 277 w 277"/>
                <a:gd name="T11" fmla="*/ 192 h 634"/>
                <a:gd name="T12" fmla="*/ 276 w 277"/>
                <a:gd name="T13" fmla="*/ 192 h 634"/>
                <a:gd name="T14" fmla="*/ 276 w 277"/>
                <a:gd name="T15" fmla="*/ 634 h 634"/>
                <a:gd name="T16" fmla="*/ 110 w 277"/>
                <a:gd name="T17" fmla="*/ 634 h 634"/>
                <a:gd name="T18" fmla="*/ 47 w 277"/>
                <a:gd name="T19" fmla="*/ 445 h 634"/>
                <a:gd name="T20" fmla="*/ 148 w 277"/>
                <a:gd name="T21" fmla="*/ 220 h 634"/>
                <a:gd name="T22" fmla="*/ 118 w 277"/>
                <a:gd name="T23" fmla="*/ 131 h 634"/>
                <a:gd name="T24" fmla="*/ 98 w 277"/>
                <a:gd name="T25" fmla="*/ 132 h 634"/>
                <a:gd name="T26" fmla="*/ 1 w 277"/>
                <a:gd name="T27" fmla="*/ 38 h 634"/>
                <a:gd name="T28" fmla="*/ 0 w 277"/>
                <a:gd name="T29" fmla="*/ 6 h 634"/>
                <a:gd name="T30" fmla="*/ 0 w 277"/>
                <a:gd name="T31" fmla="*/ 2 h 634"/>
                <a:gd name="T32" fmla="*/ 191 w 277"/>
                <a:gd name="T33" fmla="*/ 0 h 634"/>
                <a:gd name="T34" fmla="*/ 192 w 277"/>
                <a:gd name="T35" fmla="*/ 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7" h="634">
                  <a:moveTo>
                    <a:pt x="192" y="1"/>
                  </a:moveTo>
                  <a:cubicBezTo>
                    <a:pt x="192" y="1"/>
                    <a:pt x="192" y="1"/>
                    <a:pt x="192" y="1"/>
                  </a:cubicBezTo>
                  <a:cubicBezTo>
                    <a:pt x="219" y="61"/>
                    <a:pt x="219" y="61"/>
                    <a:pt x="219" y="61"/>
                  </a:cubicBezTo>
                  <a:cubicBezTo>
                    <a:pt x="249" y="127"/>
                    <a:pt x="249" y="127"/>
                    <a:pt x="249" y="127"/>
                  </a:cubicBezTo>
                  <a:cubicBezTo>
                    <a:pt x="248" y="127"/>
                    <a:pt x="248" y="127"/>
                    <a:pt x="248" y="127"/>
                  </a:cubicBezTo>
                  <a:cubicBezTo>
                    <a:pt x="277" y="192"/>
                    <a:pt x="277" y="192"/>
                    <a:pt x="277" y="192"/>
                  </a:cubicBezTo>
                  <a:cubicBezTo>
                    <a:pt x="276" y="192"/>
                    <a:pt x="276" y="192"/>
                    <a:pt x="276" y="192"/>
                  </a:cubicBezTo>
                  <a:cubicBezTo>
                    <a:pt x="276" y="634"/>
                    <a:pt x="276" y="634"/>
                    <a:pt x="276" y="634"/>
                  </a:cubicBezTo>
                  <a:cubicBezTo>
                    <a:pt x="110" y="634"/>
                    <a:pt x="110" y="634"/>
                    <a:pt x="110" y="634"/>
                  </a:cubicBezTo>
                  <a:cubicBezTo>
                    <a:pt x="71" y="587"/>
                    <a:pt x="47" y="520"/>
                    <a:pt x="47" y="445"/>
                  </a:cubicBezTo>
                  <a:cubicBezTo>
                    <a:pt x="47" y="348"/>
                    <a:pt x="88" y="264"/>
                    <a:pt x="148" y="220"/>
                  </a:cubicBezTo>
                  <a:cubicBezTo>
                    <a:pt x="118" y="131"/>
                    <a:pt x="118" y="131"/>
                    <a:pt x="118" y="131"/>
                  </a:cubicBezTo>
                  <a:cubicBezTo>
                    <a:pt x="98" y="132"/>
                    <a:pt x="98" y="132"/>
                    <a:pt x="98" y="132"/>
                  </a:cubicBezTo>
                  <a:cubicBezTo>
                    <a:pt x="45" y="133"/>
                    <a:pt x="2" y="91"/>
                    <a:pt x="1" y="3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191" y="0"/>
                    <a:pt x="191" y="0"/>
                    <a:pt x="191" y="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8" name="Freeform 295">
              <a:extLst>
                <a:ext uri="{FF2B5EF4-FFF2-40B4-BE49-F238E27FC236}">
                  <a16:creationId xmlns:a16="http://schemas.microsoft.com/office/drawing/2014/main" id="{0EADA94F-734C-4E51-B9CF-81133CE320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2" y="2856"/>
              <a:ext cx="369" cy="445"/>
            </a:xfrm>
            <a:custGeom>
              <a:avLst/>
              <a:gdLst>
                <a:gd name="T0" fmla="*/ 78 w 156"/>
                <a:gd name="T1" fmla="*/ 0 h 188"/>
                <a:gd name="T2" fmla="*/ 0 w 156"/>
                <a:gd name="T3" fmla="*/ 79 h 188"/>
                <a:gd name="T4" fmla="*/ 78 w 156"/>
                <a:gd name="T5" fmla="*/ 188 h 188"/>
                <a:gd name="T6" fmla="*/ 156 w 156"/>
                <a:gd name="T7" fmla="*/ 79 h 188"/>
                <a:gd name="T8" fmla="*/ 78 w 156"/>
                <a:gd name="T9" fmla="*/ 0 h 188"/>
                <a:gd name="T10" fmla="*/ 78 w 156"/>
                <a:gd name="T11" fmla="*/ 117 h 188"/>
                <a:gd name="T12" fmla="*/ 39 w 156"/>
                <a:gd name="T13" fmla="*/ 79 h 188"/>
                <a:gd name="T14" fmla="*/ 78 w 156"/>
                <a:gd name="T15" fmla="*/ 40 h 188"/>
                <a:gd name="T16" fmla="*/ 117 w 156"/>
                <a:gd name="T17" fmla="*/ 79 h 188"/>
                <a:gd name="T18" fmla="*/ 78 w 156"/>
                <a:gd name="T19" fmla="*/ 117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6" h="188">
                  <a:moveTo>
                    <a:pt x="78" y="0"/>
                  </a:move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78" y="188"/>
                    <a:pt x="78" y="188"/>
                  </a:cubicBezTo>
                  <a:cubicBezTo>
                    <a:pt x="78" y="188"/>
                    <a:pt x="156" y="122"/>
                    <a:pt x="156" y="79"/>
                  </a:cubicBezTo>
                  <a:cubicBezTo>
                    <a:pt x="156" y="35"/>
                    <a:pt x="121" y="0"/>
                    <a:pt x="78" y="0"/>
                  </a:cubicBezTo>
                  <a:close/>
                  <a:moveTo>
                    <a:pt x="78" y="117"/>
                  </a:moveTo>
                  <a:cubicBezTo>
                    <a:pt x="56" y="117"/>
                    <a:pt x="39" y="100"/>
                    <a:pt x="39" y="79"/>
                  </a:cubicBezTo>
                  <a:cubicBezTo>
                    <a:pt x="39" y="57"/>
                    <a:pt x="56" y="40"/>
                    <a:pt x="78" y="40"/>
                  </a:cubicBezTo>
                  <a:cubicBezTo>
                    <a:pt x="99" y="40"/>
                    <a:pt x="117" y="57"/>
                    <a:pt x="117" y="79"/>
                  </a:cubicBezTo>
                  <a:cubicBezTo>
                    <a:pt x="117" y="100"/>
                    <a:pt x="99" y="117"/>
                    <a:pt x="78" y="117"/>
                  </a:cubicBezTo>
                  <a:close/>
                </a:path>
              </a:pathLst>
            </a:custGeom>
            <a:solidFill>
              <a:srgbClr val="F263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9" name="Freeform 296">
              <a:extLst>
                <a:ext uri="{FF2B5EF4-FFF2-40B4-BE49-F238E27FC236}">
                  <a16:creationId xmlns:a16="http://schemas.microsoft.com/office/drawing/2014/main" id="{5B7BD7F2-3C3B-4130-ABE8-E2C02951C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1" y="2856"/>
              <a:ext cx="190" cy="445"/>
            </a:xfrm>
            <a:custGeom>
              <a:avLst/>
              <a:gdLst>
                <a:gd name="T0" fmla="*/ 2 w 80"/>
                <a:gd name="T1" fmla="*/ 0 h 188"/>
                <a:gd name="T2" fmla="*/ 0 w 80"/>
                <a:gd name="T3" fmla="*/ 1 h 188"/>
                <a:gd name="T4" fmla="*/ 0 w 80"/>
                <a:gd name="T5" fmla="*/ 36 h 188"/>
                <a:gd name="T6" fmla="*/ 2 w 80"/>
                <a:gd name="T7" fmla="*/ 36 h 188"/>
                <a:gd name="T8" fmla="*/ 44 w 80"/>
                <a:gd name="T9" fmla="*/ 79 h 188"/>
                <a:gd name="T10" fmla="*/ 2 w 80"/>
                <a:gd name="T11" fmla="*/ 121 h 188"/>
                <a:gd name="T12" fmla="*/ 0 w 80"/>
                <a:gd name="T13" fmla="*/ 121 h 188"/>
                <a:gd name="T14" fmla="*/ 0 w 80"/>
                <a:gd name="T15" fmla="*/ 187 h 188"/>
                <a:gd name="T16" fmla="*/ 2 w 80"/>
                <a:gd name="T17" fmla="*/ 188 h 188"/>
                <a:gd name="T18" fmla="*/ 80 w 80"/>
                <a:gd name="T19" fmla="*/ 79 h 188"/>
                <a:gd name="T20" fmla="*/ 2 w 80"/>
                <a:gd name="T21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188"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25" y="36"/>
                    <a:pt x="44" y="55"/>
                    <a:pt x="44" y="79"/>
                  </a:cubicBezTo>
                  <a:cubicBezTo>
                    <a:pt x="44" y="102"/>
                    <a:pt x="25" y="121"/>
                    <a:pt x="2" y="121"/>
                  </a:cubicBezTo>
                  <a:cubicBezTo>
                    <a:pt x="1" y="121"/>
                    <a:pt x="1" y="121"/>
                    <a:pt x="0" y="121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1" y="188"/>
                    <a:pt x="2" y="188"/>
                    <a:pt x="2" y="188"/>
                  </a:cubicBezTo>
                  <a:cubicBezTo>
                    <a:pt x="2" y="188"/>
                    <a:pt x="80" y="122"/>
                    <a:pt x="80" y="79"/>
                  </a:cubicBezTo>
                  <a:cubicBezTo>
                    <a:pt x="80" y="35"/>
                    <a:pt x="45" y="0"/>
                    <a:pt x="2" y="0"/>
                  </a:cubicBezTo>
                  <a:close/>
                </a:path>
              </a:pathLst>
            </a:custGeom>
            <a:solidFill>
              <a:srgbClr val="DC4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0" name="Oval 297">
              <a:extLst>
                <a:ext uri="{FF2B5EF4-FFF2-40B4-BE49-F238E27FC236}">
                  <a16:creationId xmlns:a16="http://schemas.microsoft.com/office/drawing/2014/main" id="{CA44B3C9-2441-45C1-A21C-CE13901C8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" y="2951"/>
              <a:ext cx="184" cy="18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1" name="Freeform 298">
              <a:extLst>
                <a:ext uri="{FF2B5EF4-FFF2-40B4-BE49-F238E27FC236}">
                  <a16:creationId xmlns:a16="http://schemas.microsoft.com/office/drawing/2014/main" id="{70C37FE8-1036-4659-B88B-BE5969C5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6" y="2951"/>
              <a:ext cx="92" cy="182"/>
            </a:xfrm>
            <a:custGeom>
              <a:avLst/>
              <a:gdLst>
                <a:gd name="T0" fmla="*/ 0 w 39"/>
                <a:gd name="T1" fmla="*/ 0 h 77"/>
                <a:gd name="T2" fmla="*/ 39 w 39"/>
                <a:gd name="T3" fmla="*/ 39 h 77"/>
                <a:gd name="T4" fmla="*/ 0 w 39"/>
                <a:gd name="T5" fmla="*/ 77 h 77"/>
                <a:gd name="T6" fmla="*/ 0 w 39"/>
                <a:gd name="T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77">
                  <a:moveTo>
                    <a:pt x="0" y="0"/>
                  </a:moveTo>
                  <a:cubicBezTo>
                    <a:pt x="21" y="0"/>
                    <a:pt x="39" y="17"/>
                    <a:pt x="39" y="39"/>
                  </a:cubicBezTo>
                  <a:cubicBezTo>
                    <a:pt x="39" y="60"/>
                    <a:pt x="21" y="77"/>
                    <a:pt x="0" y="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2" name="Freeform 299">
              <a:extLst>
                <a:ext uri="{FF2B5EF4-FFF2-40B4-BE49-F238E27FC236}">
                  <a16:creationId xmlns:a16="http://schemas.microsoft.com/office/drawing/2014/main" id="{D0E839D5-FF37-4172-B0A8-8C2FD988D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55" y="2155"/>
              <a:ext cx="476" cy="443"/>
            </a:xfrm>
            <a:custGeom>
              <a:avLst/>
              <a:gdLst>
                <a:gd name="T0" fmla="*/ 137 w 201"/>
                <a:gd name="T1" fmla="*/ 187 h 187"/>
                <a:gd name="T2" fmla="*/ 198 w 201"/>
                <a:gd name="T3" fmla="*/ 155 h 187"/>
                <a:gd name="T4" fmla="*/ 201 w 201"/>
                <a:gd name="T5" fmla="*/ 86 h 187"/>
                <a:gd name="T6" fmla="*/ 64 w 201"/>
                <a:gd name="T7" fmla="*/ 0 h 187"/>
                <a:gd name="T8" fmla="*/ 0 w 201"/>
                <a:gd name="T9" fmla="*/ 101 h 187"/>
                <a:gd name="T10" fmla="*/ 137 w 201"/>
                <a:gd name="T11" fmla="*/ 187 h 187"/>
                <a:gd name="T12" fmla="*/ 147 w 201"/>
                <a:gd name="T13" fmla="*/ 123 h 187"/>
                <a:gd name="T14" fmla="*/ 166 w 201"/>
                <a:gd name="T15" fmla="*/ 119 h 187"/>
                <a:gd name="T16" fmla="*/ 171 w 201"/>
                <a:gd name="T17" fmla="*/ 138 h 187"/>
                <a:gd name="T18" fmla="*/ 151 w 201"/>
                <a:gd name="T19" fmla="*/ 142 h 187"/>
                <a:gd name="T20" fmla="*/ 147 w 201"/>
                <a:gd name="T21" fmla="*/ 12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1" h="187">
                  <a:moveTo>
                    <a:pt x="137" y="187"/>
                  </a:moveTo>
                  <a:cubicBezTo>
                    <a:pt x="198" y="155"/>
                    <a:pt x="198" y="155"/>
                    <a:pt x="198" y="155"/>
                  </a:cubicBezTo>
                  <a:cubicBezTo>
                    <a:pt x="201" y="86"/>
                    <a:pt x="201" y="86"/>
                    <a:pt x="201" y="86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0" y="101"/>
                    <a:pt x="0" y="101"/>
                    <a:pt x="0" y="101"/>
                  </a:cubicBezTo>
                  <a:lnTo>
                    <a:pt x="137" y="187"/>
                  </a:lnTo>
                  <a:close/>
                  <a:moveTo>
                    <a:pt x="147" y="123"/>
                  </a:moveTo>
                  <a:cubicBezTo>
                    <a:pt x="151" y="116"/>
                    <a:pt x="160" y="114"/>
                    <a:pt x="166" y="119"/>
                  </a:cubicBezTo>
                  <a:cubicBezTo>
                    <a:pt x="173" y="123"/>
                    <a:pt x="175" y="132"/>
                    <a:pt x="171" y="138"/>
                  </a:cubicBezTo>
                  <a:cubicBezTo>
                    <a:pt x="167" y="145"/>
                    <a:pt x="158" y="147"/>
                    <a:pt x="151" y="142"/>
                  </a:cubicBezTo>
                  <a:cubicBezTo>
                    <a:pt x="145" y="138"/>
                    <a:pt x="143" y="130"/>
                    <a:pt x="147" y="123"/>
                  </a:cubicBezTo>
                  <a:close/>
                </a:path>
              </a:pathLst>
            </a:custGeom>
            <a:solidFill>
              <a:srgbClr val="2F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3" name="Freeform 300">
              <a:extLst>
                <a:ext uri="{FF2B5EF4-FFF2-40B4-BE49-F238E27FC236}">
                  <a16:creationId xmlns:a16="http://schemas.microsoft.com/office/drawing/2014/main" id="{2F2BCE27-4990-4200-A493-68A63A345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" y="2311"/>
              <a:ext cx="168" cy="95"/>
            </a:xfrm>
            <a:custGeom>
              <a:avLst/>
              <a:gdLst>
                <a:gd name="T0" fmla="*/ 150 w 168"/>
                <a:gd name="T1" fmla="*/ 0 h 95"/>
                <a:gd name="T2" fmla="*/ 168 w 168"/>
                <a:gd name="T3" fmla="*/ 12 h 95"/>
                <a:gd name="T4" fmla="*/ 19 w 168"/>
                <a:gd name="T5" fmla="*/ 95 h 95"/>
                <a:gd name="T6" fmla="*/ 0 w 168"/>
                <a:gd name="T7" fmla="*/ 83 h 95"/>
                <a:gd name="T8" fmla="*/ 150 w 168"/>
                <a:gd name="T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8" h="95">
                  <a:moveTo>
                    <a:pt x="150" y="0"/>
                  </a:moveTo>
                  <a:lnTo>
                    <a:pt x="168" y="12"/>
                  </a:lnTo>
                  <a:lnTo>
                    <a:pt x="19" y="95"/>
                  </a:lnTo>
                  <a:lnTo>
                    <a:pt x="0" y="83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4" name="Freeform 301">
              <a:extLst>
                <a:ext uri="{FF2B5EF4-FFF2-40B4-BE49-F238E27FC236}">
                  <a16:creationId xmlns:a16="http://schemas.microsoft.com/office/drawing/2014/main" id="{E37C4451-E929-4F33-A8B7-E73D728C4A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2" y="2257"/>
              <a:ext cx="85" cy="90"/>
            </a:xfrm>
            <a:custGeom>
              <a:avLst/>
              <a:gdLst>
                <a:gd name="T0" fmla="*/ 9 w 36"/>
                <a:gd name="T1" fmla="*/ 33 h 38"/>
                <a:gd name="T2" fmla="*/ 30 w 36"/>
                <a:gd name="T3" fmla="*/ 27 h 38"/>
                <a:gd name="T4" fmla="*/ 27 w 36"/>
                <a:gd name="T5" fmla="*/ 6 h 38"/>
                <a:gd name="T6" fmla="*/ 5 w 36"/>
                <a:gd name="T7" fmla="*/ 11 h 38"/>
                <a:gd name="T8" fmla="*/ 9 w 36"/>
                <a:gd name="T9" fmla="*/ 33 h 38"/>
                <a:gd name="T10" fmla="*/ 15 w 36"/>
                <a:gd name="T11" fmla="*/ 18 h 38"/>
                <a:gd name="T12" fmla="*/ 23 w 36"/>
                <a:gd name="T13" fmla="*/ 12 h 38"/>
                <a:gd name="T14" fmla="*/ 25 w 36"/>
                <a:gd name="T15" fmla="*/ 13 h 38"/>
                <a:gd name="T16" fmla="*/ 24 w 36"/>
                <a:gd name="T17" fmla="*/ 23 h 38"/>
                <a:gd name="T18" fmla="*/ 16 w 36"/>
                <a:gd name="T19" fmla="*/ 30 h 38"/>
                <a:gd name="T20" fmla="*/ 14 w 36"/>
                <a:gd name="T21" fmla="*/ 29 h 38"/>
                <a:gd name="T22" fmla="*/ 12 w 36"/>
                <a:gd name="T23" fmla="*/ 26 h 38"/>
                <a:gd name="T24" fmla="*/ 15 w 36"/>
                <a:gd name="T25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8">
                  <a:moveTo>
                    <a:pt x="9" y="33"/>
                  </a:moveTo>
                  <a:cubicBezTo>
                    <a:pt x="18" y="38"/>
                    <a:pt x="25" y="35"/>
                    <a:pt x="30" y="27"/>
                  </a:cubicBezTo>
                  <a:cubicBezTo>
                    <a:pt x="36" y="19"/>
                    <a:pt x="35" y="11"/>
                    <a:pt x="27" y="6"/>
                  </a:cubicBezTo>
                  <a:cubicBezTo>
                    <a:pt x="18" y="0"/>
                    <a:pt x="10" y="3"/>
                    <a:pt x="5" y="11"/>
                  </a:cubicBezTo>
                  <a:cubicBezTo>
                    <a:pt x="0" y="19"/>
                    <a:pt x="1" y="27"/>
                    <a:pt x="9" y="33"/>
                  </a:cubicBezTo>
                  <a:close/>
                  <a:moveTo>
                    <a:pt x="15" y="18"/>
                  </a:moveTo>
                  <a:cubicBezTo>
                    <a:pt x="17" y="15"/>
                    <a:pt x="19" y="11"/>
                    <a:pt x="23" y="12"/>
                  </a:cubicBezTo>
                  <a:cubicBezTo>
                    <a:pt x="23" y="12"/>
                    <a:pt x="24" y="12"/>
                    <a:pt x="25" y="13"/>
                  </a:cubicBezTo>
                  <a:cubicBezTo>
                    <a:pt x="29" y="15"/>
                    <a:pt x="26" y="20"/>
                    <a:pt x="24" y="23"/>
                  </a:cubicBezTo>
                  <a:cubicBezTo>
                    <a:pt x="22" y="27"/>
                    <a:pt x="19" y="30"/>
                    <a:pt x="16" y="30"/>
                  </a:cubicBezTo>
                  <a:cubicBezTo>
                    <a:pt x="15" y="30"/>
                    <a:pt x="15" y="29"/>
                    <a:pt x="14" y="29"/>
                  </a:cubicBezTo>
                  <a:cubicBezTo>
                    <a:pt x="13" y="28"/>
                    <a:pt x="12" y="27"/>
                    <a:pt x="12" y="26"/>
                  </a:cubicBezTo>
                  <a:cubicBezTo>
                    <a:pt x="11" y="24"/>
                    <a:pt x="13" y="21"/>
                    <a:pt x="15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5" name="Freeform 302">
              <a:extLst>
                <a:ext uri="{FF2B5EF4-FFF2-40B4-BE49-F238E27FC236}">
                  <a16:creationId xmlns:a16="http://schemas.microsoft.com/office/drawing/2014/main" id="{1039F2FF-BF6F-45E2-84C5-CC8BCA438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6" y="2371"/>
              <a:ext cx="85" cy="89"/>
            </a:xfrm>
            <a:custGeom>
              <a:avLst/>
              <a:gdLst>
                <a:gd name="T0" fmla="*/ 9 w 36"/>
                <a:gd name="T1" fmla="*/ 32 h 38"/>
                <a:gd name="T2" fmla="*/ 30 w 36"/>
                <a:gd name="T3" fmla="*/ 27 h 38"/>
                <a:gd name="T4" fmla="*/ 27 w 36"/>
                <a:gd name="T5" fmla="*/ 5 h 38"/>
                <a:gd name="T6" fmla="*/ 5 w 36"/>
                <a:gd name="T7" fmla="*/ 11 h 38"/>
                <a:gd name="T8" fmla="*/ 9 w 36"/>
                <a:gd name="T9" fmla="*/ 32 h 38"/>
                <a:gd name="T10" fmla="*/ 14 w 36"/>
                <a:gd name="T11" fmla="*/ 15 h 38"/>
                <a:gd name="T12" fmla="*/ 22 w 36"/>
                <a:gd name="T13" fmla="*/ 9 h 38"/>
                <a:gd name="T14" fmla="*/ 23 w 36"/>
                <a:gd name="T15" fmla="*/ 10 h 38"/>
                <a:gd name="T16" fmla="*/ 25 w 36"/>
                <a:gd name="T17" fmla="*/ 16 h 38"/>
                <a:gd name="T18" fmla="*/ 23 w 36"/>
                <a:gd name="T19" fmla="*/ 21 h 38"/>
                <a:gd name="T20" fmla="*/ 15 w 36"/>
                <a:gd name="T21" fmla="*/ 27 h 38"/>
                <a:gd name="T22" fmla="*/ 13 w 36"/>
                <a:gd name="T23" fmla="*/ 26 h 38"/>
                <a:gd name="T24" fmla="*/ 11 w 36"/>
                <a:gd name="T25" fmla="*/ 23 h 38"/>
                <a:gd name="T26" fmla="*/ 14 w 36"/>
                <a:gd name="T27" fmla="*/ 15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8">
                  <a:moveTo>
                    <a:pt x="9" y="32"/>
                  </a:moveTo>
                  <a:cubicBezTo>
                    <a:pt x="18" y="38"/>
                    <a:pt x="25" y="35"/>
                    <a:pt x="30" y="27"/>
                  </a:cubicBezTo>
                  <a:cubicBezTo>
                    <a:pt x="36" y="19"/>
                    <a:pt x="35" y="11"/>
                    <a:pt x="27" y="5"/>
                  </a:cubicBezTo>
                  <a:cubicBezTo>
                    <a:pt x="18" y="0"/>
                    <a:pt x="10" y="3"/>
                    <a:pt x="5" y="11"/>
                  </a:cubicBezTo>
                  <a:cubicBezTo>
                    <a:pt x="0" y="19"/>
                    <a:pt x="1" y="27"/>
                    <a:pt x="9" y="32"/>
                  </a:cubicBezTo>
                  <a:close/>
                  <a:moveTo>
                    <a:pt x="14" y="15"/>
                  </a:moveTo>
                  <a:cubicBezTo>
                    <a:pt x="16" y="12"/>
                    <a:pt x="18" y="8"/>
                    <a:pt x="22" y="9"/>
                  </a:cubicBezTo>
                  <a:cubicBezTo>
                    <a:pt x="22" y="9"/>
                    <a:pt x="23" y="9"/>
                    <a:pt x="23" y="10"/>
                  </a:cubicBezTo>
                  <a:cubicBezTo>
                    <a:pt x="24" y="11"/>
                    <a:pt x="26" y="12"/>
                    <a:pt x="25" y="16"/>
                  </a:cubicBezTo>
                  <a:cubicBezTo>
                    <a:pt x="25" y="17"/>
                    <a:pt x="24" y="19"/>
                    <a:pt x="23" y="21"/>
                  </a:cubicBezTo>
                  <a:cubicBezTo>
                    <a:pt x="21" y="24"/>
                    <a:pt x="18" y="28"/>
                    <a:pt x="15" y="27"/>
                  </a:cubicBezTo>
                  <a:cubicBezTo>
                    <a:pt x="14" y="27"/>
                    <a:pt x="13" y="27"/>
                    <a:pt x="13" y="26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0" y="21"/>
                    <a:pt x="12" y="18"/>
                    <a:pt x="1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6" name="Freeform 303">
              <a:extLst>
                <a:ext uri="{FF2B5EF4-FFF2-40B4-BE49-F238E27FC236}">
                  <a16:creationId xmlns:a16="http://schemas.microsoft.com/office/drawing/2014/main" id="{CF88ECDF-A126-49A3-BC28-4A727867D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9" y="2221"/>
              <a:ext cx="812" cy="490"/>
            </a:xfrm>
            <a:custGeom>
              <a:avLst/>
              <a:gdLst>
                <a:gd name="T0" fmla="*/ 340 w 343"/>
                <a:gd name="T1" fmla="*/ 207 h 207"/>
                <a:gd name="T2" fmla="*/ 339 w 343"/>
                <a:gd name="T3" fmla="*/ 207 h 207"/>
                <a:gd name="T4" fmla="*/ 226 w 343"/>
                <a:gd name="T5" fmla="*/ 162 h 207"/>
                <a:gd name="T6" fmla="*/ 182 w 343"/>
                <a:gd name="T7" fmla="*/ 181 h 207"/>
                <a:gd name="T8" fmla="*/ 111 w 343"/>
                <a:gd name="T9" fmla="*/ 143 h 207"/>
                <a:gd name="T10" fmla="*/ 2 w 343"/>
                <a:gd name="T11" fmla="*/ 109 h 207"/>
                <a:gd name="T12" fmla="*/ 1 w 343"/>
                <a:gd name="T13" fmla="*/ 104 h 207"/>
                <a:gd name="T14" fmla="*/ 6 w 343"/>
                <a:gd name="T15" fmla="*/ 103 h 207"/>
                <a:gd name="T16" fmla="*/ 107 w 343"/>
                <a:gd name="T17" fmla="*/ 137 h 207"/>
                <a:gd name="T18" fmla="*/ 100 w 343"/>
                <a:gd name="T19" fmla="*/ 124 h 207"/>
                <a:gd name="T20" fmla="*/ 100 w 343"/>
                <a:gd name="T21" fmla="*/ 80 h 207"/>
                <a:gd name="T22" fmla="*/ 133 w 343"/>
                <a:gd name="T23" fmla="*/ 77 h 207"/>
                <a:gd name="T24" fmla="*/ 126 w 343"/>
                <a:gd name="T25" fmla="*/ 132 h 207"/>
                <a:gd name="T26" fmla="*/ 117 w 343"/>
                <a:gd name="T27" fmla="*/ 140 h 207"/>
                <a:gd name="T28" fmla="*/ 182 w 343"/>
                <a:gd name="T29" fmla="*/ 175 h 207"/>
                <a:gd name="T30" fmla="*/ 222 w 343"/>
                <a:gd name="T31" fmla="*/ 157 h 207"/>
                <a:gd name="T32" fmla="*/ 204 w 343"/>
                <a:gd name="T33" fmla="*/ 130 h 207"/>
                <a:gd name="T34" fmla="*/ 211 w 343"/>
                <a:gd name="T35" fmla="*/ 25 h 207"/>
                <a:gd name="T36" fmla="*/ 257 w 343"/>
                <a:gd name="T37" fmla="*/ 3 h 207"/>
                <a:gd name="T38" fmla="*/ 296 w 343"/>
                <a:gd name="T39" fmla="*/ 47 h 207"/>
                <a:gd name="T40" fmla="*/ 231 w 343"/>
                <a:gd name="T41" fmla="*/ 157 h 207"/>
                <a:gd name="T42" fmla="*/ 340 w 343"/>
                <a:gd name="T43" fmla="*/ 201 h 207"/>
                <a:gd name="T44" fmla="*/ 343 w 343"/>
                <a:gd name="T45" fmla="*/ 204 h 207"/>
                <a:gd name="T46" fmla="*/ 340 w 343"/>
                <a:gd name="T47" fmla="*/ 207 h 207"/>
                <a:gd name="T48" fmla="*/ 251 w 343"/>
                <a:gd name="T49" fmla="*/ 9 h 207"/>
                <a:gd name="T50" fmla="*/ 216 w 343"/>
                <a:gd name="T51" fmla="*/ 29 h 207"/>
                <a:gd name="T52" fmla="*/ 210 w 343"/>
                <a:gd name="T53" fmla="*/ 127 h 207"/>
                <a:gd name="T54" fmla="*/ 227 w 343"/>
                <a:gd name="T55" fmla="*/ 153 h 207"/>
                <a:gd name="T56" fmla="*/ 290 w 343"/>
                <a:gd name="T57" fmla="*/ 47 h 207"/>
                <a:gd name="T58" fmla="*/ 257 w 343"/>
                <a:gd name="T59" fmla="*/ 10 h 207"/>
                <a:gd name="T60" fmla="*/ 251 w 343"/>
                <a:gd name="T61" fmla="*/ 9 h 207"/>
                <a:gd name="T62" fmla="*/ 118 w 343"/>
                <a:gd name="T63" fmla="*/ 78 h 207"/>
                <a:gd name="T64" fmla="*/ 105 w 343"/>
                <a:gd name="T65" fmla="*/ 84 h 207"/>
                <a:gd name="T66" fmla="*/ 106 w 343"/>
                <a:gd name="T67" fmla="*/ 121 h 207"/>
                <a:gd name="T68" fmla="*/ 113 w 343"/>
                <a:gd name="T69" fmla="*/ 134 h 207"/>
                <a:gd name="T70" fmla="*/ 120 w 343"/>
                <a:gd name="T71" fmla="*/ 128 h 207"/>
                <a:gd name="T72" fmla="*/ 128 w 343"/>
                <a:gd name="T73" fmla="*/ 82 h 207"/>
                <a:gd name="T74" fmla="*/ 118 w 343"/>
                <a:gd name="T75" fmla="*/ 78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3" h="207">
                  <a:moveTo>
                    <a:pt x="340" y="207"/>
                  </a:moveTo>
                  <a:cubicBezTo>
                    <a:pt x="339" y="207"/>
                    <a:pt x="339" y="207"/>
                    <a:pt x="339" y="207"/>
                  </a:cubicBezTo>
                  <a:cubicBezTo>
                    <a:pt x="281" y="203"/>
                    <a:pt x="246" y="183"/>
                    <a:pt x="226" y="162"/>
                  </a:cubicBezTo>
                  <a:cubicBezTo>
                    <a:pt x="211" y="173"/>
                    <a:pt x="196" y="180"/>
                    <a:pt x="182" y="181"/>
                  </a:cubicBezTo>
                  <a:cubicBezTo>
                    <a:pt x="154" y="183"/>
                    <a:pt x="128" y="165"/>
                    <a:pt x="111" y="143"/>
                  </a:cubicBezTo>
                  <a:cubicBezTo>
                    <a:pt x="71" y="160"/>
                    <a:pt x="5" y="111"/>
                    <a:pt x="2" y="109"/>
                  </a:cubicBezTo>
                  <a:cubicBezTo>
                    <a:pt x="0" y="107"/>
                    <a:pt x="0" y="105"/>
                    <a:pt x="1" y="104"/>
                  </a:cubicBezTo>
                  <a:cubicBezTo>
                    <a:pt x="2" y="102"/>
                    <a:pt x="4" y="102"/>
                    <a:pt x="6" y="103"/>
                  </a:cubicBezTo>
                  <a:cubicBezTo>
                    <a:pt x="6" y="104"/>
                    <a:pt x="71" y="151"/>
                    <a:pt x="107" y="137"/>
                  </a:cubicBezTo>
                  <a:cubicBezTo>
                    <a:pt x="104" y="133"/>
                    <a:pt x="102" y="128"/>
                    <a:pt x="100" y="124"/>
                  </a:cubicBezTo>
                  <a:cubicBezTo>
                    <a:pt x="91" y="105"/>
                    <a:pt x="91" y="88"/>
                    <a:pt x="100" y="80"/>
                  </a:cubicBezTo>
                  <a:cubicBezTo>
                    <a:pt x="110" y="70"/>
                    <a:pt x="124" y="69"/>
                    <a:pt x="133" y="77"/>
                  </a:cubicBezTo>
                  <a:cubicBezTo>
                    <a:pt x="143" y="87"/>
                    <a:pt x="146" y="109"/>
                    <a:pt x="126" y="132"/>
                  </a:cubicBezTo>
                  <a:cubicBezTo>
                    <a:pt x="123" y="135"/>
                    <a:pt x="120" y="138"/>
                    <a:pt x="117" y="140"/>
                  </a:cubicBezTo>
                  <a:cubicBezTo>
                    <a:pt x="133" y="160"/>
                    <a:pt x="156" y="176"/>
                    <a:pt x="182" y="175"/>
                  </a:cubicBezTo>
                  <a:cubicBezTo>
                    <a:pt x="194" y="174"/>
                    <a:pt x="208" y="167"/>
                    <a:pt x="222" y="157"/>
                  </a:cubicBezTo>
                  <a:cubicBezTo>
                    <a:pt x="213" y="147"/>
                    <a:pt x="208" y="138"/>
                    <a:pt x="204" y="130"/>
                  </a:cubicBezTo>
                  <a:cubicBezTo>
                    <a:pt x="188" y="95"/>
                    <a:pt x="191" y="52"/>
                    <a:pt x="211" y="25"/>
                  </a:cubicBezTo>
                  <a:cubicBezTo>
                    <a:pt x="223" y="8"/>
                    <a:pt x="240" y="0"/>
                    <a:pt x="257" y="3"/>
                  </a:cubicBezTo>
                  <a:cubicBezTo>
                    <a:pt x="283" y="6"/>
                    <a:pt x="297" y="22"/>
                    <a:pt x="296" y="47"/>
                  </a:cubicBezTo>
                  <a:cubicBezTo>
                    <a:pt x="295" y="83"/>
                    <a:pt x="265" y="129"/>
                    <a:pt x="231" y="157"/>
                  </a:cubicBezTo>
                  <a:cubicBezTo>
                    <a:pt x="256" y="182"/>
                    <a:pt x="293" y="197"/>
                    <a:pt x="340" y="201"/>
                  </a:cubicBezTo>
                  <a:cubicBezTo>
                    <a:pt x="342" y="201"/>
                    <a:pt x="343" y="202"/>
                    <a:pt x="343" y="204"/>
                  </a:cubicBezTo>
                  <a:cubicBezTo>
                    <a:pt x="343" y="206"/>
                    <a:pt x="341" y="207"/>
                    <a:pt x="340" y="207"/>
                  </a:cubicBezTo>
                  <a:close/>
                  <a:moveTo>
                    <a:pt x="251" y="9"/>
                  </a:moveTo>
                  <a:cubicBezTo>
                    <a:pt x="238" y="9"/>
                    <a:pt x="226" y="16"/>
                    <a:pt x="216" y="29"/>
                  </a:cubicBezTo>
                  <a:cubicBezTo>
                    <a:pt x="198" y="54"/>
                    <a:pt x="195" y="94"/>
                    <a:pt x="210" y="127"/>
                  </a:cubicBezTo>
                  <a:cubicBezTo>
                    <a:pt x="215" y="136"/>
                    <a:pt x="220" y="145"/>
                    <a:pt x="227" y="153"/>
                  </a:cubicBezTo>
                  <a:cubicBezTo>
                    <a:pt x="259" y="126"/>
                    <a:pt x="289" y="81"/>
                    <a:pt x="290" y="47"/>
                  </a:cubicBezTo>
                  <a:cubicBezTo>
                    <a:pt x="290" y="25"/>
                    <a:pt x="279" y="13"/>
                    <a:pt x="257" y="10"/>
                  </a:cubicBezTo>
                  <a:cubicBezTo>
                    <a:pt x="255" y="9"/>
                    <a:pt x="253" y="9"/>
                    <a:pt x="251" y="9"/>
                  </a:cubicBezTo>
                  <a:close/>
                  <a:moveTo>
                    <a:pt x="118" y="78"/>
                  </a:moveTo>
                  <a:cubicBezTo>
                    <a:pt x="114" y="78"/>
                    <a:pt x="109" y="80"/>
                    <a:pt x="105" y="84"/>
                  </a:cubicBezTo>
                  <a:cubicBezTo>
                    <a:pt x="98" y="91"/>
                    <a:pt x="99" y="105"/>
                    <a:pt x="106" y="121"/>
                  </a:cubicBezTo>
                  <a:cubicBezTo>
                    <a:pt x="108" y="125"/>
                    <a:pt x="111" y="130"/>
                    <a:pt x="113" y="134"/>
                  </a:cubicBezTo>
                  <a:cubicBezTo>
                    <a:pt x="116" y="132"/>
                    <a:pt x="118" y="130"/>
                    <a:pt x="120" y="128"/>
                  </a:cubicBezTo>
                  <a:cubicBezTo>
                    <a:pt x="138" y="108"/>
                    <a:pt x="137" y="90"/>
                    <a:pt x="128" y="82"/>
                  </a:cubicBezTo>
                  <a:cubicBezTo>
                    <a:pt x="126" y="80"/>
                    <a:pt x="122" y="78"/>
                    <a:pt x="118" y="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7" name="Freeform 304">
              <a:extLst>
                <a:ext uri="{FF2B5EF4-FFF2-40B4-BE49-F238E27FC236}">
                  <a16:creationId xmlns:a16="http://schemas.microsoft.com/office/drawing/2014/main" id="{301D4683-18E4-44D9-9AA3-C3ED06432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" y="2446"/>
              <a:ext cx="102" cy="64"/>
            </a:xfrm>
            <a:custGeom>
              <a:avLst/>
              <a:gdLst>
                <a:gd name="T0" fmla="*/ 39 w 43"/>
                <a:gd name="T1" fmla="*/ 27 h 27"/>
                <a:gd name="T2" fmla="*/ 39 w 43"/>
                <a:gd name="T3" fmla="*/ 27 h 27"/>
                <a:gd name="T4" fmla="*/ 2 w 43"/>
                <a:gd name="T5" fmla="*/ 7 h 27"/>
                <a:gd name="T6" fmla="*/ 1 w 43"/>
                <a:gd name="T7" fmla="*/ 2 h 27"/>
                <a:gd name="T8" fmla="*/ 6 w 43"/>
                <a:gd name="T9" fmla="*/ 1 h 27"/>
                <a:gd name="T10" fmla="*/ 40 w 43"/>
                <a:gd name="T11" fmla="*/ 20 h 27"/>
                <a:gd name="T12" fmla="*/ 43 w 43"/>
                <a:gd name="T13" fmla="*/ 24 h 27"/>
                <a:gd name="T14" fmla="*/ 39 w 43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27">
                  <a:moveTo>
                    <a:pt x="39" y="27"/>
                  </a:moveTo>
                  <a:cubicBezTo>
                    <a:pt x="39" y="27"/>
                    <a:pt x="39" y="27"/>
                    <a:pt x="39" y="27"/>
                  </a:cubicBezTo>
                  <a:cubicBezTo>
                    <a:pt x="25" y="25"/>
                    <a:pt x="3" y="7"/>
                    <a:pt x="2" y="7"/>
                  </a:cubicBezTo>
                  <a:cubicBezTo>
                    <a:pt x="0" y="5"/>
                    <a:pt x="0" y="3"/>
                    <a:pt x="1" y="2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12" y="6"/>
                    <a:pt x="30" y="19"/>
                    <a:pt x="40" y="20"/>
                  </a:cubicBezTo>
                  <a:cubicBezTo>
                    <a:pt x="42" y="20"/>
                    <a:pt x="43" y="22"/>
                    <a:pt x="43" y="24"/>
                  </a:cubicBezTo>
                  <a:cubicBezTo>
                    <a:pt x="42" y="26"/>
                    <a:pt x="41" y="27"/>
                    <a:pt x="3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8" name="Rectangle 305">
              <a:extLst>
                <a:ext uri="{FF2B5EF4-FFF2-40B4-BE49-F238E27FC236}">
                  <a16:creationId xmlns:a16="http://schemas.microsoft.com/office/drawing/2014/main" id="{52D7D7BD-07BC-4A67-BB1E-4AEF52142A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9" y="3424"/>
              <a:ext cx="14" cy="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9" name="Rectangle 306">
              <a:extLst>
                <a:ext uri="{FF2B5EF4-FFF2-40B4-BE49-F238E27FC236}">
                  <a16:creationId xmlns:a16="http://schemas.microsoft.com/office/drawing/2014/main" id="{106210FD-DE65-43D3-A3F6-5328B6AB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8" y="3457"/>
              <a:ext cx="78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0" name="Rectangle 307">
              <a:extLst>
                <a:ext uri="{FF2B5EF4-FFF2-40B4-BE49-F238E27FC236}">
                  <a16:creationId xmlns:a16="http://schemas.microsoft.com/office/drawing/2014/main" id="{ECF2D37D-B52C-4C9B-BD99-9E0A41EA86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9" y="3524"/>
              <a:ext cx="14" cy="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1" name="Rectangle 308">
              <a:extLst>
                <a:ext uri="{FF2B5EF4-FFF2-40B4-BE49-F238E27FC236}">
                  <a16:creationId xmlns:a16="http://schemas.microsoft.com/office/drawing/2014/main" id="{5B28896A-0779-4B81-A428-91785402B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" y="3554"/>
              <a:ext cx="79" cy="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2" name="Freeform 309">
              <a:extLst>
                <a:ext uri="{FF2B5EF4-FFF2-40B4-BE49-F238E27FC236}">
                  <a16:creationId xmlns:a16="http://schemas.microsoft.com/office/drawing/2014/main" id="{7E5B7EE1-297D-4109-96B4-926001076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2" y="2993"/>
              <a:ext cx="521" cy="374"/>
            </a:xfrm>
            <a:custGeom>
              <a:avLst/>
              <a:gdLst>
                <a:gd name="T0" fmla="*/ 177 w 220"/>
                <a:gd name="T1" fmla="*/ 49 h 158"/>
                <a:gd name="T2" fmla="*/ 181 w 220"/>
                <a:gd name="T3" fmla="*/ 40 h 158"/>
                <a:gd name="T4" fmla="*/ 172 w 220"/>
                <a:gd name="T5" fmla="*/ 38 h 158"/>
                <a:gd name="T6" fmla="*/ 171 w 220"/>
                <a:gd name="T7" fmla="*/ 36 h 158"/>
                <a:gd name="T8" fmla="*/ 163 w 220"/>
                <a:gd name="T9" fmla="*/ 27 h 158"/>
                <a:gd name="T10" fmla="*/ 161 w 220"/>
                <a:gd name="T11" fmla="*/ 25 h 158"/>
                <a:gd name="T12" fmla="*/ 159 w 220"/>
                <a:gd name="T13" fmla="*/ 16 h 158"/>
                <a:gd name="T14" fmla="*/ 149 w 220"/>
                <a:gd name="T15" fmla="*/ 20 h 158"/>
                <a:gd name="T16" fmla="*/ 147 w 220"/>
                <a:gd name="T17" fmla="*/ 8 h 158"/>
                <a:gd name="T18" fmla="*/ 139 w 220"/>
                <a:gd name="T19" fmla="*/ 12 h 158"/>
                <a:gd name="T20" fmla="*/ 136 w 220"/>
                <a:gd name="T21" fmla="*/ 11 h 158"/>
                <a:gd name="T22" fmla="*/ 126 w 220"/>
                <a:gd name="T23" fmla="*/ 8 h 158"/>
                <a:gd name="T24" fmla="*/ 123 w 220"/>
                <a:gd name="T25" fmla="*/ 7 h 158"/>
                <a:gd name="T26" fmla="*/ 117 w 220"/>
                <a:gd name="T27" fmla="*/ 0 h 158"/>
                <a:gd name="T28" fmla="*/ 110 w 220"/>
                <a:gd name="T29" fmla="*/ 9 h 158"/>
                <a:gd name="T30" fmla="*/ 103 w 220"/>
                <a:gd name="T31" fmla="*/ 1 h 158"/>
                <a:gd name="T32" fmla="*/ 97 w 220"/>
                <a:gd name="T33" fmla="*/ 8 h 158"/>
                <a:gd name="T34" fmla="*/ 94 w 220"/>
                <a:gd name="T35" fmla="*/ 9 h 158"/>
                <a:gd name="T36" fmla="*/ 84 w 220"/>
                <a:gd name="T37" fmla="*/ 12 h 158"/>
                <a:gd name="T38" fmla="*/ 81 w 220"/>
                <a:gd name="T39" fmla="*/ 13 h 158"/>
                <a:gd name="T40" fmla="*/ 73 w 220"/>
                <a:gd name="T41" fmla="*/ 11 h 158"/>
                <a:gd name="T42" fmla="*/ 71 w 220"/>
                <a:gd name="T43" fmla="*/ 20 h 158"/>
                <a:gd name="T44" fmla="*/ 15 w 220"/>
                <a:gd name="T45" fmla="*/ 32 h 158"/>
                <a:gd name="T46" fmla="*/ 22 w 220"/>
                <a:gd name="T47" fmla="*/ 103 h 158"/>
                <a:gd name="T48" fmla="*/ 46 w 220"/>
                <a:gd name="T49" fmla="*/ 111 h 158"/>
                <a:gd name="T50" fmla="*/ 46 w 220"/>
                <a:gd name="T51" fmla="*/ 120 h 158"/>
                <a:gd name="T52" fmla="*/ 55 w 220"/>
                <a:gd name="T53" fmla="*/ 120 h 158"/>
                <a:gd name="T54" fmla="*/ 52 w 220"/>
                <a:gd name="T55" fmla="*/ 131 h 158"/>
                <a:gd name="T56" fmla="*/ 64 w 220"/>
                <a:gd name="T57" fmla="*/ 130 h 158"/>
                <a:gd name="T58" fmla="*/ 64 w 220"/>
                <a:gd name="T59" fmla="*/ 142 h 158"/>
                <a:gd name="T60" fmla="*/ 72 w 220"/>
                <a:gd name="T61" fmla="*/ 140 h 158"/>
                <a:gd name="T62" fmla="*/ 75 w 220"/>
                <a:gd name="T63" fmla="*/ 142 h 158"/>
                <a:gd name="T64" fmla="*/ 78 w 220"/>
                <a:gd name="T65" fmla="*/ 150 h 158"/>
                <a:gd name="T66" fmla="*/ 87 w 220"/>
                <a:gd name="T67" fmla="*/ 145 h 158"/>
                <a:gd name="T68" fmla="*/ 91 w 220"/>
                <a:gd name="T69" fmla="*/ 156 h 158"/>
                <a:gd name="T70" fmla="*/ 101 w 220"/>
                <a:gd name="T71" fmla="*/ 148 h 158"/>
                <a:gd name="T72" fmla="*/ 106 w 220"/>
                <a:gd name="T73" fmla="*/ 158 h 158"/>
                <a:gd name="T74" fmla="*/ 113 w 220"/>
                <a:gd name="T75" fmla="*/ 152 h 158"/>
                <a:gd name="T76" fmla="*/ 116 w 220"/>
                <a:gd name="T77" fmla="*/ 152 h 158"/>
                <a:gd name="T78" fmla="*/ 122 w 220"/>
                <a:gd name="T79" fmla="*/ 158 h 158"/>
                <a:gd name="T80" fmla="*/ 128 w 220"/>
                <a:gd name="T81" fmla="*/ 147 h 158"/>
                <a:gd name="T82" fmla="*/ 137 w 220"/>
                <a:gd name="T83" fmla="*/ 154 h 158"/>
                <a:gd name="T84" fmla="*/ 141 w 220"/>
                <a:gd name="T85" fmla="*/ 143 h 158"/>
                <a:gd name="T86" fmla="*/ 149 w 220"/>
                <a:gd name="T87" fmla="*/ 148 h 158"/>
                <a:gd name="T88" fmla="*/ 153 w 220"/>
                <a:gd name="T89" fmla="*/ 139 h 158"/>
                <a:gd name="T90" fmla="*/ 174 w 220"/>
                <a:gd name="T91" fmla="*/ 144 h 158"/>
                <a:gd name="T92" fmla="*/ 216 w 220"/>
                <a:gd name="T93" fmla="*/ 8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0" h="158">
                  <a:moveTo>
                    <a:pt x="198" y="55"/>
                  </a:moveTo>
                  <a:cubicBezTo>
                    <a:pt x="177" y="49"/>
                    <a:pt x="177" y="49"/>
                    <a:pt x="177" y="49"/>
                  </a:cubicBezTo>
                  <a:cubicBezTo>
                    <a:pt x="177" y="49"/>
                    <a:pt x="178" y="48"/>
                    <a:pt x="178" y="48"/>
                  </a:cubicBezTo>
                  <a:cubicBezTo>
                    <a:pt x="180" y="45"/>
                    <a:pt x="182" y="42"/>
                    <a:pt x="181" y="40"/>
                  </a:cubicBezTo>
                  <a:cubicBezTo>
                    <a:pt x="180" y="39"/>
                    <a:pt x="180" y="38"/>
                    <a:pt x="178" y="38"/>
                  </a:cubicBezTo>
                  <a:cubicBezTo>
                    <a:pt x="177" y="38"/>
                    <a:pt x="175" y="38"/>
                    <a:pt x="172" y="38"/>
                  </a:cubicBezTo>
                  <a:cubicBezTo>
                    <a:pt x="171" y="38"/>
                    <a:pt x="170" y="38"/>
                    <a:pt x="169" y="38"/>
                  </a:cubicBezTo>
                  <a:cubicBezTo>
                    <a:pt x="170" y="38"/>
                    <a:pt x="170" y="36"/>
                    <a:pt x="171" y="36"/>
                  </a:cubicBezTo>
                  <a:cubicBezTo>
                    <a:pt x="172" y="32"/>
                    <a:pt x="174" y="29"/>
                    <a:pt x="172" y="27"/>
                  </a:cubicBezTo>
                  <a:cubicBezTo>
                    <a:pt x="170" y="25"/>
                    <a:pt x="167" y="26"/>
                    <a:pt x="163" y="27"/>
                  </a:cubicBezTo>
                  <a:cubicBezTo>
                    <a:pt x="162" y="27"/>
                    <a:pt x="161" y="28"/>
                    <a:pt x="160" y="28"/>
                  </a:cubicBezTo>
                  <a:cubicBezTo>
                    <a:pt x="160" y="27"/>
                    <a:pt x="161" y="26"/>
                    <a:pt x="161" y="25"/>
                  </a:cubicBezTo>
                  <a:cubicBezTo>
                    <a:pt x="162" y="21"/>
                    <a:pt x="163" y="18"/>
                    <a:pt x="160" y="16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57" y="15"/>
                    <a:pt x="155" y="17"/>
                    <a:pt x="152" y="18"/>
                  </a:cubicBezTo>
                  <a:cubicBezTo>
                    <a:pt x="151" y="19"/>
                    <a:pt x="150" y="19"/>
                    <a:pt x="149" y="20"/>
                  </a:cubicBezTo>
                  <a:cubicBezTo>
                    <a:pt x="149" y="19"/>
                    <a:pt x="149" y="17"/>
                    <a:pt x="149" y="17"/>
                  </a:cubicBezTo>
                  <a:cubicBezTo>
                    <a:pt x="150" y="13"/>
                    <a:pt x="150" y="10"/>
                    <a:pt x="147" y="8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4" y="7"/>
                    <a:pt x="142" y="9"/>
                    <a:pt x="139" y="12"/>
                  </a:cubicBezTo>
                  <a:cubicBezTo>
                    <a:pt x="139" y="12"/>
                    <a:pt x="138" y="13"/>
                    <a:pt x="137" y="14"/>
                  </a:cubicBezTo>
                  <a:cubicBezTo>
                    <a:pt x="137" y="13"/>
                    <a:pt x="137" y="11"/>
                    <a:pt x="136" y="11"/>
                  </a:cubicBezTo>
                  <a:cubicBezTo>
                    <a:pt x="136" y="7"/>
                    <a:pt x="136" y="4"/>
                    <a:pt x="133" y="3"/>
                  </a:cubicBezTo>
                  <a:cubicBezTo>
                    <a:pt x="130" y="2"/>
                    <a:pt x="128" y="5"/>
                    <a:pt x="126" y="8"/>
                  </a:cubicBezTo>
                  <a:cubicBezTo>
                    <a:pt x="125" y="8"/>
                    <a:pt x="124" y="9"/>
                    <a:pt x="124" y="10"/>
                  </a:cubicBezTo>
                  <a:cubicBezTo>
                    <a:pt x="123" y="9"/>
                    <a:pt x="123" y="8"/>
                    <a:pt x="123" y="7"/>
                  </a:cubicBezTo>
                  <a:cubicBezTo>
                    <a:pt x="121" y="4"/>
                    <a:pt x="120" y="1"/>
                    <a:pt x="118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5" y="0"/>
                    <a:pt x="113" y="3"/>
                    <a:pt x="111" y="6"/>
                  </a:cubicBezTo>
                  <a:cubicBezTo>
                    <a:pt x="111" y="7"/>
                    <a:pt x="110" y="8"/>
                    <a:pt x="110" y="9"/>
                  </a:cubicBezTo>
                  <a:cubicBezTo>
                    <a:pt x="109" y="8"/>
                    <a:pt x="109" y="7"/>
                    <a:pt x="108" y="6"/>
                  </a:cubicBezTo>
                  <a:cubicBezTo>
                    <a:pt x="107" y="4"/>
                    <a:pt x="105" y="1"/>
                    <a:pt x="103" y="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99" y="1"/>
                    <a:pt x="98" y="4"/>
                    <a:pt x="97" y="8"/>
                  </a:cubicBezTo>
                  <a:cubicBezTo>
                    <a:pt x="97" y="9"/>
                    <a:pt x="97" y="10"/>
                    <a:pt x="96" y="11"/>
                  </a:cubicBezTo>
                  <a:cubicBezTo>
                    <a:pt x="96" y="10"/>
                    <a:pt x="95" y="9"/>
                    <a:pt x="94" y="9"/>
                  </a:cubicBezTo>
                  <a:cubicBezTo>
                    <a:pt x="92" y="6"/>
                    <a:pt x="89" y="3"/>
                    <a:pt x="87" y="4"/>
                  </a:cubicBezTo>
                  <a:cubicBezTo>
                    <a:pt x="84" y="5"/>
                    <a:pt x="84" y="8"/>
                    <a:pt x="84" y="12"/>
                  </a:cubicBezTo>
                  <a:cubicBezTo>
                    <a:pt x="84" y="13"/>
                    <a:pt x="83" y="14"/>
                    <a:pt x="83" y="15"/>
                  </a:cubicBezTo>
                  <a:cubicBezTo>
                    <a:pt x="83" y="15"/>
                    <a:pt x="82" y="14"/>
                    <a:pt x="81" y="13"/>
                  </a:cubicBezTo>
                  <a:cubicBezTo>
                    <a:pt x="79" y="12"/>
                    <a:pt x="77" y="11"/>
                    <a:pt x="76" y="10"/>
                  </a:cubicBezTo>
                  <a:cubicBezTo>
                    <a:pt x="74" y="10"/>
                    <a:pt x="73" y="10"/>
                    <a:pt x="73" y="11"/>
                  </a:cubicBezTo>
                  <a:cubicBezTo>
                    <a:pt x="70" y="12"/>
                    <a:pt x="71" y="15"/>
                    <a:pt x="71" y="19"/>
                  </a:cubicBezTo>
                  <a:cubicBezTo>
                    <a:pt x="71" y="19"/>
                    <a:pt x="71" y="20"/>
                    <a:pt x="71" y="2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33" y="10"/>
                    <a:pt x="18" y="18"/>
                    <a:pt x="15" y="32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0" y="85"/>
                    <a:pt x="9" y="99"/>
                    <a:pt x="22" y="103"/>
                  </a:cubicBezTo>
                  <a:cubicBezTo>
                    <a:pt x="47" y="109"/>
                    <a:pt x="47" y="109"/>
                    <a:pt x="47" y="109"/>
                  </a:cubicBezTo>
                  <a:cubicBezTo>
                    <a:pt x="47" y="110"/>
                    <a:pt x="47" y="110"/>
                    <a:pt x="46" y="111"/>
                  </a:cubicBezTo>
                  <a:cubicBezTo>
                    <a:pt x="44" y="114"/>
                    <a:pt x="42" y="116"/>
                    <a:pt x="43" y="119"/>
                  </a:cubicBezTo>
                  <a:cubicBezTo>
                    <a:pt x="44" y="119"/>
                    <a:pt x="44" y="120"/>
                    <a:pt x="46" y="120"/>
                  </a:cubicBezTo>
                  <a:cubicBezTo>
                    <a:pt x="47" y="121"/>
                    <a:pt x="50" y="120"/>
                    <a:pt x="52" y="120"/>
                  </a:cubicBezTo>
                  <a:cubicBezTo>
                    <a:pt x="53" y="120"/>
                    <a:pt x="54" y="120"/>
                    <a:pt x="55" y="120"/>
                  </a:cubicBezTo>
                  <a:cubicBezTo>
                    <a:pt x="55" y="121"/>
                    <a:pt x="54" y="122"/>
                    <a:pt x="54" y="123"/>
                  </a:cubicBezTo>
                  <a:cubicBezTo>
                    <a:pt x="52" y="126"/>
                    <a:pt x="51" y="129"/>
                    <a:pt x="52" y="131"/>
                  </a:cubicBezTo>
                  <a:cubicBezTo>
                    <a:pt x="54" y="133"/>
                    <a:pt x="57" y="132"/>
                    <a:pt x="61" y="131"/>
                  </a:cubicBezTo>
                  <a:cubicBezTo>
                    <a:pt x="62" y="131"/>
                    <a:pt x="63" y="130"/>
                    <a:pt x="64" y="130"/>
                  </a:cubicBezTo>
                  <a:cubicBezTo>
                    <a:pt x="64" y="131"/>
                    <a:pt x="64" y="132"/>
                    <a:pt x="63" y="133"/>
                  </a:cubicBezTo>
                  <a:cubicBezTo>
                    <a:pt x="62" y="137"/>
                    <a:pt x="62" y="140"/>
                    <a:pt x="64" y="142"/>
                  </a:cubicBezTo>
                  <a:cubicBezTo>
                    <a:pt x="65" y="142"/>
                    <a:pt x="65" y="142"/>
                    <a:pt x="65" y="142"/>
                  </a:cubicBezTo>
                  <a:cubicBezTo>
                    <a:pt x="67" y="143"/>
                    <a:pt x="69" y="142"/>
                    <a:pt x="72" y="140"/>
                  </a:cubicBezTo>
                  <a:cubicBezTo>
                    <a:pt x="73" y="140"/>
                    <a:pt x="74" y="139"/>
                    <a:pt x="75" y="139"/>
                  </a:cubicBezTo>
                  <a:cubicBezTo>
                    <a:pt x="75" y="140"/>
                    <a:pt x="75" y="141"/>
                    <a:pt x="75" y="142"/>
                  </a:cubicBezTo>
                  <a:cubicBezTo>
                    <a:pt x="75" y="146"/>
                    <a:pt x="74" y="149"/>
                    <a:pt x="77" y="150"/>
                  </a:cubicBezTo>
                  <a:cubicBezTo>
                    <a:pt x="78" y="150"/>
                    <a:pt x="78" y="150"/>
                    <a:pt x="78" y="150"/>
                  </a:cubicBezTo>
                  <a:cubicBezTo>
                    <a:pt x="80" y="151"/>
                    <a:pt x="82" y="149"/>
                    <a:pt x="85" y="147"/>
                  </a:cubicBezTo>
                  <a:cubicBezTo>
                    <a:pt x="85" y="146"/>
                    <a:pt x="86" y="145"/>
                    <a:pt x="87" y="145"/>
                  </a:cubicBezTo>
                  <a:cubicBezTo>
                    <a:pt x="87" y="146"/>
                    <a:pt x="88" y="147"/>
                    <a:pt x="88" y="148"/>
                  </a:cubicBezTo>
                  <a:cubicBezTo>
                    <a:pt x="88" y="152"/>
                    <a:pt x="89" y="155"/>
                    <a:pt x="91" y="156"/>
                  </a:cubicBezTo>
                  <a:cubicBezTo>
                    <a:pt x="94" y="156"/>
                    <a:pt x="96" y="154"/>
                    <a:pt x="99" y="151"/>
                  </a:cubicBezTo>
                  <a:cubicBezTo>
                    <a:pt x="99" y="150"/>
                    <a:pt x="100" y="149"/>
                    <a:pt x="101" y="148"/>
                  </a:cubicBezTo>
                  <a:cubicBezTo>
                    <a:pt x="101" y="149"/>
                    <a:pt x="101" y="150"/>
                    <a:pt x="102" y="151"/>
                  </a:cubicBezTo>
                  <a:cubicBezTo>
                    <a:pt x="103" y="155"/>
                    <a:pt x="104" y="157"/>
                    <a:pt x="106" y="158"/>
                  </a:cubicBezTo>
                  <a:cubicBezTo>
                    <a:pt x="107" y="158"/>
                    <a:pt x="107" y="158"/>
                    <a:pt x="107" y="158"/>
                  </a:cubicBezTo>
                  <a:cubicBezTo>
                    <a:pt x="110" y="158"/>
                    <a:pt x="111" y="155"/>
                    <a:pt x="113" y="152"/>
                  </a:cubicBezTo>
                  <a:cubicBezTo>
                    <a:pt x="113" y="151"/>
                    <a:pt x="114" y="150"/>
                    <a:pt x="114" y="149"/>
                  </a:cubicBezTo>
                  <a:cubicBezTo>
                    <a:pt x="115" y="150"/>
                    <a:pt x="115" y="151"/>
                    <a:pt x="116" y="152"/>
                  </a:cubicBezTo>
                  <a:cubicBezTo>
                    <a:pt x="118" y="155"/>
                    <a:pt x="119" y="157"/>
                    <a:pt x="121" y="158"/>
                  </a:cubicBezTo>
                  <a:cubicBezTo>
                    <a:pt x="122" y="158"/>
                    <a:pt x="122" y="158"/>
                    <a:pt x="122" y="158"/>
                  </a:cubicBezTo>
                  <a:cubicBezTo>
                    <a:pt x="125" y="157"/>
                    <a:pt x="126" y="154"/>
                    <a:pt x="127" y="151"/>
                  </a:cubicBezTo>
                  <a:cubicBezTo>
                    <a:pt x="127" y="150"/>
                    <a:pt x="128" y="148"/>
                    <a:pt x="128" y="147"/>
                  </a:cubicBezTo>
                  <a:cubicBezTo>
                    <a:pt x="129" y="148"/>
                    <a:pt x="129" y="149"/>
                    <a:pt x="130" y="150"/>
                  </a:cubicBezTo>
                  <a:cubicBezTo>
                    <a:pt x="133" y="153"/>
                    <a:pt x="135" y="155"/>
                    <a:pt x="137" y="154"/>
                  </a:cubicBezTo>
                  <a:cubicBezTo>
                    <a:pt x="140" y="153"/>
                    <a:pt x="140" y="150"/>
                    <a:pt x="141" y="146"/>
                  </a:cubicBezTo>
                  <a:cubicBezTo>
                    <a:pt x="141" y="145"/>
                    <a:pt x="141" y="144"/>
                    <a:pt x="141" y="143"/>
                  </a:cubicBezTo>
                  <a:cubicBezTo>
                    <a:pt x="142" y="144"/>
                    <a:pt x="143" y="144"/>
                    <a:pt x="143" y="145"/>
                  </a:cubicBezTo>
                  <a:cubicBezTo>
                    <a:pt x="145" y="146"/>
                    <a:pt x="147" y="148"/>
                    <a:pt x="149" y="148"/>
                  </a:cubicBezTo>
                  <a:cubicBezTo>
                    <a:pt x="150" y="148"/>
                    <a:pt x="151" y="148"/>
                    <a:pt x="152" y="148"/>
                  </a:cubicBezTo>
                  <a:cubicBezTo>
                    <a:pt x="154" y="146"/>
                    <a:pt x="154" y="143"/>
                    <a:pt x="153" y="139"/>
                  </a:cubicBezTo>
                  <a:cubicBezTo>
                    <a:pt x="153" y="139"/>
                    <a:pt x="153" y="138"/>
                    <a:pt x="153" y="138"/>
                  </a:cubicBezTo>
                  <a:cubicBezTo>
                    <a:pt x="174" y="144"/>
                    <a:pt x="174" y="144"/>
                    <a:pt x="174" y="144"/>
                  </a:cubicBezTo>
                  <a:cubicBezTo>
                    <a:pt x="188" y="147"/>
                    <a:pt x="202" y="139"/>
                    <a:pt x="206" y="125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220" y="73"/>
                    <a:pt x="212" y="58"/>
                    <a:pt x="198" y="55"/>
                  </a:cubicBezTo>
                  <a:close/>
                </a:path>
              </a:pathLst>
            </a:custGeom>
            <a:solidFill>
              <a:srgbClr val="2F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3" name="Freeform 310">
              <a:extLst>
                <a:ext uri="{FF2B5EF4-FFF2-40B4-BE49-F238E27FC236}">
                  <a16:creationId xmlns:a16="http://schemas.microsoft.com/office/drawing/2014/main" id="{85882692-00FC-4974-AD27-16F5B9A96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2" y="3007"/>
              <a:ext cx="237" cy="100"/>
            </a:xfrm>
            <a:custGeom>
              <a:avLst/>
              <a:gdLst>
                <a:gd name="T0" fmla="*/ 2 w 100"/>
                <a:gd name="T1" fmla="*/ 11 h 42"/>
                <a:gd name="T2" fmla="*/ 10 w 100"/>
                <a:gd name="T3" fmla="*/ 14 h 42"/>
                <a:gd name="T4" fmla="*/ 13 w 100"/>
                <a:gd name="T5" fmla="*/ 6 h 42"/>
                <a:gd name="T6" fmla="*/ 13 w 100"/>
                <a:gd name="T7" fmla="*/ 4 h 42"/>
                <a:gd name="T8" fmla="*/ 15 w 100"/>
                <a:gd name="T9" fmla="*/ 6 h 42"/>
                <a:gd name="T10" fmla="*/ 22 w 100"/>
                <a:gd name="T11" fmla="*/ 10 h 42"/>
                <a:gd name="T12" fmla="*/ 26 w 100"/>
                <a:gd name="T13" fmla="*/ 3 h 42"/>
                <a:gd name="T14" fmla="*/ 27 w 100"/>
                <a:gd name="T15" fmla="*/ 1 h 42"/>
                <a:gd name="T16" fmla="*/ 28 w 100"/>
                <a:gd name="T17" fmla="*/ 3 h 42"/>
                <a:gd name="T18" fmla="*/ 33 w 100"/>
                <a:gd name="T19" fmla="*/ 9 h 42"/>
                <a:gd name="T20" fmla="*/ 34 w 100"/>
                <a:gd name="T21" fmla="*/ 9 h 42"/>
                <a:gd name="T22" fmla="*/ 40 w 100"/>
                <a:gd name="T23" fmla="*/ 3 h 42"/>
                <a:gd name="T24" fmla="*/ 41 w 100"/>
                <a:gd name="T25" fmla="*/ 0 h 42"/>
                <a:gd name="T26" fmla="*/ 42 w 100"/>
                <a:gd name="T27" fmla="*/ 3 h 42"/>
                <a:gd name="T28" fmla="*/ 47 w 100"/>
                <a:gd name="T29" fmla="*/ 10 h 42"/>
                <a:gd name="T30" fmla="*/ 47 w 100"/>
                <a:gd name="T31" fmla="*/ 10 h 42"/>
                <a:gd name="T32" fmla="*/ 53 w 100"/>
                <a:gd name="T33" fmla="*/ 5 h 42"/>
                <a:gd name="T34" fmla="*/ 55 w 100"/>
                <a:gd name="T35" fmla="*/ 3 h 42"/>
                <a:gd name="T36" fmla="*/ 56 w 100"/>
                <a:gd name="T37" fmla="*/ 5 h 42"/>
                <a:gd name="T38" fmla="*/ 59 w 100"/>
                <a:gd name="T39" fmla="*/ 13 h 42"/>
                <a:gd name="T40" fmla="*/ 67 w 100"/>
                <a:gd name="T41" fmla="*/ 9 h 42"/>
                <a:gd name="T42" fmla="*/ 69 w 100"/>
                <a:gd name="T43" fmla="*/ 8 h 42"/>
                <a:gd name="T44" fmla="*/ 69 w 100"/>
                <a:gd name="T45" fmla="*/ 10 h 42"/>
                <a:gd name="T46" fmla="*/ 70 w 100"/>
                <a:gd name="T47" fmla="*/ 18 h 42"/>
                <a:gd name="T48" fmla="*/ 71 w 100"/>
                <a:gd name="T49" fmla="*/ 19 h 42"/>
                <a:gd name="T50" fmla="*/ 78 w 100"/>
                <a:gd name="T51" fmla="*/ 16 h 42"/>
                <a:gd name="T52" fmla="*/ 81 w 100"/>
                <a:gd name="T53" fmla="*/ 15 h 42"/>
                <a:gd name="T54" fmla="*/ 80 w 100"/>
                <a:gd name="T55" fmla="*/ 18 h 42"/>
                <a:gd name="T56" fmla="*/ 80 w 100"/>
                <a:gd name="T57" fmla="*/ 26 h 42"/>
                <a:gd name="T58" fmla="*/ 89 w 100"/>
                <a:gd name="T59" fmla="*/ 26 h 42"/>
                <a:gd name="T60" fmla="*/ 91 w 100"/>
                <a:gd name="T61" fmla="*/ 25 h 42"/>
                <a:gd name="T62" fmla="*/ 90 w 100"/>
                <a:gd name="T63" fmla="*/ 27 h 42"/>
                <a:gd name="T64" fmla="*/ 89 w 100"/>
                <a:gd name="T65" fmla="*/ 36 h 42"/>
                <a:gd name="T66" fmla="*/ 97 w 100"/>
                <a:gd name="T67" fmla="*/ 37 h 42"/>
                <a:gd name="T68" fmla="*/ 100 w 100"/>
                <a:gd name="T69" fmla="*/ 37 h 42"/>
                <a:gd name="T70" fmla="*/ 98 w 100"/>
                <a:gd name="T71" fmla="*/ 39 h 42"/>
                <a:gd name="T72" fmla="*/ 96 w 100"/>
                <a:gd name="T73" fmla="*/ 42 h 42"/>
                <a:gd name="T74" fmla="*/ 0 w 100"/>
                <a:gd name="T75" fmla="*/ 16 h 42"/>
                <a:gd name="T76" fmla="*/ 0 w 100"/>
                <a:gd name="T77" fmla="*/ 12 h 42"/>
                <a:gd name="T78" fmla="*/ 0 w 100"/>
                <a:gd name="T79" fmla="*/ 10 h 42"/>
                <a:gd name="T80" fmla="*/ 2 w 100"/>
                <a:gd name="T81" fmla="*/ 11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42">
                  <a:moveTo>
                    <a:pt x="2" y="11"/>
                  </a:moveTo>
                  <a:cubicBezTo>
                    <a:pt x="5" y="14"/>
                    <a:pt x="8" y="15"/>
                    <a:pt x="10" y="14"/>
                  </a:cubicBezTo>
                  <a:cubicBezTo>
                    <a:pt x="12" y="13"/>
                    <a:pt x="12" y="10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3" y="4"/>
                    <a:pt x="14" y="5"/>
                    <a:pt x="15" y="6"/>
                  </a:cubicBezTo>
                  <a:cubicBezTo>
                    <a:pt x="17" y="9"/>
                    <a:pt x="19" y="11"/>
                    <a:pt x="22" y="10"/>
                  </a:cubicBezTo>
                  <a:cubicBezTo>
                    <a:pt x="24" y="10"/>
                    <a:pt x="25" y="7"/>
                    <a:pt x="26" y="3"/>
                  </a:cubicBezTo>
                  <a:cubicBezTo>
                    <a:pt x="26" y="2"/>
                    <a:pt x="26" y="1"/>
                    <a:pt x="27" y="1"/>
                  </a:cubicBezTo>
                  <a:cubicBezTo>
                    <a:pt x="27" y="1"/>
                    <a:pt x="28" y="2"/>
                    <a:pt x="28" y="3"/>
                  </a:cubicBezTo>
                  <a:cubicBezTo>
                    <a:pt x="30" y="6"/>
                    <a:pt x="31" y="8"/>
                    <a:pt x="33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7" y="9"/>
                    <a:pt x="38" y="6"/>
                    <a:pt x="40" y="3"/>
                  </a:cubicBezTo>
                  <a:cubicBezTo>
                    <a:pt x="40" y="2"/>
                    <a:pt x="41" y="1"/>
                    <a:pt x="41" y="0"/>
                  </a:cubicBezTo>
                  <a:cubicBezTo>
                    <a:pt x="41" y="1"/>
                    <a:pt x="42" y="2"/>
                    <a:pt x="42" y="3"/>
                  </a:cubicBezTo>
                  <a:cubicBezTo>
                    <a:pt x="43" y="6"/>
                    <a:pt x="44" y="9"/>
                    <a:pt x="47" y="10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9" y="10"/>
                    <a:pt x="51" y="7"/>
                    <a:pt x="53" y="5"/>
                  </a:cubicBezTo>
                  <a:cubicBezTo>
                    <a:pt x="54" y="4"/>
                    <a:pt x="55" y="3"/>
                    <a:pt x="55" y="3"/>
                  </a:cubicBezTo>
                  <a:cubicBezTo>
                    <a:pt x="55" y="3"/>
                    <a:pt x="56" y="4"/>
                    <a:pt x="56" y="5"/>
                  </a:cubicBezTo>
                  <a:cubicBezTo>
                    <a:pt x="56" y="9"/>
                    <a:pt x="57" y="12"/>
                    <a:pt x="59" y="13"/>
                  </a:cubicBezTo>
                  <a:cubicBezTo>
                    <a:pt x="62" y="14"/>
                    <a:pt x="64" y="12"/>
                    <a:pt x="67" y="9"/>
                  </a:cubicBezTo>
                  <a:cubicBezTo>
                    <a:pt x="67" y="9"/>
                    <a:pt x="68" y="8"/>
                    <a:pt x="69" y="8"/>
                  </a:cubicBezTo>
                  <a:cubicBezTo>
                    <a:pt x="69" y="9"/>
                    <a:pt x="69" y="10"/>
                    <a:pt x="69" y="10"/>
                  </a:cubicBezTo>
                  <a:cubicBezTo>
                    <a:pt x="68" y="14"/>
                    <a:pt x="68" y="17"/>
                    <a:pt x="70" y="18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3" y="19"/>
                    <a:pt x="76" y="18"/>
                    <a:pt x="78" y="16"/>
                  </a:cubicBezTo>
                  <a:cubicBezTo>
                    <a:pt x="79" y="16"/>
                    <a:pt x="80" y="16"/>
                    <a:pt x="81" y="15"/>
                  </a:cubicBezTo>
                  <a:cubicBezTo>
                    <a:pt x="81" y="16"/>
                    <a:pt x="80" y="17"/>
                    <a:pt x="80" y="18"/>
                  </a:cubicBezTo>
                  <a:cubicBezTo>
                    <a:pt x="79" y="21"/>
                    <a:pt x="78" y="24"/>
                    <a:pt x="80" y="26"/>
                  </a:cubicBezTo>
                  <a:cubicBezTo>
                    <a:pt x="82" y="28"/>
                    <a:pt x="85" y="27"/>
                    <a:pt x="89" y="26"/>
                  </a:cubicBezTo>
                  <a:cubicBezTo>
                    <a:pt x="89" y="26"/>
                    <a:pt x="90" y="25"/>
                    <a:pt x="91" y="25"/>
                  </a:cubicBezTo>
                  <a:cubicBezTo>
                    <a:pt x="91" y="26"/>
                    <a:pt x="90" y="27"/>
                    <a:pt x="90" y="27"/>
                  </a:cubicBezTo>
                  <a:cubicBezTo>
                    <a:pt x="89" y="31"/>
                    <a:pt x="87" y="34"/>
                    <a:pt x="89" y="36"/>
                  </a:cubicBezTo>
                  <a:cubicBezTo>
                    <a:pt x="90" y="38"/>
                    <a:pt x="93" y="37"/>
                    <a:pt x="97" y="37"/>
                  </a:cubicBezTo>
                  <a:cubicBezTo>
                    <a:pt x="98" y="37"/>
                    <a:pt x="99" y="37"/>
                    <a:pt x="100" y="37"/>
                  </a:cubicBezTo>
                  <a:cubicBezTo>
                    <a:pt x="99" y="37"/>
                    <a:pt x="98" y="38"/>
                    <a:pt x="98" y="39"/>
                  </a:cubicBezTo>
                  <a:cubicBezTo>
                    <a:pt x="97" y="40"/>
                    <a:pt x="97" y="41"/>
                    <a:pt x="96" y="4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4"/>
                    <a:pt x="0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10"/>
                    <a:pt x="1" y="11"/>
                    <a:pt x="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4" name="Freeform 311">
              <a:extLst>
                <a:ext uri="{FF2B5EF4-FFF2-40B4-BE49-F238E27FC236}">
                  <a16:creationId xmlns:a16="http://schemas.microsoft.com/office/drawing/2014/main" id="{00FB7900-80F8-4070-8F0D-E95509330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" y="3147"/>
              <a:ext cx="42" cy="97"/>
            </a:xfrm>
            <a:custGeom>
              <a:avLst/>
              <a:gdLst>
                <a:gd name="T0" fmla="*/ 42 w 42"/>
                <a:gd name="T1" fmla="*/ 5 h 97"/>
                <a:gd name="T2" fmla="*/ 16 w 42"/>
                <a:gd name="T3" fmla="*/ 97 h 97"/>
                <a:gd name="T4" fmla="*/ 0 w 42"/>
                <a:gd name="T5" fmla="*/ 92 h 97"/>
                <a:gd name="T6" fmla="*/ 23 w 42"/>
                <a:gd name="T7" fmla="*/ 0 h 97"/>
                <a:gd name="T8" fmla="*/ 42 w 42"/>
                <a:gd name="T9" fmla="*/ 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97">
                  <a:moveTo>
                    <a:pt x="42" y="5"/>
                  </a:moveTo>
                  <a:lnTo>
                    <a:pt x="16" y="97"/>
                  </a:lnTo>
                  <a:lnTo>
                    <a:pt x="0" y="92"/>
                  </a:lnTo>
                  <a:lnTo>
                    <a:pt x="23" y="0"/>
                  </a:lnTo>
                  <a:lnTo>
                    <a:pt x="42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5" name="Freeform 312">
              <a:extLst>
                <a:ext uri="{FF2B5EF4-FFF2-40B4-BE49-F238E27FC236}">
                  <a16:creationId xmlns:a16="http://schemas.microsoft.com/office/drawing/2014/main" id="{54543866-0D8F-4BFF-9FA2-463B20113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6" y="3135"/>
              <a:ext cx="69" cy="100"/>
            </a:xfrm>
            <a:custGeom>
              <a:avLst/>
              <a:gdLst>
                <a:gd name="T0" fmla="*/ 16 w 29"/>
                <a:gd name="T1" fmla="*/ 35 h 42"/>
                <a:gd name="T2" fmla="*/ 20 w 29"/>
                <a:gd name="T3" fmla="*/ 36 h 42"/>
                <a:gd name="T4" fmla="*/ 19 w 29"/>
                <a:gd name="T5" fmla="*/ 42 h 42"/>
                <a:gd name="T6" fmla="*/ 13 w 29"/>
                <a:gd name="T7" fmla="*/ 41 h 42"/>
                <a:gd name="T8" fmla="*/ 3 w 29"/>
                <a:gd name="T9" fmla="*/ 18 h 42"/>
                <a:gd name="T10" fmla="*/ 24 w 29"/>
                <a:gd name="T11" fmla="*/ 2 h 42"/>
                <a:gd name="T12" fmla="*/ 29 w 29"/>
                <a:gd name="T13" fmla="*/ 4 h 42"/>
                <a:gd name="T14" fmla="*/ 26 w 29"/>
                <a:gd name="T15" fmla="*/ 10 h 42"/>
                <a:gd name="T16" fmla="*/ 23 w 29"/>
                <a:gd name="T17" fmla="*/ 9 h 42"/>
                <a:gd name="T18" fmla="*/ 11 w 29"/>
                <a:gd name="T19" fmla="*/ 20 h 42"/>
                <a:gd name="T20" fmla="*/ 16 w 29"/>
                <a:gd name="T21" fmla="*/ 35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2">
                  <a:moveTo>
                    <a:pt x="16" y="35"/>
                  </a:moveTo>
                  <a:cubicBezTo>
                    <a:pt x="17" y="35"/>
                    <a:pt x="19" y="36"/>
                    <a:pt x="20" y="36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7" y="42"/>
                    <a:pt x="15" y="42"/>
                    <a:pt x="13" y="41"/>
                  </a:cubicBezTo>
                  <a:cubicBezTo>
                    <a:pt x="3" y="39"/>
                    <a:pt x="0" y="29"/>
                    <a:pt x="3" y="18"/>
                  </a:cubicBezTo>
                  <a:cubicBezTo>
                    <a:pt x="7" y="3"/>
                    <a:pt x="17" y="0"/>
                    <a:pt x="24" y="2"/>
                  </a:cubicBezTo>
                  <a:cubicBezTo>
                    <a:pt x="27" y="3"/>
                    <a:pt x="29" y="4"/>
                    <a:pt x="29" y="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5" y="9"/>
                    <a:pt x="23" y="9"/>
                  </a:cubicBezTo>
                  <a:cubicBezTo>
                    <a:pt x="19" y="8"/>
                    <a:pt x="14" y="10"/>
                    <a:pt x="11" y="20"/>
                  </a:cubicBezTo>
                  <a:cubicBezTo>
                    <a:pt x="9" y="29"/>
                    <a:pt x="11" y="34"/>
                    <a:pt x="16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6" name="Freeform 313">
              <a:extLst>
                <a:ext uri="{FF2B5EF4-FFF2-40B4-BE49-F238E27FC236}">
                  <a16:creationId xmlns:a16="http://schemas.microsoft.com/office/drawing/2014/main" id="{610FBB51-A445-4518-81B4-D23D6078A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" y="3116"/>
              <a:ext cx="66" cy="105"/>
            </a:xfrm>
            <a:custGeom>
              <a:avLst/>
              <a:gdLst>
                <a:gd name="T0" fmla="*/ 54 w 66"/>
                <a:gd name="T1" fmla="*/ 48 h 105"/>
                <a:gd name="T2" fmla="*/ 49 w 66"/>
                <a:gd name="T3" fmla="*/ 64 h 105"/>
                <a:gd name="T4" fmla="*/ 28 w 66"/>
                <a:gd name="T5" fmla="*/ 57 h 105"/>
                <a:gd name="T6" fmla="*/ 21 w 66"/>
                <a:gd name="T7" fmla="*/ 83 h 105"/>
                <a:gd name="T8" fmla="*/ 45 w 66"/>
                <a:gd name="T9" fmla="*/ 90 h 105"/>
                <a:gd name="T10" fmla="*/ 42 w 66"/>
                <a:gd name="T11" fmla="*/ 105 h 105"/>
                <a:gd name="T12" fmla="*/ 0 w 66"/>
                <a:gd name="T13" fmla="*/ 93 h 105"/>
                <a:gd name="T14" fmla="*/ 26 w 66"/>
                <a:gd name="T15" fmla="*/ 0 h 105"/>
                <a:gd name="T16" fmla="*/ 66 w 66"/>
                <a:gd name="T17" fmla="*/ 12 h 105"/>
                <a:gd name="T18" fmla="*/ 61 w 66"/>
                <a:gd name="T19" fmla="*/ 29 h 105"/>
                <a:gd name="T20" fmla="*/ 38 w 66"/>
                <a:gd name="T21" fmla="*/ 22 h 105"/>
                <a:gd name="T22" fmla="*/ 33 w 66"/>
                <a:gd name="T23" fmla="*/ 43 h 105"/>
                <a:gd name="T24" fmla="*/ 54 w 66"/>
                <a:gd name="T25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105">
                  <a:moveTo>
                    <a:pt x="54" y="48"/>
                  </a:moveTo>
                  <a:lnTo>
                    <a:pt x="49" y="64"/>
                  </a:lnTo>
                  <a:lnTo>
                    <a:pt x="28" y="57"/>
                  </a:lnTo>
                  <a:lnTo>
                    <a:pt x="21" y="83"/>
                  </a:lnTo>
                  <a:lnTo>
                    <a:pt x="45" y="90"/>
                  </a:lnTo>
                  <a:lnTo>
                    <a:pt x="42" y="105"/>
                  </a:lnTo>
                  <a:lnTo>
                    <a:pt x="0" y="93"/>
                  </a:lnTo>
                  <a:lnTo>
                    <a:pt x="26" y="0"/>
                  </a:lnTo>
                  <a:lnTo>
                    <a:pt x="66" y="12"/>
                  </a:lnTo>
                  <a:lnTo>
                    <a:pt x="61" y="29"/>
                  </a:lnTo>
                  <a:lnTo>
                    <a:pt x="38" y="22"/>
                  </a:lnTo>
                  <a:lnTo>
                    <a:pt x="33" y="43"/>
                  </a:lnTo>
                  <a:lnTo>
                    <a:pt x="54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7" name="Freeform 314">
              <a:extLst>
                <a:ext uri="{FF2B5EF4-FFF2-40B4-BE49-F238E27FC236}">
                  <a16:creationId xmlns:a16="http://schemas.microsoft.com/office/drawing/2014/main" id="{CE1686AB-958F-4F1E-8DA8-5A29808AA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" y="3086"/>
              <a:ext cx="69" cy="101"/>
            </a:xfrm>
            <a:custGeom>
              <a:avLst/>
              <a:gdLst>
                <a:gd name="T0" fmla="*/ 7 w 29"/>
                <a:gd name="T1" fmla="*/ 41 h 43"/>
                <a:gd name="T2" fmla="*/ 0 w 29"/>
                <a:gd name="T3" fmla="*/ 37 h 43"/>
                <a:gd name="T4" fmla="*/ 3 w 29"/>
                <a:gd name="T5" fmla="*/ 31 h 43"/>
                <a:gd name="T6" fmla="*/ 9 w 29"/>
                <a:gd name="T7" fmla="*/ 34 h 43"/>
                <a:gd name="T8" fmla="*/ 15 w 29"/>
                <a:gd name="T9" fmla="*/ 31 h 43"/>
                <a:gd name="T10" fmla="*/ 12 w 29"/>
                <a:gd name="T11" fmla="*/ 24 h 43"/>
                <a:gd name="T12" fmla="*/ 8 w 29"/>
                <a:gd name="T13" fmla="*/ 11 h 43"/>
                <a:gd name="T14" fmla="*/ 23 w 29"/>
                <a:gd name="T15" fmla="*/ 3 h 43"/>
                <a:gd name="T16" fmla="*/ 29 w 29"/>
                <a:gd name="T17" fmla="*/ 6 h 43"/>
                <a:gd name="T18" fmla="*/ 26 w 29"/>
                <a:gd name="T19" fmla="*/ 12 h 43"/>
                <a:gd name="T20" fmla="*/ 21 w 29"/>
                <a:gd name="T21" fmla="*/ 9 h 43"/>
                <a:gd name="T22" fmla="*/ 15 w 29"/>
                <a:gd name="T23" fmla="*/ 12 h 43"/>
                <a:gd name="T24" fmla="*/ 19 w 29"/>
                <a:gd name="T25" fmla="*/ 19 h 43"/>
                <a:gd name="T26" fmla="*/ 23 w 29"/>
                <a:gd name="T27" fmla="*/ 33 h 43"/>
                <a:gd name="T28" fmla="*/ 7 w 29"/>
                <a:gd name="T29" fmla="*/ 4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43">
                  <a:moveTo>
                    <a:pt x="7" y="41"/>
                  </a:moveTo>
                  <a:cubicBezTo>
                    <a:pt x="4" y="40"/>
                    <a:pt x="1" y="38"/>
                    <a:pt x="0" y="37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2"/>
                    <a:pt x="7" y="34"/>
                    <a:pt x="9" y="34"/>
                  </a:cubicBezTo>
                  <a:cubicBezTo>
                    <a:pt x="12" y="35"/>
                    <a:pt x="15" y="34"/>
                    <a:pt x="15" y="31"/>
                  </a:cubicBezTo>
                  <a:cubicBezTo>
                    <a:pt x="16" y="29"/>
                    <a:pt x="15" y="27"/>
                    <a:pt x="12" y="24"/>
                  </a:cubicBezTo>
                  <a:cubicBezTo>
                    <a:pt x="8" y="19"/>
                    <a:pt x="7" y="14"/>
                    <a:pt x="8" y="11"/>
                  </a:cubicBezTo>
                  <a:cubicBezTo>
                    <a:pt x="9" y="4"/>
                    <a:pt x="15" y="0"/>
                    <a:pt x="23" y="3"/>
                  </a:cubicBezTo>
                  <a:cubicBezTo>
                    <a:pt x="26" y="3"/>
                    <a:pt x="28" y="5"/>
                    <a:pt x="29" y="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5" y="11"/>
                    <a:pt x="23" y="10"/>
                    <a:pt x="21" y="9"/>
                  </a:cubicBezTo>
                  <a:cubicBezTo>
                    <a:pt x="18" y="8"/>
                    <a:pt x="16" y="10"/>
                    <a:pt x="15" y="12"/>
                  </a:cubicBezTo>
                  <a:cubicBezTo>
                    <a:pt x="15" y="14"/>
                    <a:pt x="16" y="16"/>
                    <a:pt x="19" y="19"/>
                  </a:cubicBezTo>
                  <a:cubicBezTo>
                    <a:pt x="24" y="24"/>
                    <a:pt x="24" y="28"/>
                    <a:pt x="23" y="33"/>
                  </a:cubicBezTo>
                  <a:cubicBezTo>
                    <a:pt x="21" y="40"/>
                    <a:pt x="15" y="43"/>
                    <a:pt x="7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8" name="Freeform 315">
              <a:extLst>
                <a:ext uri="{FF2B5EF4-FFF2-40B4-BE49-F238E27FC236}">
                  <a16:creationId xmlns:a16="http://schemas.microsoft.com/office/drawing/2014/main" id="{E756268A-48E8-4A5A-8202-5D20F3BD6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0" y="3102"/>
              <a:ext cx="71" cy="95"/>
            </a:xfrm>
            <a:custGeom>
              <a:avLst/>
              <a:gdLst>
                <a:gd name="T0" fmla="*/ 0 w 30"/>
                <a:gd name="T1" fmla="*/ 38 h 40"/>
                <a:gd name="T2" fmla="*/ 10 w 30"/>
                <a:gd name="T3" fmla="*/ 0 h 40"/>
                <a:gd name="T4" fmla="*/ 18 w 30"/>
                <a:gd name="T5" fmla="*/ 1 h 40"/>
                <a:gd name="T6" fmla="*/ 28 w 30"/>
                <a:gd name="T7" fmla="*/ 7 h 40"/>
                <a:gd name="T8" fmla="*/ 29 w 30"/>
                <a:gd name="T9" fmla="*/ 17 h 40"/>
                <a:gd name="T10" fmla="*/ 23 w 30"/>
                <a:gd name="T11" fmla="*/ 25 h 40"/>
                <a:gd name="T12" fmla="*/ 13 w 30"/>
                <a:gd name="T13" fmla="*/ 26 h 40"/>
                <a:gd name="T14" fmla="*/ 11 w 30"/>
                <a:gd name="T15" fmla="*/ 26 h 40"/>
                <a:gd name="T16" fmla="*/ 7 w 30"/>
                <a:gd name="T17" fmla="*/ 40 h 40"/>
                <a:gd name="T18" fmla="*/ 0 w 30"/>
                <a:gd name="T19" fmla="*/ 3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40">
                  <a:moveTo>
                    <a:pt x="0" y="38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2" y="0"/>
                    <a:pt x="15" y="0"/>
                    <a:pt x="18" y="1"/>
                  </a:cubicBezTo>
                  <a:cubicBezTo>
                    <a:pt x="23" y="2"/>
                    <a:pt x="26" y="4"/>
                    <a:pt x="28" y="7"/>
                  </a:cubicBezTo>
                  <a:cubicBezTo>
                    <a:pt x="30" y="10"/>
                    <a:pt x="30" y="13"/>
                    <a:pt x="29" y="17"/>
                  </a:cubicBezTo>
                  <a:cubicBezTo>
                    <a:pt x="28" y="21"/>
                    <a:pt x="26" y="23"/>
                    <a:pt x="23" y="25"/>
                  </a:cubicBezTo>
                  <a:cubicBezTo>
                    <a:pt x="20" y="27"/>
                    <a:pt x="16" y="27"/>
                    <a:pt x="13" y="26"/>
                  </a:cubicBezTo>
                  <a:cubicBezTo>
                    <a:pt x="12" y="26"/>
                    <a:pt x="12" y="26"/>
                    <a:pt x="11" y="26"/>
                  </a:cubicBezTo>
                  <a:cubicBezTo>
                    <a:pt x="7" y="40"/>
                    <a:pt x="7" y="40"/>
                    <a:pt x="7" y="40"/>
                  </a:cubicBezTo>
                  <a:lnTo>
                    <a:pt x="0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9" name="Freeform 316">
              <a:extLst>
                <a:ext uri="{FF2B5EF4-FFF2-40B4-BE49-F238E27FC236}">
                  <a16:creationId xmlns:a16="http://schemas.microsoft.com/office/drawing/2014/main" id="{5950A4F4-8FCA-4592-9A94-C469BF669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8" y="3256"/>
              <a:ext cx="237" cy="97"/>
            </a:xfrm>
            <a:custGeom>
              <a:avLst/>
              <a:gdLst>
                <a:gd name="T0" fmla="*/ 97 w 100"/>
                <a:gd name="T1" fmla="*/ 30 h 41"/>
                <a:gd name="T2" fmla="*/ 90 w 100"/>
                <a:gd name="T3" fmla="*/ 27 h 41"/>
                <a:gd name="T4" fmla="*/ 87 w 100"/>
                <a:gd name="T5" fmla="*/ 35 h 41"/>
                <a:gd name="T6" fmla="*/ 86 w 100"/>
                <a:gd name="T7" fmla="*/ 38 h 41"/>
                <a:gd name="T8" fmla="*/ 85 w 100"/>
                <a:gd name="T9" fmla="*/ 36 h 41"/>
                <a:gd name="T10" fmla="*/ 78 w 100"/>
                <a:gd name="T11" fmla="*/ 31 h 41"/>
                <a:gd name="T12" fmla="*/ 73 w 100"/>
                <a:gd name="T13" fmla="*/ 38 h 41"/>
                <a:gd name="T14" fmla="*/ 73 w 100"/>
                <a:gd name="T15" fmla="*/ 41 h 41"/>
                <a:gd name="T16" fmla="*/ 71 w 100"/>
                <a:gd name="T17" fmla="*/ 38 h 41"/>
                <a:gd name="T18" fmla="*/ 66 w 100"/>
                <a:gd name="T19" fmla="*/ 33 h 41"/>
                <a:gd name="T20" fmla="*/ 65 w 100"/>
                <a:gd name="T21" fmla="*/ 33 h 41"/>
                <a:gd name="T22" fmla="*/ 59 w 100"/>
                <a:gd name="T23" fmla="*/ 39 h 41"/>
                <a:gd name="T24" fmla="*/ 58 w 100"/>
                <a:gd name="T25" fmla="*/ 41 h 41"/>
                <a:gd name="T26" fmla="*/ 57 w 100"/>
                <a:gd name="T27" fmla="*/ 39 h 41"/>
                <a:gd name="T28" fmla="*/ 53 w 100"/>
                <a:gd name="T29" fmla="*/ 32 h 41"/>
                <a:gd name="T30" fmla="*/ 52 w 100"/>
                <a:gd name="T31" fmla="*/ 32 h 41"/>
                <a:gd name="T32" fmla="*/ 46 w 100"/>
                <a:gd name="T33" fmla="*/ 37 h 41"/>
                <a:gd name="T34" fmla="*/ 44 w 100"/>
                <a:gd name="T35" fmla="*/ 39 h 41"/>
                <a:gd name="T36" fmla="*/ 44 w 100"/>
                <a:gd name="T37" fmla="*/ 36 h 41"/>
                <a:gd name="T38" fmla="*/ 40 w 100"/>
                <a:gd name="T39" fmla="*/ 28 h 41"/>
                <a:gd name="T40" fmla="*/ 33 w 100"/>
                <a:gd name="T41" fmla="*/ 32 h 41"/>
                <a:gd name="T42" fmla="*/ 31 w 100"/>
                <a:gd name="T43" fmla="*/ 34 h 41"/>
                <a:gd name="T44" fmla="*/ 31 w 100"/>
                <a:gd name="T45" fmla="*/ 31 h 41"/>
                <a:gd name="T46" fmla="*/ 29 w 100"/>
                <a:gd name="T47" fmla="*/ 23 h 41"/>
                <a:gd name="T48" fmla="*/ 28 w 100"/>
                <a:gd name="T49" fmla="*/ 23 h 41"/>
                <a:gd name="T50" fmla="*/ 21 w 100"/>
                <a:gd name="T51" fmla="*/ 25 h 41"/>
                <a:gd name="T52" fmla="*/ 18 w 100"/>
                <a:gd name="T53" fmla="*/ 26 h 41"/>
                <a:gd name="T54" fmla="*/ 19 w 100"/>
                <a:gd name="T55" fmla="*/ 24 h 41"/>
                <a:gd name="T56" fmla="*/ 19 w 100"/>
                <a:gd name="T57" fmla="*/ 15 h 41"/>
                <a:gd name="T58" fmla="*/ 11 w 100"/>
                <a:gd name="T59" fmla="*/ 16 h 41"/>
                <a:gd name="T60" fmla="*/ 8 w 100"/>
                <a:gd name="T61" fmla="*/ 16 h 41"/>
                <a:gd name="T62" fmla="*/ 9 w 100"/>
                <a:gd name="T63" fmla="*/ 14 h 41"/>
                <a:gd name="T64" fmla="*/ 11 w 100"/>
                <a:gd name="T65" fmla="*/ 6 h 41"/>
                <a:gd name="T66" fmla="*/ 2 w 100"/>
                <a:gd name="T67" fmla="*/ 4 h 41"/>
                <a:gd name="T68" fmla="*/ 0 w 100"/>
                <a:gd name="T69" fmla="*/ 5 h 41"/>
                <a:gd name="T70" fmla="*/ 1 w 100"/>
                <a:gd name="T71" fmla="*/ 2 h 41"/>
                <a:gd name="T72" fmla="*/ 3 w 100"/>
                <a:gd name="T73" fmla="*/ 0 h 41"/>
                <a:gd name="T74" fmla="*/ 99 w 100"/>
                <a:gd name="T75" fmla="*/ 26 h 41"/>
                <a:gd name="T76" fmla="*/ 99 w 100"/>
                <a:gd name="T77" fmla="*/ 29 h 41"/>
                <a:gd name="T78" fmla="*/ 100 w 100"/>
                <a:gd name="T79" fmla="*/ 32 h 41"/>
                <a:gd name="T80" fmla="*/ 97 w 100"/>
                <a:gd name="T81" fmla="*/ 3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41">
                  <a:moveTo>
                    <a:pt x="97" y="30"/>
                  </a:moveTo>
                  <a:cubicBezTo>
                    <a:pt x="94" y="28"/>
                    <a:pt x="92" y="26"/>
                    <a:pt x="90" y="27"/>
                  </a:cubicBezTo>
                  <a:cubicBezTo>
                    <a:pt x="87" y="28"/>
                    <a:pt x="87" y="31"/>
                    <a:pt x="87" y="35"/>
                  </a:cubicBezTo>
                  <a:cubicBezTo>
                    <a:pt x="87" y="36"/>
                    <a:pt x="87" y="37"/>
                    <a:pt x="86" y="38"/>
                  </a:cubicBezTo>
                  <a:cubicBezTo>
                    <a:pt x="86" y="37"/>
                    <a:pt x="85" y="36"/>
                    <a:pt x="85" y="36"/>
                  </a:cubicBezTo>
                  <a:cubicBezTo>
                    <a:pt x="82" y="33"/>
                    <a:pt x="80" y="31"/>
                    <a:pt x="78" y="31"/>
                  </a:cubicBezTo>
                  <a:cubicBezTo>
                    <a:pt x="75" y="32"/>
                    <a:pt x="74" y="35"/>
                    <a:pt x="73" y="38"/>
                  </a:cubicBezTo>
                  <a:cubicBezTo>
                    <a:pt x="73" y="39"/>
                    <a:pt x="73" y="40"/>
                    <a:pt x="73" y="41"/>
                  </a:cubicBezTo>
                  <a:cubicBezTo>
                    <a:pt x="72" y="40"/>
                    <a:pt x="72" y="39"/>
                    <a:pt x="71" y="38"/>
                  </a:cubicBezTo>
                  <a:cubicBezTo>
                    <a:pt x="70" y="36"/>
                    <a:pt x="68" y="33"/>
                    <a:pt x="66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3" y="33"/>
                    <a:pt x="61" y="36"/>
                    <a:pt x="59" y="39"/>
                  </a:cubicBezTo>
                  <a:cubicBezTo>
                    <a:pt x="59" y="39"/>
                    <a:pt x="59" y="40"/>
                    <a:pt x="58" y="41"/>
                  </a:cubicBezTo>
                  <a:cubicBezTo>
                    <a:pt x="58" y="40"/>
                    <a:pt x="58" y="39"/>
                    <a:pt x="57" y="39"/>
                  </a:cubicBezTo>
                  <a:cubicBezTo>
                    <a:pt x="56" y="35"/>
                    <a:pt x="55" y="33"/>
                    <a:pt x="53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50" y="31"/>
                    <a:pt x="48" y="34"/>
                    <a:pt x="46" y="37"/>
                  </a:cubicBezTo>
                  <a:cubicBezTo>
                    <a:pt x="45" y="37"/>
                    <a:pt x="45" y="38"/>
                    <a:pt x="44" y="39"/>
                  </a:cubicBezTo>
                  <a:cubicBezTo>
                    <a:pt x="44" y="38"/>
                    <a:pt x="44" y="37"/>
                    <a:pt x="44" y="36"/>
                  </a:cubicBezTo>
                  <a:cubicBezTo>
                    <a:pt x="43" y="33"/>
                    <a:pt x="43" y="29"/>
                    <a:pt x="40" y="28"/>
                  </a:cubicBezTo>
                  <a:cubicBezTo>
                    <a:pt x="38" y="28"/>
                    <a:pt x="35" y="30"/>
                    <a:pt x="33" y="32"/>
                  </a:cubicBezTo>
                  <a:cubicBezTo>
                    <a:pt x="32" y="33"/>
                    <a:pt x="31" y="33"/>
                    <a:pt x="31" y="34"/>
                  </a:cubicBezTo>
                  <a:cubicBezTo>
                    <a:pt x="31" y="33"/>
                    <a:pt x="31" y="32"/>
                    <a:pt x="31" y="31"/>
                  </a:cubicBezTo>
                  <a:cubicBezTo>
                    <a:pt x="31" y="27"/>
                    <a:pt x="31" y="24"/>
                    <a:pt x="29" y="23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6" y="22"/>
                    <a:pt x="24" y="23"/>
                    <a:pt x="21" y="25"/>
                  </a:cubicBezTo>
                  <a:cubicBezTo>
                    <a:pt x="20" y="25"/>
                    <a:pt x="19" y="26"/>
                    <a:pt x="18" y="26"/>
                  </a:cubicBezTo>
                  <a:cubicBezTo>
                    <a:pt x="19" y="25"/>
                    <a:pt x="19" y="24"/>
                    <a:pt x="19" y="24"/>
                  </a:cubicBezTo>
                  <a:cubicBezTo>
                    <a:pt x="20" y="20"/>
                    <a:pt x="21" y="17"/>
                    <a:pt x="19" y="15"/>
                  </a:cubicBezTo>
                  <a:cubicBezTo>
                    <a:pt x="17" y="14"/>
                    <a:pt x="14" y="14"/>
                    <a:pt x="11" y="16"/>
                  </a:cubicBezTo>
                  <a:cubicBezTo>
                    <a:pt x="10" y="16"/>
                    <a:pt x="9" y="16"/>
                    <a:pt x="8" y="16"/>
                  </a:cubicBezTo>
                  <a:cubicBezTo>
                    <a:pt x="8" y="15"/>
                    <a:pt x="9" y="15"/>
                    <a:pt x="9" y="14"/>
                  </a:cubicBezTo>
                  <a:cubicBezTo>
                    <a:pt x="11" y="11"/>
                    <a:pt x="12" y="8"/>
                    <a:pt x="11" y="6"/>
                  </a:cubicBezTo>
                  <a:cubicBezTo>
                    <a:pt x="9" y="4"/>
                    <a:pt x="6" y="4"/>
                    <a:pt x="2" y="4"/>
                  </a:cubicBezTo>
                  <a:cubicBezTo>
                    <a:pt x="2" y="4"/>
                    <a:pt x="1" y="5"/>
                    <a:pt x="0" y="5"/>
                  </a:cubicBezTo>
                  <a:cubicBezTo>
                    <a:pt x="0" y="4"/>
                    <a:pt x="1" y="3"/>
                    <a:pt x="1" y="2"/>
                  </a:cubicBezTo>
                  <a:cubicBezTo>
                    <a:pt x="2" y="1"/>
                    <a:pt x="3" y="1"/>
                    <a:pt x="3" y="0"/>
                  </a:cubicBezTo>
                  <a:cubicBezTo>
                    <a:pt x="99" y="26"/>
                    <a:pt x="99" y="26"/>
                    <a:pt x="99" y="26"/>
                  </a:cubicBezTo>
                  <a:cubicBezTo>
                    <a:pt x="99" y="27"/>
                    <a:pt x="99" y="28"/>
                    <a:pt x="99" y="29"/>
                  </a:cubicBezTo>
                  <a:cubicBezTo>
                    <a:pt x="99" y="30"/>
                    <a:pt x="100" y="31"/>
                    <a:pt x="100" y="32"/>
                  </a:cubicBezTo>
                  <a:cubicBezTo>
                    <a:pt x="99" y="31"/>
                    <a:pt x="98" y="31"/>
                    <a:pt x="97" y="3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0" name="Freeform 317">
              <a:extLst>
                <a:ext uri="{FF2B5EF4-FFF2-40B4-BE49-F238E27FC236}">
                  <a16:creationId xmlns:a16="http://schemas.microsoft.com/office/drawing/2014/main" id="{49F61BCF-EB16-4AD2-8F7A-F9AF29CA3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7" y="3159"/>
              <a:ext cx="66" cy="104"/>
            </a:xfrm>
            <a:custGeom>
              <a:avLst/>
              <a:gdLst>
                <a:gd name="T0" fmla="*/ 42 w 66"/>
                <a:gd name="T1" fmla="*/ 99 h 104"/>
                <a:gd name="T2" fmla="*/ 45 w 66"/>
                <a:gd name="T3" fmla="*/ 76 h 104"/>
                <a:gd name="T4" fmla="*/ 28 w 66"/>
                <a:gd name="T5" fmla="*/ 71 h 104"/>
                <a:gd name="T6" fmla="*/ 19 w 66"/>
                <a:gd name="T7" fmla="*/ 92 h 104"/>
                <a:gd name="T8" fmla="*/ 0 w 66"/>
                <a:gd name="T9" fmla="*/ 88 h 104"/>
                <a:gd name="T10" fmla="*/ 45 w 66"/>
                <a:gd name="T11" fmla="*/ 0 h 104"/>
                <a:gd name="T12" fmla="*/ 66 w 66"/>
                <a:gd name="T13" fmla="*/ 7 h 104"/>
                <a:gd name="T14" fmla="*/ 59 w 66"/>
                <a:gd name="T15" fmla="*/ 104 h 104"/>
                <a:gd name="T16" fmla="*/ 42 w 66"/>
                <a:gd name="T17" fmla="*/ 99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" h="104">
                  <a:moveTo>
                    <a:pt x="42" y="99"/>
                  </a:moveTo>
                  <a:lnTo>
                    <a:pt x="45" y="76"/>
                  </a:lnTo>
                  <a:lnTo>
                    <a:pt x="28" y="71"/>
                  </a:lnTo>
                  <a:lnTo>
                    <a:pt x="19" y="92"/>
                  </a:lnTo>
                  <a:lnTo>
                    <a:pt x="0" y="88"/>
                  </a:lnTo>
                  <a:lnTo>
                    <a:pt x="45" y="0"/>
                  </a:lnTo>
                  <a:lnTo>
                    <a:pt x="66" y="7"/>
                  </a:lnTo>
                  <a:lnTo>
                    <a:pt x="59" y="104"/>
                  </a:lnTo>
                  <a:lnTo>
                    <a:pt x="42" y="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1" name="Freeform 318">
              <a:extLst>
                <a:ext uri="{FF2B5EF4-FFF2-40B4-BE49-F238E27FC236}">
                  <a16:creationId xmlns:a16="http://schemas.microsoft.com/office/drawing/2014/main" id="{7049EA1C-7185-4CFF-AD1F-1E942716C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" y="3173"/>
              <a:ext cx="45" cy="104"/>
            </a:xfrm>
            <a:custGeom>
              <a:avLst/>
              <a:gdLst>
                <a:gd name="T0" fmla="*/ 40 w 45"/>
                <a:gd name="T1" fmla="*/ 104 h 104"/>
                <a:gd name="T2" fmla="*/ 0 w 45"/>
                <a:gd name="T3" fmla="*/ 93 h 104"/>
                <a:gd name="T4" fmla="*/ 23 w 45"/>
                <a:gd name="T5" fmla="*/ 0 h 104"/>
                <a:gd name="T6" fmla="*/ 42 w 45"/>
                <a:gd name="T7" fmla="*/ 5 h 104"/>
                <a:gd name="T8" fmla="*/ 21 w 45"/>
                <a:gd name="T9" fmla="*/ 81 h 104"/>
                <a:gd name="T10" fmla="*/ 45 w 45"/>
                <a:gd name="T11" fmla="*/ 88 h 104"/>
                <a:gd name="T12" fmla="*/ 40 w 45"/>
                <a:gd name="T1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104">
                  <a:moveTo>
                    <a:pt x="40" y="104"/>
                  </a:moveTo>
                  <a:lnTo>
                    <a:pt x="0" y="93"/>
                  </a:lnTo>
                  <a:lnTo>
                    <a:pt x="23" y="0"/>
                  </a:lnTo>
                  <a:lnTo>
                    <a:pt x="42" y="5"/>
                  </a:lnTo>
                  <a:lnTo>
                    <a:pt x="21" y="81"/>
                  </a:lnTo>
                  <a:lnTo>
                    <a:pt x="45" y="88"/>
                  </a:lnTo>
                  <a:lnTo>
                    <a:pt x="40" y="1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2" name="Freeform 319">
              <a:extLst>
                <a:ext uri="{FF2B5EF4-FFF2-40B4-BE49-F238E27FC236}">
                  <a16:creationId xmlns:a16="http://schemas.microsoft.com/office/drawing/2014/main" id="{6FF4D32F-AAE1-45B2-9D4E-71FB66E0C8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1" y="3119"/>
              <a:ext cx="21" cy="33"/>
            </a:xfrm>
            <a:custGeom>
              <a:avLst/>
              <a:gdLst>
                <a:gd name="T0" fmla="*/ 8 w 9"/>
                <a:gd name="T1" fmla="*/ 8 h 14"/>
                <a:gd name="T2" fmla="*/ 5 w 9"/>
                <a:gd name="T3" fmla="*/ 1 h 14"/>
                <a:gd name="T4" fmla="*/ 3 w 9"/>
                <a:gd name="T5" fmla="*/ 1 h 14"/>
                <a:gd name="T6" fmla="*/ 0 w 9"/>
                <a:gd name="T7" fmla="*/ 13 h 14"/>
                <a:gd name="T8" fmla="*/ 1 w 9"/>
                <a:gd name="T9" fmla="*/ 13 h 14"/>
                <a:gd name="T10" fmla="*/ 8 w 9"/>
                <a:gd name="T11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4">
                  <a:moveTo>
                    <a:pt x="8" y="8"/>
                  </a:moveTo>
                  <a:cubicBezTo>
                    <a:pt x="9" y="5"/>
                    <a:pt x="8" y="2"/>
                    <a:pt x="5" y="1"/>
                  </a:cubicBezTo>
                  <a:cubicBezTo>
                    <a:pt x="4" y="1"/>
                    <a:pt x="4" y="0"/>
                    <a:pt x="3" y="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1" y="13"/>
                    <a:pt x="1" y="13"/>
                  </a:cubicBezTo>
                  <a:cubicBezTo>
                    <a:pt x="5" y="14"/>
                    <a:pt x="7" y="12"/>
                    <a:pt x="8" y="8"/>
                  </a:cubicBezTo>
                  <a:close/>
                </a:path>
              </a:pathLst>
            </a:custGeom>
            <a:solidFill>
              <a:srgbClr val="2F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3" name="Freeform 320">
              <a:extLst>
                <a:ext uri="{FF2B5EF4-FFF2-40B4-BE49-F238E27FC236}">
                  <a16:creationId xmlns:a16="http://schemas.microsoft.com/office/drawing/2014/main" id="{D79F5F02-95A5-4387-9CC3-C333F5F2D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0" y="3178"/>
              <a:ext cx="19" cy="43"/>
            </a:xfrm>
            <a:custGeom>
              <a:avLst/>
              <a:gdLst>
                <a:gd name="T0" fmla="*/ 8 w 8"/>
                <a:gd name="T1" fmla="*/ 1 h 18"/>
                <a:gd name="T2" fmla="*/ 8 w 8"/>
                <a:gd name="T3" fmla="*/ 0 h 18"/>
                <a:gd name="T4" fmla="*/ 4 w 8"/>
                <a:gd name="T5" fmla="*/ 9 h 18"/>
                <a:gd name="T6" fmla="*/ 0 w 8"/>
                <a:gd name="T7" fmla="*/ 17 h 18"/>
                <a:gd name="T8" fmla="*/ 6 w 8"/>
                <a:gd name="T9" fmla="*/ 18 h 18"/>
                <a:gd name="T10" fmla="*/ 7 w 8"/>
                <a:gd name="T11" fmla="*/ 10 h 18"/>
                <a:gd name="T12" fmla="*/ 8 w 8"/>
                <a:gd name="T13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8">
                  <a:moveTo>
                    <a:pt x="8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5" y="7"/>
                    <a:pt x="4" y="9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7"/>
                    <a:pt x="7" y="3"/>
                    <a:pt x="8" y="1"/>
                  </a:cubicBezTo>
                  <a:close/>
                </a:path>
              </a:pathLst>
            </a:custGeom>
            <a:solidFill>
              <a:srgbClr val="2FAE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4" name="Freeform 321">
              <a:extLst>
                <a:ext uri="{FF2B5EF4-FFF2-40B4-BE49-F238E27FC236}">
                  <a16:creationId xmlns:a16="http://schemas.microsoft.com/office/drawing/2014/main" id="{1A69893F-F556-422F-9A20-71D71FE25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9" y="2027"/>
              <a:ext cx="565" cy="426"/>
            </a:xfrm>
            <a:custGeom>
              <a:avLst/>
              <a:gdLst>
                <a:gd name="T0" fmla="*/ 238 w 239"/>
                <a:gd name="T1" fmla="*/ 101 h 180"/>
                <a:gd name="T2" fmla="*/ 201 w 239"/>
                <a:gd name="T3" fmla="*/ 5 h 180"/>
                <a:gd name="T4" fmla="*/ 191 w 239"/>
                <a:gd name="T5" fmla="*/ 1 h 180"/>
                <a:gd name="T6" fmla="*/ 14 w 239"/>
                <a:gd name="T7" fmla="*/ 70 h 180"/>
                <a:gd name="T8" fmla="*/ 10 w 239"/>
                <a:gd name="T9" fmla="*/ 76 h 180"/>
                <a:gd name="T10" fmla="*/ 1 w 239"/>
                <a:gd name="T11" fmla="*/ 134 h 180"/>
                <a:gd name="T12" fmla="*/ 3 w 239"/>
                <a:gd name="T13" fmla="*/ 141 h 180"/>
                <a:gd name="T14" fmla="*/ 49 w 239"/>
                <a:gd name="T15" fmla="*/ 178 h 180"/>
                <a:gd name="T16" fmla="*/ 56 w 239"/>
                <a:gd name="T17" fmla="*/ 179 h 180"/>
                <a:gd name="T18" fmla="*/ 234 w 239"/>
                <a:gd name="T19" fmla="*/ 110 h 180"/>
                <a:gd name="T20" fmla="*/ 238 w 239"/>
                <a:gd name="T21" fmla="*/ 101 h 180"/>
                <a:gd name="T22" fmla="*/ 49 w 239"/>
                <a:gd name="T23" fmla="*/ 132 h 180"/>
                <a:gd name="T24" fmla="*/ 33 w 239"/>
                <a:gd name="T25" fmla="*/ 125 h 180"/>
                <a:gd name="T26" fmla="*/ 40 w 239"/>
                <a:gd name="T27" fmla="*/ 110 h 180"/>
                <a:gd name="T28" fmla="*/ 56 w 239"/>
                <a:gd name="T29" fmla="*/ 117 h 180"/>
                <a:gd name="T30" fmla="*/ 49 w 239"/>
                <a:gd name="T31" fmla="*/ 13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9" h="180">
                  <a:moveTo>
                    <a:pt x="238" y="101"/>
                  </a:moveTo>
                  <a:cubicBezTo>
                    <a:pt x="201" y="5"/>
                    <a:pt x="201" y="5"/>
                    <a:pt x="201" y="5"/>
                  </a:cubicBezTo>
                  <a:cubicBezTo>
                    <a:pt x="199" y="2"/>
                    <a:pt x="195" y="0"/>
                    <a:pt x="191" y="1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2" y="71"/>
                    <a:pt x="10" y="73"/>
                    <a:pt x="10" y="76"/>
                  </a:cubicBezTo>
                  <a:cubicBezTo>
                    <a:pt x="1" y="134"/>
                    <a:pt x="1" y="134"/>
                    <a:pt x="1" y="134"/>
                  </a:cubicBezTo>
                  <a:cubicBezTo>
                    <a:pt x="0" y="137"/>
                    <a:pt x="1" y="139"/>
                    <a:pt x="3" y="141"/>
                  </a:cubicBezTo>
                  <a:cubicBezTo>
                    <a:pt x="49" y="178"/>
                    <a:pt x="49" y="178"/>
                    <a:pt x="49" y="178"/>
                  </a:cubicBezTo>
                  <a:cubicBezTo>
                    <a:pt x="51" y="179"/>
                    <a:pt x="54" y="180"/>
                    <a:pt x="56" y="179"/>
                  </a:cubicBezTo>
                  <a:cubicBezTo>
                    <a:pt x="234" y="110"/>
                    <a:pt x="234" y="110"/>
                    <a:pt x="234" y="110"/>
                  </a:cubicBezTo>
                  <a:cubicBezTo>
                    <a:pt x="237" y="109"/>
                    <a:pt x="239" y="104"/>
                    <a:pt x="238" y="101"/>
                  </a:cubicBezTo>
                  <a:close/>
                  <a:moveTo>
                    <a:pt x="49" y="132"/>
                  </a:moveTo>
                  <a:cubicBezTo>
                    <a:pt x="43" y="135"/>
                    <a:pt x="36" y="131"/>
                    <a:pt x="33" y="125"/>
                  </a:cubicBezTo>
                  <a:cubicBezTo>
                    <a:pt x="31" y="119"/>
                    <a:pt x="34" y="112"/>
                    <a:pt x="40" y="110"/>
                  </a:cubicBezTo>
                  <a:cubicBezTo>
                    <a:pt x="46" y="107"/>
                    <a:pt x="53" y="110"/>
                    <a:pt x="56" y="117"/>
                  </a:cubicBezTo>
                  <a:cubicBezTo>
                    <a:pt x="58" y="123"/>
                    <a:pt x="55" y="130"/>
                    <a:pt x="49" y="132"/>
                  </a:cubicBezTo>
                  <a:close/>
                </a:path>
              </a:pathLst>
            </a:custGeom>
            <a:solidFill>
              <a:srgbClr val="1C59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 dirty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5" name="Freeform 322">
              <a:extLst>
                <a:ext uri="{FF2B5EF4-FFF2-40B4-BE49-F238E27FC236}">
                  <a16:creationId xmlns:a16="http://schemas.microsoft.com/office/drawing/2014/main" id="{8E5E7ABD-2BD4-4231-A629-4518BE8F9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" y="2224"/>
              <a:ext cx="87" cy="120"/>
            </a:xfrm>
            <a:custGeom>
              <a:avLst/>
              <a:gdLst>
                <a:gd name="T0" fmla="*/ 24 w 37"/>
                <a:gd name="T1" fmla="*/ 50 h 51"/>
                <a:gd name="T2" fmla="*/ 15 w 37"/>
                <a:gd name="T3" fmla="*/ 51 h 51"/>
                <a:gd name="T4" fmla="*/ 13 w 37"/>
                <a:gd name="T5" fmla="*/ 43 h 51"/>
                <a:gd name="T6" fmla="*/ 21 w 37"/>
                <a:gd name="T7" fmla="*/ 42 h 51"/>
                <a:gd name="T8" fmla="*/ 25 w 37"/>
                <a:gd name="T9" fmla="*/ 34 h 51"/>
                <a:gd name="T10" fmla="*/ 16 w 37"/>
                <a:gd name="T11" fmla="*/ 29 h 51"/>
                <a:gd name="T12" fmla="*/ 3 w 37"/>
                <a:gd name="T13" fmla="*/ 20 h 51"/>
                <a:gd name="T14" fmla="*/ 12 w 37"/>
                <a:gd name="T15" fmla="*/ 1 h 51"/>
                <a:gd name="T16" fmla="*/ 20 w 37"/>
                <a:gd name="T17" fmla="*/ 0 h 51"/>
                <a:gd name="T18" fmla="*/ 21 w 37"/>
                <a:gd name="T19" fmla="*/ 8 h 51"/>
                <a:gd name="T20" fmla="*/ 15 w 37"/>
                <a:gd name="T21" fmla="*/ 9 h 51"/>
                <a:gd name="T22" fmla="*/ 11 w 37"/>
                <a:gd name="T23" fmla="*/ 16 h 51"/>
                <a:gd name="T24" fmla="*/ 20 w 37"/>
                <a:gd name="T25" fmla="*/ 20 h 51"/>
                <a:gd name="T26" fmla="*/ 33 w 37"/>
                <a:gd name="T27" fmla="*/ 30 h 51"/>
                <a:gd name="T28" fmla="*/ 24 w 37"/>
                <a:gd name="T29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51">
                  <a:moveTo>
                    <a:pt x="24" y="50"/>
                  </a:moveTo>
                  <a:cubicBezTo>
                    <a:pt x="20" y="51"/>
                    <a:pt x="16" y="51"/>
                    <a:pt x="15" y="5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5" y="43"/>
                    <a:pt x="18" y="43"/>
                    <a:pt x="21" y="42"/>
                  </a:cubicBezTo>
                  <a:cubicBezTo>
                    <a:pt x="25" y="40"/>
                    <a:pt x="26" y="37"/>
                    <a:pt x="25" y="34"/>
                  </a:cubicBezTo>
                  <a:cubicBezTo>
                    <a:pt x="24" y="31"/>
                    <a:pt x="21" y="30"/>
                    <a:pt x="16" y="29"/>
                  </a:cubicBezTo>
                  <a:cubicBezTo>
                    <a:pt x="9" y="28"/>
                    <a:pt x="5" y="24"/>
                    <a:pt x="3" y="20"/>
                  </a:cubicBezTo>
                  <a:cubicBezTo>
                    <a:pt x="0" y="13"/>
                    <a:pt x="3" y="5"/>
                    <a:pt x="12" y="1"/>
                  </a:cubicBezTo>
                  <a:cubicBezTo>
                    <a:pt x="15" y="0"/>
                    <a:pt x="18" y="0"/>
                    <a:pt x="20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8"/>
                    <a:pt x="18" y="8"/>
                    <a:pt x="15" y="9"/>
                  </a:cubicBezTo>
                  <a:cubicBezTo>
                    <a:pt x="11" y="10"/>
                    <a:pt x="10" y="13"/>
                    <a:pt x="11" y="16"/>
                  </a:cubicBezTo>
                  <a:cubicBezTo>
                    <a:pt x="12" y="18"/>
                    <a:pt x="14" y="19"/>
                    <a:pt x="20" y="20"/>
                  </a:cubicBezTo>
                  <a:cubicBezTo>
                    <a:pt x="28" y="22"/>
                    <a:pt x="32" y="25"/>
                    <a:pt x="33" y="30"/>
                  </a:cubicBezTo>
                  <a:cubicBezTo>
                    <a:pt x="37" y="38"/>
                    <a:pt x="33" y="46"/>
                    <a:pt x="24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6" name="Freeform 323">
              <a:extLst>
                <a:ext uri="{FF2B5EF4-FFF2-40B4-BE49-F238E27FC236}">
                  <a16:creationId xmlns:a16="http://schemas.microsoft.com/office/drawing/2014/main" id="{7C64DF83-9291-4C9B-B747-587BC04BA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" y="2179"/>
              <a:ext cx="89" cy="113"/>
            </a:xfrm>
            <a:custGeom>
              <a:avLst/>
              <a:gdLst>
                <a:gd name="T0" fmla="*/ 89 w 89"/>
                <a:gd name="T1" fmla="*/ 97 h 113"/>
                <a:gd name="T2" fmla="*/ 42 w 89"/>
                <a:gd name="T3" fmla="*/ 113 h 113"/>
                <a:gd name="T4" fmla="*/ 0 w 89"/>
                <a:gd name="T5" fmla="*/ 7 h 113"/>
                <a:gd name="T6" fmla="*/ 21 w 89"/>
                <a:gd name="T7" fmla="*/ 0 h 113"/>
                <a:gd name="T8" fmla="*/ 54 w 89"/>
                <a:gd name="T9" fmla="*/ 90 h 113"/>
                <a:gd name="T10" fmla="*/ 82 w 89"/>
                <a:gd name="T11" fmla="*/ 78 h 113"/>
                <a:gd name="T12" fmla="*/ 89 w 89"/>
                <a:gd name="T13" fmla="*/ 9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13">
                  <a:moveTo>
                    <a:pt x="89" y="97"/>
                  </a:moveTo>
                  <a:lnTo>
                    <a:pt x="42" y="113"/>
                  </a:lnTo>
                  <a:lnTo>
                    <a:pt x="0" y="7"/>
                  </a:lnTo>
                  <a:lnTo>
                    <a:pt x="21" y="0"/>
                  </a:lnTo>
                  <a:lnTo>
                    <a:pt x="54" y="90"/>
                  </a:lnTo>
                  <a:lnTo>
                    <a:pt x="82" y="78"/>
                  </a:lnTo>
                  <a:lnTo>
                    <a:pt x="89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7" name="Freeform 324">
              <a:extLst>
                <a:ext uri="{FF2B5EF4-FFF2-40B4-BE49-F238E27FC236}">
                  <a16:creationId xmlns:a16="http://schemas.microsoft.com/office/drawing/2014/main" id="{479970D2-854A-4515-AF8B-069567B37A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9" y="2146"/>
              <a:ext cx="90" cy="125"/>
            </a:xfrm>
            <a:custGeom>
              <a:avLst/>
              <a:gdLst>
                <a:gd name="T0" fmla="*/ 90 w 90"/>
                <a:gd name="T1" fmla="*/ 106 h 125"/>
                <a:gd name="T2" fmla="*/ 40 w 90"/>
                <a:gd name="T3" fmla="*/ 125 h 125"/>
                <a:gd name="T4" fmla="*/ 0 w 90"/>
                <a:gd name="T5" fmla="*/ 16 h 125"/>
                <a:gd name="T6" fmla="*/ 45 w 90"/>
                <a:gd name="T7" fmla="*/ 0 h 125"/>
                <a:gd name="T8" fmla="*/ 52 w 90"/>
                <a:gd name="T9" fmla="*/ 16 h 125"/>
                <a:gd name="T10" fmla="*/ 26 w 90"/>
                <a:gd name="T11" fmla="*/ 28 h 125"/>
                <a:gd name="T12" fmla="*/ 36 w 90"/>
                <a:gd name="T13" fmla="*/ 52 h 125"/>
                <a:gd name="T14" fmla="*/ 62 w 90"/>
                <a:gd name="T15" fmla="*/ 42 h 125"/>
                <a:gd name="T16" fmla="*/ 66 w 90"/>
                <a:gd name="T17" fmla="*/ 59 h 125"/>
                <a:gd name="T18" fmla="*/ 43 w 90"/>
                <a:gd name="T19" fmla="*/ 68 h 125"/>
                <a:gd name="T20" fmla="*/ 55 w 90"/>
                <a:gd name="T21" fmla="*/ 97 h 125"/>
                <a:gd name="T22" fmla="*/ 83 w 90"/>
                <a:gd name="T23" fmla="*/ 87 h 125"/>
                <a:gd name="T24" fmla="*/ 90 w 90"/>
                <a:gd name="T25" fmla="*/ 106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125">
                  <a:moveTo>
                    <a:pt x="90" y="106"/>
                  </a:moveTo>
                  <a:lnTo>
                    <a:pt x="40" y="125"/>
                  </a:lnTo>
                  <a:lnTo>
                    <a:pt x="0" y="16"/>
                  </a:lnTo>
                  <a:lnTo>
                    <a:pt x="45" y="0"/>
                  </a:lnTo>
                  <a:lnTo>
                    <a:pt x="52" y="16"/>
                  </a:lnTo>
                  <a:lnTo>
                    <a:pt x="26" y="28"/>
                  </a:lnTo>
                  <a:lnTo>
                    <a:pt x="36" y="52"/>
                  </a:lnTo>
                  <a:lnTo>
                    <a:pt x="62" y="42"/>
                  </a:lnTo>
                  <a:lnTo>
                    <a:pt x="66" y="59"/>
                  </a:lnTo>
                  <a:lnTo>
                    <a:pt x="43" y="68"/>
                  </a:lnTo>
                  <a:lnTo>
                    <a:pt x="55" y="97"/>
                  </a:lnTo>
                  <a:lnTo>
                    <a:pt x="83" y="87"/>
                  </a:lnTo>
                  <a:lnTo>
                    <a:pt x="90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8" name="Freeform 325">
              <a:extLst>
                <a:ext uri="{FF2B5EF4-FFF2-40B4-BE49-F238E27FC236}">
                  <a16:creationId xmlns:a16="http://schemas.microsoft.com/office/drawing/2014/main" id="{D03BB0E8-2BE9-4089-8115-7B08050AE3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1" y="2200"/>
              <a:ext cx="87" cy="126"/>
            </a:xfrm>
            <a:custGeom>
              <a:avLst/>
              <a:gdLst>
                <a:gd name="T0" fmla="*/ 10 w 37"/>
                <a:gd name="T1" fmla="*/ 0 h 53"/>
                <a:gd name="T2" fmla="*/ 0 w 37"/>
                <a:gd name="T3" fmla="*/ 4 h 53"/>
                <a:gd name="T4" fmla="*/ 7 w 37"/>
                <a:gd name="T5" fmla="*/ 53 h 53"/>
                <a:gd name="T6" fmla="*/ 16 w 37"/>
                <a:gd name="T7" fmla="*/ 49 h 53"/>
                <a:gd name="T8" fmla="*/ 14 w 37"/>
                <a:gd name="T9" fmla="*/ 38 h 53"/>
                <a:gd name="T10" fmla="*/ 22 w 37"/>
                <a:gd name="T11" fmla="*/ 35 h 53"/>
                <a:gd name="T12" fmla="*/ 28 w 37"/>
                <a:gd name="T13" fmla="*/ 45 h 53"/>
                <a:gd name="T14" fmla="*/ 37 w 37"/>
                <a:gd name="T15" fmla="*/ 41 h 53"/>
                <a:gd name="T16" fmla="*/ 10 w 37"/>
                <a:gd name="T17" fmla="*/ 0 h 53"/>
                <a:gd name="T18" fmla="*/ 12 w 37"/>
                <a:gd name="T19" fmla="*/ 31 h 53"/>
                <a:gd name="T20" fmla="*/ 10 w 37"/>
                <a:gd name="T21" fmla="*/ 21 h 53"/>
                <a:gd name="T22" fmla="*/ 8 w 37"/>
                <a:gd name="T23" fmla="*/ 10 h 53"/>
                <a:gd name="T24" fmla="*/ 8 w 37"/>
                <a:gd name="T25" fmla="*/ 10 h 53"/>
                <a:gd name="T26" fmla="*/ 13 w 37"/>
                <a:gd name="T27" fmla="*/ 20 h 53"/>
                <a:gd name="T28" fmla="*/ 19 w 37"/>
                <a:gd name="T29" fmla="*/ 29 h 53"/>
                <a:gd name="T30" fmla="*/ 12 w 37"/>
                <a:gd name="T31" fmla="*/ 3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53">
                  <a:moveTo>
                    <a:pt x="1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37" y="41"/>
                    <a:pt x="37" y="41"/>
                    <a:pt x="37" y="41"/>
                  </a:cubicBezTo>
                  <a:lnTo>
                    <a:pt x="10" y="0"/>
                  </a:lnTo>
                  <a:close/>
                  <a:moveTo>
                    <a:pt x="12" y="3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18"/>
                    <a:pt x="9" y="13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0" y="13"/>
                    <a:pt x="12" y="17"/>
                    <a:pt x="13" y="20"/>
                  </a:cubicBezTo>
                  <a:cubicBezTo>
                    <a:pt x="19" y="29"/>
                    <a:pt x="19" y="29"/>
                    <a:pt x="19" y="29"/>
                  </a:cubicBezTo>
                  <a:lnTo>
                    <a:pt x="12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9" name="Freeform 326">
              <a:extLst>
                <a:ext uri="{FF2B5EF4-FFF2-40B4-BE49-F238E27FC236}">
                  <a16:creationId xmlns:a16="http://schemas.microsoft.com/office/drawing/2014/main" id="{F243A9FA-D887-4960-8E96-E52A9577F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" y="2290"/>
              <a:ext cx="246" cy="279"/>
            </a:xfrm>
            <a:custGeom>
              <a:avLst/>
              <a:gdLst>
                <a:gd name="T0" fmla="*/ 3 w 104"/>
                <a:gd name="T1" fmla="*/ 118 h 118"/>
                <a:gd name="T2" fmla="*/ 1 w 104"/>
                <a:gd name="T3" fmla="*/ 116 h 118"/>
                <a:gd name="T4" fmla="*/ 2 w 104"/>
                <a:gd name="T5" fmla="*/ 113 h 118"/>
                <a:gd name="T6" fmla="*/ 55 w 104"/>
                <a:gd name="T7" fmla="*/ 43 h 118"/>
                <a:gd name="T8" fmla="*/ 61 w 104"/>
                <a:gd name="T9" fmla="*/ 22 h 118"/>
                <a:gd name="T10" fmla="*/ 101 w 104"/>
                <a:gd name="T11" fmla="*/ 7 h 118"/>
                <a:gd name="T12" fmla="*/ 103 w 104"/>
                <a:gd name="T13" fmla="*/ 10 h 118"/>
                <a:gd name="T14" fmla="*/ 100 w 104"/>
                <a:gd name="T15" fmla="*/ 12 h 118"/>
                <a:gd name="T16" fmla="*/ 66 w 104"/>
                <a:gd name="T17" fmla="*/ 24 h 118"/>
                <a:gd name="T18" fmla="*/ 60 w 104"/>
                <a:gd name="T19" fmla="*/ 44 h 118"/>
                <a:gd name="T20" fmla="*/ 4 w 104"/>
                <a:gd name="T21" fmla="*/ 118 h 118"/>
                <a:gd name="T22" fmla="*/ 3 w 104"/>
                <a:gd name="T23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4" h="118">
                  <a:moveTo>
                    <a:pt x="3" y="118"/>
                  </a:moveTo>
                  <a:cubicBezTo>
                    <a:pt x="2" y="118"/>
                    <a:pt x="1" y="118"/>
                    <a:pt x="1" y="116"/>
                  </a:cubicBezTo>
                  <a:cubicBezTo>
                    <a:pt x="0" y="115"/>
                    <a:pt x="1" y="113"/>
                    <a:pt x="2" y="113"/>
                  </a:cubicBezTo>
                  <a:cubicBezTo>
                    <a:pt x="41" y="100"/>
                    <a:pt x="49" y="67"/>
                    <a:pt x="55" y="43"/>
                  </a:cubicBezTo>
                  <a:cubicBezTo>
                    <a:pt x="57" y="34"/>
                    <a:pt x="58" y="27"/>
                    <a:pt x="61" y="22"/>
                  </a:cubicBezTo>
                  <a:cubicBezTo>
                    <a:pt x="73" y="0"/>
                    <a:pt x="101" y="7"/>
                    <a:pt x="101" y="7"/>
                  </a:cubicBezTo>
                  <a:cubicBezTo>
                    <a:pt x="103" y="7"/>
                    <a:pt x="104" y="9"/>
                    <a:pt x="103" y="10"/>
                  </a:cubicBezTo>
                  <a:cubicBezTo>
                    <a:pt x="103" y="12"/>
                    <a:pt x="101" y="13"/>
                    <a:pt x="100" y="12"/>
                  </a:cubicBezTo>
                  <a:cubicBezTo>
                    <a:pt x="99" y="12"/>
                    <a:pt x="76" y="7"/>
                    <a:pt x="66" y="24"/>
                  </a:cubicBezTo>
                  <a:cubicBezTo>
                    <a:pt x="64" y="29"/>
                    <a:pt x="62" y="36"/>
                    <a:pt x="60" y="44"/>
                  </a:cubicBezTo>
                  <a:cubicBezTo>
                    <a:pt x="54" y="68"/>
                    <a:pt x="46" y="105"/>
                    <a:pt x="4" y="118"/>
                  </a:cubicBezTo>
                  <a:lnTo>
                    <a:pt x="3" y="1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0" name="Freeform 327">
              <a:extLst>
                <a:ext uri="{FF2B5EF4-FFF2-40B4-BE49-F238E27FC236}">
                  <a16:creationId xmlns:a16="http://schemas.microsoft.com/office/drawing/2014/main" id="{4E4136A3-8EFF-4861-9B24-51A1A34EBA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9" y="2304"/>
              <a:ext cx="94" cy="64"/>
            </a:xfrm>
            <a:custGeom>
              <a:avLst/>
              <a:gdLst>
                <a:gd name="T0" fmla="*/ 3 w 40"/>
                <a:gd name="T1" fmla="*/ 27 h 27"/>
                <a:gd name="T2" fmla="*/ 1 w 40"/>
                <a:gd name="T3" fmla="*/ 26 h 27"/>
                <a:gd name="T4" fmla="*/ 1 w 40"/>
                <a:gd name="T5" fmla="*/ 22 h 27"/>
                <a:gd name="T6" fmla="*/ 38 w 40"/>
                <a:gd name="T7" fmla="*/ 9 h 27"/>
                <a:gd name="T8" fmla="*/ 39 w 40"/>
                <a:gd name="T9" fmla="*/ 13 h 27"/>
                <a:gd name="T10" fmla="*/ 35 w 40"/>
                <a:gd name="T11" fmla="*/ 14 h 27"/>
                <a:gd name="T12" fmla="*/ 5 w 40"/>
                <a:gd name="T13" fmla="*/ 26 h 27"/>
                <a:gd name="T14" fmla="*/ 3 w 4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" h="27">
                  <a:moveTo>
                    <a:pt x="3" y="27"/>
                  </a:moveTo>
                  <a:cubicBezTo>
                    <a:pt x="3" y="27"/>
                    <a:pt x="2" y="26"/>
                    <a:pt x="1" y="26"/>
                  </a:cubicBezTo>
                  <a:cubicBezTo>
                    <a:pt x="0" y="25"/>
                    <a:pt x="0" y="23"/>
                    <a:pt x="1" y="22"/>
                  </a:cubicBezTo>
                  <a:cubicBezTo>
                    <a:pt x="21" y="0"/>
                    <a:pt x="37" y="8"/>
                    <a:pt x="38" y="9"/>
                  </a:cubicBezTo>
                  <a:cubicBezTo>
                    <a:pt x="39" y="9"/>
                    <a:pt x="40" y="11"/>
                    <a:pt x="39" y="13"/>
                  </a:cubicBezTo>
                  <a:cubicBezTo>
                    <a:pt x="38" y="14"/>
                    <a:pt x="37" y="14"/>
                    <a:pt x="35" y="14"/>
                  </a:cubicBezTo>
                  <a:cubicBezTo>
                    <a:pt x="35" y="13"/>
                    <a:pt x="22" y="7"/>
                    <a:pt x="5" y="26"/>
                  </a:cubicBezTo>
                  <a:cubicBezTo>
                    <a:pt x="5" y="26"/>
                    <a:pt x="4" y="27"/>
                    <a:pt x="3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1" name="Freeform 328">
              <a:extLst>
                <a:ext uri="{FF2B5EF4-FFF2-40B4-BE49-F238E27FC236}">
                  <a16:creationId xmlns:a16="http://schemas.microsoft.com/office/drawing/2014/main" id="{D5DB28F2-0E66-41FC-8D88-36CBCF676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6" y="1909"/>
              <a:ext cx="213" cy="213"/>
            </a:xfrm>
            <a:custGeom>
              <a:avLst/>
              <a:gdLst>
                <a:gd name="T0" fmla="*/ 192 w 213"/>
                <a:gd name="T1" fmla="*/ 189 h 213"/>
                <a:gd name="T2" fmla="*/ 121 w 213"/>
                <a:gd name="T3" fmla="*/ 168 h 213"/>
                <a:gd name="T4" fmla="*/ 62 w 213"/>
                <a:gd name="T5" fmla="*/ 213 h 213"/>
                <a:gd name="T6" fmla="*/ 62 w 213"/>
                <a:gd name="T7" fmla="*/ 137 h 213"/>
                <a:gd name="T8" fmla="*/ 0 w 213"/>
                <a:gd name="T9" fmla="*/ 95 h 213"/>
                <a:gd name="T10" fmla="*/ 71 w 213"/>
                <a:gd name="T11" fmla="*/ 71 h 213"/>
                <a:gd name="T12" fmla="*/ 93 w 213"/>
                <a:gd name="T13" fmla="*/ 0 h 213"/>
                <a:gd name="T14" fmla="*/ 138 w 213"/>
                <a:gd name="T15" fmla="*/ 59 h 213"/>
                <a:gd name="T16" fmla="*/ 213 w 213"/>
                <a:gd name="T17" fmla="*/ 59 h 213"/>
                <a:gd name="T18" fmla="*/ 168 w 213"/>
                <a:gd name="T19" fmla="*/ 118 h 213"/>
                <a:gd name="T20" fmla="*/ 192 w 213"/>
                <a:gd name="T21" fmla="*/ 18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3" h="213">
                  <a:moveTo>
                    <a:pt x="192" y="189"/>
                  </a:moveTo>
                  <a:lnTo>
                    <a:pt x="121" y="168"/>
                  </a:lnTo>
                  <a:lnTo>
                    <a:pt x="62" y="213"/>
                  </a:lnTo>
                  <a:lnTo>
                    <a:pt x="62" y="137"/>
                  </a:lnTo>
                  <a:lnTo>
                    <a:pt x="0" y="95"/>
                  </a:lnTo>
                  <a:lnTo>
                    <a:pt x="71" y="71"/>
                  </a:lnTo>
                  <a:lnTo>
                    <a:pt x="93" y="0"/>
                  </a:lnTo>
                  <a:lnTo>
                    <a:pt x="138" y="59"/>
                  </a:lnTo>
                  <a:lnTo>
                    <a:pt x="213" y="59"/>
                  </a:lnTo>
                  <a:lnTo>
                    <a:pt x="168" y="118"/>
                  </a:lnTo>
                  <a:lnTo>
                    <a:pt x="192" y="189"/>
                  </a:lnTo>
                  <a:close/>
                </a:path>
              </a:pathLst>
            </a:custGeom>
            <a:solidFill>
              <a:srgbClr val="FAB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2" name="Freeform 329">
              <a:extLst>
                <a:ext uri="{FF2B5EF4-FFF2-40B4-BE49-F238E27FC236}">
                  <a16:creationId xmlns:a16="http://schemas.microsoft.com/office/drawing/2014/main" id="{CF384F33-9D4E-47B5-A9A4-4B3E6F92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0" y="1819"/>
              <a:ext cx="125" cy="132"/>
            </a:xfrm>
            <a:custGeom>
              <a:avLst/>
              <a:gdLst>
                <a:gd name="T0" fmla="*/ 78 w 125"/>
                <a:gd name="T1" fmla="*/ 132 h 132"/>
                <a:gd name="T2" fmla="*/ 45 w 125"/>
                <a:gd name="T3" fmla="*/ 99 h 132"/>
                <a:gd name="T4" fmla="*/ 0 w 125"/>
                <a:gd name="T5" fmla="*/ 106 h 132"/>
                <a:gd name="T6" fmla="*/ 21 w 125"/>
                <a:gd name="T7" fmla="*/ 66 h 132"/>
                <a:gd name="T8" fmla="*/ 0 w 125"/>
                <a:gd name="T9" fmla="*/ 24 h 132"/>
                <a:gd name="T10" fmla="*/ 47 w 125"/>
                <a:gd name="T11" fmla="*/ 33 h 132"/>
                <a:gd name="T12" fmla="*/ 78 w 125"/>
                <a:gd name="T13" fmla="*/ 0 h 132"/>
                <a:gd name="T14" fmla="*/ 85 w 125"/>
                <a:gd name="T15" fmla="*/ 45 h 132"/>
                <a:gd name="T16" fmla="*/ 125 w 125"/>
                <a:gd name="T17" fmla="*/ 66 h 132"/>
                <a:gd name="T18" fmla="*/ 85 w 125"/>
                <a:gd name="T19" fmla="*/ 87 h 132"/>
                <a:gd name="T20" fmla="*/ 78 w 125"/>
                <a:gd name="T21" fmla="*/ 13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78" y="132"/>
                  </a:moveTo>
                  <a:lnTo>
                    <a:pt x="45" y="99"/>
                  </a:lnTo>
                  <a:lnTo>
                    <a:pt x="0" y="106"/>
                  </a:lnTo>
                  <a:lnTo>
                    <a:pt x="21" y="66"/>
                  </a:lnTo>
                  <a:lnTo>
                    <a:pt x="0" y="24"/>
                  </a:lnTo>
                  <a:lnTo>
                    <a:pt x="47" y="33"/>
                  </a:lnTo>
                  <a:lnTo>
                    <a:pt x="78" y="0"/>
                  </a:lnTo>
                  <a:lnTo>
                    <a:pt x="85" y="45"/>
                  </a:lnTo>
                  <a:lnTo>
                    <a:pt x="125" y="66"/>
                  </a:lnTo>
                  <a:lnTo>
                    <a:pt x="85" y="87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rgbClr val="FAB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3" name="Freeform 330">
              <a:extLst>
                <a:ext uri="{FF2B5EF4-FFF2-40B4-BE49-F238E27FC236}">
                  <a16:creationId xmlns:a16="http://schemas.microsoft.com/office/drawing/2014/main" id="{325C1215-1578-4666-93B1-FB0A003F9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6" y="2006"/>
              <a:ext cx="71" cy="73"/>
            </a:xfrm>
            <a:custGeom>
              <a:avLst/>
              <a:gdLst>
                <a:gd name="T0" fmla="*/ 42 w 71"/>
                <a:gd name="T1" fmla="*/ 73 h 73"/>
                <a:gd name="T2" fmla="*/ 26 w 71"/>
                <a:gd name="T3" fmla="*/ 54 h 73"/>
                <a:gd name="T4" fmla="*/ 0 w 71"/>
                <a:gd name="T5" fmla="*/ 59 h 73"/>
                <a:gd name="T6" fmla="*/ 12 w 71"/>
                <a:gd name="T7" fmla="*/ 35 h 73"/>
                <a:gd name="T8" fmla="*/ 0 w 71"/>
                <a:gd name="T9" fmla="*/ 14 h 73"/>
                <a:gd name="T10" fmla="*/ 26 w 71"/>
                <a:gd name="T11" fmla="*/ 19 h 73"/>
                <a:gd name="T12" fmla="*/ 45 w 71"/>
                <a:gd name="T13" fmla="*/ 0 h 73"/>
                <a:gd name="T14" fmla="*/ 47 w 71"/>
                <a:gd name="T15" fmla="*/ 26 h 73"/>
                <a:gd name="T16" fmla="*/ 71 w 71"/>
                <a:gd name="T17" fmla="*/ 38 h 73"/>
                <a:gd name="T18" fmla="*/ 47 w 71"/>
                <a:gd name="T19" fmla="*/ 47 h 73"/>
                <a:gd name="T20" fmla="*/ 42 w 71"/>
                <a:gd name="T21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73">
                  <a:moveTo>
                    <a:pt x="42" y="73"/>
                  </a:moveTo>
                  <a:lnTo>
                    <a:pt x="26" y="54"/>
                  </a:lnTo>
                  <a:lnTo>
                    <a:pt x="0" y="59"/>
                  </a:lnTo>
                  <a:lnTo>
                    <a:pt x="12" y="35"/>
                  </a:lnTo>
                  <a:lnTo>
                    <a:pt x="0" y="14"/>
                  </a:lnTo>
                  <a:lnTo>
                    <a:pt x="26" y="19"/>
                  </a:lnTo>
                  <a:lnTo>
                    <a:pt x="45" y="0"/>
                  </a:lnTo>
                  <a:lnTo>
                    <a:pt x="47" y="26"/>
                  </a:lnTo>
                  <a:lnTo>
                    <a:pt x="71" y="38"/>
                  </a:lnTo>
                  <a:lnTo>
                    <a:pt x="47" y="47"/>
                  </a:lnTo>
                  <a:lnTo>
                    <a:pt x="42" y="73"/>
                  </a:lnTo>
                  <a:close/>
                </a:path>
              </a:pathLst>
            </a:custGeom>
            <a:solidFill>
              <a:srgbClr val="FAB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4" name="Freeform 331">
              <a:extLst>
                <a:ext uri="{FF2B5EF4-FFF2-40B4-BE49-F238E27FC236}">
                  <a16:creationId xmlns:a16="http://schemas.microsoft.com/office/drawing/2014/main" id="{BE2D1014-E66B-4B2D-9043-6BFDB7F31D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0" y="1859"/>
              <a:ext cx="83" cy="81"/>
            </a:xfrm>
            <a:custGeom>
              <a:avLst/>
              <a:gdLst>
                <a:gd name="T0" fmla="*/ 71 w 83"/>
                <a:gd name="T1" fmla="*/ 78 h 81"/>
                <a:gd name="T2" fmla="*/ 45 w 83"/>
                <a:gd name="T3" fmla="*/ 66 h 81"/>
                <a:gd name="T4" fmla="*/ 19 w 83"/>
                <a:gd name="T5" fmla="*/ 81 h 81"/>
                <a:gd name="T6" fmla="*/ 23 w 83"/>
                <a:gd name="T7" fmla="*/ 52 h 81"/>
                <a:gd name="T8" fmla="*/ 0 w 83"/>
                <a:gd name="T9" fmla="*/ 33 h 81"/>
                <a:gd name="T10" fmla="*/ 30 w 83"/>
                <a:gd name="T11" fmla="*/ 26 h 81"/>
                <a:gd name="T12" fmla="*/ 42 w 83"/>
                <a:gd name="T13" fmla="*/ 0 h 81"/>
                <a:gd name="T14" fmla="*/ 54 w 83"/>
                <a:gd name="T15" fmla="*/ 26 h 81"/>
                <a:gd name="T16" fmla="*/ 83 w 83"/>
                <a:gd name="T17" fmla="*/ 29 h 81"/>
                <a:gd name="T18" fmla="*/ 64 w 83"/>
                <a:gd name="T19" fmla="*/ 50 h 81"/>
                <a:gd name="T20" fmla="*/ 71 w 83"/>
                <a:gd name="T21" fmla="*/ 7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3" h="81">
                  <a:moveTo>
                    <a:pt x="71" y="78"/>
                  </a:moveTo>
                  <a:lnTo>
                    <a:pt x="45" y="66"/>
                  </a:lnTo>
                  <a:lnTo>
                    <a:pt x="19" y="81"/>
                  </a:lnTo>
                  <a:lnTo>
                    <a:pt x="23" y="52"/>
                  </a:lnTo>
                  <a:lnTo>
                    <a:pt x="0" y="33"/>
                  </a:lnTo>
                  <a:lnTo>
                    <a:pt x="30" y="26"/>
                  </a:lnTo>
                  <a:lnTo>
                    <a:pt x="42" y="0"/>
                  </a:lnTo>
                  <a:lnTo>
                    <a:pt x="54" y="26"/>
                  </a:lnTo>
                  <a:lnTo>
                    <a:pt x="83" y="29"/>
                  </a:lnTo>
                  <a:lnTo>
                    <a:pt x="64" y="50"/>
                  </a:lnTo>
                  <a:lnTo>
                    <a:pt x="71" y="78"/>
                  </a:lnTo>
                  <a:close/>
                </a:path>
              </a:pathLst>
            </a:custGeom>
            <a:solidFill>
              <a:srgbClr val="FABE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5" name="Freeform 332">
              <a:extLst>
                <a:ext uri="{FF2B5EF4-FFF2-40B4-BE49-F238E27FC236}">
                  <a16:creationId xmlns:a16="http://schemas.microsoft.com/office/drawing/2014/main" id="{125077DC-4317-4B65-A044-F15BFE85D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9" y="2593"/>
              <a:ext cx="570" cy="452"/>
            </a:xfrm>
            <a:custGeom>
              <a:avLst/>
              <a:gdLst>
                <a:gd name="T0" fmla="*/ 35 w 241"/>
                <a:gd name="T1" fmla="*/ 0 h 191"/>
                <a:gd name="T2" fmla="*/ 1 w 241"/>
                <a:gd name="T3" fmla="*/ 125 h 191"/>
                <a:gd name="T4" fmla="*/ 10 w 241"/>
                <a:gd name="T5" fmla="*/ 140 h 191"/>
                <a:gd name="T6" fmla="*/ 193 w 241"/>
                <a:gd name="T7" fmla="*/ 189 h 191"/>
                <a:gd name="T8" fmla="*/ 208 w 241"/>
                <a:gd name="T9" fmla="*/ 180 h 191"/>
                <a:gd name="T10" fmla="*/ 241 w 241"/>
                <a:gd name="T11" fmla="*/ 55 h 191"/>
                <a:gd name="T12" fmla="*/ 35 w 241"/>
                <a:gd name="T13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191">
                  <a:moveTo>
                    <a:pt x="35" y="0"/>
                  </a:moveTo>
                  <a:cubicBezTo>
                    <a:pt x="1" y="125"/>
                    <a:pt x="1" y="125"/>
                    <a:pt x="1" y="125"/>
                  </a:cubicBezTo>
                  <a:cubicBezTo>
                    <a:pt x="0" y="132"/>
                    <a:pt x="3" y="139"/>
                    <a:pt x="10" y="140"/>
                  </a:cubicBezTo>
                  <a:cubicBezTo>
                    <a:pt x="193" y="189"/>
                    <a:pt x="193" y="189"/>
                    <a:pt x="193" y="189"/>
                  </a:cubicBezTo>
                  <a:cubicBezTo>
                    <a:pt x="200" y="191"/>
                    <a:pt x="206" y="187"/>
                    <a:pt x="208" y="180"/>
                  </a:cubicBezTo>
                  <a:cubicBezTo>
                    <a:pt x="241" y="55"/>
                    <a:pt x="241" y="55"/>
                    <a:pt x="241" y="55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6" name="Freeform 333">
              <a:extLst>
                <a:ext uri="{FF2B5EF4-FFF2-40B4-BE49-F238E27FC236}">
                  <a16:creationId xmlns:a16="http://schemas.microsoft.com/office/drawing/2014/main" id="{D6C0A231-B48A-4463-913C-5F0B60367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5" y="2501"/>
              <a:ext cx="542" cy="225"/>
            </a:xfrm>
            <a:custGeom>
              <a:avLst/>
              <a:gdLst>
                <a:gd name="T0" fmla="*/ 220 w 229"/>
                <a:gd name="T1" fmla="*/ 95 h 95"/>
                <a:gd name="T2" fmla="*/ 227 w 229"/>
                <a:gd name="T3" fmla="*/ 70 h 95"/>
                <a:gd name="T4" fmla="*/ 217 w 229"/>
                <a:gd name="T5" fmla="*/ 54 h 95"/>
                <a:gd name="T6" fmla="*/ 23 w 229"/>
                <a:gd name="T7" fmla="*/ 2 h 95"/>
                <a:gd name="T8" fmla="*/ 7 w 229"/>
                <a:gd name="T9" fmla="*/ 11 h 95"/>
                <a:gd name="T10" fmla="*/ 0 w 229"/>
                <a:gd name="T11" fmla="*/ 37 h 95"/>
                <a:gd name="T12" fmla="*/ 220 w 229"/>
                <a:gd name="T13" fmla="*/ 9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95">
                  <a:moveTo>
                    <a:pt x="220" y="95"/>
                  </a:moveTo>
                  <a:cubicBezTo>
                    <a:pt x="227" y="70"/>
                    <a:pt x="227" y="70"/>
                    <a:pt x="227" y="70"/>
                  </a:cubicBezTo>
                  <a:cubicBezTo>
                    <a:pt x="229" y="63"/>
                    <a:pt x="224" y="55"/>
                    <a:pt x="217" y="54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16" y="0"/>
                    <a:pt x="8" y="4"/>
                    <a:pt x="7" y="11"/>
                  </a:cubicBezTo>
                  <a:cubicBezTo>
                    <a:pt x="0" y="37"/>
                    <a:pt x="0" y="37"/>
                    <a:pt x="0" y="37"/>
                  </a:cubicBezTo>
                  <a:lnTo>
                    <a:pt x="220" y="95"/>
                  </a:ln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7" name="Freeform 334">
              <a:extLst>
                <a:ext uri="{FF2B5EF4-FFF2-40B4-BE49-F238E27FC236}">
                  <a16:creationId xmlns:a16="http://schemas.microsoft.com/office/drawing/2014/main" id="{7CC07504-49B8-4152-AB43-60993917A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0" y="2591"/>
              <a:ext cx="504" cy="163"/>
            </a:xfrm>
            <a:custGeom>
              <a:avLst/>
              <a:gdLst>
                <a:gd name="T0" fmla="*/ 0 w 504"/>
                <a:gd name="T1" fmla="*/ 30 h 163"/>
                <a:gd name="T2" fmla="*/ 7 w 504"/>
                <a:gd name="T3" fmla="*/ 0 h 163"/>
                <a:gd name="T4" fmla="*/ 504 w 504"/>
                <a:gd name="T5" fmla="*/ 132 h 163"/>
                <a:gd name="T6" fmla="*/ 494 w 504"/>
                <a:gd name="T7" fmla="*/ 163 h 163"/>
                <a:gd name="T8" fmla="*/ 0 w 504"/>
                <a:gd name="T9" fmla="*/ 3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4" h="163">
                  <a:moveTo>
                    <a:pt x="0" y="30"/>
                  </a:moveTo>
                  <a:lnTo>
                    <a:pt x="7" y="0"/>
                  </a:lnTo>
                  <a:lnTo>
                    <a:pt x="504" y="132"/>
                  </a:lnTo>
                  <a:lnTo>
                    <a:pt x="494" y="163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8" name="Freeform 335">
              <a:extLst>
                <a:ext uri="{FF2B5EF4-FFF2-40B4-BE49-F238E27FC236}">
                  <a16:creationId xmlns:a16="http://schemas.microsoft.com/office/drawing/2014/main" id="{F7E82ABD-CE51-441F-8C79-3B42EDDC2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0" y="2555"/>
              <a:ext cx="187" cy="438"/>
            </a:xfrm>
            <a:custGeom>
              <a:avLst/>
              <a:gdLst>
                <a:gd name="T0" fmla="*/ 78 w 187"/>
                <a:gd name="T1" fmla="*/ 438 h 438"/>
                <a:gd name="T2" fmla="*/ 0 w 187"/>
                <a:gd name="T3" fmla="*/ 417 h 438"/>
                <a:gd name="T4" fmla="*/ 111 w 187"/>
                <a:gd name="T5" fmla="*/ 0 h 438"/>
                <a:gd name="T6" fmla="*/ 187 w 187"/>
                <a:gd name="T7" fmla="*/ 22 h 438"/>
                <a:gd name="T8" fmla="*/ 78 w 187"/>
                <a:gd name="T9" fmla="*/ 43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38">
                  <a:moveTo>
                    <a:pt x="78" y="438"/>
                  </a:moveTo>
                  <a:lnTo>
                    <a:pt x="0" y="417"/>
                  </a:lnTo>
                  <a:lnTo>
                    <a:pt x="111" y="0"/>
                  </a:lnTo>
                  <a:lnTo>
                    <a:pt x="187" y="22"/>
                  </a:lnTo>
                  <a:lnTo>
                    <a:pt x="78" y="4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9" name="Freeform 336">
              <a:extLst>
                <a:ext uri="{FF2B5EF4-FFF2-40B4-BE49-F238E27FC236}">
                  <a16:creationId xmlns:a16="http://schemas.microsoft.com/office/drawing/2014/main" id="{2F6E828B-15B9-4042-A7D2-9DDC635DC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" y="2702"/>
              <a:ext cx="519" cy="208"/>
            </a:xfrm>
            <a:custGeom>
              <a:avLst/>
              <a:gdLst>
                <a:gd name="T0" fmla="*/ 0 w 519"/>
                <a:gd name="T1" fmla="*/ 76 h 208"/>
                <a:gd name="T2" fmla="*/ 22 w 519"/>
                <a:gd name="T3" fmla="*/ 0 h 208"/>
                <a:gd name="T4" fmla="*/ 519 w 519"/>
                <a:gd name="T5" fmla="*/ 130 h 208"/>
                <a:gd name="T6" fmla="*/ 497 w 519"/>
                <a:gd name="T7" fmla="*/ 208 h 208"/>
                <a:gd name="T8" fmla="*/ 0 w 519"/>
                <a:gd name="T9" fmla="*/ 76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208">
                  <a:moveTo>
                    <a:pt x="0" y="76"/>
                  </a:moveTo>
                  <a:lnTo>
                    <a:pt x="22" y="0"/>
                  </a:lnTo>
                  <a:lnTo>
                    <a:pt x="519" y="130"/>
                  </a:lnTo>
                  <a:lnTo>
                    <a:pt x="497" y="208"/>
                  </a:lnTo>
                  <a:lnTo>
                    <a:pt x="0" y="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0" name="Freeform 337">
              <a:extLst>
                <a:ext uri="{FF2B5EF4-FFF2-40B4-BE49-F238E27FC236}">
                  <a16:creationId xmlns:a16="http://schemas.microsoft.com/office/drawing/2014/main" id="{AA3C109A-A7BC-459F-A7B2-78C2F37D88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7" y="2404"/>
              <a:ext cx="165" cy="163"/>
            </a:xfrm>
            <a:custGeom>
              <a:avLst/>
              <a:gdLst>
                <a:gd name="T0" fmla="*/ 57 w 70"/>
                <a:gd name="T1" fmla="*/ 69 h 69"/>
                <a:gd name="T2" fmla="*/ 50 w 70"/>
                <a:gd name="T3" fmla="*/ 68 h 69"/>
                <a:gd name="T4" fmla="*/ 8 w 70"/>
                <a:gd name="T5" fmla="*/ 47 h 69"/>
                <a:gd name="T6" fmla="*/ 20 w 70"/>
                <a:gd name="T7" fmla="*/ 5 h 69"/>
                <a:gd name="T8" fmla="*/ 35 w 70"/>
                <a:gd name="T9" fmla="*/ 0 h 69"/>
                <a:gd name="T10" fmla="*/ 62 w 70"/>
                <a:gd name="T11" fmla="*/ 16 h 69"/>
                <a:gd name="T12" fmla="*/ 59 w 70"/>
                <a:gd name="T13" fmla="*/ 63 h 69"/>
                <a:gd name="T14" fmla="*/ 57 w 70"/>
                <a:gd name="T15" fmla="*/ 69 h 69"/>
                <a:gd name="T16" fmla="*/ 35 w 70"/>
                <a:gd name="T17" fmla="*/ 16 h 69"/>
                <a:gd name="T18" fmla="*/ 27 w 70"/>
                <a:gd name="T19" fmla="*/ 18 h 69"/>
                <a:gd name="T20" fmla="*/ 22 w 70"/>
                <a:gd name="T21" fmla="*/ 39 h 69"/>
                <a:gd name="T22" fmla="*/ 46 w 70"/>
                <a:gd name="T23" fmla="*/ 51 h 69"/>
                <a:gd name="T24" fmla="*/ 49 w 70"/>
                <a:gd name="T25" fmla="*/ 24 h 69"/>
                <a:gd name="T26" fmla="*/ 35 w 70"/>
                <a:gd name="T27" fmla="*/ 1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0" h="69">
                  <a:moveTo>
                    <a:pt x="57" y="69"/>
                  </a:moveTo>
                  <a:cubicBezTo>
                    <a:pt x="50" y="68"/>
                    <a:pt x="50" y="68"/>
                    <a:pt x="50" y="68"/>
                  </a:cubicBezTo>
                  <a:cubicBezTo>
                    <a:pt x="45" y="67"/>
                    <a:pt x="16" y="61"/>
                    <a:pt x="8" y="47"/>
                  </a:cubicBezTo>
                  <a:cubicBezTo>
                    <a:pt x="0" y="32"/>
                    <a:pt x="5" y="13"/>
                    <a:pt x="20" y="5"/>
                  </a:cubicBezTo>
                  <a:cubicBezTo>
                    <a:pt x="24" y="2"/>
                    <a:pt x="30" y="0"/>
                    <a:pt x="35" y="0"/>
                  </a:cubicBezTo>
                  <a:cubicBezTo>
                    <a:pt x="46" y="0"/>
                    <a:pt x="57" y="6"/>
                    <a:pt x="62" y="16"/>
                  </a:cubicBezTo>
                  <a:cubicBezTo>
                    <a:pt x="70" y="30"/>
                    <a:pt x="61" y="57"/>
                    <a:pt x="59" y="63"/>
                  </a:cubicBezTo>
                  <a:lnTo>
                    <a:pt x="57" y="69"/>
                  </a:lnTo>
                  <a:close/>
                  <a:moveTo>
                    <a:pt x="35" y="16"/>
                  </a:moveTo>
                  <a:cubicBezTo>
                    <a:pt x="33" y="16"/>
                    <a:pt x="30" y="17"/>
                    <a:pt x="27" y="18"/>
                  </a:cubicBezTo>
                  <a:cubicBezTo>
                    <a:pt x="20" y="23"/>
                    <a:pt x="18" y="32"/>
                    <a:pt x="22" y="39"/>
                  </a:cubicBezTo>
                  <a:cubicBezTo>
                    <a:pt x="24" y="44"/>
                    <a:pt x="36" y="48"/>
                    <a:pt x="46" y="51"/>
                  </a:cubicBezTo>
                  <a:cubicBezTo>
                    <a:pt x="49" y="40"/>
                    <a:pt x="51" y="28"/>
                    <a:pt x="49" y="24"/>
                  </a:cubicBezTo>
                  <a:cubicBezTo>
                    <a:pt x="46" y="19"/>
                    <a:pt x="41" y="16"/>
                    <a:pt x="35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1" name="Freeform 338">
              <a:extLst>
                <a:ext uri="{FF2B5EF4-FFF2-40B4-BE49-F238E27FC236}">
                  <a16:creationId xmlns:a16="http://schemas.microsoft.com/office/drawing/2014/main" id="{9EA0B9D0-E7DA-4232-84EA-87B17A1A59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7" y="2442"/>
              <a:ext cx="165" cy="144"/>
            </a:xfrm>
            <a:custGeom>
              <a:avLst/>
              <a:gdLst>
                <a:gd name="T0" fmla="*/ 39 w 70"/>
                <a:gd name="T1" fmla="*/ 61 h 61"/>
                <a:gd name="T2" fmla="*/ 39 w 70"/>
                <a:gd name="T3" fmla="*/ 61 h 61"/>
                <a:gd name="T4" fmla="*/ 7 w 70"/>
                <a:gd name="T5" fmla="*/ 55 h 61"/>
                <a:gd name="T6" fmla="*/ 0 w 70"/>
                <a:gd name="T7" fmla="*/ 52 h 61"/>
                <a:gd name="T8" fmla="*/ 1 w 70"/>
                <a:gd name="T9" fmla="*/ 46 h 61"/>
                <a:gd name="T10" fmla="*/ 22 w 70"/>
                <a:gd name="T11" fmla="*/ 4 h 61"/>
                <a:gd name="T12" fmla="*/ 38 w 70"/>
                <a:gd name="T13" fmla="*/ 0 h 61"/>
                <a:gd name="T14" fmla="*/ 65 w 70"/>
                <a:gd name="T15" fmla="*/ 15 h 61"/>
                <a:gd name="T16" fmla="*/ 68 w 70"/>
                <a:gd name="T17" fmla="*/ 39 h 61"/>
                <a:gd name="T18" fmla="*/ 53 w 70"/>
                <a:gd name="T19" fmla="*/ 58 h 61"/>
                <a:gd name="T20" fmla="*/ 39 w 70"/>
                <a:gd name="T21" fmla="*/ 61 h 61"/>
                <a:gd name="T22" fmla="*/ 18 w 70"/>
                <a:gd name="T23" fmla="*/ 42 h 61"/>
                <a:gd name="T24" fmla="*/ 39 w 70"/>
                <a:gd name="T25" fmla="*/ 45 h 61"/>
                <a:gd name="T26" fmla="*/ 45 w 70"/>
                <a:gd name="T27" fmla="*/ 44 h 61"/>
                <a:gd name="T28" fmla="*/ 53 w 70"/>
                <a:gd name="T29" fmla="*/ 35 h 61"/>
                <a:gd name="T30" fmla="*/ 51 w 70"/>
                <a:gd name="T31" fmla="*/ 23 h 61"/>
                <a:gd name="T32" fmla="*/ 38 w 70"/>
                <a:gd name="T33" fmla="*/ 15 h 61"/>
                <a:gd name="T34" fmla="*/ 30 w 70"/>
                <a:gd name="T35" fmla="*/ 17 h 61"/>
                <a:gd name="T36" fmla="*/ 18 w 70"/>
                <a:gd name="T37" fmla="*/ 4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61">
                  <a:moveTo>
                    <a:pt x="39" y="61"/>
                  </a:moveTo>
                  <a:cubicBezTo>
                    <a:pt x="39" y="61"/>
                    <a:pt x="39" y="61"/>
                    <a:pt x="39" y="61"/>
                  </a:cubicBezTo>
                  <a:cubicBezTo>
                    <a:pt x="25" y="61"/>
                    <a:pt x="7" y="55"/>
                    <a:pt x="7" y="55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0"/>
                    <a:pt x="8" y="12"/>
                    <a:pt x="22" y="4"/>
                  </a:cubicBezTo>
                  <a:cubicBezTo>
                    <a:pt x="27" y="1"/>
                    <a:pt x="32" y="0"/>
                    <a:pt x="38" y="0"/>
                  </a:cubicBezTo>
                  <a:cubicBezTo>
                    <a:pt x="49" y="0"/>
                    <a:pt x="59" y="6"/>
                    <a:pt x="65" y="15"/>
                  </a:cubicBezTo>
                  <a:cubicBezTo>
                    <a:pt x="69" y="22"/>
                    <a:pt x="70" y="31"/>
                    <a:pt x="68" y="39"/>
                  </a:cubicBezTo>
                  <a:cubicBezTo>
                    <a:pt x="66" y="47"/>
                    <a:pt x="60" y="54"/>
                    <a:pt x="53" y="58"/>
                  </a:cubicBezTo>
                  <a:cubicBezTo>
                    <a:pt x="50" y="60"/>
                    <a:pt x="45" y="61"/>
                    <a:pt x="39" y="61"/>
                  </a:cubicBezTo>
                  <a:close/>
                  <a:moveTo>
                    <a:pt x="18" y="42"/>
                  </a:moveTo>
                  <a:cubicBezTo>
                    <a:pt x="24" y="43"/>
                    <a:pt x="32" y="45"/>
                    <a:pt x="39" y="45"/>
                  </a:cubicBezTo>
                  <a:cubicBezTo>
                    <a:pt x="43" y="45"/>
                    <a:pt x="45" y="45"/>
                    <a:pt x="45" y="44"/>
                  </a:cubicBezTo>
                  <a:cubicBezTo>
                    <a:pt x="49" y="42"/>
                    <a:pt x="51" y="39"/>
                    <a:pt x="53" y="35"/>
                  </a:cubicBezTo>
                  <a:cubicBezTo>
                    <a:pt x="54" y="31"/>
                    <a:pt x="53" y="27"/>
                    <a:pt x="51" y="23"/>
                  </a:cubicBezTo>
                  <a:cubicBezTo>
                    <a:pt x="48" y="18"/>
                    <a:pt x="43" y="15"/>
                    <a:pt x="38" y="15"/>
                  </a:cubicBezTo>
                  <a:cubicBezTo>
                    <a:pt x="35" y="15"/>
                    <a:pt x="32" y="16"/>
                    <a:pt x="30" y="17"/>
                  </a:cubicBezTo>
                  <a:cubicBezTo>
                    <a:pt x="26" y="20"/>
                    <a:pt x="21" y="31"/>
                    <a:pt x="18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2" name="Freeform 339">
              <a:extLst>
                <a:ext uri="{FF2B5EF4-FFF2-40B4-BE49-F238E27FC236}">
                  <a16:creationId xmlns:a16="http://schemas.microsoft.com/office/drawing/2014/main" id="{63F072CF-B1EE-436C-BB50-10AF225EC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9" y="2536"/>
              <a:ext cx="92" cy="119"/>
            </a:xfrm>
            <a:custGeom>
              <a:avLst/>
              <a:gdLst>
                <a:gd name="T0" fmla="*/ 92 w 92"/>
                <a:gd name="T1" fmla="*/ 97 h 119"/>
                <a:gd name="T2" fmla="*/ 69 w 92"/>
                <a:gd name="T3" fmla="*/ 97 h 119"/>
                <a:gd name="T4" fmla="*/ 57 w 92"/>
                <a:gd name="T5" fmla="*/ 119 h 119"/>
                <a:gd name="T6" fmla="*/ 0 w 92"/>
                <a:gd name="T7" fmla="*/ 19 h 119"/>
                <a:gd name="T8" fmla="*/ 17 w 92"/>
                <a:gd name="T9" fmla="*/ 10 h 119"/>
                <a:gd name="T10" fmla="*/ 36 w 92"/>
                <a:gd name="T11" fmla="*/ 0 h 119"/>
                <a:gd name="T12" fmla="*/ 92 w 92"/>
                <a:gd name="T13" fmla="*/ 97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119">
                  <a:moveTo>
                    <a:pt x="92" y="97"/>
                  </a:moveTo>
                  <a:lnTo>
                    <a:pt x="69" y="97"/>
                  </a:lnTo>
                  <a:lnTo>
                    <a:pt x="57" y="119"/>
                  </a:lnTo>
                  <a:lnTo>
                    <a:pt x="0" y="19"/>
                  </a:lnTo>
                  <a:lnTo>
                    <a:pt x="17" y="10"/>
                  </a:lnTo>
                  <a:lnTo>
                    <a:pt x="36" y="0"/>
                  </a:lnTo>
                  <a:lnTo>
                    <a:pt x="92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3" name="Freeform 340">
              <a:extLst>
                <a:ext uri="{FF2B5EF4-FFF2-40B4-BE49-F238E27FC236}">
                  <a16:creationId xmlns:a16="http://schemas.microsoft.com/office/drawing/2014/main" id="{EFE67137-45EB-4F9F-BCC3-8FF5F9369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5" y="2522"/>
              <a:ext cx="121" cy="92"/>
            </a:xfrm>
            <a:custGeom>
              <a:avLst/>
              <a:gdLst>
                <a:gd name="T0" fmla="*/ 0 w 121"/>
                <a:gd name="T1" fmla="*/ 57 h 92"/>
                <a:gd name="T2" fmla="*/ 22 w 121"/>
                <a:gd name="T3" fmla="*/ 69 h 92"/>
                <a:gd name="T4" fmla="*/ 22 w 121"/>
                <a:gd name="T5" fmla="*/ 92 h 92"/>
                <a:gd name="T6" fmla="*/ 121 w 121"/>
                <a:gd name="T7" fmla="*/ 36 h 92"/>
                <a:gd name="T8" fmla="*/ 109 w 121"/>
                <a:gd name="T9" fmla="*/ 19 h 92"/>
                <a:gd name="T10" fmla="*/ 100 w 121"/>
                <a:gd name="T11" fmla="*/ 0 h 92"/>
                <a:gd name="T12" fmla="*/ 0 w 121"/>
                <a:gd name="T13" fmla="*/ 5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92">
                  <a:moveTo>
                    <a:pt x="0" y="57"/>
                  </a:moveTo>
                  <a:lnTo>
                    <a:pt x="22" y="69"/>
                  </a:lnTo>
                  <a:lnTo>
                    <a:pt x="22" y="92"/>
                  </a:lnTo>
                  <a:lnTo>
                    <a:pt x="121" y="36"/>
                  </a:lnTo>
                  <a:lnTo>
                    <a:pt x="109" y="19"/>
                  </a:lnTo>
                  <a:lnTo>
                    <a:pt x="100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4" name="Freeform 341">
              <a:extLst>
                <a:ext uri="{FF2B5EF4-FFF2-40B4-BE49-F238E27FC236}">
                  <a16:creationId xmlns:a16="http://schemas.microsoft.com/office/drawing/2014/main" id="{DFEA36AD-F015-4929-9322-2BB004B7F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4" y="3128"/>
              <a:ext cx="274" cy="114"/>
            </a:xfrm>
            <a:custGeom>
              <a:avLst/>
              <a:gdLst>
                <a:gd name="T0" fmla="*/ 112 w 116"/>
                <a:gd name="T1" fmla="*/ 0 h 48"/>
                <a:gd name="T2" fmla="*/ 4 w 116"/>
                <a:gd name="T3" fmla="*/ 0 h 48"/>
                <a:gd name="T4" fmla="*/ 0 w 116"/>
                <a:gd name="T5" fmla="*/ 2 h 48"/>
                <a:gd name="T6" fmla="*/ 54 w 116"/>
                <a:gd name="T7" fmla="*/ 47 h 48"/>
                <a:gd name="T8" fmla="*/ 62 w 116"/>
                <a:gd name="T9" fmla="*/ 47 h 48"/>
                <a:gd name="T10" fmla="*/ 116 w 116"/>
                <a:gd name="T11" fmla="*/ 2 h 48"/>
                <a:gd name="T12" fmla="*/ 112 w 116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" h="48">
                  <a:moveTo>
                    <a:pt x="112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6" y="48"/>
                    <a:pt x="60" y="48"/>
                    <a:pt x="62" y="47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1"/>
                    <a:pt x="114" y="0"/>
                    <a:pt x="1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5" name="Freeform 342">
              <a:extLst>
                <a:ext uri="{FF2B5EF4-FFF2-40B4-BE49-F238E27FC236}">
                  <a16:creationId xmlns:a16="http://schemas.microsoft.com/office/drawing/2014/main" id="{CE45F6BE-0111-4555-98EF-AFC8167A1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99" y="3147"/>
              <a:ext cx="284" cy="159"/>
            </a:xfrm>
            <a:custGeom>
              <a:avLst/>
              <a:gdLst>
                <a:gd name="T0" fmla="*/ 64 w 120"/>
                <a:gd name="T1" fmla="*/ 46 h 67"/>
                <a:gd name="T2" fmla="*/ 56 w 120"/>
                <a:gd name="T3" fmla="*/ 46 h 67"/>
                <a:gd name="T4" fmla="*/ 0 w 120"/>
                <a:gd name="T5" fmla="*/ 0 h 67"/>
                <a:gd name="T6" fmla="*/ 0 w 120"/>
                <a:gd name="T7" fmla="*/ 62 h 67"/>
                <a:gd name="T8" fmla="*/ 6 w 120"/>
                <a:gd name="T9" fmla="*/ 67 h 67"/>
                <a:gd name="T10" fmla="*/ 114 w 120"/>
                <a:gd name="T11" fmla="*/ 67 h 67"/>
                <a:gd name="T12" fmla="*/ 120 w 120"/>
                <a:gd name="T13" fmla="*/ 62 h 67"/>
                <a:gd name="T14" fmla="*/ 120 w 120"/>
                <a:gd name="T15" fmla="*/ 0 h 67"/>
                <a:gd name="T16" fmla="*/ 64 w 120"/>
                <a:gd name="T17" fmla="*/ 46 h 67"/>
                <a:gd name="T18" fmla="*/ 35 w 120"/>
                <a:gd name="T19" fmla="*/ 38 h 67"/>
                <a:gd name="T20" fmla="*/ 8 w 120"/>
                <a:gd name="T21" fmla="*/ 63 h 67"/>
                <a:gd name="T22" fmla="*/ 7 w 120"/>
                <a:gd name="T23" fmla="*/ 63 h 67"/>
                <a:gd name="T24" fmla="*/ 5 w 120"/>
                <a:gd name="T25" fmla="*/ 62 h 67"/>
                <a:gd name="T26" fmla="*/ 5 w 120"/>
                <a:gd name="T27" fmla="*/ 59 h 67"/>
                <a:gd name="T28" fmla="*/ 31 w 120"/>
                <a:gd name="T29" fmla="*/ 34 h 67"/>
                <a:gd name="T30" fmla="*/ 35 w 120"/>
                <a:gd name="T31" fmla="*/ 34 h 67"/>
                <a:gd name="T32" fmla="*/ 35 w 120"/>
                <a:gd name="T33" fmla="*/ 38 h 67"/>
                <a:gd name="T34" fmla="*/ 115 w 120"/>
                <a:gd name="T35" fmla="*/ 62 h 67"/>
                <a:gd name="T36" fmla="*/ 113 w 120"/>
                <a:gd name="T37" fmla="*/ 63 h 67"/>
                <a:gd name="T38" fmla="*/ 112 w 120"/>
                <a:gd name="T39" fmla="*/ 63 h 67"/>
                <a:gd name="T40" fmla="*/ 86 w 120"/>
                <a:gd name="T41" fmla="*/ 38 h 67"/>
                <a:gd name="T42" fmla="*/ 85 w 120"/>
                <a:gd name="T43" fmla="*/ 34 h 67"/>
                <a:gd name="T44" fmla="*/ 89 w 120"/>
                <a:gd name="T45" fmla="*/ 34 h 67"/>
                <a:gd name="T46" fmla="*/ 115 w 120"/>
                <a:gd name="T47" fmla="*/ 59 h 67"/>
                <a:gd name="T48" fmla="*/ 115 w 120"/>
                <a:gd name="T49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20" h="67">
                  <a:moveTo>
                    <a:pt x="64" y="46"/>
                  </a:moveTo>
                  <a:cubicBezTo>
                    <a:pt x="62" y="48"/>
                    <a:pt x="58" y="48"/>
                    <a:pt x="56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5"/>
                    <a:pt x="3" y="67"/>
                    <a:pt x="6" y="67"/>
                  </a:cubicBezTo>
                  <a:cubicBezTo>
                    <a:pt x="114" y="67"/>
                    <a:pt x="114" y="67"/>
                    <a:pt x="114" y="67"/>
                  </a:cubicBezTo>
                  <a:cubicBezTo>
                    <a:pt x="118" y="67"/>
                    <a:pt x="120" y="65"/>
                    <a:pt x="120" y="62"/>
                  </a:cubicBezTo>
                  <a:cubicBezTo>
                    <a:pt x="120" y="0"/>
                    <a:pt x="120" y="0"/>
                    <a:pt x="120" y="0"/>
                  </a:cubicBezTo>
                  <a:lnTo>
                    <a:pt x="64" y="46"/>
                  </a:lnTo>
                  <a:close/>
                  <a:moveTo>
                    <a:pt x="35" y="38"/>
                  </a:moveTo>
                  <a:cubicBezTo>
                    <a:pt x="8" y="63"/>
                    <a:pt x="8" y="63"/>
                    <a:pt x="8" y="63"/>
                  </a:cubicBezTo>
                  <a:cubicBezTo>
                    <a:pt x="8" y="63"/>
                    <a:pt x="7" y="63"/>
                    <a:pt x="7" y="63"/>
                  </a:cubicBezTo>
                  <a:cubicBezTo>
                    <a:pt x="6" y="63"/>
                    <a:pt x="6" y="63"/>
                    <a:pt x="5" y="62"/>
                  </a:cubicBezTo>
                  <a:cubicBezTo>
                    <a:pt x="4" y="62"/>
                    <a:pt x="4" y="60"/>
                    <a:pt x="5" y="59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3"/>
                    <a:pt x="34" y="33"/>
                    <a:pt x="35" y="34"/>
                  </a:cubicBezTo>
                  <a:cubicBezTo>
                    <a:pt x="36" y="35"/>
                    <a:pt x="36" y="37"/>
                    <a:pt x="35" y="38"/>
                  </a:cubicBezTo>
                  <a:close/>
                  <a:moveTo>
                    <a:pt x="115" y="62"/>
                  </a:moveTo>
                  <a:cubicBezTo>
                    <a:pt x="115" y="63"/>
                    <a:pt x="114" y="63"/>
                    <a:pt x="113" y="63"/>
                  </a:cubicBezTo>
                  <a:cubicBezTo>
                    <a:pt x="113" y="63"/>
                    <a:pt x="112" y="63"/>
                    <a:pt x="112" y="63"/>
                  </a:cubicBezTo>
                  <a:cubicBezTo>
                    <a:pt x="86" y="38"/>
                    <a:pt x="86" y="38"/>
                    <a:pt x="86" y="38"/>
                  </a:cubicBezTo>
                  <a:cubicBezTo>
                    <a:pt x="85" y="37"/>
                    <a:pt x="85" y="35"/>
                    <a:pt x="85" y="34"/>
                  </a:cubicBezTo>
                  <a:cubicBezTo>
                    <a:pt x="86" y="33"/>
                    <a:pt x="88" y="33"/>
                    <a:pt x="89" y="34"/>
                  </a:cubicBezTo>
                  <a:cubicBezTo>
                    <a:pt x="115" y="59"/>
                    <a:pt x="115" y="59"/>
                    <a:pt x="115" y="59"/>
                  </a:cubicBezTo>
                  <a:cubicBezTo>
                    <a:pt x="116" y="60"/>
                    <a:pt x="116" y="62"/>
                    <a:pt x="115" y="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6" name="Freeform 343">
              <a:extLst>
                <a:ext uri="{FF2B5EF4-FFF2-40B4-BE49-F238E27FC236}">
                  <a16:creationId xmlns:a16="http://schemas.microsoft.com/office/drawing/2014/main" id="{B644B2F8-2116-4B6F-BB3C-CBB0632B07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299"/>
              <a:ext cx="606" cy="623"/>
            </a:xfrm>
            <a:custGeom>
              <a:avLst/>
              <a:gdLst>
                <a:gd name="T0" fmla="*/ 606 w 606"/>
                <a:gd name="T1" fmla="*/ 441 h 623"/>
                <a:gd name="T2" fmla="*/ 194 w 606"/>
                <a:gd name="T3" fmla="*/ 623 h 623"/>
                <a:gd name="T4" fmla="*/ 0 w 606"/>
                <a:gd name="T5" fmla="*/ 180 h 623"/>
                <a:gd name="T6" fmla="*/ 410 w 606"/>
                <a:gd name="T7" fmla="*/ 0 h 623"/>
                <a:gd name="T8" fmla="*/ 606 w 606"/>
                <a:gd name="T9" fmla="*/ 441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623">
                  <a:moveTo>
                    <a:pt x="606" y="441"/>
                  </a:moveTo>
                  <a:lnTo>
                    <a:pt x="194" y="623"/>
                  </a:lnTo>
                  <a:lnTo>
                    <a:pt x="0" y="180"/>
                  </a:lnTo>
                  <a:lnTo>
                    <a:pt x="410" y="0"/>
                  </a:lnTo>
                  <a:lnTo>
                    <a:pt x="606" y="441"/>
                  </a:ln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7" name="Freeform 344">
              <a:extLst>
                <a:ext uri="{FF2B5EF4-FFF2-40B4-BE49-F238E27FC236}">
                  <a16:creationId xmlns:a16="http://schemas.microsoft.com/office/drawing/2014/main" id="{CA9A091E-0887-4042-801C-7ED8541E1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1" y="2477"/>
              <a:ext cx="263" cy="445"/>
            </a:xfrm>
            <a:custGeom>
              <a:avLst/>
              <a:gdLst>
                <a:gd name="T0" fmla="*/ 69 w 263"/>
                <a:gd name="T1" fmla="*/ 0 h 445"/>
                <a:gd name="T2" fmla="*/ 0 w 263"/>
                <a:gd name="T3" fmla="*/ 2 h 445"/>
                <a:gd name="T4" fmla="*/ 194 w 263"/>
                <a:gd name="T5" fmla="*/ 445 h 445"/>
                <a:gd name="T6" fmla="*/ 263 w 263"/>
                <a:gd name="T7" fmla="*/ 443 h 445"/>
                <a:gd name="T8" fmla="*/ 69 w 263"/>
                <a:gd name="T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45">
                  <a:moveTo>
                    <a:pt x="69" y="0"/>
                  </a:moveTo>
                  <a:lnTo>
                    <a:pt x="0" y="2"/>
                  </a:lnTo>
                  <a:lnTo>
                    <a:pt x="194" y="445"/>
                  </a:lnTo>
                  <a:lnTo>
                    <a:pt x="263" y="44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8" name="Freeform 345">
              <a:extLst>
                <a:ext uri="{FF2B5EF4-FFF2-40B4-BE49-F238E27FC236}">
                  <a16:creationId xmlns:a16="http://schemas.microsoft.com/office/drawing/2014/main" id="{641EDD4E-10DB-4525-9B10-67BE09542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" y="2477"/>
              <a:ext cx="279" cy="519"/>
            </a:xfrm>
            <a:custGeom>
              <a:avLst/>
              <a:gdLst>
                <a:gd name="T0" fmla="*/ 279 w 279"/>
                <a:gd name="T1" fmla="*/ 443 h 519"/>
                <a:gd name="T2" fmla="*/ 196 w 279"/>
                <a:gd name="T3" fmla="*/ 519 h 519"/>
                <a:gd name="T4" fmla="*/ 0 w 279"/>
                <a:gd name="T5" fmla="*/ 76 h 519"/>
                <a:gd name="T6" fmla="*/ 85 w 279"/>
                <a:gd name="T7" fmla="*/ 0 h 519"/>
                <a:gd name="T8" fmla="*/ 279 w 279"/>
                <a:gd name="T9" fmla="*/ 44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519">
                  <a:moveTo>
                    <a:pt x="279" y="443"/>
                  </a:moveTo>
                  <a:lnTo>
                    <a:pt x="196" y="519"/>
                  </a:lnTo>
                  <a:lnTo>
                    <a:pt x="0" y="76"/>
                  </a:lnTo>
                  <a:lnTo>
                    <a:pt x="85" y="0"/>
                  </a:lnTo>
                  <a:lnTo>
                    <a:pt x="279" y="443"/>
                  </a:ln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9" name="Freeform 346">
              <a:extLst>
                <a:ext uri="{FF2B5EF4-FFF2-40B4-BE49-F238E27FC236}">
                  <a16:creationId xmlns:a16="http://schemas.microsoft.com/office/drawing/2014/main" id="{2A20C51B-39DA-46C1-B6E1-9047ED580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" y="2299"/>
              <a:ext cx="258" cy="495"/>
            </a:xfrm>
            <a:custGeom>
              <a:avLst/>
              <a:gdLst>
                <a:gd name="T0" fmla="*/ 0 w 258"/>
                <a:gd name="T1" fmla="*/ 55 h 495"/>
                <a:gd name="T2" fmla="*/ 62 w 258"/>
                <a:gd name="T3" fmla="*/ 0 h 495"/>
                <a:gd name="T4" fmla="*/ 258 w 258"/>
                <a:gd name="T5" fmla="*/ 441 h 495"/>
                <a:gd name="T6" fmla="*/ 197 w 258"/>
                <a:gd name="T7" fmla="*/ 495 h 495"/>
                <a:gd name="T8" fmla="*/ 0 w 258"/>
                <a:gd name="T9" fmla="*/ 5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8" h="495">
                  <a:moveTo>
                    <a:pt x="0" y="55"/>
                  </a:moveTo>
                  <a:lnTo>
                    <a:pt x="62" y="0"/>
                  </a:lnTo>
                  <a:lnTo>
                    <a:pt x="258" y="441"/>
                  </a:lnTo>
                  <a:lnTo>
                    <a:pt x="197" y="495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0" name="Freeform 347">
              <a:extLst>
                <a:ext uri="{FF2B5EF4-FFF2-40B4-BE49-F238E27FC236}">
                  <a16:creationId xmlns:a16="http://schemas.microsoft.com/office/drawing/2014/main" id="{6875316C-336E-4893-8A0A-B1D7688E1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9" y="2354"/>
              <a:ext cx="242" cy="464"/>
            </a:xfrm>
            <a:custGeom>
              <a:avLst/>
              <a:gdLst>
                <a:gd name="T0" fmla="*/ 197 w 242"/>
                <a:gd name="T1" fmla="*/ 440 h 464"/>
                <a:gd name="T2" fmla="*/ 242 w 242"/>
                <a:gd name="T3" fmla="*/ 464 h 464"/>
                <a:gd name="T4" fmla="*/ 43 w 242"/>
                <a:gd name="T5" fmla="*/ 19 h 464"/>
                <a:gd name="T6" fmla="*/ 0 w 242"/>
                <a:gd name="T7" fmla="*/ 0 h 464"/>
                <a:gd name="T8" fmla="*/ 197 w 242"/>
                <a:gd name="T9" fmla="*/ 44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" h="464">
                  <a:moveTo>
                    <a:pt x="197" y="440"/>
                  </a:moveTo>
                  <a:lnTo>
                    <a:pt x="242" y="464"/>
                  </a:lnTo>
                  <a:lnTo>
                    <a:pt x="43" y="19"/>
                  </a:lnTo>
                  <a:lnTo>
                    <a:pt x="0" y="0"/>
                  </a:lnTo>
                  <a:lnTo>
                    <a:pt x="197" y="440"/>
                  </a:ln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1" name="Freeform 348">
              <a:extLst>
                <a:ext uri="{FF2B5EF4-FFF2-40B4-BE49-F238E27FC236}">
                  <a16:creationId xmlns:a16="http://schemas.microsoft.com/office/drawing/2014/main" id="{C7E1A270-00BD-4F46-8D06-733177EC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" y="2371"/>
              <a:ext cx="606" cy="625"/>
            </a:xfrm>
            <a:custGeom>
              <a:avLst/>
              <a:gdLst>
                <a:gd name="T0" fmla="*/ 606 w 606"/>
                <a:gd name="T1" fmla="*/ 442 h 625"/>
                <a:gd name="T2" fmla="*/ 196 w 606"/>
                <a:gd name="T3" fmla="*/ 625 h 625"/>
                <a:gd name="T4" fmla="*/ 0 w 606"/>
                <a:gd name="T5" fmla="*/ 182 h 625"/>
                <a:gd name="T6" fmla="*/ 409 w 606"/>
                <a:gd name="T7" fmla="*/ 0 h 625"/>
                <a:gd name="T8" fmla="*/ 606 w 606"/>
                <a:gd name="T9" fmla="*/ 442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6" h="625">
                  <a:moveTo>
                    <a:pt x="606" y="442"/>
                  </a:moveTo>
                  <a:lnTo>
                    <a:pt x="196" y="625"/>
                  </a:lnTo>
                  <a:lnTo>
                    <a:pt x="0" y="182"/>
                  </a:lnTo>
                  <a:lnTo>
                    <a:pt x="409" y="0"/>
                  </a:lnTo>
                  <a:lnTo>
                    <a:pt x="606" y="442"/>
                  </a:lnTo>
                  <a:close/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2" name="Freeform 349">
              <a:extLst>
                <a:ext uri="{FF2B5EF4-FFF2-40B4-BE49-F238E27FC236}">
                  <a16:creationId xmlns:a16="http://schemas.microsoft.com/office/drawing/2014/main" id="{C9018EFB-6752-4D4B-8B4A-D0FF43D100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" y="2541"/>
              <a:ext cx="38" cy="38"/>
            </a:xfrm>
            <a:custGeom>
              <a:avLst/>
              <a:gdLst>
                <a:gd name="T0" fmla="*/ 15 w 16"/>
                <a:gd name="T1" fmla="*/ 5 h 16"/>
                <a:gd name="T2" fmla="*/ 11 w 16"/>
                <a:gd name="T3" fmla="*/ 15 h 16"/>
                <a:gd name="T4" fmla="*/ 2 w 16"/>
                <a:gd name="T5" fmla="*/ 11 h 16"/>
                <a:gd name="T6" fmla="*/ 5 w 16"/>
                <a:gd name="T7" fmla="*/ 2 h 16"/>
                <a:gd name="T8" fmla="*/ 15 w 16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5"/>
                  </a:moveTo>
                  <a:cubicBezTo>
                    <a:pt x="16" y="9"/>
                    <a:pt x="15" y="13"/>
                    <a:pt x="11" y="15"/>
                  </a:cubicBezTo>
                  <a:cubicBezTo>
                    <a:pt x="8" y="16"/>
                    <a:pt x="3" y="15"/>
                    <a:pt x="2" y="11"/>
                  </a:cubicBezTo>
                  <a:cubicBezTo>
                    <a:pt x="0" y="7"/>
                    <a:pt x="2" y="3"/>
                    <a:pt x="5" y="2"/>
                  </a:cubicBezTo>
                  <a:cubicBezTo>
                    <a:pt x="9" y="0"/>
                    <a:pt x="13" y="2"/>
                    <a:pt x="15" y="5"/>
                  </a:cubicBezTo>
                  <a:close/>
                </a:path>
              </a:pathLst>
            </a:custGeom>
            <a:solidFill>
              <a:srgbClr val="451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3" name="Freeform 350">
              <a:extLst>
                <a:ext uri="{FF2B5EF4-FFF2-40B4-BE49-F238E27FC236}">
                  <a16:creationId xmlns:a16="http://schemas.microsoft.com/office/drawing/2014/main" id="{4A9F46B4-A3F5-4B70-B5DD-C3EF6FFE2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4" y="2449"/>
              <a:ext cx="38" cy="38"/>
            </a:xfrm>
            <a:custGeom>
              <a:avLst/>
              <a:gdLst>
                <a:gd name="T0" fmla="*/ 15 w 16"/>
                <a:gd name="T1" fmla="*/ 5 h 16"/>
                <a:gd name="T2" fmla="*/ 11 w 16"/>
                <a:gd name="T3" fmla="*/ 15 h 16"/>
                <a:gd name="T4" fmla="*/ 2 w 16"/>
                <a:gd name="T5" fmla="*/ 11 h 16"/>
                <a:gd name="T6" fmla="*/ 5 w 16"/>
                <a:gd name="T7" fmla="*/ 2 h 16"/>
                <a:gd name="T8" fmla="*/ 15 w 16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5"/>
                  </a:moveTo>
                  <a:cubicBezTo>
                    <a:pt x="16" y="9"/>
                    <a:pt x="15" y="13"/>
                    <a:pt x="11" y="15"/>
                  </a:cubicBezTo>
                  <a:cubicBezTo>
                    <a:pt x="8" y="16"/>
                    <a:pt x="3" y="15"/>
                    <a:pt x="2" y="11"/>
                  </a:cubicBezTo>
                  <a:cubicBezTo>
                    <a:pt x="0" y="7"/>
                    <a:pt x="2" y="3"/>
                    <a:pt x="5" y="2"/>
                  </a:cubicBezTo>
                  <a:cubicBezTo>
                    <a:pt x="9" y="0"/>
                    <a:pt x="13" y="2"/>
                    <a:pt x="15" y="5"/>
                  </a:cubicBezTo>
                  <a:close/>
                </a:path>
              </a:pathLst>
            </a:custGeom>
            <a:solidFill>
              <a:srgbClr val="451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4" name="Freeform 351">
              <a:extLst>
                <a:ext uri="{FF2B5EF4-FFF2-40B4-BE49-F238E27FC236}">
                  <a16:creationId xmlns:a16="http://schemas.microsoft.com/office/drawing/2014/main" id="{0704AE80-9709-4C66-917B-C74DE33AA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" y="2458"/>
              <a:ext cx="265" cy="232"/>
            </a:xfrm>
            <a:custGeom>
              <a:avLst/>
              <a:gdLst>
                <a:gd name="T0" fmla="*/ 54 w 112"/>
                <a:gd name="T1" fmla="*/ 98 h 98"/>
                <a:gd name="T2" fmla="*/ 11 w 112"/>
                <a:gd name="T3" fmla="*/ 68 h 98"/>
                <a:gd name="T4" fmla="*/ 1 w 112"/>
                <a:gd name="T5" fmla="*/ 45 h 98"/>
                <a:gd name="T6" fmla="*/ 2 w 112"/>
                <a:gd name="T7" fmla="*/ 40 h 98"/>
                <a:gd name="T8" fmla="*/ 8 w 112"/>
                <a:gd name="T9" fmla="*/ 42 h 98"/>
                <a:gd name="T10" fmla="*/ 18 w 112"/>
                <a:gd name="T11" fmla="*/ 65 h 98"/>
                <a:gd name="T12" fmla="*/ 67 w 112"/>
                <a:gd name="T13" fmla="*/ 88 h 98"/>
                <a:gd name="T14" fmla="*/ 82 w 112"/>
                <a:gd name="T15" fmla="*/ 81 h 98"/>
                <a:gd name="T16" fmla="*/ 101 w 112"/>
                <a:gd name="T17" fmla="*/ 60 h 98"/>
                <a:gd name="T18" fmla="*/ 99 w 112"/>
                <a:gd name="T19" fmla="*/ 29 h 98"/>
                <a:gd name="T20" fmla="*/ 89 w 112"/>
                <a:gd name="T21" fmla="*/ 6 h 98"/>
                <a:gd name="T22" fmla="*/ 91 w 112"/>
                <a:gd name="T23" fmla="*/ 1 h 98"/>
                <a:gd name="T24" fmla="*/ 96 w 112"/>
                <a:gd name="T25" fmla="*/ 3 h 98"/>
                <a:gd name="T26" fmla="*/ 106 w 112"/>
                <a:gd name="T27" fmla="*/ 26 h 98"/>
                <a:gd name="T28" fmla="*/ 108 w 112"/>
                <a:gd name="T29" fmla="*/ 62 h 98"/>
                <a:gd name="T30" fmla="*/ 86 w 112"/>
                <a:gd name="T31" fmla="*/ 88 h 98"/>
                <a:gd name="T32" fmla="*/ 70 w 112"/>
                <a:gd name="T33" fmla="*/ 95 h 98"/>
                <a:gd name="T34" fmla="*/ 54 w 112"/>
                <a:gd name="T3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98">
                  <a:moveTo>
                    <a:pt x="54" y="98"/>
                  </a:moveTo>
                  <a:cubicBezTo>
                    <a:pt x="36" y="98"/>
                    <a:pt x="19" y="87"/>
                    <a:pt x="11" y="68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3"/>
                    <a:pt x="1" y="41"/>
                    <a:pt x="2" y="40"/>
                  </a:cubicBezTo>
                  <a:cubicBezTo>
                    <a:pt x="4" y="39"/>
                    <a:pt x="7" y="40"/>
                    <a:pt x="8" y="42"/>
                  </a:cubicBezTo>
                  <a:cubicBezTo>
                    <a:pt x="18" y="65"/>
                    <a:pt x="18" y="65"/>
                    <a:pt x="18" y="65"/>
                  </a:cubicBezTo>
                  <a:cubicBezTo>
                    <a:pt x="27" y="85"/>
                    <a:pt x="49" y="96"/>
                    <a:pt x="67" y="88"/>
                  </a:cubicBezTo>
                  <a:cubicBezTo>
                    <a:pt x="82" y="81"/>
                    <a:pt x="82" y="81"/>
                    <a:pt x="82" y="81"/>
                  </a:cubicBezTo>
                  <a:cubicBezTo>
                    <a:pt x="91" y="77"/>
                    <a:pt x="98" y="69"/>
                    <a:pt x="101" y="60"/>
                  </a:cubicBezTo>
                  <a:cubicBezTo>
                    <a:pt x="104" y="50"/>
                    <a:pt x="103" y="39"/>
                    <a:pt x="99" y="29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8" y="4"/>
                    <a:pt x="89" y="2"/>
                    <a:pt x="91" y="1"/>
                  </a:cubicBezTo>
                  <a:cubicBezTo>
                    <a:pt x="93" y="0"/>
                    <a:pt x="95" y="1"/>
                    <a:pt x="96" y="3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11" y="38"/>
                    <a:pt x="112" y="51"/>
                    <a:pt x="108" y="62"/>
                  </a:cubicBezTo>
                  <a:cubicBezTo>
                    <a:pt x="104" y="74"/>
                    <a:pt x="96" y="83"/>
                    <a:pt x="86" y="88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65" y="97"/>
                    <a:pt x="59" y="98"/>
                    <a:pt x="54" y="98"/>
                  </a:cubicBezTo>
                  <a:close/>
                </a:path>
              </a:pathLst>
            </a:custGeom>
            <a:solidFill>
              <a:srgbClr val="4513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5" name="Freeform 352">
              <a:extLst>
                <a:ext uri="{FF2B5EF4-FFF2-40B4-BE49-F238E27FC236}">
                  <a16:creationId xmlns:a16="http://schemas.microsoft.com/office/drawing/2014/main" id="{5246059A-93BE-4164-A5BF-9FA82A1AD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" y="2458"/>
              <a:ext cx="260" cy="216"/>
            </a:xfrm>
            <a:custGeom>
              <a:avLst/>
              <a:gdLst>
                <a:gd name="T0" fmla="*/ 50 w 110"/>
                <a:gd name="T1" fmla="*/ 91 h 91"/>
                <a:gd name="T2" fmla="*/ 10 w 110"/>
                <a:gd name="T3" fmla="*/ 66 h 91"/>
                <a:gd name="T4" fmla="*/ 1 w 110"/>
                <a:gd name="T5" fmla="*/ 45 h 91"/>
                <a:gd name="T6" fmla="*/ 3 w 110"/>
                <a:gd name="T7" fmla="*/ 40 h 91"/>
                <a:gd name="T8" fmla="*/ 7 w 110"/>
                <a:gd name="T9" fmla="*/ 42 h 91"/>
                <a:gd name="T10" fmla="*/ 17 w 110"/>
                <a:gd name="T11" fmla="*/ 63 h 91"/>
                <a:gd name="T12" fmla="*/ 64 w 110"/>
                <a:gd name="T13" fmla="*/ 81 h 91"/>
                <a:gd name="T14" fmla="*/ 80 w 110"/>
                <a:gd name="T15" fmla="*/ 74 h 91"/>
                <a:gd name="T16" fmla="*/ 99 w 110"/>
                <a:gd name="T17" fmla="*/ 54 h 91"/>
                <a:gd name="T18" fmla="*/ 98 w 110"/>
                <a:gd name="T19" fmla="*/ 27 h 91"/>
                <a:gd name="T20" fmla="*/ 89 w 110"/>
                <a:gd name="T21" fmla="*/ 6 h 91"/>
                <a:gd name="T22" fmla="*/ 91 w 110"/>
                <a:gd name="T23" fmla="*/ 1 h 91"/>
                <a:gd name="T24" fmla="*/ 95 w 110"/>
                <a:gd name="T25" fmla="*/ 3 h 91"/>
                <a:gd name="T26" fmla="*/ 105 w 110"/>
                <a:gd name="T27" fmla="*/ 24 h 91"/>
                <a:gd name="T28" fmla="*/ 105 w 110"/>
                <a:gd name="T29" fmla="*/ 57 h 91"/>
                <a:gd name="T30" fmla="*/ 83 w 110"/>
                <a:gd name="T31" fmla="*/ 81 h 91"/>
                <a:gd name="T32" fmla="*/ 67 w 110"/>
                <a:gd name="T33" fmla="*/ 88 h 91"/>
                <a:gd name="T34" fmla="*/ 50 w 110"/>
                <a:gd name="T3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0" h="91">
                  <a:moveTo>
                    <a:pt x="50" y="91"/>
                  </a:moveTo>
                  <a:cubicBezTo>
                    <a:pt x="33" y="91"/>
                    <a:pt x="17" y="82"/>
                    <a:pt x="10" y="66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4" y="39"/>
                    <a:pt x="7" y="40"/>
                    <a:pt x="7" y="42"/>
                  </a:cubicBezTo>
                  <a:cubicBezTo>
                    <a:pt x="17" y="63"/>
                    <a:pt x="17" y="63"/>
                    <a:pt x="17" y="63"/>
                  </a:cubicBezTo>
                  <a:cubicBezTo>
                    <a:pt x="25" y="81"/>
                    <a:pt x="46" y="89"/>
                    <a:pt x="64" y="81"/>
                  </a:cubicBezTo>
                  <a:cubicBezTo>
                    <a:pt x="80" y="74"/>
                    <a:pt x="80" y="74"/>
                    <a:pt x="80" y="74"/>
                  </a:cubicBezTo>
                  <a:cubicBezTo>
                    <a:pt x="88" y="70"/>
                    <a:pt x="95" y="63"/>
                    <a:pt x="99" y="54"/>
                  </a:cubicBezTo>
                  <a:cubicBezTo>
                    <a:pt x="102" y="45"/>
                    <a:pt x="102" y="35"/>
                    <a:pt x="98" y="27"/>
                  </a:cubicBezTo>
                  <a:cubicBezTo>
                    <a:pt x="89" y="6"/>
                    <a:pt x="89" y="6"/>
                    <a:pt x="89" y="6"/>
                  </a:cubicBezTo>
                  <a:cubicBezTo>
                    <a:pt x="88" y="4"/>
                    <a:pt x="89" y="2"/>
                    <a:pt x="91" y="1"/>
                  </a:cubicBezTo>
                  <a:cubicBezTo>
                    <a:pt x="92" y="0"/>
                    <a:pt x="95" y="1"/>
                    <a:pt x="95" y="3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9" y="34"/>
                    <a:pt x="110" y="46"/>
                    <a:pt x="105" y="57"/>
                  </a:cubicBezTo>
                  <a:cubicBezTo>
                    <a:pt x="101" y="68"/>
                    <a:pt x="93" y="76"/>
                    <a:pt x="83" y="81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1" y="90"/>
                    <a:pt x="56" y="91"/>
                    <a:pt x="50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526" name="Rectangle 525">
            <a:extLst>
              <a:ext uri="{FF2B5EF4-FFF2-40B4-BE49-F238E27FC236}">
                <a16:creationId xmlns:a16="http://schemas.microsoft.com/office/drawing/2014/main" id="{7E2660E3-DA52-47A3-8F15-840312350A94}"/>
              </a:ext>
            </a:extLst>
          </p:cNvPr>
          <p:cNvSpPr/>
          <p:nvPr/>
        </p:nvSpPr>
        <p:spPr>
          <a:xfrm>
            <a:off x="5798943" y="1565423"/>
            <a:ext cx="1235132" cy="477951"/>
          </a:xfrm>
          <a:prstGeom prst="rect">
            <a:avLst/>
          </a:prstGeom>
          <a:noFill/>
          <a:ln>
            <a:noFill/>
          </a:ln>
        </p:spPr>
        <p:txBody>
          <a:bodyPr wrap="square" numCol="1" spcCol="356616">
            <a:spAutoFit/>
          </a:bodyPr>
          <a:lstStyle/>
          <a:p>
            <a:pPr indent="-545396" defTabSz="818114"/>
            <a:r>
              <a:rPr lang="hr-HR" sz="1253" b="1" dirty="0">
                <a:solidFill>
                  <a:srgbClr val="FFFFFF"/>
                </a:solidFill>
                <a:latin typeface="Lato Heavy"/>
                <a:ea typeface="Open Sans" panose="020B0606030504020204" pitchFamily="34" charset="0"/>
                <a:cs typeface="Open Sans" panose="020B0606030504020204" pitchFamily="34" charset="0"/>
              </a:rPr>
              <a:t>MOBILNA APLIKACIJA</a:t>
            </a:r>
            <a:endParaRPr lang="ms-MY" sz="1253" b="1" dirty="0">
              <a:solidFill>
                <a:srgbClr val="FFFFFF"/>
              </a:solidFill>
              <a:latin typeface="Lato Heavy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B2370F-7122-44A9-A0A7-67F649785C82}"/>
              </a:ext>
            </a:extLst>
          </p:cNvPr>
          <p:cNvSpPr/>
          <p:nvPr/>
        </p:nvSpPr>
        <p:spPr>
          <a:xfrm>
            <a:off x="2682282" y="4648669"/>
            <a:ext cx="1930720" cy="9336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062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9" grpId="0"/>
      <p:bldP spid="150" grpId="0"/>
      <p:bldP spid="159" grpId="0" animBg="1"/>
      <p:bldP spid="125" grpId="0" animBg="1"/>
      <p:bldP spid="138" grpId="0"/>
      <p:bldP spid="139" grpId="0"/>
      <p:bldP spid="5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ectangle 168">
            <a:extLst>
              <a:ext uri="{FF2B5EF4-FFF2-40B4-BE49-F238E27FC236}">
                <a16:creationId xmlns:a16="http://schemas.microsoft.com/office/drawing/2014/main" id="{DC5B93CA-F001-4F40-8435-08CA57A53A43}"/>
              </a:ext>
            </a:extLst>
          </p:cNvPr>
          <p:cNvSpPr/>
          <p:nvPr/>
        </p:nvSpPr>
        <p:spPr>
          <a:xfrm>
            <a:off x="646441" y="725623"/>
            <a:ext cx="9740171" cy="5107740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198818A-C076-4D46-96FD-9BB7908E438B}"/>
              </a:ext>
            </a:extLst>
          </p:cNvPr>
          <p:cNvSpPr/>
          <p:nvPr/>
        </p:nvSpPr>
        <p:spPr>
          <a:xfrm>
            <a:off x="646441" y="1031553"/>
            <a:ext cx="9740171" cy="439117"/>
          </a:xfrm>
          <a:prstGeom prst="rect">
            <a:avLst/>
          </a:prstGeom>
          <a:solidFill>
            <a:schemeClr val="bg1">
              <a:lumMod val="6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2147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Summary korisničkog ponašanja u </a:t>
            </a:r>
            <a:r>
              <a:rPr lang="hr-HR" sz="2147" b="1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bigEVdata</a:t>
            </a:r>
            <a:r>
              <a:rPr lang="hr-HR" sz="214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projektu</a:t>
            </a:r>
            <a:endParaRPr lang="hr-HR" sz="2147" b="1" dirty="0">
              <a:solidFill>
                <a:srgbClr val="E7E6E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6" name="Group 476"/>
          <p:cNvGrpSpPr>
            <a:grpSpLocks noChangeAspect="1"/>
          </p:cNvGrpSpPr>
          <p:nvPr/>
        </p:nvGrpSpPr>
        <p:grpSpPr bwMode="auto">
          <a:xfrm>
            <a:off x="9239465" y="1031553"/>
            <a:ext cx="984940" cy="439117"/>
            <a:chOff x="3023" y="1815"/>
            <a:chExt cx="3766" cy="1679"/>
          </a:xfrm>
        </p:grpSpPr>
        <p:sp>
          <p:nvSpPr>
            <p:cNvPr id="17" name="Freeform 477"/>
            <p:cNvSpPr>
              <a:spLocks/>
            </p:cNvSpPr>
            <p:nvPr/>
          </p:nvSpPr>
          <p:spPr bwMode="auto">
            <a:xfrm>
              <a:off x="4661" y="3219"/>
              <a:ext cx="1252" cy="275"/>
            </a:xfrm>
            <a:custGeom>
              <a:avLst/>
              <a:gdLst>
                <a:gd name="T0" fmla="*/ 522 w 529"/>
                <a:gd name="T1" fmla="*/ 116 h 116"/>
                <a:gd name="T2" fmla="*/ 516 w 529"/>
                <a:gd name="T3" fmla="*/ 109 h 116"/>
                <a:gd name="T4" fmla="*/ 516 w 529"/>
                <a:gd name="T5" fmla="*/ 61 h 116"/>
                <a:gd name="T6" fmla="*/ 468 w 529"/>
                <a:gd name="T7" fmla="*/ 13 h 116"/>
                <a:gd name="T8" fmla="*/ 60 w 529"/>
                <a:gd name="T9" fmla="*/ 13 h 116"/>
                <a:gd name="T10" fmla="*/ 12 w 529"/>
                <a:gd name="T11" fmla="*/ 61 h 116"/>
                <a:gd name="T12" fmla="*/ 12 w 529"/>
                <a:gd name="T13" fmla="*/ 109 h 116"/>
                <a:gd name="T14" fmla="*/ 6 w 529"/>
                <a:gd name="T15" fmla="*/ 116 h 116"/>
                <a:gd name="T16" fmla="*/ 0 w 529"/>
                <a:gd name="T17" fmla="*/ 109 h 116"/>
                <a:gd name="T18" fmla="*/ 0 w 529"/>
                <a:gd name="T19" fmla="*/ 61 h 116"/>
                <a:gd name="T20" fmla="*/ 60 w 529"/>
                <a:gd name="T21" fmla="*/ 0 h 116"/>
                <a:gd name="T22" fmla="*/ 468 w 529"/>
                <a:gd name="T23" fmla="*/ 0 h 116"/>
                <a:gd name="T24" fmla="*/ 529 w 529"/>
                <a:gd name="T25" fmla="*/ 61 h 116"/>
                <a:gd name="T26" fmla="*/ 529 w 529"/>
                <a:gd name="T27" fmla="*/ 109 h 116"/>
                <a:gd name="T28" fmla="*/ 522 w 529"/>
                <a:gd name="T29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9" h="116">
                  <a:moveTo>
                    <a:pt x="522" y="116"/>
                  </a:moveTo>
                  <a:cubicBezTo>
                    <a:pt x="519" y="116"/>
                    <a:pt x="516" y="113"/>
                    <a:pt x="516" y="109"/>
                  </a:cubicBezTo>
                  <a:cubicBezTo>
                    <a:pt x="516" y="61"/>
                    <a:pt x="516" y="61"/>
                    <a:pt x="516" y="61"/>
                  </a:cubicBezTo>
                  <a:cubicBezTo>
                    <a:pt x="516" y="35"/>
                    <a:pt x="494" y="13"/>
                    <a:pt x="468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2" y="35"/>
                    <a:pt x="12" y="61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13"/>
                    <a:pt x="10" y="116"/>
                    <a:pt x="6" y="116"/>
                  </a:cubicBezTo>
                  <a:cubicBezTo>
                    <a:pt x="2" y="116"/>
                    <a:pt x="0" y="113"/>
                    <a:pt x="0" y="109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"/>
                    <a:pt x="27" y="0"/>
                    <a:pt x="60" y="0"/>
                  </a:cubicBezTo>
                  <a:cubicBezTo>
                    <a:pt x="468" y="0"/>
                    <a:pt x="468" y="0"/>
                    <a:pt x="468" y="0"/>
                  </a:cubicBezTo>
                  <a:cubicBezTo>
                    <a:pt x="501" y="0"/>
                    <a:pt x="529" y="28"/>
                    <a:pt x="529" y="61"/>
                  </a:cubicBezTo>
                  <a:cubicBezTo>
                    <a:pt x="529" y="109"/>
                    <a:pt x="529" y="109"/>
                    <a:pt x="529" y="109"/>
                  </a:cubicBezTo>
                  <a:cubicBezTo>
                    <a:pt x="529" y="113"/>
                    <a:pt x="526" y="116"/>
                    <a:pt x="522" y="116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" name="Freeform 478"/>
            <p:cNvSpPr>
              <a:spLocks/>
            </p:cNvSpPr>
            <p:nvPr/>
          </p:nvSpPr>
          <p:spPr bwMode="auto">
            <a:xfrm>
              <a:off x="3468" y="1879"/>
              <a:ext cx="930" cy="581"/>
            </a:xfrm>
            <a:custGeom>
              <a:avLst/>
              <a:gdLst>
                <a:gd name="T0" fmla="*/ 6 w 393"/>
                <a:gd name="T1" fmla="*/ 245 h 245"/>
                <a:gd name="T2" fmla="*/ 0 w 393"/>
                <a:gd name="T3" fmla="*/ 238 h 245"/>
                <a:gd name="T4" fmla="*/ 0 w 393"/>
                <a:gd name="T5" fmla="*/ 54 h 245"/>
                <a:gd name="T6" fmla="*/ 54 w 393"/>
                <a:gd name="T7" fmla="*/ 0 h 245"/>
                <a:gd name="T8" fmla="*/ 339 w 393"/>
                <a:gd name="T9" fmla="*/ 0 h 245"/>
                <a:gd name="T10" fmla="*/ 393 w 393"/>
                <a:gd name="T11" fmla="*/ 54 h 245"/>
                <a:gd name="T12" fmla="*/ 386 w 393"/>
                <a:gd name="T13" fmla="*/ 61 h 245"/>
                <a:gd name="T14" fmla="*/ 380 w 393"/>
                <a:gd name="T15" fmla="*/ 54 h 245"/>
                <a:gd name="T16" fmla="*/ 339 w 393"/>
                <a:gd name="T17" fmla="*/ 13 h 245"/>
                <a:gd name="T18" fmla="*/ 54 w 393"/>
                <a:gd name="T19" fmla="*/ 13 h 245"/>
                <a:gd name="T20" fmla="*/ 13 w 393"/>
                <a:gd name="T21" fmla="*/ 54 h 245"/>
                <a:gd name="T22" fmla="*/ 13 w 393"/>
                <a:gd name="T23" fmla="*/ 238 h 245"/>
                <a:gd name="T24" fmla="*/ 6 w 393"/>
                <a:gd name="T25" fmla="*/ 245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3" h="245">
                  <a:moveTo>
                    <a:pt x="6" y="245"/>
                  </a:moveTo>
                  <a:cubicBezTo>
                    <a:pt x="3" y="245"/>
                    <a:pt x="0" y="242"/>
                    <a:pt x="0" y="238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39" y="0"/>
                    <a:pt x="339" y="0"/>
                    <a:pt x="339" y="0"/>
                  </a:cubicBezTo>
                  <a:cubicBezTo>
                    <a:pt x="368" y="0"/>
                    <a:pt x="393" y="24"/>
                    <a:pt x="393" y="54"/>
                  </a:cubicBezTo>
                  <a:cubicBezTo>
                    <a:pt x="393" y="58"/>
                    <a:pt x="390" y="61"/>
                    <a:pt x="386" y="61"/>
                  </a:cubicBezTo>
                  <a:cubicBezTo>
                    <a:pt x="383" y="61"/>
                    <a:pt x="380" y="58"/>
                    <a:pt x="380" y="54"/>
                  </a:cubicBezTo>
                  <a:cubicBezTo>
                    <a:pt x="380" y="31"/>
                    <a:pt x="361" y="13"/>
                    <a:pt x="339" y="13"/>
                  </a:cubicBezTo>
                  <a:cubicBezTo>
                    <a:pt x="54" y="13"/>
                    <a:pt x="54" y="13"/>
                    <a:pt x="54" y="13"/>
                  </a:cubicBezTo>
                  <a:cubicBezTo>
                    <a:pt x="31" y="13"/>
                    <a:pt x="13" y="31"/>
                    <a:pt x="13" y="54"/>
                  </a:cubicBezTo>
                  <a:cubicBezTo>
                    <a:pt x="13" y="238"/>
                    <a:pt x="13" y="238"/>
                    <a:pt x="13" y="238"/>
                  </a:cubicBezTo>
                  <a:cubicBezTo>
                    <a:pt x="13" y="242"/>
                    <a:pt x="10" y="245"/>
                    <a:pt x="6" y="245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" name="Freeform 479"/>
            <p:cNvSpPr>
              <a:spLocks/>
            </p:cNvSpPr>
            <p:nvPr/>
          </p:nvSpPr>
          <p:spPr bwMode="auto">
            <a:xfrm>
              <a:off x="5274" y="2455"/>
              <a:ext cx="31" cy="315"/>
            </a:xfrm>
            <a:custGeom>
              <a:avLst/>
              <a:gdLst>
                <a:gd name="T0" fmla="*/ 6 w 13"/>
                <a:gd name="T1" fmla="*/ 133 h 133"/>
                <a:gd name="T2" fmla="*/ 0 w 13"/>
                <a:gd name="T3" fmla="*/ 126 h 133"/>
                <a:gd name="T4" fmla="*/ 0 w 13"/>
                <a:gd name="T5" fmla="*/ 6 h 133"/>
                <a:gd name="T6" fmla="*/ 6 w 13"/>
                <a:gd name="T7" fmla="*/ 0 h 133"/>
                <a:gd name="T8" fmla="*/ 13 w 13"/>
                <a:gd name="T9" fmla="*/ 6 h 133"/>
                <a:gd name="T10" fmla="*/ 13 w 13"/>
                <a:gd name="T11" fmla="*/ 126 h 133"/>
                <a:gd name="T12" fmla="*/ 6 w 13"/>
                <a:gd name="T13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3">
                  <a:moveTo>
                    <a:pt x="6" y="133"/>
                  </a:moveTo>
                  <a:cubicBezTo>
                    <a:pt x="2" y="133"/>
                    <a:pt x="0" y="130"/>
                    <a:pt x="0" y="12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10" y="0"/>
                    <a:pt x="13" y="2"/>
                    <a:pt x="13" y="6"/>
                  </a:cubicBezTo>
                  <a:cubicBezTo>
                    <a:pt x="13" y="126"/>
                    <a:pt x="13" y="126"/>
                    <a:pt x="13" y="126"/>
                  </a:cubicBezTo>
                  <a:cubicBezTo>
                    <a:pt x="13" y="130"/>
                    <a:pt x="10" y="133"/>
                    <a:pt x="6" y="13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" name="Freeform 480"/>
            <p:cNvSpPr>
              <a:spLocks/>
            </p:cNvSpPr>
            <p:nvPr/>
          </p:nvSpPr>
          <p:spPr bwMode="auto">
            <a:xfrm>
              <a:off x="4952" y="2455"/>
              <a:ext cx="679" cy="377"/>
            </a:xfrm>
            <a:custGeom>
              <a:avLst/>
              <a:gdLst>
                <a:gd name="T0" fmla="*/ 281 w 287"/>
                <a:gd name="T1" fmla="*/ 159 h 159"/>
                <a:gd name="T2" fmla="*/ 274 w 287"/>
                <a:gd name="T3" fmla="*/ 153 h 159"/>
                <a:gd name="T4" fmla="*/ 274 w 287"/>
                <a:gd name="T5" fmla="*/ 60 h 159"/>
                <a:gd name="T6" fmla="*/ 227 w 287"/>
                <a:gd name="T7" fmla="*/ 13 h 159"/>
                <a:gd name="T8" fmla="*/ 60 w 287"/>
                <a:gd name="T9" fmla="*/ 13 h 159"/>
                <a:gd name="T10" fmla="*/ 13 w 287"/>
                <a:gd name="T11" fmla="*/ 60 h 159"/>
                <a:gd name="T12" fmla="*/ 13 w 287"/>
                <a:gd name="T13" fmla="*/ 153 h 159"/>
                <a:gd name="T14" fmla="*/ 6 w 287"/>
                <a:gd name="T15" fmla="*/ 159 h 159"/>
                <a:gd name="T16" fmla="*/ 0 w 287"/>
                <a:gd name="T17" fmla="*/ 153 h 159"/>
                <a:gd name="T18" fmla="*/ 0 w 287"/>
                <a:gd name="T19" fmla="*/ 60 h 159"/>
                <a:gd name="T20" fmla="*/ 60 w 287"/>
                <a:gd name="T21" fmla="*/ 0 h 159"/>
                <a:gd name="T22" fmla="*/ 227 w 287"/>
                <a:gd name="T23" fmla="*/ 0 h 159"/>
                <a:gd name="T24" fmla="*/ 287 w 287"/>
                <a:gd name="T25" fmla="*/ 60 h 159"/>
                <a:gd name="T26" fmla="*/ 287 w 287"/>
                <a:gd name="T27" fmla="*/ 153 h 159"/>
                <a:gd name="T28" fmla="*/ 281 w 287"/>
                <a:gd name="T29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7" h="159">
                  <a:moveTo>
                    <a:pt x="281" y="159"/>
                  </a:moveTo>
                  <a:cubicBezTo>
                    <a:pt x="277" y="159"/>
                    <a:pt x="274" y="156"/>
                    <a:pt x="274" y="153"/>
                  </a:cubicBezTo>
                  <a:cubicBezTo>
                    <a:pt x="274" y="60"/>
                    <a:pt x="274" y="60"/>
                    <a:pt x="274" y="60"/>
                  </a:cubicBezTo>
                  <a:cubicBezTo>
                    <a:pt x="274" y="34"/>
                    <a:pt x="253" y="13"/>
                    <a:pt x="227" y="13"/>
                  </a:cubicBezTo>
                  <a:cubicBezTo>
                    <a:pt x="60" y="13"/>
                    <a:pt x="60" y="13"/>
                    <a:pt x="60" y="13"/>
                  </a:cubicBezTo>
                  <a:cubicBezTo>
                    <a:pt x="34" y="13"/>
                    <a:pt x="13" y="34"/>
                    <a:pt x="13" y="60"/>
                  </a:cubicBezTo>
                  <a:cubicBezTo>
                    <a:pt x="13" y="153"/>
                    <a:pt x="13" y="153"/>
                    <a:pt x="13" y="153"/>
                  </a:cubicBezTo>
                  <a:cubicBezTo>
                    <a:pt x="13" y="156"/>
                    <a:pt x="10" y="159"/>
                    <a:pt x="6" y="159"/>
                  </a:cubicBezTo>
                  <a:cubicBezTo>
                    <a:pt x="3" y="159"/>
                    <a:pt x="0" y="156"/>
                    <a:pt x="0" y="153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7" y="0"/>
                    <a:pt x="60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60" y="0"/>
                    <a:pt x="287" y="27"/>
                    <a:pt x="287" y="60"/>
                  </a:cubicBezTo>
                  <a:cubicBezTo>
                    <a:pt x="287" y="153"/>
                    <a:pt x="287" y="153"/>
                    <a:pt x="287" y="153"/>
                  </a:cubicBezTo>
                  <a:cubicBezTo>
                    <a:pt x="287" y="156"/>
                    <a:pt x="284" y="159"/>
                    <a:pt x="281" y="15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" name="Freeform 481"/>
            <p:cNvSpPr>
              <a:spLocks/>
            </p:cNvSpPr>
            <p:nvPr/>
          </p:nvSpPr>
          <p:spPr bwMode="auto">
            <a:xfrm>
              <a:off x="4389" y="2455"/>
              <a:ext cx="880" cy="953"/>
            </a:xfrm>
            <a:custGeom>
              <a:avLst/>
              <a:gdLst>
                <a:gd name="T0" fmla="*/ 7 w 372"/>
                <a:gd name="T1" fmla="*/ 402 h 402"/>
                <a:gd name="T2" fmla="*/ 0 w 372"/>
                <a:gd name="T3" fmla="*/ 395 h 402"/>
                <a:gd name="T4" fmla="*/ 0 w 372"/>
                <a:gd name="T5" fmla="*/ 60 h 402"/>
                <a:gd name="T6" fmla="*/ 61 w 372"/>
                <a:gd name="T7" fmla="*/ 0 h 402"/>
                <a:gd name="T8" fmla="*/ 366 w 372"/>
                <a:gd name="T9" fmla="*/ 0 h 402"/>
                <a:gd name="T10" fmla="*/ 372 w 372"/>
                <a:gd name="T11" fmla="*/ 6 h 402"/>
                <a:gd name="T12" fmla="*/ 366 w 372"/>
                <a:gd name="T13" fmla="*/ 13 h 402"/>
                <a:gd name="T14" fmla="*/ 61 w 372"/>
                <a:gd name="T15" fmla="*/ 13 h 402"/>
                <a:gd name="T16" fmla="*/ 13 w 372"/>
                <a:gd name="T17" fmla="*/ 60 h 402"/>
                <a:gd name="T18" fmla="*/ 13 w 372"/>
                <a:gd name="T19" fmla="*/ 395 h 402"/>
                <a:gd name="T20" fmla="*/ 7 w 372"/>
                <a:gd name="T21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2" h="402">
                  <a:moveTo>
                    <a:pt x="7" y="402"/>
                  </a:moveTo>
                  <a:cubicBezTo>
                    <a:pt x="3" y="402"/>
                    <a:pt x="0" y="399"/>
                    <a:pt x="0" y="395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27"/>
                    <a:pt x="28" y="0"/>
                    <a:pt x="61" y="0"/>
                  </a:cubicBezTo>
                  <a:cubicBezTo>
                    <a:pt x="366" y="0"/>
                    <a:pt x="366" y="0"/>
                    <a:pt x="366" y="0"/>
                  </a:cubicBezTo>
                  <a:cubicBezTo>
                    <a:pt x="369" y="0"/>
                    <a:pt x="372" y="2"/>
                    <a:pt x="372" y="6"/>
                  </a:cubicBezTo>
                  <a:cubicBezTo>
                    <a:pt x="372" y="10"/>
                    <a:pt x="369" y="13"/>
                    <a:pt x="366" y="13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35" y="13"/>
                    <a:pt x="13" y="34"/>
                    <a:pt x="13" y="60"/>
                  </a:cubicBezTo>
                  <a:cubicBezTo>
                    <a:pt x="13" y="395"/>
                    <a:pt x="13" y="395"/>
                    <a:pt x="13" y="395"/>
                  </a:cubicBezTo>
                  <a:cubicBezTo>
                    <a:pt x="13" y="399"/>
                    <a:pt x="10" y="402"/>
                    <a:pt x="7" y="402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" name="Freeform 482"/>
            <p:cNvSpPr>
              <a:spLocks/>
            </p:cNvSpPr>
            <p:nvPr/>
          </p:nvSpPr>
          <p:spPr bwMode="auto">
            <a:xfrm>
              <a:off x="5253" y="1815"/>
              <a:ext cx="1233" cy="619"/>
            </a:xfrm>
            <a:custGeom>
              <a:avLst/>
              <a:gdLst>
                <a:gd name="T0" fmla="*/ 14 w 521"/>
                <a:gd name="T1" fmla="*/ 261 h 261"/>
                <a:gd name="T2" fmla="*/ 15 w 521"/>
                <a:gd name="T3" fmla="*/ 241 h 261"/>
                <a:gd name="T4" fmla="*/ 16 w 521"/>
                <a:gd name="T5" fmla="*/ 225 h 261"/>
                <a:gd name="T6" fmla="*/ 25 w 521"/>
                <a:gd name="T7" fmla="*/ 187 h 261"/>
                <a:gd name="T8" fmla="*/ 31 w 521"/>
                <a:gd name="T9" fmla="*/ 171 h 261"/>
                <a:gd name="T10" fmla="*/ 47 w 521"/>
                <a:gd name="T11" fmla="*/ 137 h 261"/>
                <a:gd name="T12" fmla="*/ 56 w 521"/>
                <a:gd name="T13" fmla="*/ 122 h 261"/>
                <a:gd name="T14" fmla="*/ 80 w 521"/>
                <a:gd name="T15" fmla="*/ 92 h 261"/>
                <a:gd name="T16" fmla="*/ 92 w 521"/>
                <a:gd name="T17" fmla="*/ 81 h 261"/>
                <a:gd name="T18" fmla="*/ 122 w 521"/>
                <a:gd name="T19" fmla="*/ 57 h 261"/>
                <a:gd name="T20" fmla="*/ 136 w 521"/>
                <a:gd name="T21" fmla="*/ 48 h 261"/>
                <a:gd name="T22" fmla="*/ 171 w 521"/>
                <a:gd name="T23" fmla="*/ 31 h 261"/>
                <a:gd name="T24" fmla="*/ 187 w 521"/>
                <a:gd name="T25" fmla="*/ 25 h 261"/>
                <a:gd name="T26" fmla="*/ 224 w 521"/>
                <a:gd name="T27" fmla="*/ 17 h 261"/>
                <a:gd name="T28" fmla="*/ 241 w 521"/>
                <a:gd name="T29" fmla="*/ 15 h 261"/>
                <a:gd name="T30" fmla="*/ 280 w 521"/>
                <a:gd name="T31" fmla="*/ 15 h 261"/>
                <a:gd name="T32" fmla="*/ 296 w 521"/>
                <a:gd name="T33" fmla="*/ 17 h 261"/>
                <a:gd name="T34" fmla="*/ 334 w 521"/>
                <a:gd name="T35" fmla="*/ 25 h 261"/>
                <a:gd name="T36" fmla="*/ 350 w 521"/>
                <a:gd name="T37" fmla="*/ 31 h 261"/>
                <a:gd name="T38" fmla="*/ 384 w 521"/>
                <a:gd name="T39" fmla="*/ 48 h 261"/>
                <a:gd name="T40" fmla="*/ 399 w 521"/>
                <a:gd name="T41" fmla="*/ 57 h 261"/>
                <a:gd name="T42" fmla="*/ 428 w 521"/>
                <a:gd name="T43" fmla="*/ 81 h 261"/>
                <a:gd name="T44" fmla="*/ 440 w 521"/>
                <a:gd name="T45" fmla="*/ 92 h 261"/>
                <a:gd name="T46" fmla="*/ 464 w 521"/>
                <a:gd name="T47" fmla="*/ 122 h 261"/>
                <a:gd name="T48" fmla="*/ 473 w 521"/>
                <a:gd name="T49" fmla="*/ 137 h 261"/>
                <a:gd name="T50" fmla="*/ 490 w 521"/>
                <a:gd name="T51" fmla="*/ 171 h 261"/>
                <a:gd name="T52" fmla="*/ 496 w 521"/>
                <a:gd name="T53" fmla="*/ 187 h 261"/>
                <a:gd name="T54" fmla="*/ 504 w 521"/>
                <a:gd name="T55" fmla="*/ 225 h 261"/>
                <a:gd name="T56" fmla="*/ 506 w 521"/>
                <a:gd name="T57" fmla="*/ 241 h 261"/>
                <a:gd name="T58" fmla="*/ 506 w 521"/>
                <a:gd name="T59" fmla="*/ 261 h 261"/>
                <a:gd name="T60" fmla="*/ 497 w 521"/>
                <a:gd name="T61" fmla="*/ 253 h 261"/>
                <a:gd name="T62" fmla="*/ 493 w 521"/>
                <a:gd name="T63" fmla="*/ 215 h 261"/>
                <a:gd name="T64" fmla="*/ 490 w 521"/>
                <a:gd name="T65" fmla="*/ 201 h 261"/>
                <a:gd name="T66" fmla="*/ 477 w 521"/>
                <a:gd name="T67" fmla="*/ 164 h 261"/>
                <a:gd name="T68" fmla="*/ 471 w 521"/>
                <a:gd name="T69" fmla="*/ 151 h 261"/>
                <a:gd name="T70" fmla="*/ 450 w 521"/>
                <a:gd name="T71" fmla="*/ 119 h 261"/>
                <a:gd name="T72" fmla="*/ 441 w 521"/>
                <a:gd name="T73" fmla="*/ 107 h 261"/>
                <a:gd name="T74" fmla="*/ 414 w 521"/>
                <a:gd name="T75" fmla="*/ 80 h 261"/>
                <a:gd name="T76" fmla="*/ 402 w 521"/>
                <a:gd name="T77" fmla="*/ 71 h 261"/>
                <a:gd name="T78" fmla="*/ 370 w 521"/>
                <a:gd name="T79" fmla="*/ 50 h 261"/>
                <a:gd name="T80" fmla="*/ 357 w 521"/>
                <a:gd name="T81" fmla="*/ 44 h 261"/>
                <a:gd name="T82" fmla="*/ 320 w 521"/>
                <a:gd name="T83" fmla="*/ 31 h 261"/>
                <a:gd name="T84" fmla="*/ 306 w 521"/>
                <a:gd name="T85" fmla="*/ 28 h 261"/>
                <a:gd name="T86" fmla="*/ 268 w 521"/>
                <a:gd name="T87" fmla="*/ 24 h 261"/>
                <a:gd name="T88" fmla="*/ 253 w 521"/>
                <a:gd name="T89" fmla="*/ 24 h 261"/>
                <a:gd name="T90" fmla="*/ 215 w 521"/>
                <a:gd name="T91" fmla="*/ 28 h 261"/>
                <a:gd name="T92" fmla="*/ 200 w 521"/>
                <a:gd name="T93" fmla="*/ 31 h 261"/>
                <a:gd name="T94" fmla="*/ 164 w 521"/>
                <a:gd name="T95" fmla="*/ 44 h 261"/>
                <a:gd name="T96" fmla="*/ 151 w 521"/>
                <a:gd name="T97" fmla="*/ 50 h 261"/>
                <a:gd name="T98" fmla="*/ 118 w 521"/>
                <a:gd name="T99" fmla="*/ 71 h 261"/>
                <a:gd name="T100" fmla="*/ 107 w 521"/>
                <a:gd name="T101" fmla="*/ 80 h 261"/>
                <a:gd name="T102" fmla="*/ 80 w 521"/>
                <a:gd name="T103" fmla="*/ 107 h 261"/>
                <a:gd name="T104" fmla="*/ 70 w 521"/>
                <a:gd name="T105" fmla="*/ 119 h 261"/>
                <a:gd name="T106" fmla="*/ 50 w 521"/>
                <a:gd name="T107" fmla="*/ 151 h 261"/>
                <a:gd name="T108" fmla="*/ 43 w 521"/>
                <a:gd name="T109" fmla="*/ 164 h 261"/>
                <a:gd name="T110" fmla="*/ 31 w 521"/>
                <a:gd name="T111" fmla="*/ 201 h 261"/>
                <a:gd name="T112" fmla="*/ 27 w 521"/>
                <a:gd name="T113" fmla="*/ 215 h 261"/>
                <a:gd name="T114" fmla="*/ 23 w 521"/>
                <a:gd name="T115" fmla="*/ 253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21" h="261">
                  <a:moveTo>
                    <a:pt x="14" y="261"/>
                  </a:moveTo>
                  <a:cubicBezTo>
                    <a:pt x="14" y="261"/>
                    <a:pt x="14" y="261"/>
                    <a:pt x="14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2"/>
                    <a:pt x="7" y="247"/>
                    <a:pt x="15" y="241"/>
                  </a:cubicBezTo>
                  <a:cubicBezTo>
                    <a:pt x="18" y="239"/>
                    <a:pt x="22" y="236"/>
                    <a:pt x="23" y="234"/>
                  </a:cubicBezTo>
                  <a:cubicBezTo>
                    <a:pt x="23" y="232"/>
                    <a:pt x="19" y="227"/>
                    <a:pt x="16" y="225"/>
                  </a:cubicBezTo>
                  <a:cubicBezTo>
                    <a:pt x="11" y="218"/>
                    <a:pt x="4" y="211"/>
                    <a:pt x="6" y="203"/>
                  </a:cubicBezTo>
                  <a:cubicBezTo>
                    <a:pt x="8" y="194"/>
                    <a:pt x="17" y="191"/>
                    <a:pt x="25" y="187"/>
                  </a:cubicBezTo>
                  <a:cubicBezTo>
                    <a:pt x="28" y="186"/>
                    <a:pt x="34" y="183"/>
                    <a:pt x="35" y="182"/>
                  </a:cubicBezTo>
                  <a:cubicBezTo>
                    <a:pt x="35" y="180"/>
                    <a:pt x="32" y="174"/>
                    <a:pt x="31" y="171"/>
                  </a:cubicBezTo>
                  <a:cubicBezTo>
                    <a:pt x="26" y="163"/>
                    <a:pt x="22" y="155"/>
                    <a:pt x="26" y="148"/>
                  </a:cubicBezTo>
                  <a:cubicBezTo>
                    <a:pt x="29" y="140"/>
                    <a:pt x="38" y="138"/>
                    <a:pt x="47" y="137"/>
                  </a:cubicBezTo>
                  <a:cubicBezTo>
                    <a:pt x="51" y="136"/>
                    <a:pt x="57" y="135"/>
                    <a:pt x="58" y="134"/>
                  </a:cubicBezTo>
                  <a:cubicBezTo>
                    <a:pt x="59" y="132"/>
                    <a:pt x="57" y="126"/>
                    <a:pt x="56" y="122"/>
                  </a:cubicBezTo>
                  <a:cubicBezTo>
                    <a:pt x="54" y="114"/>
                    <a:pt x="51" y="105"/>
                    <a:pt x="57" y="98"/>
                  </a:cubicBezTo>
                  <a:cubicBezTo>
                    <a:pt x="62" y="92"/>
                    <a:pt x="71" y="92"/>
                    <a:pt x="80" y="92"/>
                  </a:cubicBezTo>
                  <a:cubicBezTo>
                    <a:pt x="84" y="93"/>
                    <a:pt x="90" y="93"/>
                    <a:pt x="92" y="92"/>
                  </a:cubicBezTo>
                  <a:cubicBezTo>
                    <a:pt x="92" y="90"/>
                    <a:pt x="92" y="84"/>
                    <a:pt x="92" y="81"/>
                  </a:cubicBezTo>
                  <a:cubicBezTo>
                    <a:pt x="92" y="72"/>
                    <a:pt x="91" y="62"/>
                    <a:pt x="98" y="57"/>
                  </a:cubicBezTo>
                  <a:cubicBezTo>
                    <a:pt x="104" y="52"/>
                    <a:pt x="113" y="54"/>
                    <a:pt x="122" y="57"/>
                  </a:cubicBezTo>
                  <a:cubicBezTo>
                    <a:pt x="126" y="58"/>
                    <a:pt x="131" y="59"/>
                    <a:pt x="133" y="59"/>
                  </a:cubicBezTo>
                  <a:cubicBezTo>
                    <a:pt x="135" y="57"/>
                    <a:pt x="136" y="51"/>
                    <a:pt x="136" y="48"/>
                  </a:cubicBezTo>
                  <a:cubicBezTo>
                    <a:pt x="138" y="39"/>
                    <a:pt x="140" y="30"/>
                    <a:pt x="147" y="26"/>
                  </a:cubicBezTo>
                  <a:cubicBezTo>
                    <a:pt x="155" y="22"/>
                    <a:pt x="163" y="27"/>
                    <a:pt x="171" y="31"/>
                  </a:cubicBezTo>
                  <a:cubicBezTo>
                    <a:pt x="174" y="33"/>
                    <a:pt x="179" y="35"/>
                    <a:pt x="181" y="35"/>
                  </a:cubicBezTo>
                  <a:cubicBezTo>
                    <a:pt x="183" y="34"/>
                    <a:pt x="185" y="29"/>
                    <a:pt x="187" y="25"/>
                  </a:cubicBezTo>
                  <a:cubicBezTo>
                    <a:pt x="190" y="17"/>
                    <a:pt x="194" y="9"/>
                    <a:pt x="202" y="7"/>
                  </a:cubicBezTo>
                  <a:cubicBezTo>
                    <a:pt x="210" y="5"/>
                    <a:pt x="217" y="11"/>
                    <a:pt x="224" y="17"/>
                  </a:cubicBezTo>
                  <a:cubicBezTo>
                    <a:pt x="227" y="19"/>
                    <a:pt x="231" y="23"/>
                    <a:pt x="234" y="24"/>
                  </a:cubicBezTo>
                  <a:cubicBezTo>
                    <a:pt x="235" y="23"/>
                    <a:pt x="239" y="18"/>
                    <a:pt x="241" y="15"/>
                  </a:cubicBezTo>
                  <a:cubicBezTo>
                    <a:pt x="246" y="8"/>
                    <a:pt x="252" y="0"/>
                    <a:pt x="260" y="0"/>
                  </a:cubicBezTo>
                  <a:cubicBezTo>
                    <a:pt x="269" y="0"/>
                    <a:pt x="274" y="8"/>
                    <a:pt x="280" y="15"/>
                  </a:cubicBezTo>
                  <a:cubicBezTo>
                    <a:pt x="282" y="18"/>
                    <a:pt x="285" y="23"/>
                    <a:pt x="287" y="24"/>
                  </a:cubicBezTo>
                  <a:cubicBezTo>
                    <a:pt x="289" y="23"/>
                    <a:pt x="294" y="19"/>
                    <a:pt x="296" y="17"/>
                  </a:cubicBezTo>
                  <a:cubicBezTo>
                    <a:pt x="303" y="11"/>
                    <a:pt x="310" y="5"/>
                    <a:pt x="318" y="7"/>
                  </a:cubicBezTo>
                  <a:cubicBezTo>
                    <a:pt x="326" y="9"/>
                    <a:pt x="330" y="17"/>
                    <a:pt x="334" y="25"/>
                  </a:cubicBezTo>
                  <a:cubicBezTo>
                    <a:pt x="335" y="29"/>
                    <a:pt x="338" y="34"/>
                    <a:pt x="339" y="35"/>
                  </a:cubicBezTo>
                  <a:cubicBezTo>
                    <a:pt x="341" y="35"/>
                    <a:pt x="346" y="33"/>
                    <a:pt x="350" y="31"/>
                  </a:cubicBezTo>
                  <a:cubicBezTo>
                    <a:pt x="358" y="27"/>
                    <a:pt x="366" y="22"/>
                    <a:pt x="373" y="26"/>
                  </a:cubicBezTo>
                  <a:cubicBezTo>
                    <a:pt x="381" y="30"/>
                    <a:pt x="383" y="39"/>
                    <a:pt x="384" y="48"/>
                  </a:cubicBezTo>
                  <a:cubicBezTo>
                    <a:pt x="385" y="51"/>
                    <a:pt x="386" y="57"/>
                    <a:pt x="387" y="59"/>
                  </a:cubicBezTo>
                  <a:cubicBezTo>
                    <a:pt x="389" y="59"/>
                    <a:pt x="395" y="58"/>
                    <a:pt x="399" y="57"/>
                  </a:cubicBezTo>
                  <a:cubicBezTo>
                    <a:pt x="407" y="54"/>
                    <a:pt x="416" y="52"/>
                    <a:pt x="423" y="57"/>
                  </a:cubicBezTo>
                  <a:cubicBezTo>
                    <a:pt x="429" y="62"/>
                    <a:pt x="429" y="72"/>
                    <a:pt x="428" y="81"/>
                  </a:cubicBezTo>
                  <a:cubicBezTo>
                    <a:pt x="428" y="84"/>
                    <a:pt x="428" y="90"/>
                    <a:pt x="429" y="92"/>
                  </a:cubicBezTo>
                  <a:cubicBezTo>
                    <a:pt x="431" y="93"/>
                    <a:pt x="437" y="93"/>
                    <a:pt x="440" y="92"/>
                  </a:cubicBezTo>
                  <a:cubicBezTo>
                    <a:pt x="449" y="92"/>
                    <a:pt x="459" y="92"/>
                    <a:pt x="464" y="98"/>
                  </a:cubicBezTo>
                  <a:cubicBezTo>
                    <a:pt x="469" y="105"/>
                    <a:pt x="467" y="114"/>
                    <a:pt x="464" y="122"/>
                  </a:cubicBezTo>
                  <a:cubicBezTo>
                    <a:pt x="463" y="126"/>
                    <a:pt x="462" y="132"/>
                    <a:pt x="462" y="134"/>
                  </a:cubicBezTo>
                  <a:cubicBezTo>
                    <a:pt x="464" y="135"/>
                    <a:pt x="470" y="136"/>
                    <a:pt x="473" y="137"/>
                  </a:cubicBezTo>
                  <a:cubicBezTo>
                    <a:pt x="482" y="138"/>
                    <a:pt x="491" y="140"/>
                    <a:pt x="495" y="148"/>
                  </a:cubicBezTo>
                  <a:cubicBezTo>
                    <a:pt x="499" y="155"/>
                    <a:pt x="494" y="163"/>
                    <a:pt x="490" y="171"/>
                  </a:cubicBezTo>
                  <a:cubicBezTo>
                    <a:pt x="488" y="174"/>
                    <a:pt x="485" y="180"/>
                    <a:pt x="485" y="182"/>
                  </a:cubicBezTo>
                  <a:cubicBezTo>
                    <a:pt x="487" y="183"/>
                    <a:pt x="492" y="186"/>
                    <a:pt x="496" y="187"/>
                  </a:cubicBezTo>
                  <a:cubicBezTo>
                    <a:pt x="504" y="191"/>
                    <a:pt x="512" y="195"/>
                    <a:pt x="514" y="203"/>
                  </a:cubicBezTo>
                  <a:cubicBezTo>
                    <a:pt x="516" y="211"/>
                    <a:pt x="510" y="218"/>
                    <a:pt x="504" y="225"/>
                  </a:cubicBezTo>
                  <a:cubicBezTo>
                    <a:pt x="502" y="227"/>
                    <a:pt x="498" y="232"/>
                    <a:pt x="497" y="234"/>
                  </a:cubicBezTo>
                  <a:cubicBezTo>
                    <a:pt x="498" y="236"/>
                    <a:pt x="503" y="239"/>
                    <a:pt x="506" y="241"/>
                  </a:cubicBezTo>
                  <a:cubicBezTo>
                    <a:pt x="513" y="247"/>
                    <a:pt x="521" y="252"/>
                    <a:pt x="521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6" y="261"/>
                    <a:pt x="506" y="261"/>
                    <a:pt x="506" y="261"/>
                  </a:cubicBezTo>
                  <a:cubicBezTo>
                    <a:pt x="505" y="259"/>
                    <a:pt x="500" y="255"/>
                    <a:pt x="497" y="253"/>
                  </a:cubicBezTo>
                  <a:cubicBezTo>
                    <a:pt x="490" y="248"/>
                    <a:pt x="483" y="243"/>
                    <a:pt x="483" y="236"/>
                  </a:cubicBezTo>
                  <a:cubicBezTo>
                    <a:pt x="482" y="228"/>
                    <a:pt x="488" y="221"/>
                    <a:pt x="493" y="215"/>
                  </a:cubicBezTo>
                  <a:cubicBezTo>
                    <a:pt x="495" y="212"/>
                    <a:pt x="499" y="208"/>
                    <a:pt x="500" y="206"/>
                  </a:cubicBezTo>
                  <a:cubicBezTo>
                    <a:pt x="498" y="204"/>
                    <a:pt x="493" y="202"/>
                    <a:pt x="490" y="201"/>
                  </a:cubicBezTo>
                  <a:cubicBezTo>
                    <a:pt x="482" y="197"/>
                    <a:pt x="474" y="194"/>
                    <a:pt x="472" y="187"/>
                  </a:cubicBezTo>
                  <a:cubicBezTo>
                    <a:pt x="469" y="179"/>
                    <a:pt x="473" y="172"/>
                    <a:pt x="477" y="164"/>
                  </a:cubicBezTo>
                  <a:cubicBezTo>
                    <a:pt x="479" y="161"/>
                    <a:pt x="481" y="156"/>
                    <a:pt x="482" y="154"/>
                  </a:cubicBezTo>
                  <a:cubicBezTo>
                    <a:pt x="480" y="153"/>
                    <a:pt x="474" y="152"/>
                    <a:pt x="471" y="151"/>
                  </a:cubicBezTo>
                  <a:cubicBezTo>
                    <a:pt x="462" y="150"/>
                    <a:pt x="454" y="148"/>
                    <a:pt x="450" y="142"/>
                  </a:cubicBezTo>
                  <a:cubicBezTo>
                    <a:pt x="446" y="135"/>
                    <a:pt x="448" y="127"/>
                    <a:pt x="450" y="119"/>
                  </a:cubicBezTo>
                  <a:cubicBezTo>
                    <a:pt x="451" y="115"/>
                    <a:pt x="453" y="110"/>
                    <a:pt x="452" y="108"/>
                  </a:cubicBezTo>
                  <a:cubicBezTo>
                    <a:pt x="450" y="107"/>
                    <a:pt x="445" y="107"/>
                    <a:pt x="441" y="107"/>
                  </a:cubicBezTo>
                  <a:cubicBezTo>
                    <a:pt x="433" y="107"/>
                    <a:pt x="424" y="108"/>
                    <a:pt x="418" y="102"/>
                  </a:cubicBezTo>
                  <a:cubicBezTo>
                    <a:pt x="413" y="97"/>
                    <a:pt x="413" y="88"/>
                    <a:pt x="414" y="80"/>
                  </a:cubicBezTo>
                  <a:cubicBezTo>
                    <a:pt x="414" y="76"/>
                    <a:pt x="414" y="71"/>
                    <a:pt x="413" y="69"/>
                  </a:cubicBezTo>
                  <a:cubicBezTo>
                    <a:pt x="411" y="68"/>
                    <a:pt x="406" y="70"/>
                    <a:pt x="402" y="71"/>
                  </a:cubicBezTo>
                  <a:cubicBezTo>
                    <a:pt x="394" y="73"/>
                    <a:pt x="386" y="75"/>
                    <a:pt x="379" y="71"/>
                  </a:cubicBezTo>
                  <a:cubicBezTo>
                    <a:pt x="373" y="67"/>
                    <a:pt x="371" y="59"/>
                    <a:pt x="370" y="50"/>
                  </a:cubicBezTo>
                  <a:cubicBezTo>
                    <a:pt x="369" y="47"/>
                    <a:pt x="368" y="41"/>
                    <a:pt x="367" y="39"/>
                  </a:cubicBezTo>
                  <a:cubicBezTo>
                    <a:pt x="365" y="40"/>
                    <a:pt x="360" y="42"/>
                    <a:pt x="357" y="44"/>
                  </a:cubicBezTo>
                  <a:cubicBezTo>
                    <a:pt x="349" y="48"/>
                    <a:pt x="341" y="52"/>
                    <a:pt x="334" y="49"/>
                  </a:cubicBezTo>
                  <a:cubicBezTo>
                    <a:pt x="327" y="47"/>
                    <a:pt x="324" y="39"/>
                    <a:pt x="320" y="31"/>
                  </a:cubicBezTo>
                  <a:cubicBezTo>
                    <a:pt x="319" y="28"/>
                    <a:pt x="317" y="23"/>
                    <a:pt x="315" y="21"/>
                  </a:cubicBezTo>
                  <a:cubicBezTo>
                    <a:pt x="313" y="22"/>
                    <a:pt x="309" y="26"/>
                    <a:pt x="306" y="28"/>
                  </a:cubicBezTo>
                  <a:cubicBezTo>
                    <a:pt x="300" y="33"/>
                    <a:pt x="293" y="39"/>
                    <a:pt x="285" y="38"/>
                  </a:cubicBezTo>
                  <a:cubicBezTo>
                    <a:pt x="278" y="37"/>
                    <a:pt x="273" y="30"/>
                    <a:pt x="268" y="24"/>
                  </a:cubicBezTo>
                  <a:cubicBezTo>
                    <a:pt x="266" y="21"/>
                    <a:pt x="262" y="16"/>
                    <a:pt x="260" y="15"/>
                  </a:cubicBezTo>
                  <a:cubicBezTo>
                    <a:pt x="258" y="16"/>
                    <a:pt x="255" y="21"/>
                    <a:pt x="253" y="24"/>
                  </a:cubicBezTo>
                  <a:cubicBezTo>
                    <a:pt x="248" y="30"/>
                    <a:pt x="243" y="37"/>
                    <a:pt x="235" y="38"/>
                  </a:cubicBezTo>
                  <a:cubicBezTo>
                    <a:pt x="228" y="39"/>
                    <a:pt x="221" y="33"/>
                    <a:pt x="215" y="28"/>
                  </a:cubicBezTo>
                  <a:cubicBezTo>
                    <a:pt x="212" y="26"/>
                    <a:pt x="208" y="22"/>
                    <a:pt x="206" y="21"/>
                  </a:cubicBezTo>
                  <a:cubicBezTo>
                    <a:pt x="204" y="23"/>
                    <a:pt x="202" y="28"/>
                    <a:pt x="200" y="31"/>
                  </a:cubicBezTo>
                  <a:cubicBezTo>
                    <a:pt x="197" y="39"/>
                    <a:pt x="194" y="47"/>
                    <a:pt x="186" y="49"/>
                  </a:cubicBezTo>
                  <a:cubicBezTo>
                    <a:pt x="179" y="52"/>
                    <a:pt x="171" y="48"/>
                    <a:pt x="164" y="44"/>
                  </a:cubicBezTo>
                  <a:cubicBezTo>
                    <a:pt x="161" y="42"/>
                    <a:pt x="156" y="40"/>
                    <a:pt x="154" y="39"/>
                  </a:cubicBezTo>
                  <a:cubicBezTo>
                    <a:pt x="152" y="41"/>
                    <a:pt x="151" y="47"/>
                    <a:pt x="151" y="50"/>
                  </a:cubicBezTo>
                  <a:cubicBezTo>
                    <a:pt x="149" y="59"/>
                    <a:pt x="148" y="67"/>
                    <a:pt x="141" y="71"/>
                  </a:cubicBezTo>
                  <a:cubicBezTo>
                    <a:pt x="135" y="75"/>
                    <a:pt x="126" y="73"/>
                    <a:pt x="118" y="71"/>
                  </a:cubicBezTo>
                  <a:cubicBezTo>
                    <a:pt x="115" y="70"/>
                    <a:pt x="109" y="68"/>
                    <a:pt x="107" y="69"/>
                  </a:cubicBezTo>
                  <a:cubicBezTo>
                    <a:pt x="106" y="71"/>
                    <a:pt x="107" y="76"/>
                    <a:pt x="107" y="80"/>
                  </a:cubicBezTo>
                  <a:cubicBezTo>
                    <a:pt x="107" y="88"/>
                    <a:pt x="107" y="97"/>
                    <a:pt x="102" y="102"/>
                  </a:cubicBezTo>
                  <a:cubicBezTo>
                    <a:pt x="97" y="108"/>
                    <a:pt x="88" y="107"/>
                    <a:pt x="80" y="107"/>
                  </a:cubicBezTo>
                  <a:cubicBezTo>
                    <a:pt x="76" y="107"/>
                    <a:pt x="70" y="107"/>
                    <a:pt x="68" y="107"/>
                  </a:cubicBezTo>
                  <a:cubicBezTo>
                    <a:pt x="68" y="110"/>
                    <a:pt x="69" y="115"/>
                    <a:pt x="70" y="119"/>
                  </a:cubicBezTo>
                  <a:cubicBezTo>
                    <a:pt x="73" y="127"/>
                    <a:pt x="75" y="135"/>
                    <a:pt x="71" y="142"/>
                  </a:cubicBezTo>
                  <a:cubicBezTo>
                    <a:pt x="67" y="148"/>
                    <a:pt x="58" y="150"/>
                    <a:pt x="50" y="151"/>
                  </a:cubicBezTo>
                  <a:cubicBezTo>
                    <a:pt x="46" y="152"/>
                    <a:pt x="41" y="153"/>
                    <a:pt x="39" y="154"/>
                  </a:cubicBezTo>
                  <a:cubicBezTo>
                    <a:pt x="39" y="156"/>
                    <a:pt x="42" y="161"/>
                    <a:pt x="43" y="164"/>
                  </a:cubicBezTo>
                  <a:cubicBezTo>
                    <a:pt x="47" y="172"/>
                    <a:pt x="52" y="179"/>
                    <a:pt x="49" y="187"/>
                  </a:cubicBezTo>
                  <a:cubicBezTo>
                    <a:pt x="46" y="194"/>
                    <a:pt x="39" y="197"/>
                    <a:pt x="31" y="201"/>
                  </a:cubicBezTo>
                  <a:cubicBezTo>
                    <a:pt x="28" y="202"/>
                    <a:pt x="22" y="204"/>
                    <a:pt x="21" y="206"/>
                  </a:cubicBezTo>
                  <a:cubicBezTo>
                    <a:pt x="21" y="208"/>
                    <a:pt x="25" y="212"/>
                    <a:pt x="27" y="215"/>
                  </a:cubicBezTo>
                  <a:cubicBezTo>
                    <a:pt x="33" y="221"/>
                    <a:pt x="39" y="228"/>
                    <a:pt x="38" y="236"/>
                  </a:cubicBezTo>
                  <a:cubicBezTo>
                    <a:pt x="37" y="243"/>
                    <a:pt x="30" y="248"/>
                    <a:pt x="23" y="253"/>
                  </a:cubicBezTo>
                  <a:cubicBezTo>
                    <a:pt x="20" y="255"/>
                    <a:pt x="15" y="259"/>
                    <a:pt x="14" y="26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" name="Freeform 483"/>
            <p:cNvSpPr>
              <a:spLocks/>
            </p:cNvSpPr>
            <p:nvPr/>
          </p:nvSpPr>
          <p:spPr bwMode="auto">
            <a:xfrm>
              <a:off x="6034" y="2370"/>
              <a:ext cx="755" cy="1117"/>
            </a:xfrm>
            <a:custGeom>
              <a:avLst/>
              <a:gdLst>
                <a:gd name="T0" fmla="*/ 10 w 319"/>
                <a:gd name="T1" fmla="*/ 434 h 471"/>
                <a:gd name="T2" fmla="*/ 57 w 319"/>
                <a:gd name="T3" fmla="*/ 338 h 471"/>
                <a:gd name="T4" fmla="*/ 94 w 319"/>
                <a:gd name="T5" fmla="*/ 264 h 471"/>
                <a:gd name="T6" fmla="*/ 124 w 319"/>
                <a:gd name="T7" fmla="*/ 203 h 471"/>
                <a:gd name="T8" fmla="*/ 124 w 319"/>
                <a:gd name="T9" fmla="*/ 47 h 471"/>
                <a:gd name="T10" fmla="*/ 113 w 319"/>
                <a:gd name="T11" fmla="*/ 47 h 471"/>
                <a:gd name="T12" fmla="*/ 113 w 319"/>
                <a:gd name="T13" fmla="*/ 0 h 471"/>
                <a:gd name="T14" fmla="*/ 124 w 319"/>
                <a:gd name="T15" fmla="*/ 0 h 471"/>
                <a:gd name="T16" fmla="*/ 195 w 319"/>
                <a:gd name="T17" fmla="*/ 0 h 471"/>
                <a:gd name="T18" fmla="*/ 206 w 319"/>
                <a:gd name="T19" fmla="*/ 0 h 471"/>
                <a:gd name="T20" fmla="*/ 206 w 319"/>
                <a:gd name="T21" fmla="*/ 47 h 471"/>
                <a:gd name="T22" fmla="*/ 195 w 319"/>
                <a:gd name="T23" fmla="*/ 47 h 471"/>
                <a:gd name="T24" fmla="*/ 195 w 319"/>
                <a:gd name="T25" fmla="*/ 203 h 471"/>
                <a:gd name="T26" fmla="*/ 225 w 319"/>
                <a:gd name="T27" fmla="*/ 264 h 471"/>
                <a:gd name="T28" fmla="*/ 262 w 319"/>
                <a:gd name="T29" fmla="*/ 338 h 471"/>
                <a:gd name="T30" fmla="*/ 309 w 319"/>
                <a:gd name="T31" fmla="*/ 434 h 471"/>
                <a:gd name="T32" fmla="*/ 291 w 319"/>
                <a:gd name="T33" fmla="*/ 471 h 471"/>
                <a:gd name="T34" fmla="*/ 196 w 319"/>
                <a:gd name="T35" fmla="*/ 471 h 471"/>
                <a:gd name="T36" fmla="*/ 123 w 319"/>
                <a:gd name="T37" fmla="*/ 471 h 471"/>
                <a:gd name="T38" fmla="*/ 28 w 319"/>
                <a:gd name="T39" fmla="*/ 471 h 471"/>
                <a:gd name="T40" fmla="*/ 10 w 319"/>
                <a:gd name="T41" fmla="*/ 434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9" h="471">
                  <a:moveTo>
                    <a:pt x="10" y="434"/>
                  </a:moveTo>
                  <a:cubicBezTo>
                    <a:pt x="57" y="338"/>
                    <a:pt x="57" y="338"/>
                    <a:pt x="57" y="338"/>
                  </a:cubicBezTo>
                  <a:cubicBezTo>
                    <a:pt x="67" y="318"/>
                    <a:pt x="84" y="284"/>
                    <a:pt x="94" y="264"/>
                  </a:cubicBezTo>
                  <a:cubicBezTo>
                    <a:pt x="124" y="203"/>
                    <a:pt x="124" y="203"/>
                    <a:pt x="124" y="203"/>
                  </a:cubicBezTo>
                  <a:cubicBezTo>
                    <a:pt x="124" y="47"/>
                    <a:pt x="124" y="47"/>
                    <a:pt x="124" y="47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206" y="0"/>
                    <a:pt x="206" y="0"/>
                    <a:pt x="206" y="0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5" y="47"/>
                    <a:pt x="195" y="47"/>
                    <a:pt x="195" y="47"/>
                  </a:cubicBezTo>
                  <a:cubicBezTo>
                    <a:pt x="195" y="203"/>
                    <a:pt x="195" y="203"/>
                    <a:pt x="195" y="203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35" y="284"/>
                    <a:pt x="252" y="318"/>
                    <a:pt x="262" y="338"/>
                  </a:cubicBezTo>
                  <a:cubicBezTo>
                    <a:pt x="309" y="434"/>
                    <a:pt x="309" y="434"/>
                    <a:pt x="309" y="434"/>
                  </a:cubicBezTo>
                  <a:cubicBezTo>
                    <a:pt x="319" y="454"/>
                    <a:pt x="311" y="471"/>
                    <a:pt x="291" y="471"/>
                  </a:cubicBezTo>
                  <a:cubicBezTo>
                    <a:pt x="196" y="471"/>
                    <a:pt x="196" y="471"/>
                    <a:pt x="196" y="471"/>
                  </a:cubicBezTo>
                  <a:cubicBezTo>
                    <a:pt x="176" y="471"/>
                    <a:pt x="143" y="471"/>
                    <a:pt x="123" y="471"/>
                  </a:cubicBezTo>
                  <a:cubicBezTo>
                    <a:pt x="28" y="471"/>
                    <a:pt x="28" y="471"/>
                    <a:pt x="28" y="471"/>
                  </a:cubicBezTo>
                  <a:cubicBezTo>
                    <a:pt x="8" y="471"/>
                    <a:pt x="0" y="454"/>
                    <a:pt x="10" y="434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" name="Freeform 484"/>
            <p:cNvSpPr>
              <a:spLocks/>
            </p:cNvSpPr>
            <p:nvPr/>
          </p:nvSpPr>
          <p:spPr bwMode="auto">
            <a:xfrm>
              <a:off x="6081" y="3029"/>
              <a:ext cx="660" cy="422"/>
            </a:xfrm>
            <a:custGeom>
              <a:avLst/>
              <a:gdLst>
                <a:gd name="T0" fmla="*/ 83 w 279"/>
                <a:gd name="T1" fmla="*/ 0 h 178"/>
                <a:gd name="T2" fmla="*/ 195 w 279"/>
                <a:gd name="T3" fmla="*/ 0 h 178"/>
                <a:gd name="T4" fmla="*/ 275 w 279"/>
                <a:gd name="T5" fmla="*/ 162 h 178"/>
                <a:gd name="T6" fmla="*/ 277 w 279"/>
                <a:gd name="T7" fmla="*/ 176 h 178"/>
                <a:gd name="T8" fmla="*/ 271 w 279"/>
                <a:gd name="T9" fmla="*/ 178 h 178"/>
                <a:gd name="T10" fmla="*/ 8 w 279"/>
                <a:gd name="T11" fmla="*/ 178 h 178"/>
                <a:gd name="T12" fmla="*/ 1 w 279"/>
                <a:gd name="T13" fmla="*/ 176 h 178"/>
                <a:gd name="T14" fmla="*/ 3 w 279"/>
                <a:gd name="T15" fmla="*/ 162 h 178"/>
                <a:gd name="T16" fmla="*/ 83 w 279"/>
                <a:gd name="T1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" h="178">
                  <a:moveTo>
                    <a:pt x="83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275" y="162"/>
                    <a:pt x="275" y="162"/>
                    <a:pt x="275" y="162"/>
                  </a:cubicBezTo>
                  <a:cubicBezTo>
                    <a:pt x="278" y="169"/>
                    <a:pt x="279" y="174"/>
                    <a:pt x="277" y="176"/>
                  </a:cubicBezTo>
                  <a:cubicBezTo>
                    <a:pt x="276" y="177"/>
                    <a:pt x="274" y="178"/>
                    <a:pt x="271" y="178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5" y="178"/>
                    <a:pt x="2" y="177"/>
                    <a:pt x="1" y="176"/>
                  </a:cubicBezTo>
                  <a:cubicBezTo>
                    <a:pt x="0" y="174"/>
                    <a:pt x="0" y="169"/>
                    <a:pt x="3" y="162"/>
                  </a:cubicBezTo>
                  <a:lnTo>
                    <a:pt x="83" y="0"/>
                  </a:lnTo>
                  <a:close/>
                </a:path>
              </a:pathLst>
            </a:cu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" name="Rectangle 485"/>
            <p:cNvSpPr>
              <a:spLocks noChangeArrowheads="1"/>
            </p:cNvSpPr>
            <p:nvPr/>
          </p:nvSpPr>
          <p:spPr bwMode="auto">
            <a:xfrm>
              <a:off x="6363" y="2965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" name="Rectangle 486"/>
            <p:cNvSpPr>
              <a:spLocks noChangeArrowheads="1"/>
            </p:cNvSpPr>
            <p:nvPr/>
          </p:nvSpPr>
          <p:spPr bwMode="auto">
            <a:xfrm>
              <a:off x="6363" y="302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" name="Rectangle 487"/>
            <p:cNvSpPr>
              <a:spLocks noChangeArrowheads="1"/>
            </p:cNvSpPr>
            <p:nvPr/>
          </p:nvSpPr>
          <p:spPr bwMode="auto">
            <a:xfrm>
              <a:off x="6363" y="309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" name="Rectangle 488"/>
            <p:cNvSpPr>
              <a:spLocks noChangeArrowheads="1"/>
            </p:cNvSpPr>
            <p:nvPr/>
          </p:nvSpPr>
          <p:spPr bwMode="auto">
            <a:xfrm>
              <a:off x="6363" y="3155"/>
              <a:ext cx="94" cy="9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" name="Rectangle 489"/>
            <p:cNvSpPr>
              <a:spLocks noChangeArrowheads="1"/>
            </p:cNvSpPr>
            <p:nvPr/>
          </p:nvSpPr>
          <p:spPr bwMode="auto">
            <a:xfrm>
              <a:off x="6363" y="3219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" name="Rectangle 490"/>
            <p:cNvSpPr>
              <a:spLocks noChangeArrowheads="1"/>
            </p:cNvSpPr>
            <p:nvPr/>
          </p:nvSpPr>
          <p:spPr bwMode="auto">
            <a:xfrm>
              <a:off x="6363" y="3283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" name="Rectangle 491"/>
            <p:cNvSpPr>
              <a:spLocks noChangeArrowheads="1"/>
            </p:cNvSpPr>
            <p:nvPr/>
          </p:nvSpPr>
          <p:spPr bwMode="auto">
            <a:xfrm>
              <a:off x="6363" y="3347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" name="Rectangle 492"/>
            <p:cNvSpPr>
              <a:spLocks noChangeArrowheads="1"/>
            </p:cNvSpPr>
            <p:nvPr/>
          </p:nvSpPr>
          <p:spPr bwMode="auto">
            <a:xfrm>
              <a:off x="6363" y="3408"/>
              <a:ext cx="94" cy="7"/>
            </a:xfrm>
            <a:prstGeom prst="rect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" name="Oval 493"/>
            <p:cNvSpPr>
              <a:spLocks noChangeArrowheads="1"/>
            </p:cNvSpPr>
            <p:nvPr/>
          </p:nvSpPr>
          <p:spPr bwMode="auto">
            <a:xfrm>
              <a:off x="6360" y="2842"/>
              <a:ext cx="71" cy="73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" name="Oval 494"/>
            <p:cNvSpPr>
              <a:spLocks noChangeArrowheads="1"/>
            </p:cNvSpPr>
            <p:nvPr/>
          </p:nvSpPr>
          <p:spPr bwMode="auto">
            <a:xfrm>
              <a:off x="6419" y="2711"/>
              <a:ext cx="38" cy="40"/>
            </a:xfrm>
            <a:prstGeom prst="ellipse">
              <a:avLst/>
            </a:prstGeom>
            <a:solidFill>
              <a:srgbClr val="239C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7" name="Freeform 495"/>
            <p:cNvSpPr>
              <a:spLocks/>
            </p:cNvSpPr>
            <p:nvPr/>
          </p:nvSpPr>
          <p:spPr bwMode="auto">
            <a:xfrm>
              <a:off x="3023" y="2232"/>
              <a:ext cx="911" cy="1255"/>
            </a:xfrm>
            <a:custGeom>
              <a:avLst/>
              <a:gdLst>
                <a:gd name="T0" fmla="*/ 236 w 385"/>
                <a:gd name="T1" fmla="*/ 148 h 529"/>
                <a:gd name="T2" fmla="*/ 236 w 385"/>
                <a:gd name="T3" fmla="*/ 50 h 529"/>
                <a:gd name="T4" fmla="*/ 248 w 385"/>
                <a:gd name="T5" fmla="*/ 50 h 529"/>
                <a:gd name="T6" fmla="*/ 248 w 385"/>
                <a:gd name="T7" fmla="*/ 0 h 529"/>
                <a:gd name="T8" fmla="*/ 236 w 385"/>
                <a:gd name="T9" fmla="*/ 0 h 529"/>
                <a:gd name="T10" fmla="*/ 149 w 385"/>
                <a:gd name="T11" fmla="*/ 0 h 529"/>
                <a:gd name="T12" fmla="*/ 137 w 385"/>
                <a:gd name="T13" fmla="*/ 0 h 529"/>
                <a:gd name="T14" fmla="*/ 137 w 385"/>
                <a:gd name="T15" fmla="*/ 50 h 529"/>
                <a:gd name="T16" fmla="*/ 149 w 385"/>
                <a:gd name="T17" fmla="*/ 50 h 529"/>
                <a:gd name="T18" fmla="*/ 149 w 385"/>
                <a:gd name="T19" fmla="*/ 148 h 529"/>
                <a:gd name="T20" fmla="*/ 0 w 385"/>
                <a:gd name="T21" fmla="*/ 336 h 529"/>
                <a:gd name="T22" fmla="*/ 192 w 385"/>
                <a:gd name="T23" fmla="*/ 529 h 529"/>
                <a:gd name="T24" fmla="*/ 385 w 385"/>
                <a:gd name="T25" fmla="*/ 336 h 529"/>
                <a:gd name="T26" fmla="*/ 236 w 385"/>
                <a:gd name="T27" fmla="*/ 148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5" h="529">
                  <a:moveTo>
                    <a:pt x="236" y="148"/>
                  </a:moveTo>
                  <a:cubicBezTo>
                    <a:pt x="236" y="50"/>
                    <a:pt x="236" y="50"/>
                    <a:pt x="236" y="50"/>
                  </a:cubicBezTo>
                  <a:cubicBezTo>
                    <a:pt x="248" y="50"/>
                    <a:pt x="248" y="50"/>
                    <a:pt x="248" y="50"/>
                  </a:cubicBezTo>
                  <a:cubicBezTo>
                    <a:pt x="248" y="0"/>
                    <a:pt x="248" y="0"/>
                    <a:pt x="248" y="0"/>
                  </a:cubicBezTo>
                  <a:cubicBezTo>
                    <a:pt x="236" y="0"/>
                    <a:pt x="236" y="0"/>
                    <a:pt x="236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50"/>
                    <a:pt x="137" y="50"/>
                    <a:pt x="137" y="50"/>
                  </a:cubicBezTo>
                  <a:cubicBezTo>
                    <a:pt x="149" y="50"/>
                    <a:pt x="149" y="50"/>
                    <a:pt x="149" y="50"/>
                  </a:cubicBezTo>
                  <a:cubicBezTo>
                    <a:pt x="149" y="148"/>
                    <a:pt x="149" y="148"/>
                    <a:pt x="149" y="148"/>
                  </a:cubicBezTo>
                  <a:cubicBezTo>
                    <a:pt x="64" y="168"/>
                    <a:pt x="0" y="245"/>
                    <a:pt x="0" y="336"/>
                  </a:cubicBezTo>
                  <a:cubicBezTo>
                    <a:pt x="0" y="443"/>
                    <a:pt x="86" y="529"/>
                    <a:pt x="192" y="529"/>
                  </a:cubicBezTo>
                  <a:cubicBezTo>
                    <a:pt x="299" y="529"/>
                    <a:pt x="385" y="443"/>
                    <a:pt x="385" y="336"/>
                  </a:cubicBezTo>
                  <a:cubicBezTo>
                    <a:pt x="385" y="245"/>
                    <a:pt x="321" y="168"/>
                    <a:pt x="236" y="148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8" name="Freeform 496"/>
            <p:cNvSpPr>
              <a:spLocks/>
            </p:cNvSpPr>
            <p:nvPr/>
          </p:nvSpPr>
          <p:spPr bwMode="auto">
            <a:xfrm>
              <a:off x="3222" y="2718"/>
              <a:ext cx="2" cy="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9" name="Freeform 497"/>
            <p:cNvSpPr>
              <a:spLocks/>
            </p:cNvSpPr>
            <p:nvPr/>
          </p:nvSpPr>
          <p:spPr bwMode="auto">
            <a:xfrm>
              <a:off x="3267" y="2856"/>
              <a:ext cx="4" cy="2"/>
            </a:xfrm>
            <a:custGeom>
              <a:avLst/>
              <a:gdLst>
                <a:gd name="T0" fmla="*/ 1 w 2"/>
                <a:gd name="T1" fmla="*/ 0 h 1"/>
                <a:gd name="T2" fmla="*/ 1 w 2"/>
                <a:gd name="T3" fmla="*/ 1 h 1"/>
                <a:gd name="T4" fmla="*/ 1 w 2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1" y="0"/>
                  </a:moveTo>
                  <a:cubicBezTo>
                    <a:pt x="1" y="0"/>
                    <a:pt x="0" y="1"/>
                    <a:pt x="1" y="1"/>
                  </a:cubicBezTo>
                  <a:cubicBezTo>
                    <a:pt x="1" y="1"/>
                    <a:pt x="2" y="1"/>
                    <a:pt x="1" y="0"/>
                  </a:cubicBezTo>
                  <a:close/>
                </a:path>
              </a:pathLst>
            </a:custGeom>
            <a:solidFill>
              <a:srgbClr val="D1E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0" name="Freeform 498"/>
            <p:cNvSpPr>
              <a:spLocks/>
            </p:cNvSpPr>
            <p:nvPr/>
          </p:nvSpPr>
          <p:spPr bwMode="auto">
            <a:xfrm>
              <a:off x="3447" y="2524"/>
              <a:ext cx="26" cy="40"/>
            </a:xfrm>
            <a:custGeom>
              <a:avLst/>
              <a:gdLst>
                <a:gd name="T0" fmla="*/ 2 w 26"/>
                <a:gd name="T1" fmla="*/ 33 h 40"/>
                <a:gd name="T2" fmla="*/ 9 w 26"/>
                <a:gd name="T3" fmla="*/ 33 h 40"/>
                <a:gd name="T4" fmla="*/ 9 w 26"/>
                <a:gd name="T5" fmla="*/ 12 h 40"/>
                <a:gd name="T6" fmla="*/ 11 w 26"/>
                <a:gd name="T7" fmla="*/ 7 h 40"/>
                <a:gd name="T8" fmla="*/ 9 w 26"/>
                <a:gd name="T9" fmla="*/ 9 h 40"/>
                <a:gd name="T10" fmla="*/ 2 w 26"/>
                <a:gd name="T11" fmla="*/ 14 h 40"/>
                <a:gd name="T12" fmla="*/ 0 w 26"/>
                <a:gd name="T13" fmla="*/ 9 h 40"/>
                <a:gd name="T14" fmla="*/ 14 w 26"/>
                <a:gd name="T15" fmla="*/ 0 h 40"/>
                <a:gd name="T16" fmla="*/ 16 w 26"/>
                <a:gd name="T17" fmla="*/ 0 h 40"/>
                <a:gd name="T18" fmla="*/ 16 w 26"/>
                <a:gd name="T19" fmla="*/ 33 h 40"/>
                <a:gd name="T20" fmla="*/ 26 w 26"/>
                <a:gd name="T21" fmla="*/ 33 h 40"/>
                <a:gd name="T22" fmla="*/ 26 w 26"/>
                <a:gd name="T23" fmla="*/ 40 h 40"/>
                <a:gd name="T24" fmla="*/ 2 w 26"/>
                <a:gd name="T25" fmla="*/ 40 h 40"/>
                <a:gd name="T26" fmla="*/ 2 w 26"/>
                <a:gd name="T2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40">
                  <a:moveTo>
                    <a:pt x="2" y="33"/>
                  </a:moveTo>
                  <a:lnTo>
                    <a:pt x="9" y="33"/>
                  </a:lnTo>
                  <a:lnTo>
                    <a:pt x="9" y="12"/>
                  </a:lnTo>
                  <a:lnTo>
                    <a:pt x="11" y="7"/>
                  </a:lnTo>
                  <a:lnTo>
                    <a:pt x="9" y="9"/>
                  </a:lnTo>
                  <a:lnTo>
                    <a:pt x="2" y="14"/>
                  </a:lnTo>
                  <a:lnTo>
                    <a:pt x="0" y="9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6" y="33"/>
                  </a:lnTo>
                  <a:lnTo>
                    <a:pt x="26" y="33"/>
                  </a:lnTo>
                  <a:lnTo>
                    <a:pt x="26" y="40"/>
                  </a:lnTo>
                  <a:lnTo>
                    <a:pt x="2" y="40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1" name="Freeform 499"/>
            <p:cNvSpPr>
              <a:spLocks/>
            </p:cNvSpPr>
            <p:nvPr/>
          </p:nvSpPr>
          <p:spPr bwMode="auto">
            <a:xfrm>
              <a:off x="3735" y="2284"/>
              <a:ext cx="36" cy="38"/>
            </a:xfrm>
            <a:custGeom>
              <a:avLst/>
              <a:gdLst>
                <a:gd name="T0" fmla="*/ 15 w 36"/>
                <a:gd name="T1" fmla="*/ 19 h 38"/>
                <a:gd name="T2" fmla="*/ 3 w 36"/>
                <a:gd name="T3" fmla="*/ 0 h 38"/>
                <a:gd name="T4" fmla="*/ 10 w 36"/>
                <a:gd name="T5" fmla="*/ 0 h 38"/>
                <a:gd name="T6" fmla="*/ 17 w 36"/>
                <a:gd name="T7" fmla="*/ 12 h 38"/>
                <a:gd name="T8" fmla="*/ 19 w 36"/>
                <a:gd name="T9" fmla="*/ 14 h 38"/>
                <a:gd name="T10" fmla="*/ 22 w 36"/>
                <a:gd name="T11" fmla="*/ 12 h 38"/>
                <a:gd name="T12" fmla="*/ 29 w 36"/>
                <a:gd name="T13" fmla="*/ 0 h 38"/>
                <a:gd name="T14" fmla="*/ 36 w 36"/>
                <a:gd name="T15" fmla="*/ 0 h 38"/>
                <a:gd name="T16" fmla="*/ 22 w 36"/>
                <a:gd name="T17" fmla="*/ 19 h 38"/>
                <a:gd name="T18" fmla="*/ 36 w 36"/>
                <a:gd name="T19" fmla="*/ 38 h 38"/>
                <a:gd name="T20" fmla="*/ 29 w 36"/>
                <a:gd name="T21" fmla="*/ 38 h 38"/>
                <a:gd name="T22" fmla="*/ 22 w 36"/>
                <a:gd name="T23" fmla="*/ 26 h 38"/>
                <a:gd name="T24" fmla="*/ 19 w 36"/>
                <a:gd name="T25" fmla="*/ 22 h 38"/>
                <a:gd name="T26" fmla="*/ 17 w 36"/>
                <a:gd name="T27" fmla="*/ 26 h 38"/>
                <a:gd name="T28" fmla="*/ 7 w 36"/>
                <a:gd name="T29" fmla="*/ 38 h 38"/>
                <a:gd name="T30" fmla="*/ 0 w 36"/>
                <a:gd name="T31" fmla="*/ 38 h 38"/>
                <a:gd name="T32" fmla="*/ 15 w 36"/>
                <a:gd name="T33" fmla="*/ 19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38">
                  <a:moveTo>
                    <a:pt x="15" y="19"/>
                  </a:moveTo>
                  <a:lnTo>
                    <a:pt x="3" y="0"/>
                  </a:lnTo>
                  <a:lnTo>
                    <a:pt x="10" y="0"/>
                  </a:lnTo>
                  <a:lnTo>
                    <a:pt x="17" y="12"/>
                  </a:lnTo>
                  <a:lnTo>
                    <a:pt x="19" y="14"/>
                  </a:lnTo>
                  <a:lnTo>
                    <a:pt x="22" y="12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22" y="19"/>
                  </a:lnTo>
                  <a:lnTo>
                    <a:pt x="36" y="38"/>
                  </a:lnTo>
                  <a:lnTo>
                    <a:pt x="29" y="38"/>
                  </a:lnTo>
                  <a:lnTo>
                    <a:pt x="22" y="26"/>
                  </a:lnTo>
                  <a:lnTo>
                    <a:pt x="19" y="22"/>
                  </a:lnTo>
                  <a:lnTo>
                    <a:pt x="17" y="26"/>
                  </a:lnTo>
                  <a:lnTo>
                    <a:pt x="7" y="38"/>
                  </a:lnTo>
                  <a:lnTo>
                    <a:pt x="0" y="38"/>
                  </a:lnTo>
                  <a:lnTo>
                    <a:pt x="15" y="19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2" name="Freeform 500"/>
            <p:cNvSpPr>
              <a:spLocks/>
            </p:cNvSpPr>
            <p:nvPr/>
          </p:nvSpPr>
          <p:spPr bwMode="auto">
            <a:xfrm>
              <a:off x="3776" y="2280"/>
              <a:ext cx="33" cy="33"/>
            </a:xfrm>
            <a:custGeom>
              <a:avLst/>
              <a:gdLst>
                <a:gd name="T0" fmla="*/ 0 w 33"/>
                <a:gd name="T1" fmla="*/ 14 h 33"/>
                <a:gd name="T2" fmla="*/ 14 w 33"/>
                <a:gd name="T3" fmla="*/ 14 h 33"/>
                <a:gd name="T4" fmla="*/ 14 w 33"/>
                <a:gd name="T5" fmla="*/ 0 h 33"/>
                <a:gd name="T6" fmla="*/ 21 w 33"/>
                <a:gd name="T7" fmla="*/ 0 h 33"/>
                <a:gd name="T8" fmla="*/ 21 w 33"/>
                <a:gd name="T9" fmla="*/ 14 h 33"/>
                <a:gd name="T10" fmla="*/ 33 w 33"/>
                <a:gd name="T11" fmla="*/ 14 h 33"/>
                <a:gd name="T12" fmla="*/ 33 w 33"/>
                <a:gd name="T13" fmla="*/ 18 h 33"/>
                <a:gd name="T14" fmla="*/ 21 w 33"/>
                <a:gd name="T15" fmla="*/ 18 h 33"/>
                <a:gd name="T16" fmla="*/ 21 w 33"/>
                <a:gd name="T17" fmla="*/ 33 h 33"/>
                <a:gd name="T18" fmla="*/ 14 w 33"/>
                <a:gd name="T19" fmla="*/ 33 h 33"/>
                <a:gd name="T20" fmla="*/ 14 w 33"/>
                <a:gd name="T21" fmla="*/ 18 h 33"/>
                <a:gd name="T22" fmla="*/ 0 w 33"/>
                <a:gd name="T23" fmla="*/ 18 h 33"/>
                <a:gd name="T24" fmla="*/ 0 w 33"/>
                <a:gd name="T2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3">
                  <a:moveTo>
                    <a:pt x="0" y="14"/>
                  </a:moveTo>
                  <a:lnTo>
                    <a:pt x="14" y="1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3" y="14"/>
                  </a:lnTo>
                  <a:lnTo>
                    <a:pt x="33" y="18"/>
                  </a:lnTo>
                  <a:lnTo>
                    <a:pt x="21" y="18"/>
                  </a:lnTo>
                  <a:lnTo>
                    <a:pt x="21" y="33"/>
                  </a:lnTo>
                  <a:lnTo>
                    <a:pt x="14" y="33"/>
                  </a:lnTo>
                  <a:lnTo>
                    <a:pt x="14" y="18"/>
                  </a:lnTo>
                  <a:lnTo>
                    <a:pt x="0" y="18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3" name="Freeform 501"/>
            <p:cNvSpPr>
              <a:spLocks/>
            </p:cNvSpPr>
            <p:nvPr/>
          </p:nvSpPr>
          <p:spPr bwMode="auto">
            <a:xfrm>
              <a:off x="3813" y="2284"/>
              <a:ext cx="34" cy="55"/>
            </a:xfrm>
            <a:custGeom>
              <a:avLst/>
              <a:gdLst>
                <a:gd name="T0" fmla="*/ 7 w 14"/>
                <a:gd name="T1" fmla="*/ 11 h 23"/>
                <a:gd name="T2" fmla="*/ 8 w 14"/>
                <a:gd name="T3" fmla="*/ 14 h 23"/>
                <a:gd name="T4" fmla="*/ 8 w 14"/>
                <a:gd name="T5" fmla="*/ 14 h 23"/>
                <a:gd name="T6" fmla="*/ 9 w 14"/>
                <a:gd name="T7" fmla="*/ 11 h 23"/>
                <a:gd name="T8" fmla="*/ 12 w 14"/>
                <a:gd name="T9" fmla="*/ 0 h 23"/>
                <a:gd name="T10" fmla="*/ 14 w 14"/>
                <a:gd name="T11" fmla="*/ 0 h 23"/>
                <a:gd name="T12" fmla="*/ 10 w 14"/>
                <a:gd name="T13" fmla="*/ 15 h 23"/>
                <a:gd name="T14" fmla="*/ 8 w 14"/>
                <a:gd name="T15" fmla="*/ 18 h 23"/>
                <a:gd name="T16" fmla="*/ 7 w 14"/>
                <a:gd name="T17" fmla="*/ 20 h 23"/>
                <a:gd name="T18" fmla="*/ 6 w 14"/>
                <a:gd name="T19" fmla="*/ 22 h 23"/>
                <a:gd name="T20" fmla="*/ 4 w 14"/>
                <a:gd name="T21" fmla="*/ 23 h 23"/>
                <a:gd name="T22" fmla="*/ 2 w 14"/>
                <a:gd name="T23" fmla="*/ 23 h 23"/>
                <a:gd name="T24" fmla="*/ 2 w 14"/>
                <a:gd name="T25" fmla="*/ 20 h 23"/>
                <a:gd name="T26" fmla="*/ 3 w 14"/>
                <a:gd name="T27" fmla="*/ 20 h 23"/>
                <a:gd name="T28" fmla="*/ 5 w 14"/>
                <a:gd name="T29" fmla="*/ 20 h 23"/>
                <a:gd name="T30" fmla="*/ 6 w 14"/>
                <a:gd name="T31" fmla="*/ 16 h 23"/>
                <a:gd name="T32" fmla="*/ 0 w 14"/>
                <a:gd name="T33" fmla="*/ 0 h 23"/>
                <a:gd name="T34" fmla="*/ 3 w 14"/>
                <a:gd name="T35" fmla="*/ 0 h 23"/>
                <a:gd name="T36" fmla="*/ 7 w 14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3">
                  <a:moveTo>
                    <a:pt x="7" y="11"/>
                  </a:move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7"/>
                    <a:pt x="8" y="18"/>
                  </a:cubicBezTo>
                  <a:cubicBezTo>
                    <a:pt x="8" y="19"/>
                    <a:pt x="8" y="20"/>
                    <a:pt x="7" y="20"/>
                  </a:cubicBezTo>
                  <a:cubicBezTo>
                    <a:pt x="7" y="21"/>
                    <a:pt x="6" y="22"/>
                    <a:pt x="6" y="22"/>
                  </a:cubicBezTo>
                  <a:cubicBezTo>
                    <a:pt x="5" y="23"/>
                    <a:pt x="5" y="23"/>
                    <a:pt x="4" y="23"/>
                  </a:cubicBezTo>
                  <a:cubicBezTo>
                    <a:pt x="3" y="23"/>
                    <a:pt x="3" y="23"/>
                    <a:pt x="2" y="23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5" y="20"/>
                  </a:cubicBezTo>
                  <a:cubicBezTo>
                    <a:pt x="6" y="19"/>
                    <a:pt x="6" y="18"/>
                    <a:pt x="6" y="1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lnTo>
                    <a:pt x="7" y="1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4" name="Freeform 502"/>
            <p:cNvSpPr>
              <a:spLocks/>
            </p:cNvSpPr>
            <p:nvPr/>
          </p:nvSpPr>
          <p:spPr bwMode="auto">
            <a:xfrm>
              <a:off x="3129" y="2329"/>
              <a:ext cx="34" cy="38"/>
            </a:xfrm>
            <a:custGeom>
              <a:avLst/>
              <a:gdLst>
                <a:gd name="T0" fmla="*/ 6 w 14"/>
                <a:gd name="T1" fmla="*/ 0 h 16"/>
                <a:gd name="T2" fmla="*/ 6 w 14"/>
                <a:gd name="T3" fmla="*/ 0 h 16"/>
                <a:gd name="T4" fmla="*/ 4 w 14"/>
                <a:gd name="T5" fmla="*/ 1 h 16"/>
                <a:gd name="T6" fmla="*/ 4 w 14"/>
                <a:gd name="T7" fmla="*/ 2 h 16"/>
                <a:gd name="T8" fmla="*/ 4 w 14"/>
                <a:gd name="T9" fmla="*/ 2 h 16"/>
                <a:gd name="T10" fmla="*/ 4 w 14"/>
                <a:gd name="T11" fmla="*/ 2 h 16"/>
                <a:gd name="T12" fmla="*/ 5 w 14"/>
                <a:gd name="T13" fmla="*/ 12 h 16"/>
                <a:gd name="T14" fmla="*/ 5 w 14"/>
                <a:gd name="T15" fmla="*/ 12 h 16"/>
                <a:gd name="T16" fmla="*/ 10 w 14"/>
                <a:gd name="T17" fmla="*/ 4 h 16"/>
                <a:gd name="T18" fmla="*/ 11 w 14"/>
                <a:gd name="T19" fmla="*/ 3 h 16"/>
                <a:gd name="T20" fmla="*/ 11 w 14"/>
                <a:gd name="T21" fmla="*/ 1 h 16"/>
                <a:gd name="T22" fmla="*/ 11 w 14"/>
                <a:gd name="T23" fmla="*/ 1 h 16"/>
                <a:gd name="T24" fmla="*/ 10 w 14"/>
                <a:gd name="T25" fmla="*/ 0 h 16"/>
                <a:gd name="T26" fmla="*/ 10 w 14"/>
                <a:gd name="T27" fmla="*/ 0 h 16"/>
                <a:gd name="T28" fmla="*/ 14 w 14"/>
                <a:gd name="T29" fmla="*/ 0 h 16"/>
                <a:gd name="T30" fmla="*/ 14 w 14"/>
                <a:gd name="T31" fmla="*/ 0 h 16"/>
                <a:gd name="T32" fmla="*/ 14 w 14"/>
                <a:gd name="T33" fmla="*/ 1 h 16"/>
                <a:gd name="T34" fmla="*/ 13 w 14"/>
                <a:gd name="T35" fmla="*/ 1 h 16"/>
                <a:gd name="T36" fmla="*/ 4 w 14"/>
                <a:gd name="T37" fmla="*/ 16 h 16"/>
                <a:gd name="T38" fmla="*/ 4 w 14"/>
                <a:gd name="T39" fmla="*/ 16 h 16"/>
                <a:gd name="T40" fmla="*/ 2 w 14"/>
                <a:gd name="T41" fmla="*/ 4 h 16"/>
                <a:gd name="T42" fmla="*/ 1 w 14"/>
                <a:gd name="T43" fmla="*/ 1 h 16"/>
                <a:gd name="T44" fmla="*/ 0 w 14"/>
                <a:gd name="T45" fmla="*/ 0 h 16"/>
                <a:gd name="T46" fmla="*/ 0 w 14"/>
                <a:gd name="T47" fmla="*/ 0 h 16"/>
                <a:gd name="T48" fmla="*/ 6 w 14"/>
                <a:gd name="T4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5" name="Freeform 503"/>
            <p:cNvSpPr>
              <a:spLocks noEditPoints="1"/>
            </p:cNvSpPr>
            <p:nvPr/>
          </p:nvSpPr>
          <p:spPr bwMode="auto">
            <a:xfrm>
              <a:off x="3177" y="2339"/>
              <a:ext cx="28" cy="16"/>
            </a:xfrm>
            <a:custGeom>
              <a:avLst/>
              <a:gdLst>
                <a:gd name="T0" fmla="*/ 28 w 28"/>
                <a:gd name="T1" fmla="*/ 2 h 16"/>
                <a:gd name="T2" fmla="*/ 0 w 28"/>
                <a:gd name="T3" fmla="*/ 2 h 16"/>
                <a:gd name="T4" fmla="*/ 0 w 28"/>
                <a:gd name="T5" fmla="*/ 0 h 16"/>
                <a:gd name="T6" fmla="*/ 28 w 28"/>
                <a:gd name="T7" fmla="*/ 0 h 16"/>
                <a:gd name="T8" fmla="*/ 28 w 28"/>
                <a:gd name="T9" fmla="*/ 2 h 16"/>
                <a:gd name="T10" fmla="*/ 28 w 28"/>
                <a:gd name="T11" fmla="*/ 16 h 16"/>
                <a:gd name="T12" fmla="*/ 0 w 28"/>
                <a:gd name="T13" fmla="*/ 16 h 16"/>
                <a:gd name="T14" fmla="*/ 0 w 28"/>
                <a:gd name="T15" fmla="*/ 12 h 16"/>
                <a:gd name="T16" fmla="*/ 28 w 28"/>
                <a:gd name="T17" fmla="*/ 12 h 16"/>
                <a:gd name="T18" fmla="*/ 28 w 28"/>
                <a:gd name="T1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16">
                  <a:moveTo>
                    <a:pt x="28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28" y="0"/>
                  </a:lnTo>
                  <a:lnTo>
                    <a:pt x="28" y="2"/>
                  </a:lnTo>
                  <a:close/>
                  <a:moveTo>
                    <a:pt x="28" y="16"/>
                  </a:moveTo>
                  <a:lnTo>
                    <a:pt x="0" y="16"/>
                  </a:lnTo>
                  <a:lnTo>
                    <a:pt x="0" y="12"/>
                  </a:lnTo>
                  <a:lnTo>
                    <a:pt x="28" y="12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6" name="Freeform 504"/>
            <p:cNvSpPr>
              <a:spLocks noEditPoints="1"/>
            </p:cNvSpPr>
            <p:nvPr/>
          </p:nvSpPr>
          <p:spPr bwMode="auto">
            <a:xfrm>
              <a:off x="3023" y="2538"/>
              <a:ext cx="26" cy="40"/>
            </a:xfrm>
            <a:custGeom>
              <a:avLst/>
              <a:gdLst>
                <a:gd name="T0" fmla="*/ 17 w 26"/>
                <a:gd name="T1" fmla="*/ 40 h 40"/>
                <a:gd name="T2" fmla="*/ 17 w 26"/>
                <a:gd name="T3" fmla="*/ 31 h 40"/>
                <a:gd name="T4" fmla="*/ 0 w 26"/>
                <a:gd name="T5" fmla="*/ 31 h 40"/>
                <a:gd name="T6" fmla="*/ 0 w 26"/>
                <a:gd name="T7" fmla="*/ 26 h 40"/>
                <a:gd name="T8" fmla="*/ 17 w 26"/>
                <a:gd name="T9" fmla="*/ 0 h 40"/>
                <a:gd name="T10" fmla="*/ 21 w 26"/>
                <a:gd name="T11" fmla="*/ 0 h 40"/>
                <a:gd name="T12" fmla="*/ 21 w 26"/>
                <a:gd name="T13" fmla="*/ 26 h 40"/>
                <a:gd name="T14" fmla="*/ 26 w 26"/>
                <a:gd name="T15" fmla="*/ 26 h 40"/>
                <a:gd name="T16" fmla="*/ 26 w 26"/>
                <a:gd name="T17" fmla="*/ 31 h 40"/>
                <a:gd name="T18" fmla="*/ 21 w 26"/>
                <a:gd name="T19" fmla="*/ 31 h 40"/>
                <a:gd name="T20" fmla="*/ 21 w 26"/>
                <a:gd name="T21" fmla="*/ 40 h 40"/>
                <a:gd name="T22" fmla="*/ 17 w 26"/>
                <a:gd name="T23" fmla="*/ 40 h 40"/>
                <a:gd name="T24" fmla="*/ 17 w 26"/>
                <a:gd name="T25" fmla="*/ 26 h 40"/>
                <a:gd name="T26" fmla="*/ 17 w 26"/>
                <a:gd name="T27" fmla="*/ 7 h 40"/>
                <a:gd name="T28" fmla="*/ 5 w 26"/>
                <a:gd name="T29" fmla="*/ 26 h 40"/>
                <a:gd name="T30" fmla="*/ 17 w 26"/>
                <a:gd name="T31" fmla="*/ 2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40">
                  <a:moveTo>
                    <a:pt x="17" y="40"/>
                  </a:moveTo>
                  <a:lnTo>
                    <a:pt x="17" y="31"/>
                  </a:lnTo>
                  <a:lnTo>
                    <a:pt x="0" y="31"/>
                  </a:lnTo>
                  <a:lnTo>
                    <a:pt x="0" y="26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1" y="26"/>
                  </a:lnTo>
                  <a:lnTo>
                    <a:pt x="26" y="26"/>
                  </a:lnTo>
                  <a:lnTo>
                    <a:pt x="26" y="31"/>
                  </a:lnTo>
                  <a:lnTo>
                    <a:pt x="21" y="31"/>
                  </a:lnTo>
                  <a:lnTo>
                    <a:pt x="21" y="40"/>
                  </a:lnTo>
                  <a:lnTo>
                    <a:pt x="17" y="40"/>
                  </a:lnTo>
                  <a:close/>
                  <a:moveTo>
                    <a:pt x="17" y="26"/>
                  </a:moveTo>
                  <a:lnTo>
                    <a:pt x="17" y="7"/>
                  </a:lnTo>
                  <a:lnTo>
                    <a:pt x="5" y="26"/>
                  </a:lnTo>
                  <a:lnTo>
                    <a:pt x="17" y="2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7" name="Freeform 505"/>
            <p:cNvSpPr>
              <a:spLocks/>
            </p:cNvSpPr>
            <p:nvPr/>
          </p:nvSpPr>
          <p:spPr bwMode="auto">
            <a:xfrm>
              <a:off x="3054" y="2536"/>
              <a:ext cx="14" cy="42"/>
            </a:xfrm>
            <a:custGeom>
              <a:avLst/>
              <a:gdLst>
                <a:gd name="T0" fmla="*/ 0 w 14"/>
                <a:gd name="T1" fmla="*/ 42 h 42"/>
                <a:gd name="T2" fmla="*/ 9 w 14"/>
                <a:gd name="T3" fmla="*/ 0 h 42"/>
                <a:gd name="T4" fmla="*/ 14 w 14"/>
                <a:gd name="T5" fmla="*/ 0 h 42"/>
                <a:gd name="T6" fmla="*/ 2 w 14"/>
                <a:gd name="T7" fmla="*/ 42 h 42"/>
                <a:gd name="T8" fmla="*/ 0 w 14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2">
                  <a:moveTo>
                    <a:pt x="0" y="42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8" name="Freeform 506"/>
            <p:cNvSpPr>
              <a:spLocks/>
            </p:cNvSpPr>
            <p:nvPr/>
          </p:nvSpPr>
          <p:spPr bwMode="auto">
            <a:xfrm>
              <a:off x="3070" y="2538"/>
              <a:ext cx="26" cy="40"/>
            </a:xfrm>
            <a:custGeom>
              <a:avLst/>
              <a:gdLst>
                <a:gd name="T0" fmla="*/ 0 w 11"/>
                <a:gd name="T1" fmla="*/ 12 h 17"/>
                <a:gd name="T2" fmla="*/ 2 w 11"/>
                <a:gd name="T3" fmla="*/ 12 h 17"/>
                <a:gd name="T4" fmla="*/ 3 w 11"/>
                <a:gd name="T5" fmla="*/ 14 h 17"/>
                <a:gd name="T6" fmla="*/ 5 w 11"/>
                <a:gd name="T7" fmla="*/ 15 h 17"/>
                <a:gd name="T8" fmla="*/ 8 w 11"/>
                <a:gd name="T9" fmla="*/ 14 h 17"/>
                <a:gd name="T10" fmla="*/ 9 w 11"/>
                <a:gd name="T11" fmla="*/ 12 h 17"/>
                <a:gd name="T12" fmla="*/ 8 w 11"/>
                <a:gd name="T13" fmla="*/ 9 h 17"/>
                <a:gd name="T14" fmla="*/ 6 w 11"/>
                <a:gd name="T15" fmla="*/ 8 h 17"/>
                <a:gd name="T16" fmla="*/ 4 w 11"/>
                <a:gd name="T17" fmla="*/ 9 h 17"/>
                <a:gd name="T18" fmla="*/ 4 w 11"/>
                <a:gd name="T19" fmla="*/ 7 h 17"/>
                <a:gd name="T20" fmla="*/ 5 w 11"/>
                <a:gd name="T21" fmla="*/ 7 h 17"/>
                <a:gd name="T22" fmla="*/ 7 w 11"/>
                <a:gd name="T23" fmla="*/ 6 h 17"/>
                <a:gd name="T24" fmla="*/ 8 w 11"/>
                <a:gd name="T25" fmla="*/ 4 h 17"/>
                <a:gd name="T26" fmla="*/ 7 w 11"/>
                <a:gd name="T27" fmla="*/ 2 h 17"/>
                <a:gd name="T28" fmla="*/ 5 w 11"/>
                <a:gd name="T29" fmla="*/ 1 h 17"/>
                <a:gd name="T30" fmla="*/ 3 w 11"/>
                <a:gd name="T31" fmla="*/ 2 h 17"/>
                <a:gd name="T32" fmla="*/ 2 w 11"/>
                <a:gd name="T33" fmla="*/ 4 h 17"/>
                <a:gd name="T34" fmla="*/ 0 w 11"/>
                <a:gd name="T35" fmla="*/ 4 h 17"/>
                <a:gd name="T36" fmla="*/ 2 w 11"/>
                <a:gd name="T37" fmla="*/ 1 h 17"/>
                <a:gd name="T38" fmla="*/ 5 w 11"/>
                <a:gd name="T39" fmla="*/ 0 h 17"/>
                <a:gd name="T40" fmla="*/ 8 w 11"/>
                <a:gd name="T41" fmla="*/ 0 h 17"/>
                <a:gd name="T42" fmla="*/ 10 w 11"/>
                <a:gd name="T43" fmla="*/ 2 h 17"/>
                <a:gd name="T44" fmla="*/ 10 w 11"/>
                <a:gd name="T45" fmla="*/ 4 h 17"/>
                <a:gd name="T46" fmla="*/ 10 w 11"/>
                <a:gd name="T47" fmla="*/ 6 h 17"/>
                <a:gd name="T48" fmla="*/ 8 w 11"/>
                <a:gd name="T49" fmla="*/ 8 h 17"/>
                <a:gd name="T50" fmla="*/ 10 w 11"/>
                <a:gd name="T51" fmla="*/ 9 h 17"/>
                <a:gd name="T52" fmla="*/ 11 w 11"/>
                <a:gd name="T53" fmla="*/ 12 h 17"/>
                <a:gd name="T54" fmla="*/ 10 w 11"/>
                <a:gd name="T55" fmla="*/ 15 h 17"/>
                <a:gd name="T56" fmla="*/ 5 w 11"/>
                <a:gd name="T57" fmla="*/ 17 h 17"/>
                <a:gd name="T58" fmla="*/ 2 w 11"/>
                <a:gd name="T59" fmla="*/ 16 h 17"/>
                <a:gd name="T60" fmla="*/ 0 w 11"/>
                <a:gd name="T61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" h="17">
                  <a:moveTo>
                    <a:pt x="0" y="12"/>
                  </a:moveTo>
                  <a:cubicBezTo>
                    <a:pt x="2" y="12"/>
                    <a:pt x="2" y="12"/>
                    <a:pt x="2" y="12"/>
                  </a:cubicBezTo>
                  <a:cubicBezTo>
                    <a:pt x="2" y="13"/>
                    <a:pt x="3" y="14"/>
                    <a:pt x="3" y="14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7" y="15"/>
                    <a:pt x="8" y="14"/>
                  </a:cubicBezTo>
                  <a:cubicBezTo>
                    <a:pt x="9" y="14"/>
                    <a:pt x="9" y="13"/>
                    <a:pt x="9" y="12"/>
                  </a:cubicBezTo>
                  <a:cubicBezTo>
                    <a:pt x="9" y="11"/>
                    <a:pt x="9" y="10"/>
                    <a:pt x="8" y="9"/>
                  </a:cubicBezTo>
                  <a:cubicBezTo>
                    <a:pt x="7" y="9"/>
                    <a:pt x="7" y="8"/>
                    <a:pt x="6" y="8"/>
                  </a:cubicBezTo>
                  <a:cubicBezTo>
                    <a:pt x="5" y="8"/>
                    <a:pt x="5" y="9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7"/>
                    <a:pt x="6" y="7"/>
                    <a:pt x="7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8" y="3"/>
                    <a:pt x="8" y="3"/>
                    <a:pt x="7" y="2"/>
                  </a:cubicBezTo>
                  <a:cubicBezTo>
                    <a:pt x="7" y="2"/>
                    <a:pt x="6" y="1"/>
                    <a:pt x="5" y="1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3" y="3"/>
                    <a:pt x="3" y="3"/>
                    <a:pt x="2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3"/>
                    <a:pt x="1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6" y="0"/>
                    <a:pt x="7" y="0"/>
                    <a:pt x="8" y="0"/>
                  </a:cubicBezTo>
                  <a:cubicBezTo>
                    <a:pt x="9" y="1"/>
                    <a:pt x="9" y="1"/>
                    <a:pt x="10" y="2"/>
                  </a:cubicBezTo>
                  <a:cubicBezTo>
                    <a:pt x="10" y="3"/>
                    <a:pt x="10" y="3"/>
                    <a:pt x="10" y="4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9" y="7"/>
                    <a:pt x="9" y="7"/>
                    <a:pt x="8" y="8"/>
                  </a:cubicBezTo>
                  <a:cubicBezTo>
                    <a:pt x="9" y="8"/>
                    <a:pt x="10" y="8"/>
                    <a:pt x="10" y="9"/>
                  </a:cubicBezTo>
                  <a:cubicBezTo>
                    <a:pt x="11" y="10"/>
                    <a:pt x="11" y="11"/>
                    <a:pt x="11" y="12"/>
                  </a:cubicBezTo>
                  <a:cubicBezTo>
                    <a:pt x="11" y="13"/>
                    <a:pt x="11" y="14"/>
                    <a:pt x="10" y="15"/>
                  </a:cubicBezTo>
                  <a:cubicBezTo>
                    <a:pt x="8" y="16"/>
                    <a:pt x="7" y="17"/>
                    <a:pt x="5" y="17"/>
                  </a:cubicBezTo>
                  <a:cubicBezTo>
                    <a:pt x="4" y="17"/>
                    <a:pt x="3" y="17"/>
                    <a:pt x="2" y="16"/>
                  </a:cubicBezTo>
                  <a:cubicBezTo>
                    <a:pt x="1" y="15"/>
                    <a:pt x="0" y="14"/>
                    <a:pt x="0" y="12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49" name="Freeform 507"/>
            <p:cNvSpPr>
              <a:spLocks/>
            </p:cNvSpPr>
            <p:nvPr/>
          </p:nvSpPr>
          <p:spPr bwMode="auto">
            <a:xfrm>
              <a:off x="3115" y="2547"/>
              <a:ext cx="38" cy="31"/>
            </a:xfrm>
            <a:custGeom>
              <a:avLst/>
              <a:gdLst>
                <a:gd name="T0" fmla="*/ 14 w 38"/>
                <a:gd name="T1" fmla="*/ 5 h 31"/>
                <a:gd name="T2" fmla="*/ 14 w 38"/>
                <a:gd name="T3" fmla="*/ 31 h 31"/>
                <a:gd name="T4" fmla="*/ 10 w 38"/>
                <a:gd name="T5" fmla="*/ 31 h 31"/>
                <a:gd name="T6" fmla="*/ 10 w 38"/>
                <a:gd name="T7" fmla="*/ 5 h 31"/>
                <a:gd name="T8" fmla="*/ 0 w 38"/>
                <a:gd name="T9" fmla="*/ 5 h 31"/>
                <a:gd name="T10" fmla="*/ 0 w 38"/>
                <a:gd name="T11" fmla="*/ 0 h 31"/>
                <a:gd name="T12" fmla="*/ 38 w 38"/>
                <a:gd name="T13" fmla="*/ 0 h 31"/>
                <a:gd name="T14" fmla="*/ 38 w 38"/>
                <a:gd name="T15" fmla="*/ 5 h 31"/>
                <a:gd name="T16" fmla="*/ 31 w 38"/>
                <a:gd name="T17" fmla="*/ 5 h 31"/>
                <a:gd name="T18" fmla="*/ 31 w 38"/>
                <a:gd name="T19" fmla="*/ 31 h 31"/>
                <a:gd name="T20" fmla="*/ 26 w 38"/>
                <a:gd name="T21" fmla="*/ 31 h 31"/>
                <a:gd name="T22" fmla="*/ 26 w 38"/>
                <a:gd name="T23" fmla="*/ 5 h 31"/>
                <a:gd name="T24" fmla="*/ 14 w 38"/>
                <a:gd name="T25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1">
                  <a:moveTo>
                    <a:pt x="14" y="5"/>
                  </a:moveTo>
                  <a:lnTo>
                    <a:pt x="14" y="31"/>
                  </a:lnTo>
                  <a:lnTo>
                    <a:pt x="10" y="3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38" y="0"/>
                  </a:lnTo>
                  <a:lnTo>
                    <a:pt x="38" y="5"/>
                  </a:lnTo>
                  <a:lnTo>
                    <a:pt x="31" y="5"/>
                  </a:lnTo>
                  <a:lnTo>
                    <a:pt x="31" y="31"/>
                  </a:lnTo>
                  <a:lnTo>
                    <a:pt x="26" y="31"/>
                  </a:lnTo>
                  <a:lnTo>
                    <a:pt x="26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0" name="Freeform 508"/>
            <p:cNvSpPr>
              <a:spLocks/>
            </p:cNvSpPr>
            <p:nvPr/>
          </p:nvSpPr>
          <p:spPr bwMode="auto">
            <a:xfrm>
              <a:off x="3667" y="2422"/>
              <a:ext cx="16" cy="28"/>
            </a:xfrm>
            <a:custGeom>
              <a:avLst/>
              <a:gdLst>
                <a:gd name="T0" fmla="*/ 0 w 7"/>
                <a:gd name="T1" fmla="*/ 12 h 12"/>
                <a:gd name="T2" fmla="*/ 0 w 7"/>
                <a:gd name="T3" fmla="*/ 0 h 12"/>
                <a:gd name="T4" fmla="*/ 2 w 7"/>
                <a:gd name="T5" fmla="*/ 0 h 12"/>
                <a:gd name="T6" fmla="*/ 2 w 7"/>
                <a:gd name="T7" fmla="*/ 2 h 12"/>
                <a:gd name="T8" fmla="*/ 3 w 7"/>
                <a:gd name="T9" fmla="*/ 0 h 12"/>
                <a:gd name="T10" fmla="*/ 5 w 7"/>
                <a:gd name="T11" fmla="*/ 0 h 12"/>
                <a:gd name="T12" fmla="*/ 7 w 7"/>
                <a:gd name="T13" fmla="*/ 0 h 12"/>
                <a:gd name="T14" fmla="*/ 6 w 7"/>
                <a:gd name="T15" fmla="*/ 2 h 12"/>
                <a:gd name="T16" fmla="*/ 5 w 7"/>
                <a:gd name="T17" fmla="*/ 2 h 12"/>
                <a:gd name="T18" fmla="*/ 3 w 7"/>
                <a:gd name="T19" fmla="*/ 2 h 12"/>
                <a:gd name="T20" fmla="*/ 3 w 7"/>
                <a:gd name="T21" fmla="*/ 3 h 12"/>
                <a:gd name="T22" fmla="*/ 2 w 7"/>
                <a:gd name="T23" fmla="*/ 6 h 12"/>
                <a:gd name="T24" fmla="*/ 2 w 7"/>
                <a:gd name="T25" fmla="*/ 12 h 12"/>
                <a:gd name="T26" fmla="*/ 0 w 7"/>
                <a:gd name="T2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" h="12">
                  <a:moveTo>
                    <a:pt x="0" y="12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5" y="2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12"/>
                    <a:pt x="2" y="12"/>
                    <a:pt x="2" y="12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1" name="Freeform 509"/>
            <p:cNvSpPr>
              <a:spLocks/>
            </p:cNvSpPr>
            <p:nvPr/>
          </p:nvSpPr>
          <p:spPr bwMode="auto">
            <a:xfrm>
              <a:off x="3683" y="2408"/>
              <a:ext cx="17" cy="23"/>
            </a:xfrm>
            <a:custGeom>
              <a:avLst/>
              <a:gdLst>
                <a:gd name="T0" fmla="*/ 0 w 7"/>
                <a:gd name="T1" fmla="*/ 7 h 10"/>
                <a:gd name="T2" fmla="*/ 1 w 7"/>
                <a:gd name="T3" fmla="*/ 7 h 10"/>
                <a:gd name="T4" fmla="*/ 2 w 7"/>
                <a:gd name="T5" fmla="*/ 9 h 10"/>
                <a:gd name="T6" fmla="*/ 3 w 7"/>
                <a:gd name="T7" fmla="*/ 9 h 10"/>
                <a:gd name="T8" fmla="*/ 5 w 7"/>
                <a:gd name="T9" fmla="*/ 9 h 10"/>
                <a:gd name="T10" fmla="*/ 6 w 7"/>
                <a:gd name="T11" fmla="*/ 7 h 10"/>
                <a:gd name="T12" fmla="*/ 5 w 7"/>
                <a:gd name="T13" fmla="*/ 6 h 10"/>
                <a:gd name="T14" fmla="*/ 4 w 7"/>
                <a:gd name="T15" fmla="*/ 5 h 10"/>
                <a:gd name="T16" fmla="*/ 3 w 7"/>
                <a:gd name="T17" fmla="*/ 5 h 10"/>
                <a:gd name="T18" fmla="*/ 3 w 7"/>
                <a:gd name="T19" fmla="*/ 4 h 10"/>
                <a:gd name="T20" fmla="*/ 3 w 7"/>
                <a:gd name="T21" fmla="*/ 4 h 10"/>
                <a:gd name="T22" fmla="*/ 5 w 7"/>
                <a:gd name="T23" fmla="*/ 4 h 10"/>
                <a:gd name="T24" fmla="*/ 5 w 7"/>
                <a:gd name="T25" fmla="*/ 2 h 10"/>
                <a:gd name="T26" fmla="*/ 5 w 7"/>
                <a:gd name="T27" fmla="*/ 1 h 10"/>
                <a:gd name="T28" fmla="*/ 3 w 7"/>
                <a:gd name="T29" fmla="*/ 1 h 10"/>
                <a:gd name="T30" fmla="*/ 2 w 7"/>
                <a:gd name="T31" fmla="*/ 1 h 10"/>
                <a:gd name="T32" fmla="*/ 2 w 7"/>
                <a:gd name="T33" fmla="*/ 3 h 10"/>
                <a:gd name="T34" fmla="*/ 0 w 7"/>
                <a:gd name="T35" fmla="*/ 2 h 10"/>
                <a:gd name="T36" fmla="*/ 1 w 7"/>
                <a:gd name="T37" fmla="*/ 0 h 10"/>
                <a:gd name="T38" fmla="*/ 3 w 7"/>
                <a:gd name="T39" fmla="*/ 0 h 10"/>
                <a:gd name="T40" fmla="*/ 5 w 7"/>
                <a:gd name="T41" fmla="*/ 0 h 10"/>
                <a:gd name="T42" fmla="*/ 6 w 7"/>
                <a:gd name="T43" fmla="*/ 1 h 10"/>
                <a:gd name="T44" fmla="*/ 7 w 7"/>
                <a:gd name="T45" fmla="*/ 2 h 10"/>
                <a:gd name="T46" fmla="*/ 6 w 7"/>
                <a:gd name="T47" fmla="*/ 4 h 10"/>
                <a:gd name="T48" fmla="*/ 5 w 7"/>
                <a:gd name="T49" fmla="*/ 5 h 10"/>
                <a:gd name="T50" fmla="*/ 7 w 7"/>
                <a:gd name="T51" fmla="*/ 5 h 10"/>
                <a:gd name="T52" fmla="*/ 7 w 7"/>
                <a:gd name="T53" fmla="*/ 7 h 10"/>
                <a:gd name="T54" fmla="*/ 6 w 7"/>
                <a:gd name="T55" fmla="*/ 9 h 10"/>
                <a:gd name="T56" fmla="*/ 3 w 7"/>
                <a:gd name="T57" fmla="*/ 10 h 10"/>
                <a:gd name="T58" fmla="*/ 1 w 7"/>
                <a:gd name="T59" fmla="*/ 10 h 10"/>
                <a:gd name="T60" fmla="*/ 0 w 7"/>
                <a:gd name="T61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" h="10">
                  <a:moveTo>
                    <a:pt x="0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8"/>
                    <a:pt x="6" y="8"/>
                    <a:pt x="6" y="7"/>
                  </a:cubicBezTo>
                  <a:cubicBezTo>
                    <a:pt x="6" y="7"/>
                    <a:pt x="5" y="6"/>
                    <a:pt x="5" y="6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4"/>
                    <a:pt x="5" y="4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5" y="2"/>
                    <a:pt x="5" y="1"/>
                    <a:pt x="5" y="1"/>
                  </a:cubicBezTo>
                  <a:cubicBezTo>
                    <a:pt x="4" y="1"/>
                    <a:pt x="4" y="1"/>
                    <a:pt x="3" y="1"/>
                  </a:cubicBezTo>
                  <a:cubicBezTo>
                    <a:pt x="3" y="1"/>
                    <a:pt x="3" y="1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1"/>
                    <a:pt x="7" y="2"/>
                    <a:pt x="7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6" y="4"/>
                    <a:pt x="6" y="4"/>
                    <a:pt x="5" y="5"/>
                  </a:cubicBezTo>
                  <a:cubicBezTo>
                    <a:pt x="6" y="5"/>
                    <a:pt x="6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5" y="10"/>
                    <a:pt x="5" y="10"/>
                    <a:pt x="3" y="10"/>
                  </a:cubicBezTo>
                  <a:cubicBezTo>
                    <a:pt x="3" y="10"/>
                    <a:pt x="2" y="10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2" name="Freeform 510"/>
            <p:cNvSpPr>
              <a:spLocks/>
            </p:cNvSpPr>
            <p:nvPr/>
          </p:nvSpPr>
          <p:spPr bwMode="auto">
            <a:xfrm>
              <a:off x="3577" y="2014"/>
              <a:ext cx="57" cy="62"/>
            </a:xfrm>
            <a:custGeom>
              <a:avLst/>
              <a:gdLst>
                <a:gd name="T0" fmla="*/ 21 w 57"/>
                <a:gd name="T1" fmla="*/ 31 h 62"/>
                <a:gd name="T2" fmla="*/ 0 w 57"/>
                <a:gd name="T3" fmla="*/ 0 h 62"/>
                <a:gd name="T4" fmla="*/ 14 w 57"/>
                <a:gd name="T5" fmla="*/ 0 h 62"/>
                <a:gd name="T6" fmla="*/ 26 w 57"/>
                <a:gd name="T7" fmla="*/ 17 h 62"/>
                <a:gd name="T8" fmla="*/ 28 w 57"/>
                <a:gd name="T9" fmla="*/ 24 h 62"/>
                <a:gd name="T10" fmla="*/ 33 w 57"/>
                <a:gd name="T11" fmla="*/ 17 h 62"/>
                <a:gd name="T12" fmla="*/ 45 w 57"/>
                <a:gd name="T13" fmla="*/ 0 h 62"/>
                <a:gd name="T14" fmla="*/ 57 w 57"/>
                <a:gd name="T15" fmla="*/ 0 h 62"/>
                <a:gd name="T16" fmla="*/ 35 w 57"/>
                <a:gd name="T17" fmla="*/ 28 h 62"/>
                <a:gd name="T18" fmla="*/ 57 w 57"/>
                <a:gd name="T19" fmla="*/ 62 h 62"/>
                <a:gd name="T20" fmla="*/ 45 w 57"/>
                <a:gd name="T21" fmla="*/ 62 h 62"/>
                <a:gd name="T22" fmla="*/ 31 w 57"/>
                <a:gd name="T23" fmla="*/ 43 h 62"/>
                <a:gd name="T24" fmla="*/ 28 w 57"/>
                <a:gd name="T25" fmla="*/ 35 h 62"/>
                <a:gd name="T26" fmla="*/ 23 w 57"/>
                <a:gd name="T27" fmla="*/ 43 h 62"/>
                <a:gd name="T28" fmla="*/ 12 w 57"/>
                <a:gd name="T29" fmla="*/ 62 h 62"/>
                <a:gd name="T30" fmla="*/ 0 w 57"/>
                <a:gd name="T31" fmla="*/ 62 h 62"/>
                <a:gd name="T32" fmla="*/ 21 w 57"/>
                <a:gd name="T33" fmla="*/ 3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7" h="62">
                  <a:moveTo>
                    <a:pt x="21" y="31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26" y="17"/>
                  </a:lnTo>
                  <a:lnTo>
                    <a:pt x="28" y="24"/>
                  </a:lnTo>
                  <a:lnTo>
                    <a:pt x="33" y="17"/>
                  </a:lnTo>
                  <a:lnTo>
                    <a:pt x="45" y="0"/>
                  </a:lnTo>
                  <a:lnTo>
                    <a:pt x="57" y="0"/>
                  </a:lnTo>
                  <a:lnTo>
                    <a:pt x="35" y="28"/>
                  </a:lnTo>
                  <a:lnTo>
                    <a:pt x="57" y="62"/>
                  </a:lnTo>
                  <a:lnTo>
                    <a:pt x="45" y="62"/>
                  </a:lnTo>
                  <a:lnTo>
                    <a:pt x="31" y="43"/>
                  </a:lnTo>
                  <a:lnTo>
                    <a:pt x="28" y="35"/>
                  </a:lnTo>
                  <a:lnTo>
                    <a:pt x="23" y="43"/>
                  </a:lnTo>
                  <a:lnTo>
                    <a:pt x="12" y="62"/>
                  </a:lnTo>
                  <a:lnTo>
                    <a:pt x="0" y="62"/>
                  </a:lnTo>
                  <a:lnTo>
                    <a:pt x="21" y="31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3" name="Freeform 511"/>
            <p:cNvSpPr>
              <a:spLocks/>
            </p:cNvSpPr>
            <p:nvPr/>
          </p:nvSpPr>
          <p:spPr bwMode="auto">
            <a:xfrm>
              <a:off x="3229" y="2462"/>
              <a:ext cx="38" cy="36"/>
            </a:xfrm>
            <a:custGeom>
              <a:avLst/>
              <a:gdLst>
                <a:gd name="T0" fmla="*/ 0 w 38"/>
                <a:gd name="T1" fmla="*/ 14 h 36"/>
                <a:gd name="T2" fmla="*/ 16 w 38"/>
                <a:gd name="T3" fmla="*/ 14 h 36"/>
                <a:gd name="T4" fmla="*/ 16 w 38"/>
                <a:gd name="T5" fmla="*/ 0 h 36"/>
                <a:gd name="T6" fmla="*/ 21 w 38"/>
                <a:gd name="T7" fmla="*/ 0 h 36"/>
                <a:gd name="T8" fmla="*/ 21 w 38"/>
                <a:gd name="T9" fmla="*/ 14 h 36"/>
                <a:gd name="T10" fmla="*/ 38 w 38"/>
                <a:gd name="T11" fmla="*/ 14 h 36"/>
                <a:gd name="T12" fmla="*/ 38 w 38"/>
                <a:gd name="T13" fmla="*/ 21 h 36"/>
                <a:gd name="T14" fmla="*/ 21 w 38"/>
                <a:gd name="T15" fmla="*/ 21 h 36"/>
                <a:gd name="T16" fmla="*/ 21 w 38"/>
                <a:gd name="T17" fmla="*/ 36 h 36"/>
                <a:gd name="T18" fmla="*/ 16 w 38"/>
                <a:gd name="T19" fmla="*/ 36 h 36"/>
                <a:gd name="T20" fmla="*/ 16 w 38"/>
                <a:gd name="T21" fmla="*/ 21 h 36"/>
                <a:gd name="T22" fmla="*/ 0 w 38"/>
                <a:gd name="T23" fmla="*/ 21 h 36"/>
                <a:gd name="T24" fmla="*/ 0 w 38"/>
                <a:gd name="T25" fmla="*/ 1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" h="36">
                  <a:moveTo>
                    <a:pt x="0" y="14"/>
                  </a:moveTo>
                  <a:lnTo>
                    <a:pt x="16" y="14"/>
                  </a:lnTo>
                  <a:lnTo>
                    <a:pt x="16" y="0"/>
                  </a:lnTo>
                  <a:lnTo>
                    <a:pt x="21" y="0"/>
                  </a:lnTo>
                  <a:lnTo>
                    <a:pt x="21" y="14"/>
                  </a:lnTo>
                  <a:lnTo>
                    <a:pt x="38" y="14"/>
                  </a:lnTo>
                  <a:lnTo>
                    <a:pt x="38" y="21"/>
                  </a:lnTo>
                  <a:lnTo>
                    <a:pt x="21" y="21"/>
                  </a:lnTo>
                  <a:lnTo>
                    <a:pt x="21" y="36"/>
                  </a:lnTo>
                  <a:lnTo>
                    <a:pt x="16" y="36"/>
                  </a:lnTo>
                  <a:lnTo>
                    <a:pt x="16" y="21"/>
                  </a:lnTo>
                  <a:lnTo>
                    <a:pt x="0" y="2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4" name="Freeform 512"/>
            <p:cNvSpPr>
              <a:spLocks/>
            </p:cNvSpPr>
            <p:nvPr/>
          </p:nvSpPr>
          <p:spPr bwMode="auto">
            <a:xfrm>
              <a:off x="3880" y="2140"/>
              <a:ext cx="35" cy="38"/>
            </a:xfrm>
            <a:custGeom>
              <a:avLst/>
              <a:gdLst>
                <a:gd name="T0" fmla="*/ 0 w 35"/>
                <a:gd name="T1" fmla="*/ 16 h 38"/>
                <a:gd name="T2" fmla="*/ 14 w 35"/>
                <a:gd name="T3" fmla="*/ 16 h 38"/>
                <a:gd name="T4" fmla="*/ 14 w 35"/>
                <a:gd name="T5" fmla="*/ 0 h 38"/>
                <a:gd name="T6" fmla="*/ 21 w 35"/>
                <a:gd name="T7" fmla="*/ 0 h 38"/>
                <a:gd name="T8" fmla="*/ 21 w 35"/>
                <a:gd name="T9" fmla="*/ 16 h 38"/>
                <a:gd name="T10" fmla="*/ 35 w 35"/>
                <a:gd name="T11" fmla="*/ 16 h 38"/>
                <a:gd name="T12" fmla="*/ 35 w 35"/>
                <a:gd name="T13" fmla="*/ 23 h 38"/>
                <a:gd name="T14" fmla="*/ 21 w 35"/>
                <a:gd name="T15" fmla="*/ 23 h 38"/>
                <a:gd name="T16" fmla="*/ 21 w 35"/>
                <a:gd name="T17" fmla="*/ 38 h 38"/>
                <a:gd name="T18" fmla="*/ 14 w 35"/>
                <a:gd name="T19" fmla="*/ 38 h 38"/>
                <a:gd name="T20" fmla="*/ 14 w 35"/>
                <a:gd name="T21" fmla="*/ 23 h 38"/>
                <a:gd name="T22" fmla="*/ 0 w 35"/>
                <a:gd name="T23" fmla="*/ 23 h 38"/>
                <a:gd name="T24" fmla="*/ 0 w 35"/>
                <a:gd name="T25" fmla="*/ 1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38">
                  <a:moveTo>
                    <a:pt x="0" y="16"/>
                  </a:moveTo>
                  <a:lnTo>
                    <a:pt x="14" y="16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1" y="16"/>
                  </a:lnTo>
                  <a:lnTo>
                    <a:pt x="35" y="16"/>
                  </a:lnTo>
                  <a:lnTo>
                    <a:pt x="35" y="23"/>
                  </a:lnTo>
                  <a:lnTo>
                    <a:pt x="21" y="23"/>
                  </a:lnTo>
                  <a:lnTo>
                    <a:pt x="21" y="38"/>
                  </a:lnTo>
                  <a:lnTo>
                    <a:pt x="14" y="38"/>
                  </a:lnTo>
                  <a:lnTo>
                    <a:pt x="14" y="23"/>
                  </a:lnTo>
                  <a:lnTo>
                    <a:pt x="0" y="2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5" name="Freeform 513"/>
            <p:cNvSpPr>
              <a:spLocks/>
            </p:cNvSpPr>
            <p:nvPr/>
          </p:nvSpPr>
          <p:spPr bwMode="auto">
            <a:xfrm>
              <a:off x="3823" y="2538"/>
              <a:ext cx="45" cy="78"/>
            </a:xfrm>
            <a:custGeom>
              <a:avLst/>
              <a:gdLst>
                <a:gd name="T0" fmla="*/ 8 w 19"/>
                <a:gd name="T1" fmla="*/ 28 h 33"/>
                <a:gd name="T2" fmla="*/ 12 w 19"/>
                <a:gd name="T3" fmla="*/ 26 h 33"/>
                <a:gd name="T4" fmla="*/ 13 w 19"/>
                <a:gd name="T5" fmla="*/ 23 h 33"/>
                <a:gd name="T6" fmla="*/ 12 w 19"/>
                <a:gd name="T7" fmla="*/ 19 h 33"/>
                <a:gd name="T8" fmla="*/ 7 w 19"/>
                <a:gd name="T9" fmla="*/ 18 h 33"/>
                <a:gd name="T10" fmla="*/ 4 w 19"/>
                <a:gd name="T11" fmla="*/ 18 h 33"/>
                <a:gd name="T12" fmla="*/ 4 w 19"/>
                <a:gd name="T13" fmla="*/ 14 h 33"/>
                <a:gd name="T14" fmla="*/ 9 w 19"/>
                <a:gd name="T15" fmla="*/ 7 h 33"/>
                <a:gd name="T16" fmla="*/ 12 w 19"/>
                <a:gd name="T17" fmla="*/ 5 h 33"/>
                <a:gd name="T18" fmla="*/ 8 w 19"/>
                <a:gd name="T19" fmla="*/ 5 h 33"/>
                <a:gd name="T20" fmla="*/ 1 w 19"/>
                <a:gd name="T21" fmla="*/ 5 h 33"/>
                <a:gd name="T22" fmla="*/ 1 w 19"/>
                <a:gd name="T23" fmla="*/ 0 h 33"/>
                <a:gd name="T24" fmla="*/ 18 w 19"/>
                <a:gd name="T25" fmla="*/ 0 h 33"/>
                <a:gd name="T26" fmla="*/ 18 w 19"/>
                <a:gd name="T27" fmla="*/ 4 h 33"/>
                <a:gd name="T28" fmla="*/ 11 w 19"/>
                <a:gd name="T29" fmla="*/ 12 h 33"/>
                <a:gd name="T30" fmla="*/ 9 w 19"/>
                <a:gd name="T31" fmla="*/ 13 h 33"/>
                <a:gd name="T32" fmla="*/ 9 w 19"/>
                <a:gd name="T33" fmla="*/ 14 h 33"/>
                <a:gd name="T34" fmla="*/ 11 w 19"/>
                <a:gd name="T35" fmla="*/ 13 h 33"/>
                <a:gd name="T36" fmla="*/ 14 w 19"/>
                <a:gd name="T37" fmla="*/ 14 h 33"/>
                <a:gd name="T38" fmla="*/ 17 w 19"/>
                <a:gd name="T39" fmla="*/ 16 h 33"/>
                <a:gd name="T40" fmla="*/ 19 w 19"/>
                <a:gd name="T41" fmla="*/ 18 h 33"/>
                <a:gd name="T42" fmla="*/ 19 w 19"/>
                <a:gd name="T43" fmla="*/ 22 h 33"/>
                <a:gd name="T44" fmla="*/ 18 w 19"/>
                <a:gd name="T45" fmla="*/ 27 h 33"/>
                <a:gd name="T46" fmla="*/ 16 w 19"/>
                <a:gd name="T47" fmla="*/ 30 h 33"/>
                <a:gd name="T48" fmla="*/ 12 w 19"/>
                <a:gd name="T49" fmla="*/ 32 h 33"/>
                <a:gd name="T50" fmla="*/ 8 w 19"/>
                <a:gd name="T51" fmla="*/ 33 h 33"/>
                <a:gd name="T52" fmla="*/ 4 w 19"/>
                <a:gd name="T53" fmla="*/ 32 h 33"/>
                <a:gd name="T54" fmla="*/ 0 w 19"/>
                <a:gd name="T55" fmla="*/ 31 h 33"/>
                <a:gd name="T56" fmla="*/ 2 w 19"/>
                <a:gd name="T57" fmla="*/ 26 h 33"/>
                <a:gd name="T58" fmla="*/ 4 w 19"/>
                <a:gd name="T59" fmla="*/ 27 h 33"/>
                <a:gd name="T60" fmla="*/ 8 w 19"/>
                <a:gd name="T61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" h="33">
                  <a:moveTo>
                    <a:pt x="8" y="28"/>
                  </a:moveTo>
                  <a:cubicBezTo>
                    <a:pt x="9" y="28"/>
                    <a:pt x="11" y="27"/>
                    <a:pt x="12" y="26"/>
                  </a:cubicBezTo>
                  <a:cubicBezTo>
                    <a:pt x="13" y="25"/>
                    <a:pt x="13" y="24"/>
                    <a:pt x="13" y="23"/>
                  </a:cubicBezTo>
                  <a:cubicBezTo>
                    <a:pt x="13" y="21"/>
                    <a:pt x="13" y="20"/>
                    <a:pt x="12" y="19"/>
                  </a:cubicBezTo>
                  <a:cubicBezTo>
                    <a:pt x="11" y="18"/>
                    <a:pt x="9" y="18"/>
                    <a:pt x="7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3"/>
                    <a:pt x="13" y="14"/>
                    <a:pt x="14" y="14"/>
                  </a:cubicBezTo>
                  <a:cubicBezTo>
                    <a:pt x="15" y="14"/>
                    <a:pt x="16" y="15"/>
                    <a:pt x="17" y="16"/>
                  </a:cubicBezTo>
                  <a:cubicBezTo>
                    <a:pt x="18" y="16"/>
                    <a:pt x="18" y="17"/>
                    <a:pt x="19" y="18"/>
                  </a:cubicBezTo>
                  <a:cubicBezTo>
                    <a:pt x="19" y="20"/>
                    <a:pt x="19" y="21"/>
                    <a:pt x="19" y="22"/>
                  </a:cubicBezTo>
                  <a:cubicBezTo>
                    <a:pt x="19" y="24"/>
                    <a:pt x="19" y="26"/>
                    <a:pt x="18" y="27"/>
                  </a:cubicBezTo>
                  <a:cubicBezTo>
                    <a:pt x="18" y="28"/>
                    <a:pt x="17" y="29"/>
                    <a:pt x="16" y="30"/>
                  </a:cubicBezTo>
                  <a:cubicBezTo>
                    <a:pt x="15" y="31"/>
                    <a:pt x="14" y="32"/>
                    <a:pt x="12" y="32"/>
                  </a:cubicBezTo>
                  <a:cubicBezTo>
                    <a:pt x="11" y="32"/>
                    <a:pt x="9" y="33"/>
                    <a:pt x="8" y="33"/>
                  </a:cubicBezTo>
                  <a:cubicBezTo>
                    <a:pt x="6" y="33"/>
                    <a:pt x="5" y="32"/>
                    <a:pt x="4" y="32"/>
                  </a:cubicBezTo>
                  <a:cubicBezTo>
                    <a:pt x="2" y="32"/>
                    <a:pt x="1" y="32"/>
                    <a:pt x="0" y="31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3" y="27"/>
                    <a:pt x="4" y="27"/>
                  </a:cubicBezTo>
                  <a:cubicBezTo>
                    <a:pt x="5" y="28"/>
                    <a:pt x="6" y="28"/>
                    <a:pt x="8" y="28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6" name="Freeform 514"/>
            <p:cNvSpPr>
              <a:spLocks/>
            </p:cNvSpPr>
            <p:nvPr/>
          </p:nvSpPr>
          <p:spPr bwMode="auto">
            <a:xfrm>
              <a:off x="3288" y="2049"/>
              <a:ext cx="52" cy="88"/>
            </a:xfrm>
            <a:custGeom>
              <a:avLst/>
              <a:gdLst>
                <a:gd name="T0" fmla="*/ 21 w 22"/>
                <a:gd name="T1" fmla="*/ 10 h 37"/>
                <a:gd name="T2" fmla="*/ 20 w 22"/>
                <a:gd name="T3" fmla="*/ 15 h 37"/>
                <a:gd name="T4" fmla="*/ 18 w 22"/>
                <a:gd name="T5" fmla="*/ 20 h 37"/>
                <a:gd name="T6" fmla="*/ 15 w 22"/>
                <a:gd name="T7" fmla="*/ 25 h 37"/>
                <a:gd name="T8" fmla="*/ 11 w 22"/>
                <a:gd name="T9" fmla="*/ 30 h 37"/>
                <a:gd name="T10" fmla="*/ 8 w 22"/>
                <a:gd name="T11" fmla="*/ 32 h 37"/>
                <a:gd name="T12" fmla="*/ 8 w 22"/>
                <a:gd name="T13" fmla="*/ 32 h 37"/>
                <a:gd name="T14" fmla="*/ 12 w 22"/>
                <a:gd name="T15" fmla="*/ 31 h 37"/>
                <a:gd name="T16" fmla="*/ 22 w 22"/>
                <a:gd name="T17" fmla="*/ 31 h 37"/>
                <a:gd name="T18" fmla="*/ 22 w 22"/>
                <a:gd name="T19" fmla="*/ 37 h 37"/>
                <a:gd name="T20" fmla="*/ 0 w 22"/>
                <a:gd name="T21" fmla="*/ 37 h 37"/>
                <a:gd name="T22" fmla="*/ 0 w 22"/>
                <a:gd name="T23" fmla="*/ 34 h 37"/>
                <a:gd name="T24" fmla="*/ 3 w 22"/>
                <a:gd name="T25" fmla="*/ 31 h 37"/>
                <a:gd name="T26" fmla="*/ 6 w 22"/>
                <a:gd name="T27" fmla="*/ 27 h 37"/>
                <a:gd name="T28" fmla="*/ 9 w 22"/>
                <a:gd name="T29" fmla="*/ 23 h 37"/>
                <a:gd name="T30" fmla="*/ 12 w 22"/>
                <a:gd name="T31" fmla="*/ 19 h 37"/>
                <a:gd name="T32" fmla="*/ 14 w 22"/>
                <a:gd name="T33" fmla="*/ 15 h 37"/>
                <a:gd name="T34" fmla="*/ 15 w 22"/>
                <a:gd name="T35" fmla="*/ 11 h 37"/>
                <a:gd name="T36" fmla="*/ 13 w 22"/>
                <a:gd name="T37" fmla="*/ 7 h 37"/>
                <a:gd name="T38" fmla="*/ 9 w 22"/>
                <a:gd name="T39" fmla="*/ 6 h 37"/>
                <a:gd name="T40" fmla="*/ 6 w 22"/>
                <a:gd name="T41" fmla="*/ 7 h 37"/>
                <a:gd name="T42" fmla="*/ 3 w 22"/>
                <a:gd name="T43" fmla="*/ 8 h 37"/>
                <a:gd name="T44" fmla="*/ 0 w 22"/>
                <a:gd name="T45" fmla="*/ 4 h 37"/>
                <a:gd name="T46" fmla="*/ 5 w 22"/>
                <a:gd name="T47" fmla="*/ 1 h 37"/>
                <a:gd name="T48" fmla="*/ 11 w 22"/>
                <a:gd name="T49" fmla="*/ 0 h 37"/>
                <a:gd name="T50" fmla="*/ 15 w 22"/>
                <a:gd name="T51" fmla="*/ 1 h 37"/>
                <a:gd name="T52" fmla="*/ 18 w 22"/>
                <a:gd name="T53" fmla="*/ 2 h 37"/>
                <a:gd name="T54" fmla="*/ 21 w 22"/>
                <a:gd name="T55" fmla="*/ 5 h 37"/>
                <a:gd name="T56" fmla="*/ 21 w 22"/>
                <a:gd name="T57" fmla="*/ 1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" h="37">
                  <a:moveTo>
                    <a:pt x="21" y="10"/>
                  </a:moveTo>
                  <a:cubicBezTo>
                    <a:pt x="21" y="11"/>
                    <a:pt x="21" y="13"/>
                    <a:pt x="20" y="15"/>
                  </a:cubicBezTo>
                  <a:cubicBezTo>
                    <a:pt x="20" y="17"/>
                    <a:pt x="19" y="19"/>
                    <a:pt x="18" y="20"/>
                  </a:cubicBezTo>
                  <a:cubicBezTo>
                    <a:pt x="17" y="22"/>
                    <a:pt x="16" y="24"/>
                    <a:pt x="15" y="25"/>
                  </a:cubicBezTo>
                  <a:cubicBezTo>
                    <a:pt x="13" y="27"/>
                    <a:pt x="12" y="28"/>
                    <a:pt x="11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3"/>
                    <a:pt x="2" y="32"/>
                    <a:pt x="3" y="31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7" y="26"/>
                    <a:pt x="8" y="24"/>
                    <a:pt x="9" y="23"/>
                  </a:cubicBezTo>
                  <a:cubicBezTo>
                    <a:pt x="10" y="22"/>
                    <a:pt x="11" y="20"/>
                    <a:pt x="12" y="19"/>
                  </a:cubicBezTo>
                  <a:cubicBezTo>
                    <a:pt x="13" y="17"/>
                    <a:pt x="13" y="16"/>
                    <a:pt x="14" y="15"/>
                  </a:cubicBezTo>
                  <a:cubicBezTo>
                    <a:pt x="14" y="13"/>
                    <a:pt x="15" y="12"/>
                    <a:pt x="15" y="11"/>
                  </a:cubicBezTo>
                  <a:cubicBezTo>
                    <a:pt x="15" y="9"/>
                    <a:pt x="14" y="8"/>
                    <a:pt x="13" y="7"/>
                  </a:cubicBezTo>
                  <a:cubicBezTo>
                    <a:pt x="13" y="6"/>
                    <a:pt x="11" y="6"/>
                    <a:pt x="9" y="6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5" y="7"/>
                    <a:pt x="4" y="8"/>
                    <a:pt x="3" y="8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0"/>
                    <a:pt x="9" y="0"/>
                    <a:pt x="11" y="0"/>
                  </a:cubicBezTo>
                  <a:cubicBezTo>
                    <a:pt x="13" y="0"/>
                    <a:pt x="14" y="0"/>
                    <a:pt x="15" y="1"/>
                  </a:cubicBezTo>
                  <a:cubicBezTo>
                    <a:pt x="16" y="1"/>
                    <a:pt x="18" y="2"/>
                    <a:pt x="18" y="2"/>
                  </a:cubicBezTo>
                  <a:cubicBezTo>
                    <a:pt x="19" y="3"/>
                    <a:pt x="20" y="4"/>
                    <a:pt x="21" y="5"/>
                  </a:cubicBezTo>
                  <a:cubicBezTo>
                    <a:pt x="21" y="7"/>
                    <a:pt x="21" y="8"/>
                    <a:pt x="21" y="10"/>
                  </a:cubicBezTo>
                  <a:close/>
                </a:path>
              </a:pathLst>
            </a:custGeom>
            <a:solidFill>
              <a:srgbClr val="D55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7" name="Rectangle 515"/>
            <p:cNvSpPr>
              <a:spLocks noChangeArrowheads="1"/>
            </p:cNvSpPr>
            <p:nvPr/>
          </p:nvSpPr>
          <p:spPr bwMode="auto">
            <a:xfrm>
              <a:off x="3406" y="2270"/>
              <a:ext cx="15" cy="29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8" name="Rectangle 516"/>
            <p:cNvSpPr>
              <a:spLocks noChangeArrowheads="1"/>
            </p:cNvSpPr>
            <p:nvPr/>
          </p:nvSpPr>
          <p:spPr bwMode="auto">
            <a:xfrm>
              <a:off x="3444" y="2358"/>
              <a:ext cx="14" cy="109"/>
            </a:xfrm>
            <a:prstGeom prst="rect">
              <a:avLst/>
            </a:prstGeom>
            <a:solidFill>
              <a:srgbClr val="F15C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59" name="Freeform 517"/>
            <p:cNvSpPr>
              <a:spLocks/>
            </p:cNvSpPr>
            <p:nvPr/>
          </p:nvSpPr>
          <p:spPr bwMode="auto">
            <a:xfrm>
              <a:off x="4874" y="2706"/>
              <a:ext cx="201" cy="605"/>
            </a:xfrm>
            <a:custGeom>
              <a:avLst/>
              <a:gdLst>
                <a:gd name="T0" fmla="*/ 0 w 85"/>
                <a:gd name="T1" fmla="*/ 0 h 255"/>
                <a:gd name="T2" fmla="*/ 0 w 85"/>
                <a:gd name="T3" fmla="*/ 213 h 255"/>
                <a:gd name="T4" fmla="*/ 42 w 85"/>
                <a:gd name="T5" fmla="*/ 255 h 255"/>
                <a:gd name="T6" fmla="*/ 85 w 85"/>
                <a:gd name="T7" fmla="*/ 213 h 255"/>
                <a:gd name="T8" fmla="*/ 85 w 85"/>
                <a:gd name="T9" fmla="*/ 0 h 255"/>
                <a:gd name="T10" fmla="*/ 0 w 85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6" y="255"/>
                    <a:pt x="85" y="236"/>
                    <a:pt x="85" y="213"/>
                  </a:cubicBezTo>
                  <a:cubicBezTo>
                    <a:pt x="85" y="0"/>
                    <a:pt x="85" y="0"/>
                    <a:pt x="8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0" name="Freeform 518"/>
            <p:cNvSpPr>
              <a:spLocks/>
            </p:cNvSpPr>
            <p:nvPr/>
          </p:nvSpPr>
          <p:spPr bwMode="auto">
            <a:xfrm>
              <a:off x="4895" y="2929"/>
              <a:ext cx="156" cy="361"/>
            </a:xfrm>
            <a:custGeom>
              <a:avLst/>
              <a:gdLst>
                <a:gd name="T0" fmla="*/ 33 w 66"/>
                <a:gd name="T1" fmla="*/ 152 h 152"/>
                <a:gd name="T2" fmla="*/ 0 w 66"/>
                <a:gd name="T3" fmla="*/ 119 h 152"/>
                <a:gd name="T4" fmla="*/ 0 w 66"/>
                <a:gd name="T5" fmla="*/ 0 h 152"/>
                <a:gd name="T6" fmla="*/ 66 w 66"/>
                <a:gd name="T7" fmla="*/ 0 h 152"/>
                <a:gd name="T8" fmla="*/ 66 w 66"/>
                <a:gd name="T9" fmla="*/ 119 h 152"/>
                <a:gd name="T10" fmla="*/ 33 w 66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152">
                  <a:moveTo>
                    <a:pt x="33" y="152"/>
                  </a:moveTo>
                  <a:cubicBezTo>
                    <a:pt x="15" y="152"/>
                    <a:pt x="0" y="137"/>
                    <a:pt x="0" y="1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37"/>
                    <a:pt x="52" y="152"/>
                    <a:pt x="33" y="152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1" name="Freeform 519"/>
            <p:cNvSpPr>
              <a:spLocks/>
            </p:cNvSpPr>
            <p:nvPr/>
          </p:nvSpPr>
          <p:spPr bwMode="auto">
            <a:xfrm>
              <a:off x="5196" y="2706"/>
              <a:ext cx="199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9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2" name="Freeform 520"/>
            <p:cNvSpPr>
              <a:spLocks/>
            </p:cNvSpPr>
            <p:nvPr/>
          </p:nvSpPr>
          <p:spPr bwMode="auto">
            <a:xfrm>
              <a:off x="5217" y="3105"/>
              <a:ext cx="156" cy="185"/>
            </a:xfrm>
            <a:custGeom>
              <a:avLst/>
              <a:gdLst>
                <a:gd name="T0" fmla="*/ 33 w 66"/>
                <a:gd name="T1" fmla="*/ 78 h 78"/>
                <a:gd name="T2" fmla="*/ 0 w 66"/>
                <a:gd name="T3" fmla="*/ 45 h 78"/>
                <a:gd name="T4" fmla="*/ 0 w 66"/>
                <a:gd name="T5" fmla="*/ 0 h 78"/>
                <a:gd name="T6" fmla="*/ 66 w 66"/>
                <a:gd name="T7" fmla="*/ 0 h 78"/>
                <a:gd name="T8" fmla="*/ 66 w 66"/>
                <a:gd name="T9" fmla="*/ 45 h 78"/>
                <a:gd name="T10" fmla="*/ 33 w 66"/>
                <a:gd name="T11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78">
                  <a:moveTo>
                    <a:pt x="33" y="78"/>
                  </a:moveTo>
                  <a:cubicBezTo>
                    <a:pt x="15" y="78"/>
                    <a:pt x="0" y="63"/>
                    <a:pt x="0" y="4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6" y="63"/>
                    <a:pt x="51" y="78"/>
                    <a:pt x="33" y="7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3" name="Freeform 521"/>
            <p:cNvSpPr>
              <a:spLocks/>
            </p:cNvSpPr>
            <p:nvPr/>
          </p:nvSpPr>
          <p:spPr bwMode="auto">
            <a:xfrm>
              <a:off x="5518" y="2706"/>
              <a:ext cx="198" cy="605"/>
            </a:xfrm>
            <a:custGeom>
              <a:avLst/>
              <a:gdLst>
                <a:gd name="T0" fmla="*/ 0 w 84"/>
                <a:gd name="T1" fmla="*/ 0 h 255"/>
                <a:gd name="T2" fmla="*/ 0 w 84"/>
                <a:gd name="T3" fmla="*/ 213 h 255"/>
                <a:gd name="T4" fmla="*/ 42 w 84"/>
                <a:gd name="T5" fmla="*/ 255 h 255"/>
                <a:gd name="T6" fmla="*/ 84 w 84"/>
                <a:gd name="T7" fmla="*/ 213 h 255"/>
                <a:gd name="T8" fmla="*/ 84 w 84"/>
                <a:gd name="T9" fmla="*/ 0 h 255"/>
                <a:gd name="T10" fmla="*/ 0 w 84"/>
                <a:gd name="T11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5">
                  <a:moveTo>
                    <a:pt x="0" y="0"/>
                  </a:moveTo>
                  <a:cubicBezTo>
                    <a:pt x="0" y="213"/>
                    <a:pt x="0" y="213"/>
                    <a:pt x="0" y="213"/>
                  </a:cubicBezTo>
                  <a:cubicBezTo>
                    <a:pt x="0" y="236"/>
                    <a:pt x="18" y="255"/>
                    <a:pt x="42" y="255"/>
                  </a:cubicBezTo>
                  <a:cubicBezTo>
                    <a:pt x="65" y="255"/>
                    <a:pt x="84" y="236"/>
                    <a:pt x="84" y="213"/>
                  </a:cubicBezTo>
                  <a:cubicBezTo>
                    <a:pt x="84" y="0"/>
                    <a:pt x="84" y="0"/>
                    <a:pt x="8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4" name="Freeform 522"/>
            <p:cNvSpPr>
              <a:spLocks/>
            </p:cNvSpPr>
            <p:nvPr/>
          </p:nvSpPr>
          <p:spPr bwMode="auto">
            <a:xfrm>
              <a:off x="5539" y="2806"/>
              <a:ext cx="156" cy="484"/>
            </a:xfrm>
            <a:custGeom>
              <a:avLst/>
              <a:gdLst>
                <a:gd name="T0" fmla="*/ 33 w 66"/>
                <a:gd name="T1" fmla="*/ 204 h 204"/>
                <a:gd name="T2" fmla="*/ 0 w 66"/>
                <a:gd name="T3" fmla="*/ 171 h 204"/>
                <a:gd name="T4" fmla="*/ 0 w 66"/>
                <a:gd name="T5" fmla="*/ 0 h 204"/>
                <a:gd name="T6" fmla="*/ 66 w 66"/>
                <a:gd name="T7" fmla="*/ 0 h 204"/>
                <a:gd name="T8" fmla="*/ 66 w 66"/>
                <a:gd name="T9" fmla="*/ 171 h 204"/>
                <a:gd name="T10" fmla="*/ 33 w 66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204">
                  <a:moveTo>
                    <a:pt x="33" y="204"/>
                  </a:moveTo>
                  <a:cubicBezTo>
                    <a:pt x="15" y="204"/>
                    <a:pt x="0" y="189"/>
                    <a:pt x="0" y="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71"/>
                    <a:pt x="66" y="171"/>
                    <a:pt x="66" y="171"/>
                  </a:cubicBezTo>
                  <a:cubicBezTo>
                    <a:pt x="66" y="189"/>
                    <a:pt x="51" y="204"/>
                    <a:pt x="33" y="204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5" name="Freeform 523"/>
            <p:cNvSpPr>
              <a:spLocks/>
            </p:cNvSpPr>
            <p:nvPr/>
          </p:nvSpPr>
          <p:spPr bwMode="auto">
            <a:xfrm>
              <a:off x="3063" y="2732"/>
              <a:ext cx="831" cy="719"/>
            </a:xfrm>
            <a:custGeom>
              <a:avLst/>
              <a:gdLst>
                <a:gd name="T0" fmla="*/ 297 w 351"/>
                <a:gd name="T1" fmla="*/ 0 h 303"/>
                <a:gd name="T2" fmla="*/ 54 w 351"/>
                <a:gd name="T3" fmla="*/ 0 h 303"/>
                <a:gd name="T4" fmla="*/ 0 w 351"/>
                <a:gd name="T5" fmla="*/ 127 h 303"/>
                <a:gd name="T6" fmla="*/ 176 w 351"/>
                <a:gd name="T7" fmla="*/ 303 h 303"/>
                <a:gd name="T8" fmla="*/ 351 w 351"/>
                <a:gd name="T9" fmla="*/ 127 h 303"/>
                <a:gd name="T10" fmla="*/ 297 w 351"/>
                <a:gd name="T11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03">
                  <a:moveTo>
                    <a:pt x="297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0" y="32"/>
                    <a:pt x="0" y="77"/>
                    <a:pt x="0" y="127"/>
                  </a:cubicBezTo>
                  <a:cubicBezTo>
                    <a:pt x="0" y="224"/>
                    <a:pt x="79" y="303"/>
                    <a:pt x="176" y="303"/>
                  </a:cubicBezTo>
                  <a:cubicBezTo>
                    <a:pt x="272" y="303"/>
                    <a:pt x="351" y="224"/>
                    <a:pt x="351" y="127"/>
                  </a:cubicBezTo>
                  <a:cubicBezTo>
                    <a:pt x="351" y="77"/>
                    <a:pt x="331" y="32"/>
                    <a:pt x="2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6" name="Freeform 524"/>
            <p:cNvSpPr>
              <a:spLocks/>
            </p:cNvSpPr>
            <p:nvPr/>
          </p:nvSpPr>
          <p:spPr bwMode="auto">
            <a:xfrm>
              <a:off x="3804" y="3145"/>
              <a:ext cx="76" cy="109"/>
            </a:xfrm>
            <a:custGeom>
              <a:avLst/>
              <a:gdLst>
                <a:gd name="T0" fmla="*/ 31 w 32"/>
                <a:gd name="T1" fmla="*/ 1 h 46"/>
                <a:gd name="T2" fmla="*/ 20 w 32"/>
                <a:gd name="T3" fmla="*/ 6 h 46"/>
                <a:gd name="T4" fmla="*/ 11 w 32"/>
                <a:gd name="T5" fmla="*/ 14 h 46"/>
                <a:gd name="T6" fmla="*/ 1 w 32"/>
                <a:gd name="T7" fmla="*/ 28 h 46"/>
                <a:gd name="T8" fmla="*/ 9 w 32"/>
                <a:gd name="T9" fmla="*/ 44 h 46"/>
                <a:gd name="T10" fmla="*/ 23 w 32"/>
                <a:gd name="T11" fmla="*/ 25 h 46"/>
                <a:gd name="T12" fmla="*/ 31 w 32"/>
                <a:gd name="T13" fmla="*/ 1 h 46"/>
                <a:gd name="T14" fmla="*/ 31 w 32"/>
                <a:gd name="T15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6">
                  <a:moveTo>
                    <a:pt x="31" y="1"/>
                  </a:moveTo>
                  <a:cubicBezTo>
                    <a:pt x="28" y="1"/>
                    <a:pt x="22" y="4"/>
                    <a:pt x="20" y="6"/>
                  </a:cubicBezTo>
                  <a:cubicBezTo>
                    <a:pt x="18" y="8"/>
                    <a:pt x="11" y="12"/>
                    <a:pt x="11" y="14"/>
                  </a:cubicBezTo>
                  <a:cubicBezTo>
                    <a:pt x="11" y="15"/>
                    <a:pt x="1" y="23"/>
                    <a:pt x="1" y="28"/>
                  </a:cubicBezTo>
                  <a:cubicBezTo>
                    <a:pt x="0" y="33"/>
                    <a:pt x="2" y="46"/>
                    <a:pt x="9" y="44"/>
                  </a:cubicBezTo>
                  <a:cubicBezTo>
                    <a:pt x="17" y="42"/>
                    <a:pt x="20" y="32"/>
                    <a:pt x="23" y="25"/>
                  </a:cubicBezTo>
                  <a:cubicBezTo>
                    <a:pt x="24" y="22"/>
                    <a:pt x="32" y="0"/>
                    <a:pt x="31" y="1"/>
                  </a:cubicBezTo>
                  <a:cubicBezTo>
                    <a:pt x="28" y="1"/>
                    <a:pt x="31" y="0"/>
                    <a:pt x="31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7" name="Freeform 525"/>
            <p:cNvSpPr>
              <a:spLocks/>
            </p:cNvSpPr>
            <p:nvPr/>
          </p:nvSpPr>
          <p:spPr bwMode="auto">
            <a:xfrm>
              <a:off x="3485" y="2408"/>
              <a:ext cx="35" cy="87"/>
            </a:xfrm>
            <a:custGeom>
              <a:avLst/>
              <a:gdLst>
                <a:gd name="T0" fmla="*/ 12 w 15"/>
                <a:gd name="T1" fmla="*/ 0 h 37"/>
                <a:gd name="T2" fmla="*/ 7 w 15"/>
                <a:gd name="T3" fmla="*/ 7 h 37"/>
                <a:gd name="T4" fmla="*/ 3 w 15"/>
                <a:gd name="T5" fmla="*/ 14 h 37"/>
                <a:gd name="T6" fmla="*/ 1 w 15"/>
                <a:gd name="T7" fmla="*/ 26 h 37"/>
                <a:gd name="T8" fmla="*/ 11 w 15"/>
                <a:gd name="T9" fmla="*/ 34 h 37"/>
                <a:gd name="T10" fmla="*/ 14 w 15"/>
                <a:gd name="T11" fmla="*/ 18 h 37"/>
                <a:gd name="T12" fmla="*/ 12 w 15"/>
                <a:gd name="T13" fmla="*/ 0 h 37"/>
                <a:gd name="T14" fmla="*/ 12 w 15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2" y="0"/>
                  </a:moveTo>
                  <a:cubicBezTo>
                    <a:pt x="10" y="1"/>
                    <a:pt x="8" y="5"/>
                    <a:pt x="7" y="7"/>
                  </a:cubicBezTo>
                  <a:cubicBezTo>
                    <a:pt x="7" y="8"/>
                    <a:pt x="3" y="13"/>
                    <a:pt x="3" y="14"/>
                  </a:cubicBezTo>
                  <a:cubicBezTo>
                    <a:pt x="4" y="15"/>
                    <a:pt x="0" y="23"/>
                    <a:pt x="1" y="26"/>
                  </a:cubicBezTo>
                  <a:cubicBezTo>
                    <a:pt x="2" y="29"/>
                    <a:pt x="7" y="37"/>
                    <a:pt x="11" y="34"/>
                  </a:cubicBezTo>
                  <a:cubicBezTo>
                    <a:pt x="15" y="30"/>
                    <a:pt x="14" y="23"/>
                    <a:pt x="14" y="18"/>
                  </a:cubicBezTo>
                  <a:cubicBezTo>
                    <a:pt x="14" y="15"/>
                    <a:pt x="13" y="0"/>
                    <a:pt x="12" y="0"/>
                  </a:cubicBezTo>
                  <a:cubicBezTo>
                    <a:pt x="11" y="1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8" name="Freeform 526"/>
            <p:cNvSpPr>
              <a:spLocks/>
            </p:cNvSpPr>
            <p:nvPr/>
          </p:nvSpPr>
          <p:spPr bwMode="auto">
            <a:xfrm>
              <a:off x="3040" y="2725"/>
              <a:ext cx="293" cy="626"/>
            </a:xfrm>
            <a:custGeom>
              <a:avLst/>
              <a:gdLst>
                <a:gd name="T0" fmla="*/ 63 w 124"/>
                <a:gd name="T1" fmla="*/ 182 h 264"/>
                <a:gd name="T2" fmla="*/ 70 w 124"/>
                <a:gd name="T3" fmla="*/ 191 h 264"/>
                <a:gd name="T4" fmla="*/ 72 w 124"/>
                <a:gd name="T5" fmla="*/ 202 h 264"/>
                <a:gd name="T6" fmla="*/ 71 w 124"/>
                <a:gd name="T7" fmla="*/ 229 h 264"/>
                <a:gd name="T8" fmla="*/ 71 w 124"/>
                <a:gd name="T9" fmla="*/ 247 h 264"/>
                <a:gd name="T10" fmla="*/ 84 w 124"/>
                <a:gd name="T11" fmla="*/ 263 h 264"/>
                <a:gd name="T12" fmla="*/ 85 w 124"/>
                <a:gd name="T13" fmla="*/ 247 h 264"/>
                <a:gd name="T14" fmla="*/ 85 w 124"/>
                <a:gd name="T15" fmla="*/ 236 h 264"/>
                <a:gd name="T16" fmla="*/ 94 w 124"/>
                <a:gd name="T17" fmla="*/ 227 h 264"/>
                <a:gd name="T18" fmla="*/ 99 w 124"/>
                <a:gd name="T19" fmla="*/ 220 h 264"/>
                <a:gd name="T20" fmla="*/ 104 w 124"/>
                <a:gd name="T21" fmla="*/ 211 h 264"/>
                <a:gd name="T22" fmla="*/ 109 w 124"/>
                <a:gd name="T23" fmla="*/ 202 h 264"/>
                <a:gd name="T24" fmla="*/ 115 w 124"/>
                <a:gd name="T25" fmla="*/ 191 h 264"/>
                <a:gd name="T26" fmla="*/ 124 w 124"/>
                <a:gd name="T27" fmla="*/ 172 h 264"/>
                <a:gd name="T28" fmla="*/ 109 w 124"/>
                <a:gd name="T29" fmla="*/ 160 h 264"/>
                <a:gd name="T30" fmla="*/ 100 w 124"/>
                <a:gd name="T31" fmla="*/ 153 h 264"/>
                <a:gd name="T32" fmla="*/ 89 w 124"/>
                <a:gd name="T33" fmla="*/ 143 h 264"/>
                <a:gd name="T34" fmla="*/ 69 w 124"/>
                <a:gd name="T35" fmla="*/ 134 h 264"/>
                <a:gd name="T36" fmla="*/ 54 w 124"/>
                <a:gd name="T37" fmla="*/ 136 h 264"/>
                <a:gd name="T38" fmla="*/ 42 w 124"/>
                <a:gd name="T39" fmla="*/ 120 h 264"/>
                <a:gd name="T40" fmla="*/ 39 w 124"/>
                <a:gd name="T41" fmla="*/ 106 h 264"/>
                <a:gd name="T42" fmla="*/ 48 w 124"/>
                <a:gd name="T43" fmla="*/ 106 h 264"/>
                <a:gd name="T44" fmla="*/ 58 w 124"/>
                <a:gd name="T45" fmla="*/ 112 h 264"/>
                <a:gd name="T46" fmla="*/ 63 w 124"/>
                <a:gd name="T47" fmla="*/ 97 h 264"/>
                <a:gd name="T48" fmla="*/ 75 w 124"/>
                <a:gd name="T49" fmla="*/ 81 h 264"/>
                <a:gd name="T50" fmla="*/ 79 w 124"/>
                <a:gd name="T51" fmla="*/ 75 h 264"/>
                <a:gd name="T52" fmla="*/ 88 w 124"/>
                <a:gd name="T53" fmla="*/ 73 h 264"/>
                <a:gd name="T54" fmla="*/ 89 w 124"/>
                <a:gd name="T55" fmla="*/ 64 h 264"/>
                <a:gd name="T56" fmla="*/ 95 w 124"/>
                <a:gd name="T57" fmla="*/ 62 h 264"/>
                <a:gd name="T58" fmla="*/ 95 w 124"/>
                <a:gd name="T59" fmla="*/ 69 h 264"/>
                <a:gd name="T60" fmla="*/ 101 w 124"/>
                <a:gd name="T61" fmla="*/ 70 h 264"/>
                <a:gd name="T62" fmla="*/ 95 w 124"/>
                <a:gd name="T63" fmla="*/ 53 h 264"/>
                <a:gd name="T64" fmla="*/ 86 w 124"/>
                <a:gd name="T65" fmla="*/ 42 h 264"/>
                <a:gd name="T66" fmla="*/ 72 w 124"/>
                <a:gd name="T67" fmla="*/ 33 h 264"/>
                <a:gd name="T68" fmla="*/ 66 w 124"/>
                <a:gd name="T69" fmla="*/ 55 h 264"/>
                <a:gd name="T70" fmla="*/ 63 w 124"/>
                <a:gd name="T71" fmla="*/ 50 h 264"/>
                <a:gd name="T72" fmla="*/ 58 w 124"/>
                <a:gd name="T73" fmla="*/ 49 h 264"/>
                <a:gd name="T74" fmla="*/ 51 w 124"/>
                <a:gd name="T75" fmla="*/ 39 h 264"/>
                <a:gd name="T76" fmla="*/ 69 w 124"/>
                <a:gd name="T77" fmla="*/ 15 h 264"/>
                <a:gd name="T78" fmla="*/ 80 w 124"/>
                <a:gd name="T79" fmla="*/ 25 h 264"/>
                <a:gd name="T80" fmla="*/ 89 w 124"/>
                <a:gd name="T81" fmla="*/ 26 h 264"/>
                <a:gd name="T82" fmla="*/ 94 w 124"/>
                <a:gd name="T83" fmla="*/ 20 h 264"/>
                <a:gd name="T84" fmla="*/ 89 w 124"/>
                <a:gd name="T85" fmla="*/ 15 h 264"/>
                <a:gd name="T86" fmla="*/ 84 w 124"/>
                <a:gd name="T87" fmla="*/ 10 h 264"/>
                <a:gd name="T88" fmla="*/ 71 w 124"/>
                <a:gd name="T89" fmla="*/ 5 h 264"/>
                <a:gd name="T90" fmla="*/ 64 w 124"/>
                <a:gd name="T91" fmla="*/ 7 h 264"/>
                <a:gd name="T92" fmla="*/ 64 w 124"/>
                <a:gd name="T93" fmla="*/ 19 h 264"/>
                <a:gd name="T94" fmla="*/ 60 w 124"/>
                <a:gd name="T95" fmla="*/ 13 h 264"/>
                <a:gd name="T96" fmla="*/ 53 w 124"/>
                <a:gd name="T97" fmla="*/ 18 h 264"/>
                <a:gd name="T98" fmla="*/ 50 w 124"/>
                <a:gd name="T99" fmla="*/ 17 h 264"/>
                <a:gd name="T100" fmla="*/ 45 w 124"/>
                <a:gd name="T101" fmla="*/ 24 h 264"/>
                <a:gd name="T102" fmla="*/ 32 w 124"/>
                <a:gd name="T103" fmla="*/ 43 h 264"/>
                <a:gd name="T104" fmla="*/ 17 w 124"/>
                <a:gd name="T105" fmla="*/ 115 h 264"/>
                <a:gd name="T106" fmla="*/ 17 w 124"/>
                <a:gd name="T107" fmla="*/ 110 h 264"/>
                <a:gd name="T108" fmla="*/ 22 w 124"/>
                <a:gd name="T109" fmla="*/ 119 h 264"/>
                <a:gd name="T110" fmla="*/ 32 w 124"/>
                <a:gd name="T111" fmla="*/ 129 h 264"/>
                <a:gd name="T112" fmla="*/ 53 w 124"/>
                <a:gd name="T113" fmla="*/ 142 h 264"/>
                <a:gd name="T114" fmla="*/ 57 w 124"/>
                <a:gd name="T115" fmla="*/ 160 h 264"/>
                <a:gd name="T116" fmla="*/ 59 w 124"/>
                <a:gd name="T117" fmla="*/ 171 h 264"/>
                <a:gd name="T118" fmla="*/ 63 w 124"/>
                <a:gd name="T119" fmla="*/ 182 h 264"/>
                <a:gd name="T120" fmla="*/ 63 w 124"/>
                <a:gd name="T121" fmla="*/ 182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4" h="264">
                  <a:moveTo>
                    <a:pt x="63" y="182"/>
                  </a:moveTo>
                  <a:cubicBezTo>
                    <a:pt x="63" y="183"/>
                    <a:pt x="69" y="189"/>
                    <a:pt x="70" y="191"/>
                  </a:cubicBezTo>
                  <a:cubicBezTo>
                    <a:pt x="72" y="194"/>
                    <a:pt x="71" y="198"/>
                    <a:pt x="72" y="202"/>
                  </a:cubicBezTo>
                  <a:cubicBezTo>
                    <a:pt x="75" y="210"/>
                    <a:pt x="67" y="220"/>
                    <a:pt x="71" y="229"/>
                  </a:cubicBezTo>
                  <a:cubicBezTo>
                    <a:pt x="73" y="232"/>
                    <a:pt x="70" y="242"/>
                    <a:pt x="71" y="247"/>
                  </a:cubicBezTo>
                  <a:cubicBezTo>
                    <a:pt x="72" y="255"/>
                    <a:pt x="75" y="264"/>
                    <a:pt x="84" y="263"/>
                  </a:cubicBezTo>
                  <a:cubicBezTo>
                    <a:pt x="79" y="264"/>
                    <a:pt x="85" y="246"/>
                    <a:pt x="85" y="247"/>
                  </a:cubicBezTo>
                  <a:cubicBezTo>
                    <a:pt x="85" y="244"/>
                    <a:pt x="83" y="239"/>
                    <a:pt x="85" y="236"/>
                  </a:cubicBezTo>
                  <a:cubicBezTo>
                    <a:pt x="87" y="233"/>
                    <a:pt x="93" y="230"/>
                    <a:pt x="94" y="227"/>
                  </a:cubicBezTo>
                  <a:cubicBezTo>
                    <a:pt x="95" y="223"/>
                    <a:pt x="94" y="220"/>
                    <a:pt x="99" y="220"/>
                  </a:cubicBezTo>
                  <a:cubicBezTo>
                    <a:pt x="102" y="220"/>
                    <a:pt x="102" y="213"/>
                    <a:pt x="104" y="211"/>
                  </a:cubicBezTo>
                  <a:cubicBezTo>
                    <a:pt x="107" y="209"/>
                    <a:pt x="106" y="204"/>
                    <a:pt x="109" y="202"/>
                  </a:cubicBezTo>
                  <a:cubicBezTo>
                    <a:pt x="114" y="199"/>
                    <a:pt x="115" y="197"/>
                    <a:pt x="115" y="191"/>
                  </a:cubicBezTo>
                  <a:cubicBezTo>
                    <a:pt x="116" y="184"/>
                    <a:pt x="122" y="179"/>
                    <a:pt x="124" y="172"/>
                  </a:cubicBezTo>
                  <a:cubicBezTo>
                    <a:pt x="124" y="162"/>
                    <a:pt x="115" y="164"/>
                    <a:pt x="109" y="160"/>
                  </a:cubicBezTo>
                  <a:cubicBezTo>
                    <a:pt x="104" y="157"/>
                    <a:pt x="102" y="158"/>
                    <a:pt x="100" y="153"/>
                  </a:cubicBezTo>
                  <a:cubicBezTo>
                    <a:pt x="98" y="150"/>
                    <a:pt x="92" y="145"/>
                    <a:pt x="89" y="143"/>
                  </a:cubicBezTo>
                  <a:cubicBezTo>
                    <a:pt x="84" y="140"/>
                    <a:pt x="74" y="133"/>
                    <a:pt x="69" y="134"/>
                  </a:cubicBezTo>
                  <a:cubicBezTo>
                    <a:pt x="65" y="136"/>
                    <a:pt x="56" y="145"/>
                    <a:pt x="54" y="136"/>
                  </a:cubicBezTo>
                  <a:cubicBezTo>
                    <a:pt x="53" y="133"/>
                    <a:pt x="47" y="115"/>
                    <a:pt x="42" y="120"/>
                  </a:cubicBezTo>
                  <a:cubicBezTo>
                    <a:pt x="35" y="128"/>
                    <a:pt x="31" y="111"/>
                    <a:pt x="39" y="106"/>
                  </a:cubicBezTo>
                  <a:cubicBezTo>
                    <a:pt x="41" y="105"/>
                    <a:pt x="47" y="107"/>
                    <a:pt x="48" y="106"/>
                  </a:cubicBezTo>
                  <a:cubicBezTo>
                    <a:pt x="51" y="101"/>
                    <a:pt x="57" y="111"/>
                    <a:pt x="58" y="112"/>
                  </a:cubicBezTo>
                  <a:cubicBezTo>
                    <a:pt x="58" y="112"/>
                    <a:pt x="60" y="98"/>
                    <a:pt x="63" y="97"/>
                  </a:cubicBezTo>
                  <a:cubicBezTo>
                    <a:pt x="71" y="93"/>
                    <a:pt x="67" y="85"/>
                    <a:pt x="75" y="81"/>
                  </a:cubicBezTo>
                  <a:cubicBezTo>
                    <a:pt x="77" y="81"/>
                    <a:pt x="77" y="76"/>
                    <a:pt x="79" y="75"/>
                  </a:cubicBezTo>
                  <a:cubicBezTo>
                    <a:pt x="83" y="72"/>
                    <a:pt x="84" y="75"/>
                    <a:pt x="88" y="73"/>
                  </a:cubicBezTo>
                  <a:cubicBezTo>
                    <a:pt x="87" y="73"/>
                    <a:pt x="88" y="66"/>
                    <a:pt x="89" y="64"/>
                  </a:cubicBezTo>
                  <a:cubicBezTo>
                    <a:pt x="89" y="63"/>
                    <a:pt x="95" y="61"/>
                    <a:pt x="95" y="62"/>
                  </a:cubicBezTo>
                  <a:cubicBezTo>
                    <a:pt x="95" y="63"/>
                    <a:pt x="92" y="71"/>
                    <a:pt x="95" y="69"/>
                  </a:cubicBezTo>
                  <a:cubicBezTo>
                    <a:pt x="96" y="69"/>
                    <a:pt x="99" y="73"/>
                    <a:pt x="101" y="70"/>
                  </a:cubicBezTo>
                  <a:cubicBezTo>
                    <a:pt x="102" y="68"/>
                    <a:pt x="97" y="55"/>
                    <a:pt x="95" y="53"/>
                  </a:cubicBezTo>
                  <a:cubicBezTo>
                    <a:pt x="93" y="48"/>
                    <a:pt x="91" y="41"/>
                    <a:pt x="86" y="42"/>
                  </a:cubicBezTo>
                  <a:cubicBezTo>
                    <a:pt x="84" y="42"/>
                    <a:pt x="77" y="29"/>
                    <a:pt x="72" y="33"/>
                  </a:cubicBezTo>
                  <a:cubicBezTo>
                    <a:pt x="71" y="33"/>
                    <a:pt x="69" y="56"/>
                    <a:pt x="66" y="55"/>
                  </a:cubicBezTo>
                  <a:cubicBezTo>
                    <a:pt x="64" y="55"/>
                    <a:pt x="64" y="51"/>
                    <a:pt x="63" y="50"/>
                  </a:cubicBezTo>
                  <a:cubicBezTo>
                    <a:pt x="62" y="49"/>
                    <a:pt x="60" y="49"/>
                    <a:pt x="58" y="49"/>
                  </a:cubicBezTo>
                  <a:cubicBezTo>
                    <a:pt x="55" y="47"/>
                    <a:pt x="51" y="44"/>
                    <a:pt x="51" y="39"/>
                  </a:cubicBezTo>
                  <a:cubicBezTo>
                    <a:pt x="51" y="35"/>
                    <a:pt x="77" y="18"/>
                    <a:pt x="69" y="15"/>
                  </a:cubicBezTo>
                  <a:cubicBezTo>
                    <a:pt x="76" y="18"/>
                    <a:pt x="83" y="13"/>
                    <a:pt x="80" y="25"/>
                  </a:cubicBezTo>
                  <a:cubicBezTo>
                    <a:pt x="66" y="31"/>
                    <a:pt x="97" y="38"/>
                    <a:pt x="89" y="26"/>
                  </a:cubicBezTo>
                  <a:cubicBezTo>
                    <a:pt x="93" y="31"/>
                    <a:pt x="94" y="21"/>
                    <a:pt x="94" y="20"/>
                  </a:cubicBezTo>
                  <a:cubicBezTo>
                    <a:pt x="94" y="20"/>
                    <a:pt x="87" y="17"/>
                    <a:pt x="89" y="15"/>
                  </a:cubicBezTo>
                  <a:cubicBezTo>
                    <a:pt x="92" y="13"/>
                    <a:pt x="85" y="10"/>
                    <a:pt x="84" y="10"/>
                  </a:cubicBezTo>
                  <a:cubicBezTo>
                    <a:pt x="82" y="10"/>
                    <a:pt x="74" y="3"/>
                    <a:pt x="71" y="5"/>
                  </a:cubicBezTo>
                  <a:cubicBezTo>
                    <a:pt x="67" y="7"/>
                    <a:pt x="68" y="0"/>
                    <a:pt x="64" y="7"/>
                  </a:cubicBezTo>
                  <a:cubicBezTo>
                    <a:pt x="61" y="11"/>
                    <a:pt x="67" y="16"/>
                    <a:pt x="64" y="19"/>
                  </a:cubicBezTo>
                  <a:cubicBezTo>
                    <a:pt x="63" y="20"/>
                    <a:pt x="60" y="13"/>
                    <a:pt x="60" y="13"/>
                  </a:cubicBezTo>
                  <a:cubicBezTo>
                    <a:pt x="55" y="5"/>
                    <a:pt x="54" y="18"/>
                    <a:pt x="53" y="18"/>
                  </a:cubicBezTo>
                  <a:cubicBezTo>
                    <a:pt x="52" y="18"/>
                    <a:pt x="51" y="18"/>
                    <a:pt x="50" y="17"/>
                  </a:cubicBezTo>
                  <a:cubicBezTo>
                    <a:pt x="48" y="20"/>
                    <a:pt x="47" y="22"/>
                    <a:pt x="45" y="24"/>
                  </a:cubicBezTo>
                  <a:cubicBezTo>
                    <a:pt x="40" y="30"/>
                    <a:pt x="36" y="37"/>
                    <a:pt x="32" y="43"/>
                  </a:cubicBezTo>
                  <a:cubicBezTo>
                    <a:pt x="25" y="56"/>
                    <a:pt x="0" y="105"/>
                    <a:pt x="17" y="115"/>
                  </a:cubicBezTo>
                  <a:cubicBezTo>
                    <a:pt x="17" y="115"/>
                    <a:pt x="17" y="110"/>
                    <a:pt x="17" y="110"/>
                  </a:cubicBezTo>
                  <a:cubicBezTo>
                    <a:pt x="18" y="109"/>
                    <a:pt x="22" y="119"/>
                    <a:pt x="22" y="119"/>
                  </a:cubicBezTo>
                  <a:cubicBezTo>
                    <a:pt x="23" y="126"/>
                    <a:pt x="27" y="127"/>
                    <a:pt x="32" y="129"/>
                  </a:cubicBezTo>
                  <a:cubicBezTo>
                    <a:pt x="41" y="131"/>
                    <a:pt x="46" y="138"/>
                    <a:pt x="53" y="142"/>
                  </a:cubicBezTo>
                  <a:cubicBezTo>
                    <a:pt x="62" y="147"/>
                    <a:pt x="59" y="150"/>
                    <a:pt x="57" y="160"/>
                  </a:cubicBezTo>
                  <a:cubicBezTo>
                    <a:pt x="56" y="163"/>
                    <a:pt x="59" y="171"/>
                    <a:pt x="59" y="171"/>
                  </a:cubicBezTo>
                  <a:cubicBezTo>
                    <a:pt x="56" y="171"/>
                    <a:pt x="63" y="182"/>
                    <a:pt x="63" y="182"/>
                  </a:cubicBezTo>
                  <a:cubicBezTo>
                    <a:pt x="63" y="182"/>
                    <a:pt x="64" y="182"/>
                    <a:pt x="63" y="18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69" name="Freeform 527"/>
            <p:cNvSpPr>
              <a:spLocks/>
            </p:cNvSpPr>
            <p:nvPr/>
          </p:nvSpPr>
          <p:spPr bwMode="auto">
            <a:xfrm>
              <a:off x="3238" y="29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0" name="Freeform 528"/>
            <p:cNvSpPr>
              <a:spLocks/>
            </p:cNvSpPr>
            <p:nvPr/>
          </p:nvSpPr>
          <p:spPr bwMode="auto">
            <a:xfrm>
              <a:off x="3193" y="2668"/>
              <a:ext cx="86" cy="60"/>
            </a:xfrm>
            <a:custGeom>
              <a:avLst/>
              <a:gdLst>
                <a:gd name="T0" fmla="*/ 7 w 36"/>
                <a:gd name="T1" fmla="*/ 25 h 25"/>
                <a:gd name="T2" fmla="*/ 21 w 36"/>
                <a:gd name="T3" fmla="*/ 13 h 25"/>
                <a:gd name="T4" fmla="*/ 36 w 36"/>
                <a:gd name="T5" fmla="*/ 0 h 25"/>
                <a:gd name="T6" fmla="*/ 22 w 36"/>
                <a:gd name="T7" fmla="*/ 8 h 25"/>
                <a:gd name="T8" fmla="*/ 0 w 36"/>
                <a:gd name="T9" fmla="*/ 25 h 25"/>
                <a:gd name="T10" fmla="*/ 7 w 36"/>
                <a:gd name="T11" fmla="*/ 25 h 25"/>
                <a:gd name="T12" fmla="*/ 7 w 36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25">
                  <a:moveTo>
                    <a:pt x="7" y="25"/>
                  </a:moveTo>
                  <a:cubicBezTo>
                    <a:pt x="15" y="23"/>
                    <a:pt x="13" y="16"/>
                    <a:pt x="21" y="13"/>
                  </a:cubicBezTo>
                  <a:cubicBezTo>
                    <a:pt x="25" y="12"/>
                    <a:pt x="34" y="0"/>
                    <a:pt x="36" y="0"/>
                  </a:cubicBezTo>
                  <a:cubicBezTo>
                    <a:pt x="33" y="0"/>
                    <a:pt x="25" y="7"/>
                    <a:pt x="22" y="8"/>
                  </a:cubicBezTo>
                  <a:cubicBezTo>
                    <a:pt x="14" y="13"/>
                    <a:pt x="7" y="19"/>
                    <a:pt x="0" y="25"/>
                  </a:cubicBezTo>
                  <a:cubicBezTo>
                    <a:pt x="3" y="25"/>
                    <a:pt x="5" y="25"/>
                    <a:pt x="7" y="25"/>
                  </a:cubicBezTo>
                  <a:cubicBezTo>
                    <a:pt x="9" y="24"/>
                    <a:pt x="6" y="25"/>
                    <a:pt x="7" y="25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1" name="Freeform 529"/>
            <p:cNvSpPr>
              <a:spLocks/>
            </p:cNvSpPr>
            <p:nvPr/>
          </p:nvSpPr>
          <p:spPr bwMode="auto">
            <a:xfrm>
              <a:off x="3361" y="2695"/>
              <a:ext cx="512" cy="571"/>
            </a:xfrm>
            <a:custGeom>
              <a:avLst/>
              <a:gdLst>
                <a:gd name="T0" fmla="*/ 79 w 216"/>
                <a:gd name="T1" fmla="*/ 208 h 241"/>
                <a:gd name="T2" fmla="*/ 88 w 216"/>
                <a:gd name="T3" fmla="*/ 174 h 241"/>
                <a:gd name="T4" fmla="*/ 96 w 216"/>
                <a:gd name="T5" fmla="*/ 149 h 241"/>
                <a:gd name="T6" fmla="*/ 97 w 216"/>
                <a:gd name="T7" fmla="*/ 146 h 241"/>
                <a:gd name="T8" fmla="*/ 100 w 216"/>
                <a:gd name="T9" fmla="*/ 117 h 241"/>
                <a:gd name="T10" fmla="*/ 119 w 216"/>
                <a:gd name="T11" fmla="*/ 127 h 241"/>
                <a:gd name="T12" fmla="*/ 140 w 216"/>
                <a:gd name="T13" fmla="*/ 155 h 241"/>
                <a:gd name="T14" fmla="*/ 162 w 216"/>
                <a:gd name="T15" fmla="*/ 142 h 241"/>
                <a:gd name="T16" fmla="*/ 177 w 216"/>
                <a:gd name="T17" fmla="*/ 165 h 241"/>
                <a:gd name="T18" fmla="*/ 184 w 216"/>
                <a:gd name="T19" fmla="*/ 147 h 241"/>
                <a:gd name="T20" fmla="*/ 192 w 216"/>
                <a:gd name="T21" fmla="*/ 131 h 241"/>
                <a:gd name="T22" fmla="*/ 197 w 216"/>
                <a:gd name="T23" fmla="*/ 105 h 241"/>
                <a:gd name="T24" fmla="*/ 205 w 216"/>
                <a:gd name="T25" fmla="*/ 107 h 241"/>
                <a:gd name="T26" fmla="*/ 216 w 216"/>
                <a:gd name="T27" fmla="*/ 85 h 241"/>
                <a:gd name="T28" fmla="*/ 172 w 216"/>
                <a:gd name="T29" fmla="*/ 17 h 241"/>
                <a:gd name="T30" fmla="*/ 129 w 216"/>
                <a:gd name="T31" fmla="*/ 22 h 241"/>
                <a:gd name="T32" fmla="*/ 102 w 216"/>
                <a:gd name="T33" fmla="*/ 29 h 241"/>
                <a:gd name="T34" fmla="*/ 86 w 216"/>
                <a:gd name="T35" fmla="*/ 31 h 241"/>
                <a:gd name="T36" fmla="*/ 67 w 216"/>
                <a:gd name="T37" fmla="*/ 26 h 241"/>
                <a:gd name="T38" fmla="*/ 41 w 216"/>
                <a:gd name="T39" fmla="*/ 40 h 241"/>
                <a:gd name="T40" fmla="*/ 38 w 216"/>
                <a:gd name="T41" fmla="*/ 64 h 241"/>
                <a:gd name="T42" fmla="*/ 24 w 216"/>
                <a:gd name="T43" fmla="*/ 54 h 241"/>
                <a:gd name="T44" fmla="*/ 21 w 216"/>
                <a:gd name="T45" fmla="*/ 63 h 241"/>
                <a:gd name="T46" fmla="*/ 27 w 216"/>
                <a:gd name="T47" fmla="*/ 75 h 241"/>
                <a:gd name="T48" fmla="*/ 25 w 216"/>
                <a:gd name="T49" fmla="*/ 87 h 241"/>
                <a:gd name="T50" fmla="*/ 14 w 216"/>
                <a:gd name="T51" fmla="*/ 101 h 241"/>
                <a:gd name="T52" fmla="*/ 32 w 216"/>
                <a:gd name="T53" fmla="*/ 92 h 241"/>
                <a:gd name="T54" fmla="*/ 43 w 216"/>
                <a:gd name="T55" fmla="*/ 93 h 241"/>
                <a:gd name="T56" fmla="*/ 49 w 216"/>
                <a:gd name="T57" fmla="*/ 89 h 241"/>
                <a:gd name="T58" fmla="*/ 62 w 216"/>
                <a:gd name="T59" fmla="*/ 96 h 241"/>
                <a:gd name="T60" fmla="*/ 76 w 216"/>
                <a:gd name="T61" fmla="*/ 106 h 241"/>
                <a:gd name="T62" fmla="*/ 52 w 216"/>
                <a:gd name="T63" fmla="*/ 113 h 241"/>
                <a:gd name="T64" fmla="*/ 29 w 216"/>
                <a:gd name="T65" fmla="*/ 104 h 241"/>
                <a:gd name="T66" fmla="*/ 11 w 216"/>
                <a:gd name="T67" fmla="*/ 120 h 241"/>
                <a:gd name="T68" fmla="*/ 16 w 216"/>
                <a:gd name="T69" fmla="*/ 163 h 241"/>
                <a:gd name="T70" fmla="*/ 40 w 216"/>
                <a:gd name="T71" fmla="*/ 177 h 241"/>
                <a:gd name="T72" fmla="*/ 45 w 216"/>
                <a:gd name="T73" fmla="*/ 210 h 241"/>
                <a:gd name="T74" fmla="*/ 63 w 216"/>
                <a:gd name="T75" fmla="*/ 23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241">
                  <a:moveTo>
                    <a:pt x="63" y="233"/>
                  </a:moveTo>
                  <a:cubicBezTo>
                    <a:pt x="71" y="228"/>
                    <a:pt x="76" y="215"/>
                    <a:pt x="79" y="208"/>
                  </a:cubicBezTo>
                  <a:cubicBezTo>
                    <a:pt x="81" y="203"/>
                    <a:pt x="83" y="199"/>
                    <a:pt x="84" y="193"/>
                  </a:cubicBezTo>
                  <a:cubicBezTo>
                    <a:pt x="86" y="187"/>
                    <a:pt x="84" y="179"/>
                    <a:pt x="88" y="174"/>
                  </a:cubicBezTo>
                  <a:cubicBezTo>
                    <a:pt x="90" y="170"/>
                    <a:pt x="94" y="166"/>
                    <a:pt x="96" y="162"/>
                  </a:cubicBezTo>
                  <a:cubicBezTo>
                    <a:pt x="98" y="160"/>
                    <a:pt x="101" y="144"/>
                    <a:pt x="96" y="149"/>
                  </a:cubicBezTo>
                  <a:cubicBezTo>
                    <a:pt x="90" y="156"/>
                    <a:pt x="79" y="130"/>
                    <a:pt x="78" y="126"/>
                  </a:cubicBezTo>
                  <a:cubicBezTo>
                    <a:pt x="79" y="133"/>
                    <a:pt x="90" y="147"/>
                    <a:pt x="97" y="146"/>
                  </a:cubicBezTo>
                  <a:cubicBezTo>
                    <a:pt x="103" y="145"/>
                    <a:pt x="121" y="130"/>
                    <a:pt x="108" y="126"/>
                  </a:cubicBezTo>
                  <a:cubicBezTo>
                    <a:pt x="106" y="125"/>
                    <a:pt x="98" y="120"/>
                    <a:pt x="100" y="117"/>
                  </a:cubicBezTo>
                  <a:cubicBezTo>
                    <a:pt x="102" y="113"/>
                    <a:pt x="110" y="125"/>
                    <a:pt x="110" y="127"/>
                  </a:cubicBezTo>
                  <a:cubicBezTo>
                    <a:pt x="111" y="128"/>
                    <a:pt x="118" y="127"/>
                    <a:pt x="119" y="127"/>
                  </a:cubicBezTo>
                  <a:cubicBezTo>
                    <a:pt x="127" y="126"/>
                    <a:pt x="123" y="132"/>
                    <a:pt x="128" y="133"/>
                  </a:cubicBezTo>
                  <a:cubicBezTo>
                    <a:pt x="130" y="134"/>
                    <a:pt x="138" y="159"/>
                    <a:pt x="140" y="155"/>
                  </a:cubicBezTo>
                  <a:cubicBezTo>
                    <a:pt x="144" y="148"/>
                    <a:pt x="146" y="138"/>
                    <a:pt x="153" y="134"/>
                  </a:cubicBezTo>
                  <a:cubicBezTo>
                    <a:pt x="160" y="129"/>
                    <a:pt x="159" y="139"/>
                    <a:pt x="162" y="142"/>
                  </a:cubicBezTo>
                  <a:cubicBezTo>
                    <a:pt x="164" y="145"/>
                    <a:pt x="171" y="148"/>
                    <a:pt x="169" y="153"/>
                  </a:cubicBezTo>
                  <a:cubicBezTo>
                    <a:pt x="167" y="157"/>
                    <a:pt x="175" y="167"/>
                    <a:pt x="177" y="165"/>
                  </a:cubicBezTo>
                  <a:cubicBezTo>
                    <a:pt x="180" y="160"/>
                    <a:pt x="170" y="155"/>
                    <a:pt x="172" y="150"/>
                  </a:cubicBezTo>
                  <a:cubicBezTo>
                    <a:pt x="172" y="151"/>
                    <a:pt x="184" y="158"/>
                    <a:pt x="184" y="147"/>
                  </a:cubicBezTo>
                  <a:cubicBezTo>
                    <a:pt x="184" y="145"/>
                    <a:pt x="188" y="139"/>
                    <a:pt x="186" y="137"/>
                  </a:cubicBezTo>
                  <a:cubicBezTo>
                    <a:pt x="185" y="133"/>
                    <a:pt x="190" y="133"/>
                    <a:pt x="192" y="131"/>
                  </a:cubicBezTo>
                  <a:cubicBezTo>
                    <a:pt x="196" y="126"/>
                    <a:pt x="202" y="120"/>
                    <a:pt x="200" y="114"/>
                  </a:cubicBezTo>
                  <a:cubicBezTo>
                    <a:pt x="199" y="111"/>
                    <a:pt x="197" y="108"/>
                    <a:pt x="197" y="105"/>
                  </a:cubicBezTo>
                  <a:cubicBezTo>
                    <a:pt x="196" y="102"/>
                    <a:pt x="201" y="102"/>
                    <a:pt x="200" y="99"/>
                  </a:cubicBezTo>
                  <a:cubicBezTo>
                    <a:pt x="200" y="99"/>
                    <a:pt x="205" y="107"/>
                    <a:pt x="205" y="107"/>
                  </a:cubicBezTo>
                  <a:cubicBezTo>
                    <a:pt x="209" y="108"/>
                    <a:pt x="210" y="93"/>
                    <a:pt x="211" y="92"/>
                  </a:cubicBezTo>
                  <a:cubicBezTo>
                    <a:pt x="212" y="90"/>
                    <a:pt x="214" y="87"/>
                    <a:pt x="216" y="85"/>
                  </a:cubicBezTo>
                  <a:cubicBezTo>
                    <a:pt x="214" y="79"/>
                    <a:pt x="211" y="73"/>
                    <a:pt x="208" y="67"/>
                  </a:cubicBezTo>
                  <a:cubicBezTo>
                    <a:pt x="199" y="49"/>
                    <a:pt x="187" y="32"/>
                    <a:pt x="172" y="17"/>
                  </a:cubicBezTo>
                  <a:cubicBezTo>
                    <a:pt x="171" y="17"/>
                    <a:pt x="152" y="0"/>
                    <a:pt x="151" y="8"/>
                  </a:cubicBezTo>
                  <a:cubicBezTo>
                    <a:pt x="151" y="8"/>
                    <a:pt x="122" y="19"/>
                    <a:pt x="129" y="22"/>
                  </a:cubicBezTo>
                  <a:cubicBezTo>
                    <a:pt x="125" y="20"/>
                    <a:pt x="122" y="23"/>
                    <a:pt x="117" y="20"/>
                  </a:cubicBezTo>
                  <a:cubicBezTo>
                    <a:pt x="117" y="20"/>
                    <a:pt x="101" y="29"/>
                    <a:pt x="102" y="29"/>
                  </a:cubicBezTo>
                  <a:cubicBezTo>
                    <a:pt x="98" y="28"/>
                    <a:pt x="92" y="30"/>
                    <a:pt x="89" y="32"/>
                  </a:cubicBezTo>
                  <a:cubicBezTo>
                    <a:pt x="87" y="34"/>
                    <a:pt x="87" y="31"/>
                    <a:pt x="86" y="31"/>
                  </a:cubicBezTo>
                  <a:cubicBezTo>
                    <a:pt x="83" y="29"/>
                    <a:pt x="84" y="33"/>
                    <a:pt x="82" y="35"/>
                  </a:cubicBezTo>
                  <a:cubicBezTo>
                    <a:pt x="82" y="34"/>
                    <a:pt x="68" y="27"/>
                    <a:pt x="67" y="26"/>
                  </a:cubicBezTo>
                  <a:cubicBezTo>
                    <a:pt x="62" y="22"/>
                    <a:pt x="58" y="23"/>
                    <a:pt x="53" y="26"/>
                  </a:cubicBezTo>
                  <a:cubicBezTo>
                    <a:pt x="48" y="29"/>
                    <a:pt x="46" y="38"/>
                    <a:pt x="41" y="40"/>
                  </a:cubicBezTo>
                  <a:cubicBezTo>
                    <a:pt x="38" y="41"/>
                    <a:pt x="34" y="46"/>
                    <a:pt x="34" y="49"/>
                  </a:cubicBezTo>
                  <a:cubicBezTo>
                    <a:pt x="35" y="53"/>
                    <a:pt x="36" y="60"/>
                    <a:pt x="38" y="64"/>
                  </a:cubicBezTo>
                  <a:cubicBezTo>
                    <a:pt x="39" y="65"/>
                    <a:pt x="30" y="70"/>
                    <a:pt x="28" y="72"/>
                  </a:cubicBezTo>
                  <a:cubicBezTo>
                    <a:pt x="30" y="66"/>
                    <a:pt x="23" y="59"/>
                    <a:pt x="24" y="54"/>
                  </a:cubicBezTo>
                  <a:cubicBezTo>
                    <a:pt x="24" y="55"/>
                    <a:pt x="21" y="53"/>
                    <a:pt x="21" y="56"/>
                  </a:cubicBezTo>
                  <a:cubicBezTo>
                    <a:pt x="20" y="58"/>
                    <a:pt x="19" y="61"/>
                    <a:pt x="21" y="63"/>
                  </a:cubicBezTo>
                  <a:cubicBezTo>
                    <a:pt x="22" y="65"/>
                    <a:pt x="21" y="73"/>
                    <a:pt x="19" y="74"/>
                  </a:cubicBezTo>
                  <a:cubicBezTo>
                    <a:pt x="20" y="74"/>
                    <a:pt x="27" y="76"/>
                    <a:pt x="27" y="75"/>
                  </a:cubicBezTo>
                  <a:cubicBezTo>
                    <a:pt x="25" y="77"/>
                    <a:pt x="22" y="77"/>
                    <a:pt x="20" y="80"/>
                  </a:cubicBezTo>
                  <a:cubicBezTo>
                    <a:pt x="19" y="80"/>
                    <a:pt x="25" y="85"/>
                    <a:pt x="25" y="87"/>
                  </a:cubicBezTo>
                  <a:cubicBezTo>
                    <a:pt x="25" y="91"/>
                    <a:pt x="18" y="88"/>
                    <a:pt x="16" y="90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5" y="103"/>
                    <a:pt x="23" y="104"/>
                    <a:pt x="25" y="103"/>
                  </a:cubicBezTo>
                  <a:cubicBezTo>
                    <a:pt x="27" y="100"/>
                    <a:pt x="30" y="95"/>
                    <a:pt x="32" y="92"/>
                  </a:cubicBezTo>
                  <a:cubicBezTo>
                    <a:pt x="34" y="89"/>
                    <a:pt x="38" y="89"/>
                    <a:pt x="39" y="93"/>
                  </a:cubicBezTo>
                  <a:cubicBezTo>
                    <a:pt x="39" y="99"/>
                    <a:pt x="41" y="95"/>
                    <a:pt x="43" y="93"/>
                  </a:cubicBezTo>
                  <a:cubicBezTo>
                    <a:pt x="44" y="89"/>
                    <a:pt x="50" y="103"/>
                    <a:pt x="47" y="102"/>
                  </a:cubicBezTo>
                  <a:cubicBezTo>
                    <a:pt x="52" y="104"/>
                    <a:pt x="53" y="91"/>
                    <a:pt x="49" y="89"/>
                  </a:cubicBezTo>
                  <a:cubicBezTo>
                    <a:pt x="54" y="93"/>
                    <a:pt x="56" y="106"/>
                    <a:pt x="62" y="107"/>
                  </a:cubicBezTo>
                  <a:cubicBezTo>
                    <a:pt x="64" y="107"/>
                    <a:pt x="59" y="96"/>
                    <a:pt x="62" y="96"/>
                  </a:cubicBezTo>
                  <a:cubicBezTo>
                    <a:pt x="60" y="96"/>
                    <a:pt x="65" y="105"/>
                    <a:pt x="66" y="106"/>
                  </a:cubicBezTo>
                  <a:cubicBezTo>
                    <a:pt x="66" y="106"/>
                    <a:pt x="77" y="107"/>
                    <a:pt x="76" y="106"/>
                  </a:cubicBezTo>
                  <a:cubicBezTo>
                    <a:pt x="78" y="112"/>
                    <a:pt x="70" y="112"/>
                    <a:pt x="66" y="112"/>
                  </a:cubicBezTo>
                  <a:cubicBezTo>
                    <a:pt x="62" y="112"/>
                    <a:pt x="56" y="115"/>
                    <a:pt x="52" y="113"/>
                  </a:cubicBezTo>
                  <a:cubicBezTo>
                    <a:pt x="50" y="112"/>
                    <a:pt x="42" y="108"/>
                    <a:pt x="43" y="105"/>
                  </a:cubicBezTo>
                  <a:cubicBezTo>
                    <a:pt x="44" y="101"/>
                    <a:pt x="31" y="104"/>
                    <a:pt x="29" y="104"/>
                  </a:cubicBezTo>
                  <a:cubicBezTo>
                    <a:pt x="24" y="105"/>
                    <a:pt x="21" y="106"/>
                    <a:pt x="16" y="108"/>
                  </a:cubicBezTo>
                  <a:cubicBezTo>
                    <a:pt x="13" y="109"/>
                    <a:pt x="12" y="118"/>
                    <a:pt x="11" y="120"/>
                  </a:cubicBezTo>
                  <a:cubicBezTo>
                    <a:pt x="5" y="132"/>
                    <a:pt x="0" y="140"/>
                    <a:pt x="5" y="153"/>
                  </a:cubicBezTo>
                  <a:cubicBezTo>
                    <a:pt x="7" y="158"/>
                    <a:pt x="11" y="162"/>
                    <a:pt x="16" y="163"/>
                  </a:cubicBezTo>
                  <a:cubicBezTo>
                    <a:pt x="22" y="164"/>
                    <a:pt x="24" y="160"/>
                    <a:pt x="29" y="160"/>
                  </a:cubicBezTo>
                  <a:cubicBezTo>
                    <a:pt x="40" y="161"/>
                    <a:pt x="38" y="167"/>
                    <a:pt x="40" y="177"/>
                  </a:cubicBezTo>
                  <a:cubicBezTo>
                    <a:pt x="41" y="181"/>
                    <a:pt x="44" y="186"/>
                    <a:pt x="44" y="191"/>
                  </a:cubicBezTo>
                  <a:cubicBezTo>
                    <a:pt x="45" y="199"/>
                    <a:pt x="42" y="202"/>
                    <a:pt x="45" y="210"/>
                  </a:cubicBezTo>
                  <a:cubicBezTo>
                    <a:pt x="48" y="217"/>
                    <a:pt x="50" y="241"/>
                    <a:pt x="63" y="233"/>
                  </a:cubicBezTo>
                  <a:cubicBezTo>
                    <a:pt x="65" y="231"/>
                    <a:pt x="61" y="234"/>
                    <a:pt x="63" y="23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2" name="Freeform 530"/>
            <p:cNvSpPr>
              <a:spLocks/>
            </p:cNvSpPr>
            <p:nvPr/>
          </p:nvSpPr>
          <p:spPr bwMode="auto">
            <a:xfrm>
              <a:off x="3842" y="3036"/>
              <a:ext cx="35" cy="21"/>
            </a:xfrm>
            <a:custGeom>
              <a:avLst/>
              <a:gdLst>
                <a:gd name="T0" fmla="*/ 5 w 15"/>
                <a:gd name="T1" fmla="*/ 9 h 9"/>
                <a:gd name="T2" fmla="*/ 7 w 15"/>
                <a:gd name="T3" fmla="*/ 0 h 9"/>
                <a:gd name="T4" fmla="*/ 4 w 15"/>
                <a:gd name="T5" fmla="*/ 4 h 9"/>
                <a:gd name="T6" fmla="*/ 5 w 15"/>
                <a:gd name="T7" fmla="*/ 9 h 9"/>
                <a:gd name="T8" fmla="*/ 5 w 1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5" y="9"/>
                  </a:moveTo>
                  <a:cubicBezTo>
                    <a:pt x="5" y="9"/>
                    <a:pt x="15" y="4"/>
                    <a:pt x="7" y="0"/>
                  </a:cubicBezTo>
                  <a:cubicBezTo>
                    <a:pt x="6" y="0"/>
                    <a:pt x="5" y="3"/>
                    <a:pt x="4" y="4"/>
                  </a:cubicBezTo>
                  <a:cubicBezTo>
                    <a:pt x="0" y="6"/>
                    <a:pt x="4" y="7"/>
                    <a:pt x="5" y="9"/>
                  </a:cubicBezTo>
                  <a:cubicBezTo>
                    <a:pt x="5" y="9"/>
                    <a:pt x="5" y="8"/>
                    <a:pt x="5" y="9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3" name="Freeform 531"/>
            <p:cNvSpPr>
              <a:spLocks/>
            </p:cNvSpPr>
            <p:nvPr/>
          </p:nvSpPr>
          <p:spPr bwMode="auto">
            <a:xfrm>
              <a:off x="3830" y="3083"/>
              <a:ext cx="19" cy="36"/>
            </a:xfrm>
            <a:custGeom>
              <a:avLst/>
              <a:gdLst>
                <a:gd name="T0" fmla="*/ 8 w 8"/>
                <a:gd name="T1" fmla="*/ 7 h 15"/>
                <a:gd name="T2" fmla="*/ 2 w 8"/>
                <a:gd name="T3" fmla="*/ 8 h 15"/>
                <a:gd name="T4" fmla="*/ 7 w 8"/>
                <a:gd name="T5" fmla="*/ 13 h 15"/>
                <a:gd name="T6" fmla="*/ 8 w 8"/>
                <a:gd name="T7" fmla="*/ 7 h 15"/>
                <a:gd name="T8" fmla="*/ 8 w 8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8" y="7"/>
                  </a:moveTo>
                  <a:cubicBezTo>
                    <a:pt x="8" y="7"/>
                    <a:pt x="5" y="0"/>
                    <a:pt x="2" y="8"/>
                  </a:cubicBezTo>
                  <a:cubicBezTo>
                    <a:pt x="0" y="15"/>
                    <a:pt x="7" y="12"/>
                    <a:pt x="7" y="13"/>
                  </a:cubicBezTo>
                  <a:cubicBezTo>
                    <a:pt x="7" y="12"/>
                    <a:pt x="6" y="8"/>
                    <a:pt x="8" y="7"/>
                  </a:cubicBezTo>
                  <a:cubicBezTo>
                    <a:pt x="8" y="7"/>
                    <a:pt x="7" y="7"/>
                    <a:pt x="8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4" name="Freeform 532"/>
            <p:cNvSpPr>
              <a:spLocks/>
            </p:cNvSpPr>
            <p:nvPr/>
          </p:nvSpPr>
          <p:spPr bwMode="auto">
            <a:xfrm>
              <a:off x="3799" y="3053"/>
              <a:ext cx="38" cy="64"/>
            </a:xfrm>
            <a:custGeom>
              <a:avLst/>
              <a:gdLst>
                <a:gd name="T0" fmla="*/ 13 w 16"/>
                <a:gd name="T1" fmla="*/ 17 h 27"/>
                <a:gd name="T2" fmla="*/ 1 w 16"/>
                <a:gd name="T3" fmla="*/ 22 h 27"/>
                <a:gd name="T4" fmla="*/ 9 w 16"/>
                <a:gd name="T5" fmla="*/ 26 h 27"/>
                <a:gd name="T6" fmla="*/ 13 w 16"/>
                <a:gd name="T7" fmla="*/ 17 h 27"/>
                <a:gd name="T8" fmla="*/ 13 w 16"/>
                <a:gd name="T9" fmla="*/ 1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7">
                  <a:moveTo>
                    <a:pt x="13" y="17"/>
                  </a:moveTo>
                  <a:cubicBezTo>
                    <a:pt x="16" y="0"/>
                    <a:pt x="2" y="14"/>
                    <a:pt x="1" y="22"/>
                  </a:cubicBezTo>
                  <a:cubicBezTo>
                    <a:pt x="0" y="25"/>
                    <a:pt x="7" y="27"/>
                    <a:pt x="9" y="26"/>
                  </a:cubicBezTo>
                  <a:cubicBezTo>
                    <a:pt x="12" y="25"/>
                    <a:pt x="13" y="20"/>
                    <a:pt x="13" y="17"/>
                  </a:cubicBezTo>
                  <a:cubicBezTo>
                    <a:pt x="14" y="16"/>
                    <a:pt x="13" y="18"/>
                    <a:pt x="13" y="17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5" name="Freeform 533"/>
            <p:cNvSpPr>
              <a:spLocks/>
            </p:cNvSpPr>
            <p:nvPr/>
          </p:nvSpPr>
          <p:spPr bwMode="auto">
            <a:xfrm>
              <a:off x="3785" y="3121"/>
              <a:ext cx="33" cy="12"/>
            </a:xfrm>
            <a:custGeom>
              <a:avLst/>
              <a:gdLst>
                <a:gd name="T0" fmla="*/ 5 w 14"/>
                <a:gd name="T1" fmla="*/ 1 h 5"/>
                <a:gd name="T2" fmla="*/ 0 w 14"/>
                <a:gd name="T3" fmla="*/ 2 h 5"/>
                <a:gd name="T4" fmla="*/ 14 w 14"/>
                <a:gd name="T5" fmla="*/ 5 h 5"/>
                <a:gd name="T6" fmla="*/ 5 w 14"/>
                <a:gd name="T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5" y="1"/>
                  </a:moveTo>
                  <a:cubicBezTo>
                    <a:pt x="3" y="0"/>
                    <a:pt x="2" y="1"/>
                    <a:pt x="0" y="2"/>
                  </a:cubicBezTo>
                  <a:cubicBezTo>
                    <a:pt x="0" y="3"/>
                    <a:pt x="14" y="5"/>
                    <a:pt x="14" y="5"/>
                  </a:cubicBezTo>
                  <a:cubicBezTo>
                    <a:pt x="12" y="3"/>
                    <a:pt x="8" y="2"/>
                    <a:pt x="5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6" name="Freeform 534"/>
            <p:cNvSpPr>
              <a:spLocks/>
            </p:cNvSpPr>
            <p:nvPr/>
          </p:nvSpPr>
          <p:spPr bwMode="auto">
            <a:xfrm>
              <a:off x="3830" y="2991"/>
              <a:ext cx="7" cy="17"/>
            </a:xfrm>
            <a:custGeom>
              <a:avLst/>
              <a:gdLst>
                <a:gd name="T0" fmla="*/ 2 w 3"/>
                <a:gd name="T1" fmla="*/ 5 h 7"/>
                <a:gd name="T2" fmla="*/ 0 w 3"/>
                <a:gd name="T3" fmla="*/ 1 h 7"/>
                <a:gd name="T4" fmla="*/ 2 w 3"/>
                <a:gd name="T5" fmla="*/ 5 h 7"/>
                <a:gd name="T6" fmla="*/ 2 w 3"/>
                <a:gd name="T7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2" y="5"/>
                  </a:moveTo>
                  <a:cubicBezTo>
                    <a:pt x="3" y="4"/>
                    <a:pt x="1" y="0"/>
                    <a:pt x="0" y="1"/>
                  </a:cubicBezTo>
                  <a:cubicBezTo>
                    <a:pt x="0" y="2"/>
                    <a:pt x="0" y="7"/>
                    <a:pt x="2" y="5"/>
                  </a:cubicBezTo>
                  <a:cubicBezTo>
                    <a:pt x="3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7" name="Freeform 535"/>
            <p:cNvSpPr>
              <a:spLocks/>
            </p:cNvSpPr>
            <p:nvPr/>
          </p:nvSpPr>
          <p:spPr bwMode="auto">
            <a:xfrm>
              <a:off x="3828" y="3012"/>
              <a:ext cx="21" cy="17"/>
            </a:xfrm>
            <a:custGeom>
              <a:avLst/>
              <a:gdLst>
                <a:gd name="T0" fmla="*/ 8 w 9"/>
                <a:gd name="T1" fmla="*/ 4 h 7"/>
                <a:gd name="T2" fmla="*/ 5 w 9"/>
                <a:gd name="T3" fmla="*/ 7 h 7"/>
                <a:gd name="T4" fmla="*/ 8 w 9"/>
                <a:gd name="T5" fmla="*/ 4 h 7"/>
                <a:gd name="T6" fmla="*/ 8 w 9"/>
                <a:gd name="T7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8" y="4"/>
                  </a:moveTo>
                  <a:cubicBezTo>
                    <a:pt x="9" y="0"/>
                    <a:pt x="0" y="3"/>
                    <a:pt x="5" y="7"/>
                  </a:cubicBezTo>
                  <a:cubicBezTo>
                    <a:pt x="6" y="7"/>
                    <a:pt x="7" y="6"/>
                    <a:pt x="8" y="4"/>
                  </a:cubicBezTo>
                  <a:cubicBezTo>
                    <a:pt x="8" y="3"/>
                    <a:pt x="7" y="5"/>
                    <a:pt x="8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8" name="Freeform 536"/>
            <p:cNvSpPr>
              <a:spLocks/>
            </p:cNvSpPr>
            <p:nvPr/>
          </p:nvSpPr>
          <p:spPr bwMode="auto">
            <a:xfrm>
              <a:off x="3866" y="3091"/>
              <a:ext cx="16" cy="11"/>
            </a:xfrm>
            <a:custGeom>
              <a:avLst/>
              <a:gdLst>
                <a:gd name="T0" fmla="*/ 1 w 7"/>
                <a:gd name="T1" fmla="*/ 3 h 5"/>
                <a:gd name="T2" fmla="*/ 7 w 7"/>
                <a:gd name="T3" fmla="*/ 1 h 5"/>
                <a:gd name="T4" fmla="*/ 1 w 7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1" y="3"/>
                  </a:moveTo>
                  <a:cubicBezTo>
                    <a:pt x="3" y="5"/>
                    <a:pt x="7" y="4"/>
                    <a:pt x="7" y="1"/>
                  </a:cubicBezTo>
                  <a:cubicBezTo>
                    <a:pt x="5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79" name="Freeform 537"/>
            <p:cNvSpPr>
              <a:spLocks/>
            </p:cNvSpPr>
            <p:nvPr/>
          </p:nvSpPr>
          <p:spPr bwMode="auto">
            <a:xfrm>
              <a:off x="3858" y="2936"/>
              <a:ext cx="31" cy="29"/>
            </a:xfrm>
            <a:custGeom>
              <a:avLst/>
              <a:gdLst>
                <a:gd name="T0" fmla="*/ 2 w 13"/>
                <a:gd name="T1" fmla="*/ 5 h 12"/>
                <a:gd name="T2" fmla="*/ 1 w 13"/>
                <a:gd name="T3" fmla="*/ 11 h 12"/>
                <a:gd name="T4" fmla="*/ 7 w 13"/>
                <a:gd name="T5" fmla="*/ 8 h 12"/>
                <a:gd name="T6" fmla="*/ 11 w 13"/>
                <a:gd name="T7" fmla="*/ 0 h 12"/>
                <a:gd name="T8" fmla="*/ 2 w 13"/>
                <a:gd name="T9" fmla="*/ 5 h 12"/>
                <a:gd name="T10" fmla="*/ 2 w 13"/>
                <a:gd name="T1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2" y="5"/>
                  </a:moveTo>
                  <a:cubicBezTo>
                    <a:pt x="2" y="6"/>
                    <a:pt x="0" y="10"/>
                    <a:pt x="1" y="11"/>
                  </a:cubicBezTo>
                  <a:cubicBezTo>
                    <a:pt x="2" y="12"/>
                    <a:pt x="5" y="6"/>
                    <a:pt x="7" y="8"/>
                  </a:cubicBezTo>
                  <a:cubicBezTo>
                    <a:pt x="13" y="11"/>
                    <a:pt x="11" y="1"/>
                    <a:pt x="11" y="0"/>
                  </a:cubicBezTo>
                  <a:cubicBezTo>
                    <a:pt x="8" y="2"/>
                    <a:pt x="5" y="4"/>
                    <a:pt x="2" y="5"/>
                  </a:cubicBezTo>
                  <a:cubicBezTo>
                    <a:pt x="2" y="6"/>
                    <a:pt x="4" y="5"/>
                    <a:pt x="2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0" name="Freeform 538"/>
            <p:cNvSpPr>
              <a:spLocks/>
            </p:cNvSpPr>
            <p:nvPr/>
          </p:nvSpPr>
          <p:spPr bwMode="auto">
            <a:xfrm>
              <a:off x="3754" y="307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1" name="Freeform 539"/>
            <p:cNvSpPr>
              <a:spLocks/>
            </p:cNvSpPr>
            <p:nvPr/>
          </p:nvSpPr>
          <p:spPr bwMode="auto">
            <a:xfrm>
              <a:off x="3754" y="3074"/>
              <a:ext cx="36" cy="45"/>
            </a:xfrm>
            <a:custGeom>
              <a:avLst/>
              <a:gdLst>
                <a:gd name="T0" fmla="*/ 13 w 15"/>
                <a:gd name="T1" fmla="*/ 13 h 19"/>
                <a:gd name="T2" fmla="*/ 6 w 15"/>
                <a:gd name="T3" fmla="*/ 4 h 19"/>
                <a:gd name="T4" fmla="*/ 0 w 15"/>
                <a:gd name="T5" fmla="*/ 1 h 19"/>
                <a:gd name="T6" fmla="*/ 8 w 15"/>
                <a:gd name="T7" fmla="*/ 12 h 19"/>
                <a:gd name="T8" fmla="*/ 13 w 15"/>
                <a:gd name="T9" fmla="*/ 13 h 19"/>
                <a:gd name="T10" fmla="*/ 13 w 15"/>
                <a:gd name="T11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9">
                  <a:moveTo>
                    <a:pt x="13" y="13"/>
                  </a:moveTo>
                  <a:cubicBezTo>
                    <a:pt x="11" y="10"/>
                    <a:pt x="8" y="7"/>
                    <a:pt x="6" y="4"/>
                  </a:cubicBezTo>
                  <a:cubicBezTo>
                    <a:pt x="3" y="0"/>
                    <a:pt x="2" y="3"/>
                    <a:pt x="0" y="1"/>
                  </a:cubicBezTo>
                  <a:cubicBezTo>
                    <a:pt x="4" y="4"/>
                    <a:pt x="6" y="8"/>
                    <a:pt x="8" y="12"/>
                  </a:cubicBezTo>
                  <a:cubicBezTo>
                    <a:pt x="9" y="15"/>
                    <a:pt x="15" y="19"/>
                    <a:pt x="13" y="13"/>
                  </a:cubicBezTo>
                  <a:cubicBezTo>
                    <a:pt x="12" y="12"/>
                    <a:pt x="13" y="15"/>
                    <a:pt x="13" y="1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2" name="Freeform 540"/>
            <p:cNvSpPr>
              <a:spLocks/>
            </p:cNvSpPr>
            <p:nvPr/>
          </p:nvSpPr>
          <p:spPr bwMode="auto">
            <a:xfrm>
              <a:off x="3698" y="3053"/>
              <a:ext cx="11" cy="19"/>
            </a:xfrm>
            <a:custGeom>
              <a:avLst/>
              <a:gdLst>
                <a:gd name="T0" fmla="*/ 0 w 5"/>
                <a:gd name="T1" fmla="*/ 4 h 8"/>
                <a:gd name="T2" fmla="*/ 4 w 5"/>
                <a:gd name="T3" fmla="*/ 7 h 8"/>
                <a:gd name="T4" fmla="*/ 0 w 5"/>
                <a:gd name="T5" fmla="*/ 4 h 8"/>
                <a:gd name="T6" fmla="*/ 0 w 5"/>
                <a:gd name="T7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8">
                  <a:moveTo>
                    <a:pt x="0" y="4"/>
                  </a:moveTo>
                  <a:cubicBezTo>
                    <a:pt x="0" y="5"/>
                    <a:pt x="4" y="8"/>
                    <a:pt x="4" y="7"/>
                  </a:cubicBezTo>
                  <a:cubicBezTo>
                    <a:pt x="5" y="5"/>
                    <a:pt x="2" y="0"/>
                    <a:pt x="0" y="4"/>
                  </a:cubicBezTo>
                  <a:cubicBezTo>
                    <a:pt x="0" y="5"/>
                    <a:pt x="1" y="2"/>
                    <a:pt x="0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3" name="Freeform 541"/>
            <p:cNvSpPr>
              <a:spLocks/>
            </p:cNvSpPr>
            <p:nvPr/>
          </p:nvSpPr>
          <p:spPr bwMode="auto">
            <a:xfrm>
              <a:off x="3570" y="3152"/>
              <a:ext cx="26" cy="71"/>
            </a:xfrm>
            <a:custGeom>
              <a:avLst/>
              <a:gdLst>
                <a:gd name="T0" fmla="*/ 1 w 11"/>
                <a:gd name="T1" fmla="*/ 23 h 30"/>
                <a:gd name="T2" fmla="*/ 9 w 11"/>
                <a:gd name="T3" fmla="*/ 15 h 30"/>
                <a:gd name="T4" fmla="*/ 11 w 11"/>
                <a:gd name="T5" fmla="*/ 10 h 30"/>
                <a:gd name="T6" fmla="*/ 9 w 11"/>
                <a:gd name="T7" fmla="*/ 0 h 30"/>
                <a:gd name="T8" fmla="*/ 1 w 11"/>
                <a:gd name="T9" fmla="*/ 10 h 30"/>
                <a:gd name="T10" fmla="*/ 1 w 11"/>
                <a:gd name="T11" fmla="*/ 23 h 30"/>
                <a:gd name="T12" fmla="*/ 1 w 11"/>
                <a:gd name="T13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0">
                  <a:moveTo>
                    <a:pt x="1" y="23"/>
                  </a:moveTo>
                  <a:cubicBezTo>
                    <a:pt x="2" y="30"/>
                    <a:pt x="9" y="18"/>
                    <a:pt x="9" y="15"/>
                  </a:cubicBezTo>
                  <a:cubicBezTo>
                    <a:pt x="9" y="13"/>
                    <a:pt x="10" y="12"/>
                    <a:pt x="11" y="10"/>
                  </a:cubicBezTo>
                  <a:cubicBezTo>
                    <a:pt x="11" y="7"/>
                    <a:pt x="9" y="3"/>
                    <a:pt x="9" y="0"/>
                  </a:cubicBezTo>
                  <a:cubicBezTo>
                    <a:pt x="9" y="2"/>
                    <a:pt x="2" y="7"/>
                    <a:pt x="1" y="10"/>
                  </a:cubicBezTo>
                  <a:cubicBezTo>
                    <a:pt x="0" y="14"/>
                    <a:pt x="1" y="18"/>
                    <a:pt x="1" y="23"/>
                  </a:cubicBezTo>
                  <a:cubicBezTo>
                    <a:pt x="1" y="24"/>
                    <a:pt x="1" y="21"/>
                    <a:pt x="1" y="23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4" name="Freeform 542"/>
            <p:cNvSpPr>
              <a:spLocks/>
            </p:cNvSpPr>
            <p:nvPr/>
          </p:nvSpPr>
          <p:spPr bwMode="auto">
            <a:xfrm>
              <a:off x="3264" y="3318"/>
              <a:ext cx="7" cy="7"/>
            </a:xfrm>
            <a:custGeom>
              <a:avLst/>
              <a:gdLst>
                <a:gd name="T0" fmla="*/ 1 w 3"/>
                <a:gd name="T1" fmla="*/ 3 h 3"/>
                <a:gd name="T2" fmla="*/ 3 w 3"/>
                <a:gd name="T3" fmla="*/ 3 h 3"/>
                <a:gd name="T4" fmla="*/ 1 w 3"/>
                <a:gd name="T5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0" y="1"/>
                    <a:pt x="1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5" name="Freeform 543"/>
            <p:cNvSpPr>
              <a:spLocks/>
            </p:cNvSpPr>
            <p:nvPr/>
          </p:nvSpPr>
          <p:spPr bwMode="auto">
            <a:xfrm>
              <a:off x="3243" y="2659"/>
              <a:ext cx="178" cy="168"/>
            </a:xfrm>
            <a:custGeom>
              <a:avLst/>
              <a:gdLst>
                <a:gd name="T0" fmla="*/ 74 w 75"/>
                <a:gd name="T1" fmla="*/ 9 h 71"/>
                <a:gd name="T2" fmla="*/ 64 w 75"/>
                <a:gd name="T3" fmla="*/ 7 h 71"/>
                <a:gd name="T4" fmla="*/ 64 w 75"/>
                <a:gd name="T5" fmla="*/ 2 h 71"/>
                <a:gd name="T6" fmla="*/ 55 w 75"/>
                <a:gd name="T7" fmla="*/ 1 h 71"/>
                <a:gd name="T8" fmla="*/ 35 w 75"/>
                <a:gd name="T9" fmla="*/ 4 h 71"/>
                <a:gd name="T10" fmla="*/ 17 w 75"/>
                <a:gd name="T11" fmla="*/ 9 h 71"/>
                <a:gd name="T12" fmla="*/ 9 w 75"/>
                <a:gd name="T13" fmla="*/ 14 h 71"/>
                <a:gd name="T14" fmla="*/ 1 w 75"/>
                <a:gd name="T15" fmla="*/ 19 h 71"/>
                <a:gd name="T16" fmla="*/ 9 w 75"/>
                <a:gd name="T17" fmla="*/ 22 h 71"/>
                <a:gd name="T18" fmla="*/ 8 w 75"/>
                <a:gd name="T19" fmla="*/ 27 h 71"/>
                <a:gd name="T20" fmla="*/ 18 w 75"/>
                <a:gd name="T21" fmla="*/ 35 h 71"/>
                <a:gd name="T22" fmla="*/ 22 w 75"/>
                <a:gd name="T23" fmla="*/ 44 h 71"/>
                <a:gd name="T24" fmla="*/ 23 w 75"/>
                <a:gd name="T25" fmla="*/ 57 h 71"/>
                <a:gd name="T26" fmla="*/ 37 w 75"/>
                <a:gd name="T27" fmla="*/ 56 h 71"/>
                <a:gd name="T28" fmla="*/ 49 w 75"/>
                <a:gd name="T29" fmla="*/ 49 h 71"/>
                <a:gd name="T30" fmla="*/ 54 w 75"/>
                <a:gd name="T31" fmla="*/ 44 h 71"/>
                <a:gd name="T32" fmla="*/ 53 w 75"/>
                <a:gd name="T33" fmla="*/ 40 h 71"/>
                <a:gd name="T34" fmla="*/ 61 w 75"/>
                <a:gd name="T35" fmla="*/ 38 h 71"/>
                <a:gd name="T36" fmla="*/ 64 w 75"/>
                <a:gd name="T37" fmla="*/ 29 h 71"/>
                <a:gd name="T38" fmla="*/ 67 w 75"/>
                <a:gd name="T39" fmla="*/ 17 h 71"/>
                <a:gd name="T40" fmla="*/ 74 w 75"/>
                <a:gd name="T41" fmla="*/ 9 h 71"/>
                <a:gd name="T42" fmla="*/ 74 w 75"/>
                <a:gd name="T43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5" h="71">
                  <a:moveTo>
                    <a:pt x="74" y="9"/>
                  </a:moveTo>
                  <a:cubicBezTo>
                    <a:pt x="73" y="9"/>
                    <a:pt x="64" y="7"/>
                    <a:pt x="64" y="7"/>
                  </a:cubicBezTo>
                  <a:cubicBezTo>
                    <a:pt x="64" y="6"/>
                    <a:pt x="69" y="2"/>
                    <a:pt x="64" y="2"/>
                  </a:cubicBezTo>
                  <a:cubicBezTo>
                    <a:pt x="62" y="2"/>
                    <a:pt x="58" y="2"/>
                    <a:pt x="55" y="1"/>
                  </a:cubicBezTo>
                  <a:cubicBezTo>
                    <a:pt x="53" y="0"/>
                    <a:pt x="36" y="1"/>
                    <a:pt x="35" y="4"/>
                  </a:cubicBezTo>
                  <a:cubicBezTo>
                    <a:pt x="33" y="8"/>
                    <a:pt x="22" y="7"/>
                    <a:pt x="17" y="9"/>
                  </a:cubicBezTo>
                  <a:cubicBezTo>
                    <a:pt x="14" y="10"/>
                    <a:pt x="11" y="11"/>
                    <a:pt x="9" y="14"/>
                  </a:cubicBezTo>
                  <a:cubicBezTo>
                    <a:pt x="7" y="19"/>
                    <a:pt x="4" y="17"/>
                    <a:pt x="1" y="19"/>
                  </a:cubicBezTo>
                  <a:cubicBezTo>
                    <a:pt x="0" y="21"/>
                    <a:pt x="9" y="22"/>
                    <a:pt x="9" y="22"/>
                  </a:cubicBezTo>
                  <a:cubicBezTo>
                    <a:pt x="6" y="21"/>
                    <a:pt x="1" y="26"/>
                    <a:pt x="8" y="27"/>
                  </a:cubicBezTo>
                  <a:cubicBezTo>
                    <a:pt x="13" y="28"/>
                    <a:pt x="18" y="28"/>
                    <a:pt x="18" y="35"/>
                  </a:cubicBezTo>
                  <a:cubicBezTo>
                    <a:pt x="18" y="35"/>
                    <a:pt x="22" y="44"/>
                    <a:pt x="22" y="44"/>
                  </a:cubicBezTo>
                  <a:cubicBezTo>
                    <a:pt x="20" y="43"/>
                    <a:pt x="22" y="57"/>
                    <a:pt x="23" y="57"/>
                  </a:cubicBezTo>
                  <a:cubicBezTo>
                    <a:pt x="27" y="71"/>
                    <a:pt x="33" y="69"/>
                    <a:pt x="37" y="56"/>
                  </a:cubicBezTo>
                  <a:cubicBezTo>
                    <a:pt x="37" y="54"/>
                    <a:pt x="46" y="51"/>
                    <a:pt x="49" y="49"/>
                  </a:cubicBezTo>
                  <a:cubicBezTo>
                    <a:pt x="51" y="48"/>
                    <a:pt x="52" y="47"/>
                    <a:pt x="54" y="44"/>
                  </a:cubicBezTo>
                  <a:cubicBezTo>
                    <a:pt x="57" y="40"/>
                    <a:pt x="52" y="44"/>
                    <a:pt x="53" y="40"/>
                  </a:cubicBezTo>
                  <a:cubicBezTo>
                    <a:pt x="53" y="40"/>
                    <a:pt x="63" y="40"/>
                    <a:pt x="61" y="38"/>
                  </a:cubicBezTo>
                  <a:cubicBezTo>
                    <a:pt x="60" y="37"/>
                    <a:pt x="65" y="32"/>
                    <a:pt x="64" y="29"/>
                  </a:cubicBezTo>
                  <a:cubicBezTo>
                    <a:pt x="63" y="26"/>
                    <a:pt x="66" y="20"/>
                    <a:pt x="67" y="17"/>
                  </a:cubicBezTo>
                  <a:cubicBezTo>
                    <a:pt x="67" y="15"/>
                    <a:pt x="74" y="9"/>
                    <a:pt x="74" y="9"/>
                  </a:cubicBezTo>
                  <a:cubicBezTo>
                    <a:pt x="73" y="9"/>
                    <a:pt x="75" y="9"/>
                    <a:pt x="74" y="9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6" name="Freeform 544"/>
            <p:cNvSpPr>
              <a:spLocks/>
            </p:cNvSpPr>
            <p:nvPr/>
          </p:nvSpPr>
          <p:spPr bwMode="auto">
            <a:xfrm>
              <a:off x="3451" y="2683"/>
              <a:ext cx="48" cy="45"/>
            </a:xfrm>
            <a:custGeom>
              <a:avLst/>
              <a:gdLst>
                <a:gd name="T0" fmla="*/ 9 w 20"/>
                <a:gd name="T1" fmla="*/ 1 h 19"/>
                <a:gd name="T2" fmla="*/ 1 w 20"/>
                <a:gd name="T3" fmla="*/ 8 h 19"/>
                <a:gd name="T4" fmla="*/ 6 w 20"/>
                <a:gd name="T5" fmla="*/ 10 h 19"/>
                <a:gd name="T6" fmla="*/ 7 w 20"/>
                <a:gd name="T7" fmla="*/ 15 h 19"/>
                <a:gd name="T8" fmla="*/ 11 w 20"/>
                <a:gd name="T9" fmla="*/ 16 h 19"/>
                <a:gd name="T10" fmla="*/ 18 w 20"/>
                <a:gd name="T11" fmla="*/ 13 h 19"/>
                <a:gd name="T12" fmla="*/ 16 w 20"/>
                <a:gd name="T13" fmla="*/ 6 h 19"/>
                <a:gd name="T14" fmla="*/ 9 w 20"/>
                <a:gd name="T15" fmla="*/ 1 h 19"/>
                <a:gd name="T16" fmla="*/ 9 w 20"/>
                <a:gd name="T17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9">
                  <a:moveTo>
                    <a:pt x="9" y="1"/>
                  </a:moveTo>
                  <a:cubicBezTo>
                    <a:pt x="4" y="0"/>
                    <a:pt x="0" y="4"/>
                    <a:pt x="1" y="8"/>
                  </a:cubicBezTo>
                  <a:cubicBezTo>
                    <a:pt x="2" y="11"/>
                    <a:pt x="6" y="9"/>
                    <a:pt x="6" y="10"/>
                  </a:cubicBezTo>
                  <a:cubicBezTo>
                    <a:pt x="7" y="11"/>
                    <a:pt x="4" y="15"/>
                    <a:pt x="7" y="15"/>
                  </a:cubicBezTo>
                  <a:cubicBezTo>
                    <a:pt x="9" y="15"/>
                    <a:pt x="9" y="19"/>
                    <a:pt x="11" y="16"/>
                  </a:cubicBezTo>
                  <a:cubicBezTo>
                    <a:pt x="13" y="13"/>
                    <a:pt x="13" y="11"/>
                    <a:pt x="18" y="13"/>
                  </a:cubicBezTo>
                  <a:cubicBezTo>
                    <a:pt x="19" y="13"/>
                    <a:pt x="20" y="7"/>
                    <a:pt x="16" y="6"/>
                  </a:cubicBezTo>
                  <a:cubicBezTo>
                    <a:pt x="12" y="6"/>
                    <a:pt x="12" y="2"/>
                    <a:pt x="9" y="1"/>
                  </a:cubicBezTo>
                  <a:cubicBezTo>
                    <a:pt x="8" y="1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7" name="Freeform 545"/>
            <p:cNvSpPr>
              <a:spLocks/>
            </p:cNvSpPr>
            <p:nvPr/>
          </p:nvSpPr>
          <p:spPr bwMode="auto">
            <a:xfrm>
              <a:off x="3518" y="2602"/>
              <a:ext cx="30" cy="47"/>
            </a:xfrm>
            <a:custGeom>
              <a:avLst/>
              <a:gdLst>
                <a:gd name="T0" fmla="*/ 6 w 13"/>
                <a:gd name="T1" fmla="*/ 2 h 20"/>
                <a:gd name="T2" fmla="*/ 1 w 13"/>
                <a:gd name="T3" fmla="*/ 9 h 20"/>
                <a:gd name="T4" fmla="*/ 4 w 13"/>
                <a:gd name="T5" fmla="*/ 10 h 20"/>
                <a:gd name="T6" fmla="*/ 4 w 13"/>
                <a:gd name="T7" fmla="*/ 16 h 20"/>
                <a:gd name="T8" fmla="*/ 7 w 13"/>
                <a:gd name="T9" fmla="*/ 17 h 20"/>
                <a:gd name="T10" fmla="*/ 12 w 13"/>
                <a:gd name="T11" fmla="*/ 13 h 20"/>
                <a:gd name="T12" fmla="*/ 10 w 13"/>
                <a:gd name="T13" fmla="*/ 7 h 20"/>
                <a:gd name="T14" fmla="*/ 6 w 13"/>
                <a:gd name="T15" fmla="*/ 2 h 20"/>
                <a:gd name="T16" fmla="*/ 6 w 13"/>
                <a:gd name="T17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0">
                  <a:moveTo>
                    <a:pt x="6" y="2"/>
                  </a:moveTo>
                  <a:cubicBezTo>
                    <a:pt x="3" y="0"/>
                    <a:pt x="0" y="5"/>
                    <a:pt x="1" y="9"/>
                  </a:cubicBezTo>
                  <a:cubicBezTo>
                    <a:pt x="1" y="12"/>
                    <a:pt x="4" y="10"/>
                    <a:pt x="4" y="10"/>
                  </a:cubicBezTo>
                  <a:cubicBezTo>
                    <a:pt x="4" y="12"/>
                    <a:pt x="3" y="15"/>
                    <a:pt x="4" y="16"/>
                  </a:cubicBezTo>
                  <a:cubicBezTo>
                    <a:pt x="6" y="16"/>
                    <a:pt x="6" y="20"/>
                    <a:pt x="7" y="17"/>
                  </a:cubicBezTo>
                  <a:cubicBezTo>
                    <a:pt x="9" y="14"/>
                    <a:pt x="8" y="12"/>
                    <a:pt x="12" y="13"/>
                  </a:cubicBezTo>
                  <a:cubicBezTo>
                    <a:pt x="13" y="14"/>
                    <a:pt x="13" y="7"/>
                    <a:pt x="10" y="7"/>
                  </a:cubicBezTo>
                  <a:cubicBezTo>
                    <a:pt x="8" y="7"/>
                    <a:pt x="8" y="3"/>
                    <a:pt x="6" y="2"/>
                  </a:cubicBezTo>
                  <a:cubicBezTo>
                    <a:pt x="5" y="1"/>
                    <a:pt x="7" y="2"/>
                    <a:pt x="6" y="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8" name="Freeform 546"/>
            <p:cNvSpPr>
              <a:spLocks/>
            </p:cNvSpPr>
            <p:nvPr/>
          </p:nvSpPr>
          <p:spPr bwMode="auto">
            <a:xfrm>
              <a:off x="3480" y="2676"/>
              <a:ext cx="35" cy="16"/>
            </a:xfrm>
            <a:custGeom>
              <a:avLst/>
              <a:gdLst>
                <a:gd name="T0" fmla="*/ 9 w 15"/>
                <a:gd name="T1" fmla="*/ 7 h 7"/>
                <a:gd name="T2" fmla="*/ 15 w 15"/>
                <a:gd name="T3" fmla="*/ 4 h 7"/>
                <a:gd name="T4" fmla="*/ 0 w 15"/>
                <a:gd name="T5" fmla="*/ 3 h 7"/>
                <a:gd name="T6" fmla="*/ 9 w 15"/>
                <a:gd name="T7" fmla="*/ 7 h 7"/>
                <a:gd name="T8" fmla="*/ 9 w 15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9" y="7"/>
                  </a:moveTo>
                  <a:cubicBezTo>
                    <a:pt x="11" y="7"/>
                    <a:pt x="13" y="6"/>
                    <a:pt x="15" y="4"/>
                  </a:cubicBezTo>
                  <a:cubicBezTo>
                    <a:pt x="15" y="4"/>
                    <a:pt x="0" y="0"/>
                    <a:pt x="0" y="3"/>
                  </a:cubicBezTo>
                  <a:cubicBezTo>
                    <a:pt x="0" y="4"/>
                    <a:pt x="8" y="6"/>
                    <a:pt x="9" y="7"/>
                  </a:cubicBezTo>
                  <a:cubicBezTo>
                    <a:pt x="12" y="7"/>
                    <a:pt x="7" y="6"/>
                    <a:pt x="9" y="7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89" name="Freeform 547"/>
            <p:cNvSpPr>
              <a:spLocks/>
            </p:cNvSpPr>
            <p:nvPr/>
          </p:nvSpPr>
          <p:spPr bwMode="auto">
            <a:xfrm>
              <a:off x="3387" y="2844"/>
              <a:ext cx="19" cy="17"/>
            </a:xfrm>
            <a:custGeom>
              <a:avLst/>
              <a:gdLst>
                <a:gd name="T0" fmla="*/ 3 w 8"/>
                <a:gd name="T1" fmla="*/ 3 h 7"/>
                <a:gd name="T2" fmla="*/ 5 w 8"/>
                <a:gd name="T3" fmla="*/ 6 h 7"/>
                <a:gd name="T4" fmla="*/ 5 w 8"/>
                <a:gd name="T5" fmla="*/ 0 h 7"/>
                <a:gd name="T6" fmla="*/ 3 w 8"/>
                <a:gd name="T7" fmla="*/ 3 h 7"/>
                <a:gd name="T8" fmla="*/ 3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3" y="3"/>
                  </a:moveTo>
                  <a:cubicBezTo>
                    <a:pt x="3" y="3"/>
                    <a:pt x="0" y="7"/>
                    <a:pt x="5" y="6"/>
                  </a:cubicBezTo>
                  <a:cubicBezTo>
                    <a:pt x="8" y="6"/>
                    <a:pt x="7" y="0"/>
                    <a:pt x="5" y="0"/>
                  </a:cubicBezTo>
                  <a:cubicBezTo>
                    <a:pt x="4" y="1"/>
                    <a:pt x="4" y="2"/>
                    <a:pt x="3" y="3"/>
                  </a:cubicBezTo>
                  <a:cubicBezTo>
                    <a:pt x="2" y="2"/>
                    <a:pt x="4" y="3"/>
                    <a:pt x="3" y="3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0" name="Freeform 548"/>
            <p:cNvSpPr>
              <a:spLocks/>
            </p:cNvSpPr>
            <p:nvPr/>
          </p:nvSpPr>
          <p:spPr bwMode="auto">
            <a:xfrm>
              <a:off x="3383" y="2773"/>
              <a:ext cx="38" cy="31"/>
            </a:xfrm>
            <a:custGeom>
              <a:avLst/>
              <a:gdLst>
                <a:gd name="T0" fmla="*/ 12 w 16"/>
                <a:gd name="T1" fmla="*/ 4 h 13"/>
                <a:gd name="T2" fmla="*/ 2 w 16"/>
                <a:gd name="T3" fmla="*/ 2 h 13"/>
                <a:gd name="T4" fmla="*/ 2 w 16"/>
                <a:gd name="T5" fmla="*/ 6 h 13"/>
                <a:gd name="T6" fmla="*/ 12 w 16"/>
                <a:gd name="T7" fmla="*/ 4 h 13"/>
                <a:gd name="T8" fmla="*/ 12 w 16"/>
                <a:gd name="T9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3">
                  <a:moveTo>
                    <a:pt x="12" y="4"/>
                  </a:moveTo>
                  <a:cubicBezTo>
                    <a:pt x="11" y="2"/>
                    <a:pt x="5" y="4"/>
                    <a:pt x="2" y="2"/>
                  </a:cubicBezTo>
                  <a:cubicBezTo>
                    <a:pt x="1" y="0"/>
                    <a:pt x="1" y="7"/>
                    <a:pt x="2" y="6"/>
                  </a:cubicBezTo>
                  <a:cubicBezTo>
                    <a:pt x="0" y="13"/>
                    <a:pt x="16" y="11"/>
                    <a:pt x="12" y="4"/>
                  </a:cubicBezTo>
                  <a:cubicBezTo>
                    <a:pt x="12" y="3"/>
                    <a:pt x="13" y="5"/>
                    <a:pt x="12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1" name="Freeform 549"/>
            <p:cNvSpPr>
              <a:spLocks/>
            </p:cNvSpPr>
            <p:nvPr/>
          </p:nvSpPr>
          <p:spPr bwMode="auto">
            <a:xfrm>
              <a:off x="3570" y="2711"/>
              <a:ext cx="57" cy="55"/>
            </a:xfrm>
            <a:custGeom>
              <a:avLst/>
              <a:gdLst>
                <a:gd name="T0" fmla="*/ 15 w 24"/>
                <a:gd name="T1" fmla="*/ 8 h 23"/>
                <a:gd name="T2" fmla="*/ 22 w 24"/>
                <a:gd name="T3" fmla="*/ 2 h 23"/>
                <a:gd name="T4" fmla="*/ 14 w 24"/>
                <a:gd name="T5" fmla="*/ 4 h 23"/>
                <a:gd name="T6" fmla="*/ 11 w 24"/>
                <a:gd name="T7" fmla="*/ 20 h 23"/>
                <a:gd name="T8" fmla="*/ 9 w 24"/>
                <a:gd name="T9" fmla="*/ 13 h 23"/>
                <a:gd name="T10" fmla="*/ 15 w 24"/>
                <a:gd name="T11" fmla="*/ 8 h 23"/>
                <a:gd name="T12" fmla="*/ 15 w 24"/>
                <a:gd name="T13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23">
                  <a:moveTo>
                    <a:pt x="15" y="8"/>
                  </a:moveTo>
                  <a:cubicBezTo>
                    <a:pt x="16" y="6"/>
                    <a:pt x="24" y="5"/>
                    <a:pt x="22" y="2"/>
                  </a:cubicBezTo>
                  <a:cubicBezTo>
                    <a:pt x="22" y="0"/>
                    <a:pt x="15" y="3"/>
                    <a:pt x="14" y="4"/>
                  </a:cubicBezTo>
                  <a:cubicBezTo>
                    <a:pt x="6" y="6"/>
                    <a:pt x="0" y="23"/>
                    <a:pt x="11" y="20"/>
                  </a:cubicBezTo>
                  <a:cubicBezTo>
                    <a:pt x="11" y="19"/>
                    <a:pt x="10" y="14"/>
                    <a:pt x="9" y="13"/>
                  </a:cubicBezTo>
                  <a:cubicBezTo>
                    <a:pt x="9" y="12"/>
                    <a:pt x="14" y="9"/>
                    <a:pt x="15" y="8"/>
                  </a:cubicBezTo>
                  <a:cubicBezTo>
                    <a:pt x="16" y="7"/>
                    <a:pt x="14" y="9"/>
                    <a:pt x="15" y="8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2" name="Freeform 550"/>
            <p:cNvSpPr>
              <a:spLocks/>
            </p:cNvSpPr>
            <p:nvPr/>
          </p:nvSpPr>
          <p:spPr bwMode="auto">
            <a:xfrm>
              <a:off x="3589" y="2680"/>
              <a:ext cx="14" cy="17"/>
            </a:xfrm>
            <a:custGeom>
              <a:avLst/>
              <a:gdLst>
                <a:gd name="T0" fmla="*/ 0 w 6"/>
                <a:gd name="T1" fmla="*/ 5 h 7"/>
                <a:gd name="T2" fmla="*/ 6 w 6"/>
                <a:gd name="T3" fmla="*/ 4 h 7"/>
                <a:gd name="T4" fmla="*/ 0 w 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2" y="7"/>
                    <a:pt x="3" y="4"/>
                    <a:pt x="6" y="4"/>
                  </a:cubicBezTo>
                  <a:cubicBezTo>
                    <a:pt x="6" y="0"/>
                    <a:pt x="0" y="1"/>
                    <a:pt x="0" y="5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3" name="Freeform 551"/>
            <p:cNvSpPr>
              <a:spLocks/>
            </p:cNvSpPr>
            <p:nvPr/>
          </p:nvSpPr>
          <p:spPr bwMode="auto">
            <a:xfrm>
              <a:off x="3686" y="2687"/>
              <a:ext cx="19" cy="10"/>
            </a:xfrm>
            <a:custGeom>
              <a:avLst/>
              <a:gdLst>
                <a:gd name="T0" fmla="*/ 0 w 8"/>
                <a:gd name="T1" fmla="*/ 2 h 4"/>
                <a:gd name="T2" fmla="*/ 8 w 8"/>
                <a:gd name="T3" fmla="*/ 3 h 4"/>
                <a:gd name="T4" fmla="*/ 0 w 8"/>
                <a:gd name="T5" fmla="*/ 2 h 4"/>
                <a:gd name="T6" fmla="*/ 0 w 8"/>
                <a:gd name="T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cubicBezTo>
                    <a:pt x="0" y="3"/>
                    <a:pt x="8" y="4"/>
                    <a:pt x="8" y="3"/>
                  </a:cubicBezTo>
                  <a:cubicBezTo>
                    <a:pt x="7" y="0"/>
                    <a:pt x="0" y="0"/>
                    <a:pt x="0" y="2"/>
                  </a:cubicBezTo>
                  <a:cubicBezTo>
                    <a:pt x="0" y="3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4" name="Freeform 552"/>
            <p:cNvSpPr>
              <a:spLocks/>
            </p:cNvSpPr>
            <p:nvPr/>
          </p:nvSpPr>
          <p:spPr bwMode="auto">
            <a:xfrm>
              <a:off x="3186" y="2789"/>
              <a:ext cx="19" cy="15"/>
            </a:xfrm>
            <a:custGeom>
              <a:avLst/>
              <a:gdLst>
                <a:gd name="T0" fmla="*/ 0 w 8"/>
                <a:gd name="T1" fmla="*/ 2 h 6"/>
                <a:gd name="T2" fmla="*/ 1 w 8"/>
                <a:gd name="T3" fmla="*/ 6 h 6"/>
                <a:gd name="T4" fmla="*/ 8 w 8"/>
                <a:gd name="T5" fmla="*/ 3 h 6"/>
                <a:gd name="T6" fmla="*/ 0 w 8"/>
                <a:gd name="T7" fmla="*/ 2 h 6"/>
                <a:gd name="T8" fmla="*/ 0 w 8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6" y="0"/>
                    <a:pt x="8" y="3"/>
                  </a:cubicBezTo>
                  <a:cubicBezTo>
                    <a:pt x="6" y="0"/>
                    <a:pt x="2" y="1"/>
                    <a:pt x="0" y="2"/>
                  </a:cubicBezTo>
                  <a:cubicBezTo>
                    <a:pt x="0" y="3"/>
                    <a:pt x="1" y="2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5" name="Freeform 553"/>
            <p:cNvSpPr>
              <a:spLocks/>
            </p:cNvSpPr>
            <p:nvPr/>
          </p:nvSpPr>
          <p:spPr bwMode="auto">
            <a:xfrm>
              <a:off x="3222" y="3019"/>
              <a:ext cx="12" cy="10"/>
            </a:xfrm>
            <a:custGeom>
              <a:avLst/>
              <a:gdLst>
                <a:gd name="T0" fmla="*/ 0 w 5"/>
                <a:gd name="T1" fmla="*/ 2 h 4"/>
                <a:gd name="T2" fmla="*/ 3 w 5"/>
                <a:gd name="T3" fmla="*/ 0 h 4"/>
                <a:gd name="T4" fmla="*/ 0 w 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4">
                  <a:moveTo>
                    <a:pt x="0" y="2"/>
                  </a:moveTo>
                  <a:cubicBezTo>
                    <a:pt x="0" y="4"/>
                    <a:pt x="5" y="0"/>
                    <a:pt x="3" y="0"/>
                  </a:cubicBezTo>
                  <a:cubicBezTo>
                    <a:pt x="1" y="0"/>
                    <a:pt x="1" y="1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7" name="Freeform 554"/>
            <p:cNvSpPr>
              <a:spLocks/>
            </p:cNvSpPr>
            <p:nvPr/>
          </p:nvSpPr>
          <p:spPr bwMode="auto">
            <a:xfrm>
              <a:off x="3165" y="2986"/>
              <a:ext cx="54" cy="43"/>
            </a:xfrm>
            <a:custGeom>
              <a:avLst/>
              <a:gdLst>
                <a:gd name="T0" fmla="*/ 13 w 23"/>
                <a:gd name="T1" fmla="*/ 12 h 18"/>
                <a:gd name="T2" fmla="*/ 17 w 23"/>
                <a:gd name="T3" fmla="*/ 16 h 18"/>
                <a:gd name="T4" fmla="*/ 18 w 23"/>
                <a:gd name="T5" fmla="*/ 11 h 18"/>
                <a:gd name="T6" fmla="*/ 0 w 23"/>
                <a:gd name="T7" fmla="*/ 8 h 18"/>
                <a:gd name="T8" fmla="*/ 13 w 23"/>
                <a:gd name="T9" fmla="*/ 12 h 18"/>
                <a:gd name="T10" fmla="*/ 13 w 23"/>
                <a:gd name="T11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8">
                  <a:moveTo>
                    <a:pt x="13" y="12"/>
                  </a:moveTo>
                  <a:cubicBezTo>
                    <a:pt x="12" y="12"/>
                    <a:pt x="17" y="16"/>
                    <a:pt x="17" y="16"/>
                  </a:cubicBezTo>
                  <a:cubicBezTo>
                    <a:pt x="20" y="18"/>
                    <a:pt x="23" y="11"/>
                    <a:pt x="18" y="11"/>
                  </a:cubicBezTo>
                  <a:cubicBezTo>
                    <a:pt x="14" y="12"/>
                    <a:pt x="4" y="0"/>
                    <a:pt x="0" y="8"/>
                  </a:cubicBezTo>
                  <a:cubicBezTo>
                    <a:pt x="1" y="7"/>
                    <a:pt x="11" y="12"/>
                    <a:pt x="13" y="12"/>
                  </a:cubicBezTo>
                  <a:cubicBezTo>
                    <a:pt x="14" y="12"/>
                    <a:pt x="12" y="12"/>
                    <a:pt x="13" y="12"/>
                  </a:cubicBez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8" name="Freeform 555"/>
            <p:cNvSpPr>
              <a:spLocks/>
            </p:cNvSpPr>
            <p:nvPr/>
          </p:nvSpPr>
          <p:spPr bwMode="auto">
            <a:xfrm>
              <a:off x="3182" y="3019"/>
              <a:ext cx="11" cy="5"/>
            </a:xfrm>
            <a:custGeom>
              <a:avLst/>
              <a:gdLst>
                <a:gd name="T0" fmla="*/ 0 w 5"/>
                <a:gd name="T1" fmla="*/ 2 h 2"/>
                <a:gd name="T2" fmla="*/ 4 w 5"/>
                <a:gd name="T3" fmla="*/ 2 h 2"/>
                <a:gd name="T4" fmla="*/ 0 w 5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2">
                  <a:moveTo>
                    <a:pt x="0" y="2"/>
                  </a:moveTo>
                  <a:cubicBezTo>
                    <a:pt x="2" y="2"/>
                    <a:pt x="3" y="2"/>
                    <a:pt x="4" y="2"/>
                  </a:cubicBezTo>
                  <a:cubicBezTo>
                    <a:pt x="5" y="2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99" name="Freeform 556"/>
            <p:cNvSpPr>
              <a:spLocks/>
            </p:cNvSpPr>
            <p:nvPr/>
          </p:nvSpPr>
          <p:spPr bwMode="auto">
            <a:xfrm>
              <a:off x="3182" y="2991"/>
              <a:ext cx="7" cy="7"/>
            </a:xfrm>
            <a:custGeom>
              <a:avLst/>
              <a:gdLst>
                <a:gd name="T0" fmla="*/ 2 w 3"/>
                <a:gd name="T1" fmla="*/ 1 h 3"/>
                <a:gd name="T2" fmla="*/ 2 w 3"/>
                <a:gd name="T3" fmla="*/ 3 h 3"/>
                <a:gd name="T4" fmla="*/ 2 w 3"/>
                <a:gd name="T5" fmla="*/ 1 h 3"/>
                <a:gd name="T6" fmla="*/ 2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2" y="1"/>
                  </a:moveTo>
                  <a:cubicBezTo>
                    <a:pt x="1" y="0"/>
                    <a:pt x="0" y="3"/>
                    <a:pt x="2" y="3"/>
                  </a:cubicBezTo>
                  <a:cubicBezTo>
                    <a:pt x="3" y="2"/>
                    <a:pt x="3" y="2"/>
                    <a:pt x="2" y="1"/>
                  </a:cubicBezTo>
                  <a:cubicBezTo>
                    <a:pt x="2" y="0"/>
                    <a:pt x="3" y="1"/>
                    <a:pt x="2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0" name="Freeform 557"/>
            <p:cNvSpPr>
              <a:spLocks/>
            </p:cNvSpPr>
            <p:nvPr/>
          </p:nvSpPr>
          <p:spPr bwMode="auto">
            <a:xfrm>
              <a:off x="3193" y="2991"/>
              <a:ext cx="7" cy="7"/>
            </a:xfrm>
            <a:custGeom>
              <a:avLst/>
              <a:gdLst>
                <a:gd name="T0" fmla="*/ 3 w 3"/>
                <a:gd name="T1" fmla="*/ 1 h 3"/>
                <a:gd name="T2" fmla="*/ 1 w 3"/>
                <a:gd name="T3" fmla="*/ 2 h 3"/>
                <a:gd name="T4" fmla="*/ 3 w 3"/>
                <a:gd name="T5" fmla="*/ 1 h 3"/>
                <a:gd name="T6" fmla="*/ 3 w 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3" y="1"/>
                  </a:moveTo>
                  <a:cubicBezTo>
                    <a:pt x="1" y="0"/>
                    <a:pt x="0" y="0"/>
                    <a:pt x="1" y="2"/>
                  </a:cubicBezTo>
                  <a:cubicBezTo>
                    <a:pt x="2" y="3"/>
                    <a:pt x="2" y="2"/>
                    <a:pt x="3" y="1"/>
                  </a:cubicBezTo>
                  <a:cubicBezTo>
                    <a:pt x="2" y="1"/>
                    <a:pt x="3" y="2"/>
                    <a:pt x="3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1" name="Freeform 558"/>
            <p:cNvSpPr>
              <a:spLocks/>
            </p:cNvSpPr>
            <p:nvPr/>
          </p:nvSpPr>
          <p:spPr bwMode="auto">
            <a:xfrm>
              <a:off x="3200" y="2998"/>
              <a:ext cx="15" cy="12"/>
            </a:xfrm>
            <a:custGeom>
              <a:avLst/>
              <a:gdLst>
                <a:gd name="T0" fmla="*/ 4 w 6"/>
                <a:gd name="T1" fmla="*/ 4 h 5"/>
                <a:gd name="T2" fmla="*/ 2 w 6"/>
                <a:gd name="T3" fmla="*/ 0 h 5"/>
                <a:gd name="T4" fmla="*/ 4 w 6"/>
                <a:gd name="T5" fmla="*/ 4 h 5"/>
                <a:gd name="T6" fmla="*/ 4 w 6"/>
                <a:gd name="T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5">
                  <a:moveTo>
                    <a:pt x="4" y="4"/>
                  </a:moveTo>
                  <a:cubicBezTo>
                    <a:pt x="6" y="3"/>
                    <a:pt x="3" y="1"/>
                    <a:pt x="2" y="0"/>
                  </a:cubicBezTo>
                  <a:cubicBezTo>
                    <a:pt x="0" y="0"/>
                    <a:pt x="1" y="5"/>
                    <a:pt x="4" y="4"/>
                  </a:cubicBezTo>
                  <a:cubicBezTo>
                    <a:pt x="5" y="4"/>
                    <a:pt x="2" y="5"/>
                    <a:pt x="4" y="4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2" name="Freeform 559"/>
            <p:cNvSpPr>
              <a:spLocks/>
            </p:cNvSpPr>
            <p:nvPr/>
          </p:nvSpPr>
          <p:spPr bwMode="auto">
            <a:xfrm>
              <a:off x="3870" y="3100"/>
              <a:ext cx="19" cy="14"/>
            </a:xfrm>
            <a:custGeom>
              <a:avLst/>
              <a:gdLst>
                <a:gd name="T0" fmla="*/ 6 w 8"/>
                <a:gd name="T1" fmla="*/ 1 h 6"/>
                <a:gd name="T2" fmla="*/ 1 w 8"/>
                <a:gd name="T3" fmla="*/ 3 h 6"/>
                <a:gd name="T4" fmla="*/ 7 w 8"/>
                <a:gd name="T5" fmla="*/ 6 h 6"/>
                <a:gd name="T6" fmla="*/ 8 w 8"/>
                <a:gd name="T7" fmla="*/ 0 h 6"/>
                <a:gd name="T8" fmla="*/ 6 w 8"/>
                <a:gd name="T9" fmla="*/ 1 h 6"/>
                <a:gd name="T10" fmla="*/ 6 w 8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6">
                  <a:moveTo>
                    <a:pt x="6" y="1"/>
                  </a:moveTo>
                  <a:cubicBezTo>
                    <a:pt x="6" y="2"/>
                    <a:pt x="0" y="1"/>
                    <a:pt x="1" y="3"/>
                  </a:cubicBezTo>
                  <a:cubicBezTo>
                    <a:pt x="1" y="3"/>
                    <a:pt x="7" y="6"/>
                    <a:pt x="7" y="6"/>
                  </a:cubicBezTo>
                  <a:cubicBezTo>
                    <a:pt x="7" y="4"/>
                    <a:pt x="8" y="2"/>
                    <a:pt x="8" y="0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2"/>
                    <a:pt x="7" y="1"/>
                    <a:pt x="6" y="1"/>
                  </a:cubicBezTo>
                  <a:close/>
                </a:path>
              </a:pathLst>
            </a:custGeom>
            <a:solidFill>
              <a:srgbClr val="7BC28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3" name="Freeform 560"/>
            <p:cNvSpPr>
              <a:spLocks/>
            </p:cNvSpPr>
            <p:nvPr/>
          </p:nvSpPr>
          <p:spPr bwMode="auto">
            <a:xfrm>
              <a:off x="5158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4 w 123"/>
                <a:gd name="T3" fmla="*/ 37 h 37"/>
                <a:gd name="T4" fmla="*/ 18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8 w 123"/>
                <a:gd name="T11" fmla="*/ 0 h 37"/>
                <a:gd name="T12" fmla="*/ 104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4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4" name="Freeform 561"/>
            <p:cNvSpPr>
              <a:spLocks/>
            </p:cNvSpPr>
            <p:nvPr/>
          </p:nvSpPr>
          <p:spPr bwMode="auto">
            <a:xfrm>
              <a:off x="4597" y="2417"/>
              <a:ext cx="291" cy="88"/>
            </a:xfrm>
            <a:custGeom>
              <a:avLst/>
              <a:gdLst>
                <a:gd name="T0" fmla="*/ 123 w 123"/>
                <a:gd name="T1" fmla="*/ 19 h 37"/>
                <a:gd name="T2" fmla="*/ 105 w 123"/>
                <a:gd name="T3" fmla="*/ 37 h 37"/>
                <a:gd name="T4" fmla="*/ 19 w 123"/>
                <a:gd name="T5" fmla="*/ 37 h 37"/>
                <a:gd name="T6" fmla="*/ 0 w 123"/>
                <a:gd name="T7" fmla="*/ 19 h 37"/>
                <a:gd name="T8" fmla="*/ 0 w 123"/>
                <a:gd name="T9" fmla="*/ 19 h 37"/>
                <a:gd name="T10" fmla="*/ 19 w 123"/>
                <a:gd name="T11" fmla="*/ 0 h 37"/>
                <a:gd name="T12" fmla="*/ 105 w 123"/>
                <a:gd name="T13" fmla="*/ 0 h 37"/>
                <a:gd name="T14" fmla="*/ 123 w 123"/>
                <a:gd name="T1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3" h="37">
                  <a:moveTo>
                    <a:pt x="123" y="19"/>
                  </a:moveTo>
                  <a:cubicBezTo>
                    <a:pt x="123" y="29"/>
                    <a:pt x="115" y="37"/>
                    <a:pt x="105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8" y="37"/>
                    <a:pt x="0" y="2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8" y="0"/>
                    <a:pt x="19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5" y="0"/>
                    <a:pt x="123" y="9"/>
                    <a:pt x="123" y="19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5" name="Freeform 562"/>
            <p:cNvSpPr>
              <a:spLocks/>
            </p:cNvSpPr>
            <p:nvPr/>
          </p:nvSpPr>
          <p:spPr bwMode="auto">
            <a:xfrm>
              <a:off x="4090" y="2391"/>
              <a:ext cx="306" cy="161"/>
            </a:xfrm>
            <a:custGeom>
              <a:avLst/>
              <a:gdLst>
                <a:gd name="T0" fmla="*/ 82 w 129"/>
                <a:gd name="T1" fmla="*/ 68 h 68"/>
                <a:gd name="T2" fmla="*/ 76 w 129"/>
                <a:gd name="T3" fmla="*/ 63 h 68"/>
                <a:gd name="T4" fmla="*/ 81 w 129"/>
                <a:gd name="T5" fmla="*/ 55 h 68"/>
                <a:gd name="T6" fmla="*/ 116 w 129"/>
                <a:gd name="T7" fmla="*/ 35 h 68"/>
                <a:gd name="T8" fmla="*/ 59 w 129"/>
                <a:gd name="T9" fmla="*/ 13 h 68"/>
                <a:gd name="T10" fmla="*/ 11 w 129"/>
                <a:gd name="T11" fmla="*/ 23 h 68"/>
                <a:gd name="T12" fmla="*/ 2 w 129"/>
                <a:gd name="T13" fmla="*/ 21 h 68"/>
                <a:gd name="T14" fmla="*/ 5 w 129"/>
                <a:gd name="T15" fmla="*/ 12 h 68"/>
                <a:gd name="T16" fmla="*/ 59 w 129"/>
                <a:gd name="T17" fmla="*/ 0 h 68"/>
                <a:gd name="T18" fmla="*/ 129 w 129"/>
                <a:gd name="T19" fmla="*/ 35 h 68"/>
                <a:gd name="T20" fmla="*/ 83 w 129"/>
                <a:gd name="T21" fmla="*/ 68 h 68"/>
                <a:gd name="T22" fmla="*/ 82 w 129"/>
                <a:gd name="T2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68">
                  <a:moveTo>
                    <a:pt x="82" y="68"/>
                  </a:moveTo>
                  <a:cubicBezTo>
                    <a:pt x="79" y="68"/>
                    <a:pt x="76" y="66"/>
                    <a:pt x="76" y="63"/>
                  </a:cubicBezTo>
                  <a:cubicBezTo>
                    <a:pt x="75" y="59"/>
                    <a:pt x="78" y="56"/>
                    <a:pt x="81" y="55"/>
                  </a:cubicBezTo>
                  <a:cubicBezTo>
                    <a:pt x="104" y="51"/>
                    <a:pt x="116" y="42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50"/>
                    <a:pt x="112" y="63"/>
                    <a:pt x="83" y="68"/>
                  </a:cubicBezTo>
                  <a:cubicBezTo>
                    <a:pt x="83" y="68"/>
                    <a:pt x="83" y="68"/>
                    <a:pt x="82" y="68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6" name="Freeform 563"/>
            <p:cNvSpPr>
              <a:spLocks/>
            </p:cNvSpPr>
            <p:nvPr/>
          </p:nvSpPr>
          <p:spPr bwMode="auto">
            <a:xfrm>
              <a:off x="4100" y="2344"/>
              <a:ext cx="303" cy="120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7" name="Freeform 564"/>
            <p:cNvSpPr>
              <a:spLocks/>
            </p:cNvSpPr>
            <p:nvPr/>
          </p:nvSpPr>
          <p:spPr bwMode="auto">
            <a:xfrm>
              <a:off x="4090" y="2277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8"/>
                    <a:pt x="116" y="35"/>
                  </a:cubicBezTo>
                  <a:cubicBezTo>
                    <a:pt x="116" y="24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8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8" name="Freeform 565"/>
            <p:cNvSpPr>
              <a:spLocks/>
            </p:cNvSpPr>
            <p:nvPr/>
          </p:nvSpPr>
          <p:spPr bwMode="auto">
            <a:xfrm>
              <a:off x="4100" y="2230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6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3"/>
                    <a:pt x="0" y="40"/>
                    <a:pt x="1" y="36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39"/>
                    <a:pt x="58" y="37"/>
                  </a:cubicBezTo>
                  <a:cubicBezTo>
                    <a:pt x="91" y="32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5"/>
                    <a:pt x="100" y="44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09" name="Freeform 566"/>
            <p:cNvSpPr>
              <a:spLocks/>
            </p:cNvSpPr>
            <p:nvPr/>
          </p:nvSpPr>
          <p:spPr bwMode="auto">
            <a:xfrm>
              <a:off x="4090" y="2156"/>
              <a:ext cx="306" cy="97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0" name="Freeform 567"/>
            <p:cNvSpPr>
              <a:spLocks/>
            </p:cNvSpPr>
            <p:nvPr/>
          </p:nvSpPr>
          <p:spPr bwMode="auto">
            <a:xfrm>
              <a:off x="4100" y="2109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8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8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1" name="Freeform 568"/>
            <p:cNvSpPr>
              <a:spLocks/>
            </p:cNvSpPr>
            <p:nvPr/>
          </p:nvSpPr>
          <p:spPr bwMode="auto">
            <a:xfrm>
              <a:off x="4090" y="2042"/>
              <a:ext cx="306" cy="98"/>
            </a:xfrm>
            <a:custGeom>
              <a:avLst/>
              <a:gdLst>
                <a:gd name="T0" fmla="*/ 123 w 129"/>
                <a:gd name="T1" fmla="*/ 41 h 41"/>
                <a:gd name="T2" fmla="*/ 116 w 129"/>
                <a:gd name="T3" fmla="*/ 35 h 41"/>
                <a:gd name="T4" fmla="*/ 59 w 129"/>
                <a:gd name="T5" fmla="*/ 13 h 41"/>
                <a:gd name="T6" fmla="*/ 11 w 129"/>
                <a:gd name="T7" fmla="*/ 23 h 41"/>
                <a:gd name="T8" fmla="*/ 2 w 129"/>
                <a:gd name="T9" fmla="*/ 21 h 41"/>
                <a:gd name="T10" fmla="*/ 5 w 129"/>
                <a:gd name="T11" fmla="*/ 12 h 41"/>
                <a:gd name="T12" fmla="*/ 59 w 129"/>
                <a:gd name="T13" fmla="*/ 0 h 41"/>
                <a:gd name="T14" fmla="*/ 129 w 129"/>
                <a:gd name="T15" fmla="*/ 35 h 41"/>
                <a:gd name="T16" fmla="*/ 123 w 129"/>
                <a:gd name="T1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1">
                  <a:moveTo>
                    <a:pt x="123" y="41"/>
                  </a:moveTo>
                  <a:cubicBezTo>
                    <a:pt x="119" y="41"/>
                    <a:pt x="116" y="39"/>
                    <a:pt x="116" y="35"/>
                  </a:cubicBezTo>
                  <a:cubicBezTo>
                    <a:pt x="116" y="25"/>
                    <a:pt x="92" y="13"/>
                    <a:pt x="59" y="13"/>
                  </a:cubicBezTo>
                  <a:cubicBezTo>
                    <a:pt x="40" y="13"/>
                    <a:pt x="22" y="17"/>
                    <a:pt x="11" y="23"/>
                  </a:cubicBezTo>
                  <a:cubicBezTo>
                    <a:pt x="8" y="25"/>
                    <a:pt x="4" y="24"/>
                    <a:pt x="2" y="21"/>
                  </a:cubicBezTo>
                  <a:cubicBezTo>
                    <a:pt x="0" y="18"/>
                    <a:pt x="1" y="14"/>
                    <a:pt x="5" y="12"/>
                  </a:cubicBezTo>
                  <a:cubicBezTo>
                    <a:pt x="18" y="4"/>
                    <a:pt x="37" y="0"/>
                    <a:pt x="59" y="0"/>
                  </a:cubicBezTo>
                  <a:cubicBezTo>
                    <a:pt x="99" y="0"/>
                    <a:pt x="129" y="15"/>
                    <a:pt x="129" y="35"/>
                  </a:cubicBezTo>
                  <a:cubicBezTo>
                    <a:pt x="129" y="39"/>
                    <a:pt x="126" y="41"/>
                    <a:pt x="123" y="4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2" name="Freeform 569"/>
            <p:cNvSpPr>
              <a:spLocks/>
            </p:cNvSpPr>
            <p:nvPr/>
          </p:nvSpPr>
          <p:spPr bwMode="auto">
            <a:xfrm>
              <a:off x="4100" y="1995"/>
              <a:ext cx="303" cy="121"/>
            </a:xfrm>
            <a:custGeom>
              <a:avLst/>
              <a:gdLst>
                <a:gd name="T0" fmla="*/ 41 w 128"/>
                <a:gd name="T1" fmla="*/ 51 h 51"/>
                <a:gd name="T2" fmla="*/ 5 w 128"/>
                <a:gd name="T3" fmla="*/ 45 h 51"/>
                <a:gd name="T4" fmla="*/ 1 w 128"/>
                <a:gd name="T5" fmla="*/ 37 h 51"/>
                <a:gd name="T6" fmla="*/ 10 w 128"/>
                <a:gd name="T7" fmla="*/ 33 h 51"/>
                <a:gd name="T8" fmla="*/ 58 w 128"/>
                <a:gd name="T9" fmla="*/ 37 h 51"/>
                <a:gd name="T10" fmla="*/ 112 w 128"/>
                <a:gd name="T11" fmla="*/ 7 h 51"/>
                <a:gd name="T12" fmla="*/ 118 w 128"/>
                <a:gd name="T13" fmla="*/ 0 h 51"/>
                <a:gd name="T14" fmla="*/ 125 w 128"/>
                <a:gd name="T15" fmla="*/ 6 h 51"/>
                <a:gd name="T16" fmla="*/ 60 w 128"/>
                <a:gd name="T17" fmla="*/ 50 h 51"/>
                <a:gd name="T18" fmla="*/ 41 w 128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51">
                  <a:moveTo>
                    <a:pt x="41" y="51"/>
                  </a:moveTo>
                  <a:cubicBezTo>
                    <a:pt x="27" y="51"/>
                    <a:pt x="14" y="49"/>
                    <a:pt x="5" y="45"/>
                  </a:cubicBezTo>
                  <a:cubicBezTo>
                    <a:pt x="1" y="44"/>
                    <a:pt x="0" y="40"/>
                    <a:pt x="1" y="37"/>
                  </a:cubicBezTo>
                  <a:cubicBezTo>
                    <a:pt x="2" y="33"/>
                    <a:pt x="6" y="32"/>
                    <a:pt x="10" y="33"/>
                  </a:cubicBezTo>
                  <a:cubicBezTo>
                    <a:pt x="21" y="38"/>
                    <a:pt x="40" y="40"/>
                    <a:pt x="58" y="37"/>
                  </a:cubicBezTo>
                  <a:cubicBezTo>
                    <a:pt x="91" y="33"/>
                    <a:pt x="113" y="18"/>
                    <a:pt x="112" y="7"/>
                  </a:cubicBezTo>
                  <a:cubicBezTo>
                    <a:pt x="112" y="4"/>
                    <a:pt x="114" y="1"/>
                    <a:pt x="118" y="0"/>
                  </a:cubicBezTo>
                  <a:cubicBezTo>
                    <a:pt x="121" y="0"/>
                    <a:pt x="124" y="2"/>
                    <a:pt x="125" y="6"/>
                  </a:cubicBezTo>
                  <a:cubicBezTo>
                    <a:pt x="128" y="26"/>
                    <a:pt x="100" y="45"/>
                    <a:pt x="60" y="50"/>
                  </a:cubicBezTo>
                  <a:cubicBezTo>
                    <a:pt x="53" y="51"/>
                    <a:pt x="47" y="51"/>
                    <a:pt x="41" y="51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3" name="Freeform 570"/>
            <p:cNvSpPr>
              <a:spLocks/>
            </p:cNvSpPr>
            <p:nvPr/>
          </p:nvSpPr>
          <p:spPr bwMode="auto">
            <a:xfrm>
              <a:off x="5260" y="3354"/>
              <a:ext cx="87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6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7" y="5"/>
                    <a:pt x="0" y="16"/>
                    <a:pt x="0" y="29"/>
                  </a:cubicBezTo>
                  <a:cubicBezTo>
                    <a:pt x="0" y="40"/>
                    <a:pt x="5" y="50"/>
                    <a:pt x="14" y="56"/>
                  </a:cubicBezTo>
                  <a:cubicBezTo>
                    <a:pt x="9" y="53"/>
                    <a:pt x="6" y="47"/>
                    <a:pt x="6" y="42"/>
                  </a:cubicBezTo>
                  <a:cubicBezTo>
                    <a:pt x="6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4" name="Freeform 571"/>
            <p:cNvSpPr>
              <a:spLocks/>
            </p:cNvSpPr>
            <p:nvPr/>
          </p:nvSpPr>
          <p:spPr bwMode="auto">
            <a:xfrm>
              <a:off x="4933" y="3354"/>
              <a:ext cx="88" cy="133"/>
            </a:xfrm>
            <a:custGeom>
              <a:avLst/>
              <a:gdLst>
                <a:gd name="T0" fmla="*/ 18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8 w 37"/>
                <a:gd name="T9" fmla="*/ 25 h 56"/>
                <a:gd name="T10" fmla="*/ 30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8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8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9" y="53"/>
                    <a:pt x="7" y="47"/>
                    <a:pt x="7" y="42"/>
                  </a:cubicBezTo>
                  <a:cubicBezTo>
                    <a:pt x="7" y="34"/>
                    <a:pt x="11" y="28"/>
                    <a:pt x="18" y="25"/>
                  </a:cubicBezTo>
                  <a:cubicBezTo>
                    <a:pt x="25" y="28"/>
                    <a:pt x="30" y="34"/>
                    <a:pt x="30" y="42"/>
                  </a:cubicBezTo>
                  <a:cubicBezTo>
                    <a:pt x="30" y="47"/>
                    <a:pt x="27" y="53"/>
                    <a:pt x="23" y="56"/>
                  </a:cubicBezTo>
                  <a:cubicBezTo>
                    <a:pt x="31" y="50"/>
                    <a:pt x="37" y="40"/>
                    <a:pt x="37" y="29"/>
                  </a:cubicBezTo>
                  <a:cubicBezTo>
                    <a:pt x="37" y="16"/>
                    <a:pt x="29" y="5"/>
                    <a:pt x="18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5" name="Freeform 572"/>
            <p:cNvSpPr>
              <a:spLocks/>
            </p:cNvSpPr>
            <p:nvPr/>
          </p:nvSpPr>
          <p:spPr bwMode="auto">
            <a:xfrm>
              <a:off x="5565" y="3354"/>
              <a:ext cx="87" cy="133"/>
            </a:xfrm>
            <a:custGeom>
              <a:avLst/>
              <a:gdLst>
                <a:gd name="T0" fmla="*/ 19 w 37"/>
                <a:gd name="T1" fmla="*/ 0 h 56"/>
                <a:gd name="T2" fmla="*/ 0 w 37"/>
                <a:gd name="T3" fmla="*/ 29 h 56"/>
                <a:gd name="T4" fmla="*/ 14 w 37"/>
                <a:gd name="T5" fmla="*/ 56 h 56"/>
                <a:gd name="T6" fmla="*/ 7 w 37"/>
                <a:gd name="T7" fmla="*/ 42 h 56"/>
                <a:gd name="T8" fmla="*/ 19 w 37"/>
                <a:gd name="T9" fmla="*/ 25 h 56"/>
                <a:gd name="T10" fmla="*/ 31 w 37"/>
                <a:gd name="T11" fmla="*/ 42 h 56"/>
                <a:gd name="T12" fmla="*/ 23 w 37"/>
                <a:gd name="T13" fmla="*/ 56 h 56"/>
                <a:gd name="T14" fmla="*/ 37 w 37"/>
                <a:gd name="T15" fmla="*/ 29 h 56"/>
                <a:gd name="T16" fmla="*/ 19 w 37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56">
                  <a:moveTo>
                    <a:pt x="19" y="0"/>
                  </a:moveTo>
                  <a:cubicBezTo>
                    <a:pt x="8" y="5"/>
                    <a:pt x="0" y="16"/>
                    <a:pt x="0" y="29"/>
                  </a:cubicBezTo>
                  <a:cubicBezTo>
                    <a:pt x="0" y="40"/>
                    <a:pt x="6" y="50"/>
                    <a:pt x="14" y="56"/>
                  </a:cubicBezTo>
                  <a:cubicBezTo>
                    <a:pt x="10" y="53"/>
                    <a:pt x="7" y="47"/>
                    <a:pt x="7" y="42"/>
                  </a:cubicBezTo>
                  <a:cubicBezTo>
                    <a:pt x="7" y="34"/>
                    <a:pt x="12" y="28"/>
                    <a:pt x="19" y="25"/>
                  </a:cubicBezTo>
                  <a:cubicBezTo>
                    <a:pt x="26" y="28"/>
                    <a:pt x="31" y="34"/>
                    <a:pt x="31" y="42"/>
                  </a:cubicBezTo>
                  <a:cubicBezTo>
                    <a:pt x="31" y="47"/>
                    <a:pt x="28" y="53"/>
                    <a:pt x="23" y="56"/>
                  </a:cubicBezTo>
                  <a:cubicBezTo>
                    <a:pt x="32" y="50"/>
                    <a:pt x="37" y="40"/>
                    <a:pt x="37" y="29"/>
                  </a:cubicBezTo>
                  <a:cubicBezTo>
                    <a:pt x="37" y="16"/>
                    <a:pt x="30" y="5"/>
                    <a:pt x="19" y="0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6" name="Freeform 573"/>
            <p:cNvSpPr>
              <a:spLocks/>
            </p:cNvSpPr>
            <p:nvPr/>
          </p:nvSpPr>
          <p:spPr bwMode="auto">
            <a:xfrm>
              <a:off x="4105" y="2965"/>
              <a:ext cx="435" cy="529"/>
            </a:xfrm>
            <a:custGeom>
              <a:avLst/>
              <a:gdLst>
                <a:gd name="T0" fmla="*/ 154 w 184"/>
                <a:gd name="T1" fmla="*/ 223 h 223"/>
                <a:gd name="T2" fmla="*/ 29 w 184"/>
                <a:gd name="T3" fmla="*/ 223 h 223"/>
                <a:gd name="T4" fmla="*/ 0 w 184"/>
                <a:gd name="T5" fmla="*/ 193 h 223"/>
                <a:gd name="T6" fmla="*/ 0 w 184"/>
                <a:gd name="T7" fmla="*/ 6 h 223"/>
                <a:gd name="T8" fmla="*/ 6 w 184"/>
                <a:gd name="T9" fmla="*/ 0 h 223"/>
                <a:gd name="T10" fmla="*/ 13 w 184"/>
                <a:gd name="T11" fmla="*/ 6 h 223"/>
                <a:gd name="T12" fmla="*/ 13 w 184"/>
                <a:gd name="T13" fmla="*/ 193 h 223"/>
                <a:gd name="T14" fmla="*/ 29 w 184"/>
                <a:gd name="T15" fmla="*/ 210 h 223"/>
                <a:gd name="T16" fmla="*/ 154 w 184"/>
                <a:gd name="T17" fmla="*/ 210 h 223"/>
                <a:gd name="T18" fmla="*/ 171 w 184"/>
                <a:gd name="T19" fmla="*/ 193 h 223"/>
                <a:gd name="T20" fmla="*/ 171 w 184"/>
                <a:gd name="T21" fmla="*/ 6 h 223"/>
                <a:gd name="T22" fmla="*/ 177 w 184"/>
                <a:gd name="T23" fmla="*/ 0 h 223"/>
                <a:gd name="T24" fmla="*/ 184 w 184"/>
                <a:gd name="T25" fmla="*/ 6 h 223"/>
                <a:gd name="T26" fmla="*/ 184 w 184"/>
                <a:gd name="T27" fmla="*/ 193 h 223"/>
                <a:gd name="T28" fmla="*/ 154 w 184"/>
                <a:gd name="T29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223">
                  <a:moveTo>
                    <a:pt x="154" y="223"/>
                  </a:moveTo>
                  <a:cubicBezTo>
                    <a:pt x="29" y="223"/>
                    <a:pt x="29" y="223"/>
                    <a:pt x="29" y="223"/>
                  </a:cubicBezTo>
                  <a:cubicBezTo>
                    <a:pt x="13" y="223"/>
                    <a:pt x="0" y="209"/>
                    <a:pt x="0" y="19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93"/>
                    <a:pt x="13" y="193"/>
                    <a:pt x="13" y="193"/>
                  </a:cubicBezTo>
                  <a:cubicBezTo>
                    <a:pt x="13" y="202"/>
                    <a:pt x="20" y="210"/>
                    <a:pt x="29" y="210"/>
                  </a:cubicBezTo>
                  <a:cubicBezTo>
                    <a:pt x="154" y="210"/>
                    <a:pt x="154" y="210"/>
                    <a:pt x="154" y="210"/>
                  </a:cubicBezTo>
                  <a:cubicBezTo>
                    <a:pt x="163" y="210"/>
                    <a:pt x="171" y="202"/>
                    <a:pt x="171" y="193"/>
                  </a:cubicBezTo>
                  <a:cubicBezTo>
                    <a:pt x="171" y="6"/>
                    <a:pt x="171" y="6"/>
                    <a:pt x="171" y="6"/>
                  </a:cubicBezTo>
                  <a:cubicBezTo>
                    <a:pt x="171" y="3"/>
                    <a:pt x="174" y="0"/>
                    <a:pt x="177" y="0"/>
                  </a:cubicBezTo>
                  <a:cubicBezTo>
                    <a:pt x="181" y="0"/>
                    <a:pt x="184" y="3"/>
                    <a:pt x="184" y="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209"/>
                    <a:pt x="170" y="223"/>
                    <a:pt x="154" y="22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7" name="Freeform 574"/>
            <p:cNvSpPr>
              <a:spLocks/>
            </p:cNvSpPr>
            <p:nvPr/>
          </p:nvSpPr>
          <p:spPr bwMode="auto">
            <a:xfrm>
              <a:off x="4164" y="3271"/>
              <a:ext cx="317" cy="163"/>
            </a:xfrm>
            <a:custGeom>
              <a:avLst/>
              <a:gdLst>
                <a:gd name="T0" fmla="*/ 4 w 134"/>
                <a:gd name="T1" fmla="*/ 69 h 69"/>
                <a:gd name="T2" fmla="*/ 0 w 134"/>
                <a:gd name="T3" fmla="*/ 64 h 69"/>
                <a:gd name="T4" fmla="*/ 0 w 134"/>
                <a:gd name="T5" fmla="*/ 0 h 69"/>
                <a:gd name="T6" fmla="*/ 134 w 134"/>
                <a:gd name="T7" fmla="*/ 0 h 69"/>
                <a:gd name="T8" fmla="*/ 134 w 134"/>
                <a:gd name="T9" fmla="*/ 64 h 69"/>
                <a:gd name="T10" fmla="*/ 129 w 134"/>
                <a:gd name="T11" fmla="*/ 69 h 69"/>
                <a:gd name="T12" fmla="*/ 4 w 134"/>
                <a:gd name="T13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69">
                  <a:moveTo>
                    <a:pt x="4" y="69"/>
                  </a:moveTo>
                  <a:cubicBezTo>
                    <a:pt x="2" y="69"/>
                    <a:pt x="0" y="67"/>
                    <a:pt x="0" y="6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64"/>
                    <a:pt x="134" y="64"/>
                    <a:pt x="134" y="64"/>
                  </a:cubicBezTo>
                  <a:cubicBezTo>
                    <a:pt x="134" y="67"/>
                    <a:pt x="132" y="69"/>
                    <a:pt x="129" y="69"/>
                  </a:cubicBezTo>
                  <a:lnTo>
                    <a:pt x="4" y="69"/>
                  </a:lnTo>
                  <a:close/>
                </a:path>
              </a:pathLst>
            </a:custGeom>
            <a:solidFill>
              <a:srgbClr val="B1AD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8" name="Freeform 575"/>
            <p:cNvSpPr>
              <a:spLocks/>
            </p:cNvSpPr>
            <p:nvPr/>
          </p:nvSpPr>
          <p:spPr bwMode="auto">
            <a:xfrm>
              <a:off x="4270" y="2524"/>
              <a:ext cx="31" cy="268"/>
            </a:xfrm>
            <a:custGeom>
              <a:avLst/>
              <a:gdLst>
                <a:gd name="T0" fmla="*/ 6 w 13"/>
                <a:gd name="T1" fmla="*/ 113 h 113"/>
                <a:gd name="T2" fmla="*/ 0 w 13"/>
                <a:gd name="T3" fmla="*/ 107 h 113"/>
                <a:gd name="T4" fmla="*/ 0 w 13"/>
                <a:gd name="T5" fmla="*/ 7 h 113"/>
                <a:gd name="T6" fmla="*/ 6 w 13"/>
                <a:gd name="T7" fmla="*/ 0 h 113"/>
                <a:gd name="T8" fmla="*/ 13 w 13"/>
                <a:gd name="T9" fmla="*/ 7 h 113"/>
                <a:gd name="T10" fmla="*/ 13 w 13"/>
                <a:gd name="T11" fmla="*/ 107 h 113"/>
                <a:gd name="T12" fmla="*/ 6 w 13"/>
                <a:gd name="T13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13">
                  <a:moveTo>
                    <a:pt x="6" y="113"/>
                  </a:moveTo>
                  <a:cubicBezTo>
                    <a:pt x="3" y="113"/>
                    <a:pt x="0" y="110"/>
                    <a:pt x="0" y="10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7"/>
                  </a:cubicBezTo>
                  <a:cubicBezTo>
                    <a:pt x="13" y="107"/>
                    <a:pt x="13" y="107"/>
                    <a:pt x="13" y="107"/>
                  </a:cubicBezTo>
                  <a:cubicBezTo>
                    <a:pt x="13" y="110"/>
                    <a:pt x="10" y="113"/>
                    <a:pt x="6" y="113"/>
                  </a:cubicBezTo>
                  <a:close/>
                </a:path>
              </a:pathLst>
            </a:cu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19" name="Oval 576"/>
            <p:cNvSpPr>
              <a:spLocks noChangeArrowheads="1"/>
            </p:cNvSpPr>
            <p:nvPr/>
          </p:nvSpPr>
          <p:spPr bwMode="auto">
            <a:xfrm>
              <a:off x="4258" y="2585"/>
              <a:ext cx="53" cy="53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0" name="Oval 577"/>
            <p:cNvSpPr>
              <a:spLocks noChangeArrowheads="1"/>
            </p:cNvSpPr>
            <p:nvPr/>
          </p:nvSpPr>
          <p:spPr bwMode="auto">
            <a:xfrm>
              <a:off x="4244" y="2652"/>
              <a:ext cx="81" cy="80"/>
            </a:xfrm>
            <a:prstGeom prst="ellipse">
              <a:avLst/>
            </a:prstGeom>
            <a:solidFill>
              <a:srgbClr val="D2CC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1" name="Freeform 578"/>
            <p:cNvSpPr>
              <a:spLocks/>
            </p:cNvSpPr>
            <p:nvPr/>
          </p:nvSpPr>
          <p:spPr bwMode="auto">
            <a:xfrm>
              <a:off x="4258" y="2889"/>
              <a:ext cx="67" cy="92"/>
            </a:xfrm>
            <a:custGeom>
              <a:avLst/>
              <a:gdLst>
                <a:gd name="T0" fmla="*/ 0 w 28"/>
                <a:gd name="T1" fmla="*/ 23 h 39"/>
                <a:gd name="T2" fmla="*/ 14 w 28"/>
                <a:gd name="T3" fmla="*/ 39 h 39"/>
                <a:gd name="T4" fmla="*/ 28 w 28"/>
                <a:gd name="T5" fmla="*/ 23 h 39"/>
                <a:gd name="T6" fmla="*/ 14 w 28"/>
                <a:gd name="T7" fmla="*/ 0 h 39"/>
                <a:gd name="T8" fmla="*/ 0 w 28"/>
                <a:gd name="T9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9">
                  <a:moveTo>
                    <a:pt x="0" y="23"/>
                  </a:moveTo>
                  <a:cubicBezTo>
                    <a:pt x="0" y="31"/>
                    <a:pt x="4" y="39"/>
                    <a:pt x="14" y="39"/>
                  </a:cubicBezTo>
                  <a:cubicBezTo>
                    <a:pt x="23" y="39"/>
                    <a:pt x="28" y="31"/>
                    <a:pt x="28" y="23"/>
                  </a:cubicBezTo>
                  <a:cubicBezTo>
                    <a:pt x="28" y="13"/>
                    <a:pt x="13" y="0"/>
                    <a:pt x="14" y="0"/>
                  </a:cubicBezTo>
                  <a:cubicBezTo>
                    <a:pt x="15" y="0"/>
                    <a:pt x="0" y="13"/>
                    <a:pt x="0" y="23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2" name="Freeform 579"/>
            <p:cNvSpPr>
              <a:spLocks/>
            </p:cNvSpPr>
            <p:nvPr/>
          </p:nvSpPr>
          <p:spPr bwMode="auto">
            <a:xfrm>
              <a:off x="4244" y="3010"/>
              <a:ext cx="45" cy="62"/>
            </a:xfrm>
            <a:custGeom>
              <a:avLst/>
              <a:gdLst>
                <a:gd name="T0" fmla="*/ 0 w 19"/>
                <a:gd name="T1" fmla="*/ 16 h 26"/>
                <a:gd name="T2" fmla="*/ 10 w 19"/>
                <a:gd name="T3" fmla="*/ 26 h 26"/>
                <a:gd name="T4" fmla="*/ 19 w 19"/>
                <a:gd name="T5" fmla="*/ 16 h 26"/>
                <a:gd name="T6" fmla="*/ 10 w 19"/>
                <a:gd name="T7" fmla="*/ 0 h 26"/>
                <a:gd name="T8" fmla="*/ 0 w 19"/>
                <a:gd name="T9" fmla="*/ 1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6">
                  <a:moveTo>
                    <a:pt x="0" y="16"/>
                  </a:moveTo>
                  <a:cubicBezTo>
                    <a:pt x="0" y="21"/>
                    <a:pt x="4" y="26"/>
                    <a:pt x="10" y="26"/>
                  </a:cubicBezTo>
                  <a:cubicBezTo>
                    <a:pt x="16" y="26"/>
                    <a:pt x="19" y="21"/>
                    <a:pt x="19" y="16"/>
                  </a:cubicBezTo>
                  <a:cubicBezTo>
                    <a:pt x="19" y="9"/>
                    <a:pt x="9" y="0"/>
                    <a:pt x="10" y="0"/>
                  </a:cubicBezTo>
                  <a:cubicBezTo>
                    <a:pt x="10" y="0"/>
                    <a:pt x="0" y="9"/>
                    <a:pt x="0" y="16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3" name="Freeform 580"/>
            <p:cNvSpPr>
              <a:spLocks/>
            </p:cNvSpPr>
            <p:nvPr/>
          </p:nvSpPr>
          <p:spPr bwMode="auto">
            <a:xfrm>
              <a:off x="4292" y="3088"/>
              <a:ext cx="33" cy="43"/>
            </a:xfrm>
            <a:custGeom>
              <a:avLst/>
              <a:gdLst>
                <a:gd name="T0" fmla="*/ 0 w 14"/>
                <a:gd name="T1" fmla="*/ 11 h 18"/>
                <a:gd name="T2" fmla="*/ 7 w 14"/>
                <a:gd name="T3" fmla="*/ 18 h 18"/>
                <a:gd name="T4" fmla="*/ 14 w 14"/>
                <a:gd name="T5" fmla="*/ 11 h 18"/>
                <a:gd name="T6" fmla="*/ 7 w 14"/>
                <a:gd name="T7" fmla="*/ 0 h 18"/>
                <a:gd name="T8" fmla="*/ 0 w 14"/>
                <a:gd name="T9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8">
                  <a:moveTo>
                    <a:pt x="0" y="11"/>
                  </a:moveTo>
                  <a:cubicBezTo>
                    <a:pt x="0" y="14"/>
                    <a:pt x="3" y="18"/>
                    <a:pt x="7" y="18"/>
                  </a:cubicBezTo>
                  <a:cubicBezTo>
                    <a:pt x="12" y="18"/>
                    <a:pt x="14" y="14"/>
                    <a:pt x="14" y="11"/>
                  </a:cubicBezTo>
                  <a:cubicBezTo>
                    <a:pt x="14" y="6"/>
                    <a:pt x="7" y="0"/>
                    <a:pt x="7" y="0"/>
                  </a:cubicBezTo>
                  <a:cubicBezTo>
                    <a:pt x="7" y="0"/>
                    <a:pt x="0" y="6"/>
                    <a:pt x="0" y="11"/>
                  </a:cubicBezTo>
                  <a:close/>
                </a:path>
              </a:pathLst>
            </a:custGeom>
            <a:solidFill>
              <a:srgbClr val="E2DC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D9B2557-9C74-40F3-97B4-CFE6410A1A32}"/>
              </a:ext>
            </a:extLst>
          </p:cNvPr>
          <p:cNvGrpSpPr/>
          <p:nvPr/>
        </p:nvGrpSpPr>
        <p:grpSpPr>
          <a:xfrm>
            <a:off x="4677502" y="3114111"/>
            <a:ext cx="2842726" cy="1694657"/>
            <a:chOff x="6436040" y="2806241"/>
            <a:chExt cx="6381803" cy="3812799"/>
          </a:xfrm>
        </p:grpSpPr>
        <p:sp>
          <p:nvSpPr>
            <p:cNvPr id="125" name="Freeform 521">
              <a:extLst>
                <a:ext uri="{FF2B5EF4-FFF2-40B4-BE49-F238E27FC236}">
                  <a16:creationId xmlns:a16="http://schemas.microsoft.com/office/drawing/2014/main" id="{F75F13D0-AEA2-4456-8B67-BCCD51EBBF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2384" y="4007069"/>
              <a:ext cx="239713" cy="246498"/>
            </a:xfrm>
            <a:custGeom>
              <a:avLst/>
              <a:gdLst>
                <a:gd name="T0" fmla="*/ 68 w 72"/>
                <a:gd name="T1" fmla="*/ 74 h 74"/>
                <a:gd name="T2" fmla="*/ 4 w 72"/>
                <a:gd name="T3" fmla="*/ 74 h 74"/>
                <a:gd name="T4" fmla="*/ 0 w 72"/>
                <a:gd name="T5" fmla="*/ 70 h 74"/>
                <a:gd name="T6" fmla="*/ 0 w 72"/>
                <a:gd name="T7" fmla="*/ 4 h 74"/>
                <a:gd name="T8" fmla="*/ 4 w 72"/>
                <a:gd name="T9" fmla="*/ 0 h 74"/>
                <a:gd name="T10" fmla="*/ 68 w 72"/>
                <a:gd name="T11" fmla="*/ 0 h 74"/>
                <a:gd name="T12" fmla="*/ 72 w 72"/>
                <a:gd name="T13" fmla="*/ 4 h 74"/>
                <a:gd name="T14" fmla="*/ 72 w 72"/>
                <a:gd name="T15" fmla="*/ 70 h 74"/>
                <a:gd name="T16" fmla="*/ 68 w 72"/>
                <a:gd name="T17" fmla="*/ 74 h 74"/>
                <a:gd name="T18" fmla="*/ 8 w 72"/>
                <a:gd name="T19" fmla="*/ 66 h 74"/>
                <a:gd name="T20" fmla="*/ 64 w 72"/>
                <a:gd name="T21" fmla="*/ 66 h 74"/>
                <a:gd name="T22" fmla="*/ 64 w 72"/>
                <a:gd name="T23" fmla="*/ 8 h 74"/>
                <a:gd name="T24" fmla="*/ 8 w 72"/>
                <a:gd name="T25" fmla="*/ 8 h 74"/>
                <a:gd name="T26" fmla="*/ 8 w 72"/>
                <a:gd name="T27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4">
                  <a:moveTo>
                    <a:pt x="68" y="74"/>
                  </a:move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2"/>
                    <a:pt x="0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1"/>
                    <a:pt x="72" y="4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2" y="72"/>
                    <a:pt x="70" y="74"/>
                    <a:pt x="68" y="74"/>
                  </a:cubicBezTo>
                  <a:close/>
                  <a:moveTo>
                    <a:pt x="8" y="66"/>
                  </a:moveTo>
                  <a:cubicBezTo>
                    <a:pt x="64" y="66"/>
                    <a:pt x="64" y="66"/>
                    <a:pt x="64" y="66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6" name="Rectangle 522">
              <a:extLst>
                <a:ext uri="{FF2B5EF4-FFF2-40B4-BE49-F238E27FC236}">
                  <a16:creationId xmlns:a16="http://schemas.microsoft.com/office/drawing/2014/main" id="{C162E419-9E6F-4464-81CC-A31EDC512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4009331"/>
              <a:ext cx="456812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7" name="Rectangle 523">
              <a:extLst>
                <a:ext uri="{FF2B5EF4-FFF2-40B4-BE49-F238E27FC236}">
                  <a16:creationId xmlns:a16="http://schemas.microsoft.com/office/drawing/2014/main" id="{6854A9E5-11A6-4858-95F1-D887F84527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4113357"/>
              <a:ext cx="1121678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8" name="Rectangle 524">
              <a:extLst>
                <a:ext uri="{FF2B5EF4-FFF2-40B4-BE49-F238E27FC236}">
                  <a16:creationId xmlns:a16="http://schemas.microsoft.com/office/drawing/2014/main" id="{92D18B3C-FCC2-4C9D-8F2E-96E66B87D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4201554"/>
              <a:ext cx="1275456" cy="24876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29" name="Rectangle 525">
              <a:extLst>
                <a:ext uri="{FF2B5EF4-FFF2-40B4-BE49-F238E27FC236}">
                  <a16:creationId xmlns:a16="http://schemas.microsoft.com/office/drawing/2014/main" id="{102D590A-2AD3-4397-B468-AE326E623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34002" y="4728471"/>
              <a:ext cx="99504" cy="126641"/>
            </a:xfrm>
            <a:prstGeom prst="rect">
              <a:avLst/>
            </a:prstGeom>
            <a:solidFill>
              <a:srgbClr val="D57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0" name="Rectangle 526">
              <a:extLst>
                <a:ext uri="{FF2B5EF4-FFF2-40B4-BE49-F238E27FC236}">
                  <a16:creationId xmlns:a16="http://schemas.microsoft.com/office/drawing/2014/main" id="{2A086F4F-5B42-47D9-B986-7F775B4C2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3009" y="4391515"/>
              <a:ext cx="101765" cy="463597"/>
            </a:xfrm>
            <a:prstGeom prst="rect">
              <a:avLst/>
            </a:prstGeom>
            <a:solidFill>
              <a:srgbClr val="D57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1" name="Rectangle 527">
              <a:extLst>
                <a:ext uri="{FF2B5EF4-FFF2-40B4-BE49-F238E27FC236}">
                  <a16:creationId xmlns:a16="http://schemas.microsoft.com/office/drawing/2014/main" id="{45ABCFA0-2435-4D18-9E20-13BACC7E5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4278" y="4330456"/>
              <a:ext cx="99504" cy="524656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2" name="Rectangle 528">
              <a:extLst>
                <a:ext uri="{FF2B5EF4-FFF2-40B4-BE49-F238E27FC236}">
                  <a16:creationId xmlns:a16="http://schemas.microsoft.com/office/drawing/2014/main" id="{2E33748B-D098-45F0-B03D-DAD7E67BF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33285" y="4384731"/>
              <a:ext cx="101765" cy="470381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3" name="Rectangle 529">
              <a:extLst>
                <a:ext uri="{FF2B5EF4-FFF2-40B4-BE49-F238E27FC236}">
                  <a16:creationId xmlns:a16="http://schemas.microsoft.com/office/drawing/2014/main" id="{754AA7B7-77A0-436E-9DCB-8C773C0B63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34554" y="4197031"/>
              <a:ext cx="99504" cy="658081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4" name="Rectangle 530">
              <a:extLst>
                <a:ext uri="{FF2B5EF4-FFF2-40B4-BE49-F238E27FC236}">
                  <a16:creationId xmlns:a16="http://schemas.microsoft.com/office/drawing/2014/main" id="{AA640247-98DF-4B51-A6CC-F829AA310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3561" y="4260351"/>
              <a:ext cx="99504" cy="594760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5" name="Rectangle 531">
              <a:extLst>
                <a:ext uri="{FF2B5EF4-FFF2-40B4-BE49-F238E27FC236}">
                  <a16:creationId xmlns:a16="http://schemas.microsoft.com/office/drawing/2014/main" id="{4AF242E9-2F3C-48A2-8EA6-80AC24A5B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4830" y="4131449"/>
              <a:ext cx="99504" cy="723663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6" name="Rectangle 532">
              <a:extLst>
                <a:ext uri="{FF2B5EF4-FFF2-40B4-BE49-F238E27FC236}">
                  <a16:creationId xmlns:a16="http://schemas.microsoft.com/office/drawing/2014/main" id="{881CD477-F072-4F14-BFF3-E137A031B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8360" y="4561124"/>
              <a:ext cx="99504" cy="293988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7" name="Rectangle 533">
              <a:extLst>
                <a:ext uri="{FF2B5EF4-FFF2-40B4-BE49-F238E27FC236}">
                  <a16:creationId xmlns:a16="http://schemas.microsoft.com/office/drawing/2014/main" id="{FD5DE048-0810-4E3C-9B54-9F148C8AD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7368" y="4703595"/>
              <a:ext cx="99504" cy="151517"/>
            </a:xfrm>
            <a:prstGeom prst="rect">
              <a:avLst/>
            </a:prstGeom>
            <a:solidFill>
              <a:srgbClr val="27A6C2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8" name="Rectangle 534">
              <a:extLst>
                <a:ext uri="{FF2B5EF4-FFF2-40B4-BE49-F238E27FC236}">
                  <a16:creationId xmlns:a16="http://schemas.microsoft.com/office/drawing/2014/main" id="{DCC84476-20CD-4BD0-91E4-0A7A9E820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3561" y="4934262"/>
              <a:ext cx="99504" cy="113072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39" name="Rectangle 535">
              <a:extLst>
                <a:ext uri="{FF2B5EF4-FFF2-40B4-BE49-F238E27FC236}">
                  <a16:creationId xmlns:a16="http://schemas.microsoft.com/office/drawing/2014/main" id="{B07A8982-9317-4A50-9D57-FC8DBB71E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7092" y="4934262"/>
              <a:ext cx="99504" cy="468119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0" name="Rectangle 536">
              <a:extLst>
                <a:ext uri="{FF2B5EF4-FFF2-40B4-BE49-F238E27FC236}">
                  <a16:creationId xmlns:a16="http://schemas.microsoft.com/office/drawing/2014/main" id="{46AEDC4E-21E9-4C24-AA18-DEDB82B2F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38360" y="4934262"/>
              <a:ext cx="99504" cy="524656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1" name="Rectangle 537">
              <a:extLst>
                <a:ext uri="{FF2B5EF4-FFF2-40B4-BE49-F238E27FC236}">
                  <a16:creationId xmlns:a16="http://schemas.microsoft.com/office/drawing/2014/main" id="{B698F84E-3CD3-4C72-9CC3-C3F8979D9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7368" y="4934262"/>
              <a:ext cx="99504" cy="244236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2" name="Rectangle 538">
              <a:extLst>
                <a:ext uri="{FF2B5EF4-FFF2-40B4-BE49-F238E27FC236}">
                  <a16:creationId xmlns:a16="http://schemas.microsoft.com/office/drawing/2014/main" id="{3104A821-23AB-4F2C-BBB2-47C50A0E8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38637" y="4934262"/>
              <a:ext cx="99504" cy="660342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3" name="Rectangle 539">
              <a:extLst>
                <a:ext uri="{FF2B5EF4-FFF2-40B4-BE49-F238E27FC236}">
                  <a16:creationId xmlns:a16="http://schemas.microsoft.com/office/drawing/2014/main" id="{8A90D4E4-CE89-4CDF-808E-6F06C377D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7644" y="4934262"/>
              <a:ext cx="99504" cy="398015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4" name="Rectangle 540">
              <a:extLst>
                <a:ext uri="{FF2B5EF4-FFF2-40B4-BE49-F238E27FC236}">
                  <a16:creationId xmlns:a16="http://schemas.microsoft.com/office/drawing/2014/main" id="{3AD285CD-0D4B-41A3-A28B-1CA8EB278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6651" y="4934262"/>
              <a:ext cx="101765" cy="728186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5" name="Rectangle 541">
              <a:extLst>
                <a:ext uri="{FF2B5EF4-FFF2-40B4-BE49-F238E27FC236}">
                  <a16:creationId xmlns:a16="http://schemas.microsoft.com/office/drawing/2014/main" id="{7AB10859-0806-4FC1-BE62-DFCAF0797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37920" y="4934262"/>
              <a:ext cx="99504" cy="488472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6" name="Rectangle 542">
              <a:extLst>
                <a:ext uri="{FF2B5EF4-FFF2-40B4-BE49-F238E27FC236}">
                  <a16:creationId xmlns:a16="http://schemas.microsoft.com/office/drawing/2014/main" id="{0DA7DF54-4BF3-4056-BB59-EDB99E413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6927" y="4934262"/>
              <a:ext cx="101765" cy="196746"/>
            </a:xfrm>
            <a:prstGeom prst="rect">
              <a:avLst/>
            </a:pr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7" name="Freeform 543">
              <a:extLst>
                <a:ext uri="{FF2B5EF4-FFF2-40B4-BE49-F238E27FC236}">
                  <a16:creationId xmlns:a16="http://schemas.microsoft.com/office/drawing/2014/main" id="{6C203C9F-C116-40EF-AD7F-7E7253BC4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6211" y="4468404"/>
              <a:ext cx="999560" cy="915886"/>
            </a:xfrm>
            <a:custGeom>
              <a:avLst/>
              <a:gdLst>
                <a:gd name="T0" fmla="*/ 112 w 300"/>
                <a:gd name="T1" fmla="*/ 48 h 275"/>
                <a:gd name="T2" fmla="*/ 110 w 300"/>
                <a:gd name="T3" fmla="*/ 83 h 275"/>
                <a:gd name="T4" fmla="*/ 207 w 300"/>
                <a:gd name="T5" fmla="*/ 155 h 275"/>
                <a:gd name="T6" fmla="*/ 233 w 300"/>
                <a:gd name="T7" fmla="*/ 146 h 275"/>
                <a:gd name="T8" fmla="*/ 300 w 300"/>
                <a:gd name="T9" fmla="*/ 228 h 275"/>
                <a:gd name="T10" fmla="*/ 223 w 300"/>
                <a:gd name="T11" fmla="*/ 259 h 275"/>
                <a:gd name="T12" fmla="*/ 6 w 300"/>
                <a:gd name="T13" fmla="*/ 99 h 275"/>
                <a:gd name="T14" fmla="*/ 17 w 300"/>
                <a:gd name="T15" fmla="*/ 0 h 275"/>
                <a:gd name="T16" fmla="*/ 112 w 300"/>
                <a:gd name="T17" fmla="*/ 4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275">
                  <a:moveTo>
                    <a:pt x="112" y="48"/>
                  </a:moveTo>
                  <a:cubicBezTo>
                    <a:pt x="109" y="59"/>
                    <a:pt x="108" y="71"/>
                    <a:pt x="110" y="83"/>
                  </a:cubicBezTo>
                  <a:cubicBezTo>
                    <a:pt x="117" y="130"/>
                    <a:pt x="160" y="162"/>
                    <a:pt x="207" y="155"/>
                  </a:cubicBezTo>
                  <a:cubicBezTo>
                    <a:pt x="216" y="153"/>
                    <a:pt x="225" y="150"/>
                    <a:pt x="233" y="146"/>
                  </a:cubicBezTo>
                  <a:cubicBezTo>
                    <a:pt x="300" y="228"/>
                    <a:pt x="300" y="228"/>
                    <a:pt x="300" y="228"/>
                  </a:cubicBezTo>
                  <a:cubicBezTo>
                    <a:pt x="278" y="244"/>
                    <a:pt x="252" y="254"/>
                    <a:pt x="223" y="259"/>
                  </a:cubicBezTo>
                  <a:cubicBezTo>
                    <a:pt x="119" y="275"/>
                    <a:pt x="22" y="203"/>
                    <a:pt x="6" y="99"/>
                  </a:cubicBezTo>
                  <a:cubicBezTo>
                    <a:pt x="0" y="64"/>
                    <a:pt x="5" y="30"/>
                    <a:pt x="17" y="0"/>
                  </a:cubicBezTo>
                  <a:lnTo>
                    <a:pt x="112" y="48"/>
                  </a:lnTo>
                  <a:close/>
                </a:path>
              </a:pathLst>
            </a:custGeom>
            <a:solidFill>
              <a:srgbClr val="27A6C2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8" name="Freeform 544">
              <a:extLst>
                <a:ext uri="{FF2B5EF4-FFF2-40B4-BE49-F238E27FC236}">
                  <a16:creationId xmlns:a16="http://schemas.microsoft.com/office/drawing/2014/main" id="{C68CB766-F18C-43F4-87C7-82C3D3E72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5792" y="3079876"/>
              <a:ext cx="6056155" cy="2385826"/>
            </a:xfrm>
            <a:custGeom>
              <a:avLst/>
              <a:gdLst>
                <a:gd name="T0" fmla="*/ 15 w 2678"/>
                <a:gd name="T1" fmla="*/ 1055 h 1055"/>
                <a:gd name="T2" fmla="*/ 0 w 2678"/>
                <a:gd name="T3" fmla="*/ 1036 h 1055"/>
                <a:gd name="T4" fmla="*/ 422 w 2678"/>
                <a:gd name="T5" fmla="*/ 695 h 1055"/>
                <a:gd name="T6" fmla="*/ 783 w 2678"/>
                <a:gd name="T7" fmla="*/ 906 h 1055"/>
                <a:gd name="T8" fmla="*/ 1022 w 2678"/>
                <a:gd name="T9" fmla="*/ 622 h 1055"/>
                <a:gd name="T10" fmla="*/ 1243 w 2678"/>
                <a:gd name="T11" fmla="*/ 730 h 1055"/>
                <a:gd name="T12" fmla="*/ 1684 w 2678"/>
                <a:gd name="T13" fmla="*/ 245 h 1055"/>
                <a:gd name="T14" fmla="*/ 1691 w 2678"/>
                <a:gd name="T15" fmla="*/ 246 h 1055"/>
                <a:gd name="T16" fmla="*/ 2216 w 2678"/>
                <a:gd name="T17" fmla="*/ 369 h 1055"/>
                <a:gd name="T18" fmla="*/ 2663 w 2678"/>
                <a:gd name="T19" fmla="*/ 0 h 1055"/>
                <a:gd name="T20" fmla="*/ 2678 w 2678"/>
                <a:gd name="T21" fmla="*/ 19 h 1055"/>
                <a:gd name="T22" fmla="*/ 2222 w 2678"/>
                <a:gd name="T23" fmla="*/ 394 h 1055"/>
                <a:gd name="T24" fmla="*/ 1693 w 2678"/>
                <a:gd name="T25" fmla="*/ 270 h 1055"/>
                <a:gd name="T26" fmla="*/ 1249 w 2678"/>
                <a:gd name="T27" fmla="*/ 758 h 1055"/>
                <a:gd name="T28" fmla="*/ 1028 w 2678"/>
                <a:gd name="T29" fmla="*/ 652 h 1055"/>
                <a:gd name="T30" fmla="*/ 789 w 2678"/>
                <a:gd name="T31" fmla="*/ 937 h 1055"/>
                <a:gd name="T32" fmla="*/ 425 w 2678"/>
                <a:gd name="T33" fmla="*/ 723 h 1055"/>
                <a:gd name="T34" fmla="*/ 15 w 2678"/>
                <a:gd name="T35" fmla="*/ 1055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78" h="1055">
                  <a:moveTo>
                    <a:pt x="15" y="1055"/>
                  </a:moveTo>
                  <a:lnTo>
                    <a:pt x="0" y="1036"/>
                  </a:lnTo>
                  <a:lnTo>
                    <a:pt x="422" y="695"/>
                  </a:lnTo>
                  <a:lnTo>
                    <a:pt x="783" y="906"/>
                  </a:lnTo>
                  <a:lnTo>
                    <a:pt x="1022" y="622"/>
                  </a:lnTo>
                  <a:lnTo>
                    <a:pt x="1243" y="730"/>
                  </a:lnTo>
                  <a:lnTo>
                    <a:pt x="1684" y="245"/>
                  </a:lnTo>
                  <a:lnTo>
                    <a:pt x="1691" y="246"/>
                  </a:lnTo>
                  <a:lnTo>
                    <a:pt x="2216" y="369"/>
                  </a:lnTo>
                  <a:lnTo>
                    <a:pt x="2663" y="0"/>
                  </a:lnTo>
                  <a:lnTo>
                    <a:pt x="2678" y="19"/>
                  </a:lnTo>
                  <a:lnTo>
                    <a:pt x="2222" y="394"/>
                  </a:lnTo>
                  <a:lnTo>
                    <a:pt x="1693" y="270"/>
                  </a:lnTo>
                  <a:lnTo>
                    <a:pt x="1249" y="758"/>
                  </a:lnTo>
                  <a:lnTo>
                    <a:pt x="1028" y="652"/>
                  </a:lnTo>
                  <a:lnTo>
                    <a:pt x="789" y="937"/>
                  </a:lnTo>
                  <a:lnTo>
                    <a:pt x="425" y="723"/>
                  </a:lnTo>
                  <a:lnTo>
                    <a:pt x="15" y="1055"/>
                  </a:lnTo>
                  <a:close/>
                </a:path>
              </a:pathLst>
            </a:custGeom>
            <a:solidFill>
              <a:srgbClr val="2099D8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49" name="Oval 545">
              <a:extLst>
                <a:ext uri="{FF2B5EF4-FFF2-40B4-BE49-F238E27FC236}">
                  <a16:creationId xmlns:a16="http://schemas.microsoft.com/office/drawing/2014/main" id="{B33C7E90-600D-4ED1-9A0E-614280074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6040" y="5368460"/>
              <a:ext cx="160563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0" name="Oval 546">
              <a:extLst>
                <a:ext uri="{FF2B5EF4-FFF2-40B4-BE49-F238E27FC236}">
                  <a16:creationId xmlns:a16="http://schemas.microsoft.com/office/drawing/2014/main" id="{1BCA972F-4885-4276-B7AF-61D21621C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8710" y="4610875"/>
              <a:ext cx="160563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1" name="Oval 547">
              <a:extLst>
                <a:ext uri="{FF2B5EF4-FFF2-40B4-BE49-F238E27FC236}">
                  <a16:creationId xmlns:a16="http://schemas.microsoft.com/office/drawing/2014/main" id="{AE7EA042-94FE-49F3-B78B-60FF78BF5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7354" y="5067688"/>
              <a:ext cx="158301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2" name="Oval 548">
              <a:extLst>
                <a:ext uri="{FF2B5EF4-FFF2-40B4-BE49-F238E27FC236}">
                  <a16:creationId xmlns:a16="http://schemas.microsoft.com/office/drawing/2014/main" id="{7A198D22-C273-46EC-97C4-41EDBB7D6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9147" y="4436744"/>
              <a:ext cx="160563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3" name="Oval 549">
              <a:extLst>
                <a:ext uri="{FF2B5EF4-FFF2-40B4-BE49-F238E27FC236}">
                  <a16:creationId xmlns:a16="http://schemas.microsoft.com/office/drawing/2014/main" id="{E1464F53-EF99-44E3-A38C-467477AC6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13097" y="4680980"/>
              <a:ext cx="160563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4" name="Oval 550">
              <a:extLst>
                <a:ext uri="{FF2B5EF4-FFF2-40B4-BE49-F238E27FC236}">
                  <a16:creationId xmlns:a16="http://schemas.microsoft.com/office/drawing/2014/main" id="{676263D2-0DF7-41BD-8734-31DCBCCB5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26225" y="3586440"/>
              <a:ext cx="160563" cy="160563"/>
            </a:xfrm>
            <a:prstGeom prst="ellipse">
              <a:avLst/>
            </a:prstGeom>
            <a:solidFill>
              <a:srgbClr val="D57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5" name="Oval 551">
              <a:extLst>
                <a:ext uri="{FF2B5EF4-FFF2-40B4-BE49-F238E27FC236}">
                  <a16:creationId xmlns:a16="http://schemas.microsoft.com/office/drawing/2014/main" id="{DD97C46D-BCC9-49E4-98CD-51A7E8851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24792" y="3846506"/>
              <a:ext cx="158301" cy="160563"/>
            </a:xfrm>
            <a:prstGeom prst="ellipse">
              <a:avLst/>
            </a:prstGeom>
            <a:solidFill>
              <a:srgbClr val="2099D8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6" name="Oval 552">
              <a:extLst>
                <a:ext uri="{FF2B5EF4-FFF2-40B4-BE49-F238E27FC236}">
                  <a16:creationId xmlns:a16="http://schemas.microsoft.com/office/drawing/2014/main" id="{AC682680-26FF-433A-A693-7B1C80D13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44704" y="3036909"/>
              <a:ext cx="160563" cy="158301"/>
            </a:xfrm>
            <a:prstGeom prst="ellipse">
              <a:avLst/>
            </a:prstGeom>
            <a:solidFill>
              <a:srgbClr val="D570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7" name="Freeform 553">
              <a:extLst>
                <a:ext uri="{FF2B5EF4-FFF2-40B4-BE49-F238E27FC236}">
                  <a16:creationId xmlns:a16="http://schemas.microsoft.com/office/drawing/2014/main" id="{ADE20699-1DC5-4724-BDA7-C18E9B54D9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022" y="4106573"/>
              <a:ext cx="409322" cy="418368"/>
            </a:xfrm>
            <a:custGeom>
              <a:avLst/>
              <a:gdLst>
                <a:gd name="T0" fmla="*/ 123 w 123"/>
                <a:gd name="T1" fmla="*/ 103 h 125"/>
                <a:gd name="T2" fmla="*/ 95 w 123"/>
                <a:gd name="T3" fmla="*/ 125 h 125"/>
                <a:gd name="T4" fmla="*/ 0 w 123"/>
                <a:gd name="T5" fmla="*/ 77 h 125"/>
                <a:gd name="T6" fmla="*/ 95 w 123"/>
                <a:gd name="T7" fmla="*/ 0 h 125"/>
                <a:gd name="T8" fmla="*/ 123 w 123"/>
                <a:gd name="T9" fmla="*/ 103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5">
                  <a:moveTo>
                    <a:pt x="123" y="103"/>
                  </a:moveTo>
                  <a:cubicBezTo>
                    <a:pt x="112" y="108"/>
                    <a:pt x="102" y="116"/>
                    <a:pt x="95" y="125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" y="42"/>
                    <a:pt x="55" y="14"/>
                    <a:pt x="95" y="0"/>
                  </a:cubicBezTo>
                  <a:lnTo>
                    <a:pt x="123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8" name="Freeform 554">
              <a:extLst>
                <a:ext uri="{FF2B5EF4-FFF2-40B4-BE49-F238E27FC236}">
                  <a16:creationId xmlns:a16="http://schemas.microsoft.com/office/drawing/2014/main" id="{799BBCB9-B071-421B-BC06-808912FAC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697" y="4022899"/>
              <a:ext cx="723663" cy="581192"/>
            </a:xfrm>
            <a:custGeom>
              <a:avLst/>
              <a:gdLst>
                <a:gd name="T0" fmla="*/ 112 w 217"/>
                <a:gd name="T1" fmla="*/ 174 h 174"/>
                <a:gd name="T2" fmla="*/ 27 w 217"/>
                <a:gd name="T3" fmla="*/ 119 h 174"/>
                <a:gd name="T4" fmla="*/ 0 w 217"/>
                <a:gd name="T5" fmla="*/ 16 h 174"/>
                <a:gd name="T6" fmla="*/ 3 w 217"/>
                <a:gd name="T7" fmla="*/ 15 h 174"/>
                <a:gd name="T8" fmla="*/ 217 w 217"/>
                <a:gd name="T9" fmla="*/ 158 h 174"/>
                <a:gd name="T10" fmla="*/ 112 w 217"/>
                <a:gd name="T1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174">
                  <a:moveTo>
                    <a:pt x="112" y="174"/>
                  </a:moveTo>
                  <a:cubicBezTo>
                    <a:pt x="99" y="139"/>
                    <a:pt x="65" y="117"/>
                    <a:pt x="27" y="11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2" y="15"/>
                    <a:pt x="3" y="15"/>
                  </a:cubicBezTo>
                  <a:cubicBezTo>
                    <a:pt x="102" y="0"/>
                    <a:pt x="194" y="63"/>
                    <a:pt x="217" y="158"/>
                  </a:cubicBezTo>
                  <a:lnTo>
                    <a:pt x="112" y="174"/>
                  </a:ln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59" name="Freeform 555">
              <a:extLst>
                <a:ext uri="{FF2B5EF4-FFF2-40B4-BE49-F238E27FC236}">
                  <a16:creationId xmlns:a16="http://schemas.microsoft.com/office/drawing/2014/main" id="{93FA0C98-64A4-4000-85B6-46F4D0636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2345" y="4665150"/>
              <a:ext cx="427413" cy="490734"/>
            </a:xfrm>
            <a:custGeom>
              <a:avLst/>
              <a:gdLst>
                <a:gd name="T0" fmla="*/ 0 w 128"/>
                <a:gd name="T1" fmla="*/ 65 h 147"/>
                <a:gd name="T2" fmla="*/ 19 w 128"/>
                <a:gd name="T3" fmla="*/ 16 h 147"/>
                <a:gd name="T4" fmla="*/ 124 w 128"/>
                <a:gd name="T5" fmla="*/ 0 h 147"/>
                <a:gd name="T6" fmla="*/ 67 w 128"/>
                <a:gd name="T7" fmla="*/ 147 h 147"/>
                <a:gd name="T8" fmla="*/ 0 w 128"/>
                <a:gd name="T9" fmla="*/ 65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47">
                  <a:moveTo>
                    <a:pt x="0" y="65"/>
                  </a:moveTo>
                  <a:cubicBezTo>
                    <a:pt x="11" y="51"/>
                    <a:pt x="18" y="34"/>
                    <a:pt x="19" y="16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8" y="57"/>
                    <a:pt x="106" y="110"/>
                    <a:pt x="67" y="147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0" name="Freeform 556">
              <a:extLst>
                <a:ext uri="{FF2B5EF4-FFF2-40B4-BE49-F238E27FC236}">
                  <a16:creationId xmlns:a16="http://schemas.microsoft.com/office/drawing/2014/main" id="{BF115150-215B-4FB7-89E8-01E1D7ACFA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23852" y="4812144"/>
              <a:ext cx="1015390" cy="1017651"/>
            </a:xfrm>
            <a:custGeom>
              <a:avLst/>
              <a:gdLst>
                <a:gd name="T0" fmla="*/ 26 w 305"/>
                <a:gd name="T1" fmla="*/ 178 h 305"/>
                <a:gd name="T2" fmla="*/ 16 w 305"/>
                <a:gd name="T3" fmla="*/ 206 h 305"/>
                <a:gd name="T4" fmla="*/ 29 w 305"/>
                <a:gd name="T5" fmla="*/ 244 h 305"/>
                <a:gd name="T6" fmla="*/ 56 w 305"/>
                <a:gd name="T7" fmla="*/ 238 h 305"/>
                <a:gd name="T8" fmla="*/ 61 w 305"/>
                <a:gd name="T9" fmla="*/ 267 h 305"/>
                <a:gd name="T10" fmla="*/ 91 w 305"/>
                <a:gd name="T11" fmla="*/ 294 h 305"/>
                <a:gd name="T12" fmla="*/ 111 w 305"/>
                <a:gd name="T13" fmla="*/ 275 h 305"/>
                <a:gd name="T14" fmla="*/ 131 w 305"/>
                <a:gd name="T15" fmla="*/ 298 h 305"/>
                <a:gd name="T16" fmla="*/ 170 w 305"/>
                <a:gd name="T17" fmla="*/ 305 h 305"/>
                <a:gd name="T18" fmla="*/ 178 w 305"/>
                <a:gd name="T19" fmla="*/ 279 h 305"/>
                <a:gd name="T20" fmla="*/ 206 w 305"/>
                <a:gd name="T21" fmla="*/ 289 h 305"/>
                <a:gd name="T22" fmla="*/ 244 w 305"/>
                <a:gd name="T23" fmla="*/ 276 h 305"/>
                <a:gd name="T24" fmla="*/ 238 w 305"/>
                <a:gd name="T25" fmla="*/ 249 h 305"/>
                <a:gd name="T26" fmla="*/ 267 w 305"/>
                <a:gd name="T27" fmla="*/ 244 h 305"/>
                <a:gd name="T28" fmla="*/ 294 w 305"/>
                <a:gd name="T29" fmla="*/ 214 h 305"/>
                <a:gd name="T30" fmla="*/ 274 w 305"/>
                <a:gd name="T31" fmla="*/ 194 h 305"/>
                <a:gd name="T32" fmla="*/ 297 w 305"/>
                <a:gd name="T33" fmla="*/ 174 h 305"/>
                <a:gd name="T34" fmla="*/ 305 w 305"/>
                <a:gd name="T35" fmla="*/ 135 h 305"/>
                <a:gd name="T36" fmla="*/ 279 w 305"/>
                <a:gd name="T37" fmla="*/ 127 h 305"/>
                <a:gd name="T38" fmla="*/ 289 w 305"/>
                <a:gd name="T39" fmla="*/ 99 h 305"/>
                <a:gd name="T40" fmla="*/ 276 w 305"/>
                <a:gd name="T41" fmla="*/ 61 h 305"/>
                <a:gd name="T42" fmla="*/ 249 w 305"/>
                <a:gd name="T43" fmla="*/ 68 h 305"/>
                <a:gd name="T44" fmla="*/ 244 w 305"/>
                <a:gd name="T45" fmla="*/ 38 h 305"/>
                <a:gd name="T46" fmla="*/ 214 w 305"/>
                <a:gd name="T47" fmla="*/ 11 h 305"/>
                <a:gd name="T48" fmla="*/ 194 w 305"/>
                <a:gd name="T49" fmla="*/ 31 h 305"/>
                <a:gd name="T50" fmla="*/ 174 w 305"/>
                <a:gd name="T51" fmla="*/ 7 h 305"/>
                <a:gd name="T52" fmla="*/ 135 w 305"/>
                <a:gd name="T53" fmla="*/ 0 h 305"/>
                <a:gd name="T54" fmla="*/ 127 w 305"/>
                <a:gd name="T55" fmla="*/ 26 h 305"/>
                <a:gd name="T56" fmla="*/ 99 w 305"/>
                <a:gd name="T57" fmla="*/ 16 h 305"/>
                <a:gd name="T58" fmla="*/ 61 w 305"/>
                <a:gd name="T59" fmla="*/ 29 h 305"/>
                <a:gd name="T60" fmla="*/ 67 w 305"/>
                <a:gd name="T61" fmla="*/ 56 h 305"/>
                <a:gd name="T62" fmla="*/ 38 w 305"/>
                <a:gd name="T63" fmla="*/ 61 h 305"/>
                <a:gd name="T64" fmla="*/ 11 w 305"/>
                <a:gd name="T65" fmla="*/ 91 h 305"/>
                <a:gd name="T66" fmla="*/ 30 w 305"/>
                <a:gd name="T67" fmla="*/ 111 h 305"/>
                <a:gd name="T68" fmla="*/ 7 w 305"/>
                <a:gd name="T69" fmla="*/ 131 h 305"/>
                <a:gd name="T70" fmla="*/ 0 w 305"/>
                <a:gd name="T71" fmla="*/ 170 h 305"/>
                <a:gd name="T72" fmla="*/ 152 w 305"/>
                <a:gd name="T73" fmla="*/ 71 h 305"/>
                <a:gd name="T74" fmla="*/ 152 w 305"/>
                <a:gd name="T75" fmla="*/ 234 h 305"/>
                <a:gd name="T76" fmla="*/ 152 w 305"/>
                <a:gd name="T77" fmla="*/ 7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05" h="305">
                  <a:moveTo>
                    <a:pt x="7" y="178"/>
                  </a:moveTo>
                  <a:cubicBezTo>
                    <a:pt x="26" y="178"/>
                    <a:pt x="26" y="178"/>
                    <a:pt x="26" y="178"/>
                  </a:cubicBezTo>
                  <a:cubicBezTo>
                    <a:pt x="28" y="184"/>
                    <a:pt x="29" y="191"/>
                    <a:pt x="32" y="197"/>
                  </a:cubicBezTo>
                  <a:cubicBezTo>
                    <a:pt x="16" y="206"/>
                    <a:pt x="16" y="206"/>
                    <a:pt x="16" y="206"/>
                  </a:cubicBezTo>
                  <a:cubicBezTo>
                    <a:pt x="12" y="208"/>
                    <a:pt x="11" y="213"/>
                    <a:pt x="13" y="217"/>
                  </a:cubicBezTo>
                  <a:cubicBezTo>
                    <a:pt x="29" y="244"/>
                    <a:pt x="29" y="244"/>
                    <a:pt x="29" y="244"/>
                  </a:cubicBezTo>
                  <a:cubicBezTo>
                    <a:pt x="31" y="248"/>
                    <a:pt x="36" y="249"/>
                    <a:pt x="40" y="247"/>
                  </a:cubicBezTo>
                  <a:cubicBezTo>
                    <a:pt x="56" y="238"/>
                    <a:pt x="56" y="238"/>
                    <a:pt x="56" y="238"/>
                  </a:cubicBezTo>
                  <a:cubicBezTo>
                    <a:pt x="60" y="243"/>
                    <a:pt x="65" y="247"/>
                    <a:pt x="70" y="252"/>
                  </a:cubicBezTo>
                  <a:cubicBezTo>
                    <a:pt x="61" y="267"/>
                    <a:pt x="61" y="267"/>
                    <a:pt x="61" y="267"/>
                  </a:cubicBezTo>
                  <a:cubicBezTo>
                    <a:pt x="59" y="271"/>
                    <a:pt x="60" y="276"/>
                    <a:pt x="64" y="278"/>
                  </a:cubicBezTo>
                  <a:cubicBezTo>
                    <a:pt x="91" y="294"/>
                    <a:pt x="91" y="294"/>
                    <a:pt x="91" y="294"/>
                  </a:cubicBezTo>
                  <a:cubicBezTo>
                    <a:pt x="95" y="296"/>
                    <a:pt x="100" y="295"/>
                    <a:pt x="102" y="291"/>
                  </a:cubicBezTo>
                  <a:cubicBezTo>
                    <a:pt x="111" y="275"/>
                    <a:pt x="111" y="275"/>
                    <a:pt x="111" y="275"/>
                  </a:cubicBezTo>
                  <a:cubicBezTo>
                    <a:pt x="118" y="277"/>
                    <a:pt x="124" y="278"/>
                    <a:pt x="131" y="279"/>
                  </a:cubicBezTo>
                  <a:cubicBezTo>
                    <a:pt x="131" y="298"/>
                    <a:pt x="131" y="298"/>
                    <a:pt x="131" y="298"/>
                  </a:cubicBezTo>
                  <a:cubicBezTo>
                    <a:pt x="131" y="302"/>
                    <a:pt x="134" y="305"/>
                    <a:pt x="139" y="305"/>
                  </a:cubicBezTo>
                  <a:cubicBezTo>
                    <a:pt x="170" y="305"/>
                    <a:pt x="170" y="305"/>
                    <a:pt x="170" y="305"/>
                  </a:cubicBezTo>
                  <a:cubicBezTo>
                    <a:pt x="174" y="305"/>
                    <a:pt x="178" y="302"/>
                    <a:pt x="178" y="298"/>
                  </a:cubicBezTo>
                  <a:cubicBezTo>
                    <a:pt x="178" y="279"/>
                    <a:pt x="178" y="279"/>
                    <a:pt x="178" y="279"/>
                  </a:cubicBezTo>
                  <a:cubicBezTo>
                    <a:pt x="184" y="277"/>
                    <a:pt x="191" y="276"/>
                    <a:pt x="197" y="273"/>
                  </a:cubicBezTo>
                  <a:cubicBezTo>
                    <a:pt x="206" y="289"/>
                    <a:pt x="206" y="289"/>
                    <a:pt x="206" y="289"/>
                  </a:cubicBezTo>
                  <a:cubicBezTo>
                    <a:pt x="208" y="293"/>
                    <a:pt x="213" y="294"/>
                    <a:pt x="217" y="292"/>
                  </a:cubicBezTo>
                  <a:cubicBezTo>
                    <a:pt x="244" y="276"/>
                    <a:pt x="244" y="276"/>
                    <a:pt x="244" y="276"/>
                  </a:cubicBezTo>
                  <a:cubicBezTo>
                    <a:pt x="248" y="274"/>
                    <a:pt x="249" y="269"/>
                    <a:pt x="247" y="265"/>
                  </a:cubicBezTo>
                  <a:cubicBezTo>
                    <a:pt x="238" y="249"/>
                    <a:pt x="238" y="249"/>
                    <a:pt x="238" y="249"/>
                  </a:cubicBezTo>
                  <a:cubicBezTo>
                    <a:pt x="243" y="245"/>
                    <a:pt x="247" y="240"/>
                    <a:pt x="251" y="235"/>
                  </a:cubicBezTo>
                  <a:cubicBezTo>
                    <a:pt x="267" y="244"/>
                    <a:pt x="267" y="244"/>
                    <a:pt x="267" y="244"/>
                  </a:cubicBezTo>
                  <a:cubicBezTo>
                    <a:pt x="271" y="246"/>
                    <a:pt x="276" y="245"/>
                    <a:pt x="278" y="241"/>
                  </a:cubicBezTo>
                  <a:cubicBezTo>
                    <a:pt x="294" y="214"/>
                    <a:pt x="294" y="214"/>
                    <a:pt x="294" y="214"/>
                  </a:cubicBezTo>
                  <a:cubicBezTo>
                    <a:pt x="296" y="210"/>
                    <a:pt x="294" y="205"/>
                    <a:pt x="291" y="203"/>
                  </a:cubicBezTo>
                  <a:cubicBezTo>
                    <a:pt x="274" y="194"/>
                    <a:pt x="274" y="194"/>
                    <a:pt x="274" y="194"/>
                  </a:cubicBezTo>
                  <a:cubicBezTo>
                    <a:pt x="277" y="187"/>
                    <a:pt x="278" y="181"/>
                    <a:pt x="279" y="174"/>
                  </a:cubicBezTo>
                  <a:cubicBezTo>
                    <a:pt x="297" y="174"/>
                    <a:pt x="297" y="174"/>
                    <a:pt x="297" y="174"/>
                  </a:cubicBezTo>
                  <a:cubicBezTo>
                    <a:pt x="302" y="174"/>
                    <a:pt x="305" y="171"/>
                    <a:pt x="305" y="167"/>
                  </a:cubicBezTo>
                  <a:cubicBezTo>
                    <a:pt x="305" y="135"/>
                    <a:pt x="305" y="135"/>
                    <a:pt x="305" y="135"/>
                  </a:cubicBezTo>
                  <a:cubicBezTo>
                    <a:pt x="305" y="131"/>
                    <a:pt x="302" y="127"/>
                    <a:pt x="297" y="127"/>
                  </a:cubicBezTo>
                  <a:cubicBezTo>
                    <a:pt x="279" y="127"/>
                    <a:pt x="279" y="127"/>
                    <a:pt x="279" y="127"/>
                  </a:cubicBezTo>
                  <a:cubicBezTo>
                    <a:pt x="277" y="121"/>
                    <a:pt x="276" y="114"/>
                    <a:pt x="273" y="108"/>
                  </a:cubicBezTo>
                  <a:cubicBezTo>
                    <a:pt x="289" y="99"/>
                    <a:pt x="289" y="99"/>
                    <a:pt x="289" y="99"/>
                  </a:cubicBezTo>
                  <a:cubicBezTo>
                    <a:pt x="293" y="97"/>
                    <a:pt x="294" y="92"/>
                    <a:pt x="292" y="88"/>
                  </a:cubicBezTo>
                  <a:cubicBezTo>
                    <a:pt x="276" y="61"/>
                    <a:pt x="276" y="61"/>
                    <a:pt x="276" y="61"/>
                  </a:cubicBezTo>
                  <a:cubicBezTo>
                    <a:pt x="274" y="57"/>
                    <a:pt x="269" y="56"/>
                    <a:pt x="265" y="58"/>
                  </a:cubicBezTo>
                  <a:cubicBezTo>
                    <a:pt x="249" y="68"/>
                    <a:pt x="249" y="68"/>
                    <a:pt x="249" y="68"/>
                  </a:cubicBezTo>
                  <a:cubicBezTo>
                    <a:pt x="245" y="63"/>
                    <a:pt x="240" y="58"/>
                    <a:pt x="235" y="54"/>
                  </a:cubicBezTo>
                  <a:cubicBezTo>
                    <a:pt x="244" y="38"/>
                    <a:pt x="244" y="38"/>
                    <a:pt x="244" y="38"/>
                  </a:cubicBezTo>
                  <a:cubicBezTo>
                    <a:pt x="246" y="34"/>
                    <a:pt x="245" y="29"/>
                    <a:pt x="241" y="27"/>
                  </a:cubicBezTo>
                  <a:cubicBezTo>
                    <a:pt x="214" y="11"/>
                    <a:pt x="214" y="11"/>
                    <a:pt x="214" y="11"/>
                  </a:cubicBezTo>
                  <a:cubicBezTo>
                    <a:pt x="210" y="9"/>
                    <a:pt x="205" y="11"/>
                    <a:pt x="203" y="14"/>
                  </a:cubicBezTo>
                  <a:cubicBezTo>
                    <a:pt x="194" y="31"/>
                    <a:pt x="194" y="31"/>
                    <a:pt x="194" y="31"/>
                  </a:cubicBezTo>
                  <a:cubicBezTo>
                    <a:pt x="187" y="28"/>
                    <a:pt x="181" y="27"/>
                    <a:pt x="174" y="26"/>
                  </a:cubicBezTo>
                  <a:cubicBezTo>
                    <a:pt x="174" y="7"/>
                    <a:pt x="174" y="7"/>
                    <a:pt x="174" y="7"/>
                  </a:cubicBezTo>
                  <a:cubicBezTo>
                    <a:pt x="174" y="3"/>
                    <a:pt x="171" y="0"/>
                    <a:pt x="166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1" y="0"/>
                    <a:pt x="127" y="3"/>
                    <a:pt x="127" y="7"/>
                  </a:cubicBezTo>
                  <a:cubicBezTo>
                    <a:pt x="127" y="26"/>
                    <a:pt x="127" y="26"/>
                    <a:pt x="127" y="26"/>
                  </a:cubicBezTo>
                  <a:cubicBezTo>
                    <a:pt x="121" y="28"/>
                    <a:pt x="114" y="29"/>
                    <a:pt x="108" y="32"/>
                  </a:cubicBezTo>
                  <a:cubicBezTo>
                    <a:pt x="99" y="16"/>
                    <a:pt x="99" y="16"/>
                    <a:pt x="99" y="16"/>
                  </a:cubicBezTo>
                  <a:cubicBezTo>
                    <a:pt x="97" y="12"/>
                    <a:pt x="92" y="11"/>
                    <a:pt x="88" y="13"/>
                  </a:cubicBezTo>
                  <a:cubicBezTo>
                    <a:pt x="61" y="29"/>
                    <a:pt x="61" y="29"/>
                    <a:pt x="61" y="29"/>
                  </a:cubicBezTo>
                  <a:cubicBezTo>
                    <a:pt x="57" y="31"/>
                    <a:pt x="56" y="36"/>
                    <a:pt x="58" y="40"/>
                  </a:cubicBezTo>
                  <a:cubicBezTo>
                    <a:pt x="67" y="56"/>
                    <a:pt x="67" y="56"/>
                    <a:pt x="67" y="56"/>
                  </a:cubicBezTo>
                  <a:cubicBezTo>
                    <a:pt x="62" y="60"/>
                    <a:pt x="58" y="65"/>
                    <a:pt x="54" y="70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4" y="59"/>
                    <a:pt x="29" y="60"/>
                    <a:pt x="27" y="64"/>
                  </a:cubicBezTo>
                  <a:cubicBezTo>
                    <a:pt x="11" y="91"/>
                    <a:pt x="11" y="91"/>
                    <a:pt x="11" y="91"/>
                  </a:cubicBezTo>
                  <a:cubicBezTo>
                    <a:pt x="9" y="95"/>
                    <a:pt x="10" y="100"/>
                    <a:pt x="14" y="102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8" y="118"/>
                    <a:pt x="27" y="124"/>
                    <a:pt x="26" y="131"/>
                  </a:cubicBezTo>
                  <a:cubicBezTo>
                    <a:pt x="7" y="131"/>
                    <a:pt x="7" y="131"/>
                    <a:pt x="7" y="131"/>
                  </a:cubicBezTo>
                  <a:cubicBezTo>
                    <a:pt x="3" y="131"/>
                    <a:pt x="0" y="134"/>
                    <a:pt x="0" y="139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174"/>
                    <a:pt x="3" y="178"/>
                    <a:pt x="7" y="178"/>
                  </a:cubicBezTo>
                  <a:close/>
                  <a:moveTo>
                    <a:pt x="152" y="71"/>
                  </a:moveTo>
                  <a:cubicBezTo>
                    <a:pt x="198" y="71"/>
                    <a:pt x="234" y="108"/>
                    <a:pt x="234" y="153"/>
                  </a:cubicBezTo>
                  <a:cubicBezTo>
                    <a:pt x="234" y="198"/>
                    <a:pt x="198" y="234"/>
                    <a:pt x="152" y="234"/>
                  </a:cubicBezTo>
                  <a:cubicBezTo>
                    <a:pt x="107" y="234"/>
                    <a:pt x="71" y="198"/>
                    <a:pt x="71" y="153"/>
                  </a:cubicBezTo>
                  <a:cubicBezTo>
                    <a:pt x="71" y="108"/>
                    <a:pt x="107" y="71"/>
                    <a:pt x="152" y="71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1" name="Freeform 557">
              <a:extLst>
                <a:ext uri="{FF2B5EF4-FFF2-40B4-BE49-F238E27FC236}">
                  <a16:creationId xmlns:a16="http://schemas.microsoft.com/office/drawing/2014/main" id="{82BB99E1-3C00-4DE5-93DD-E72D82493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9462" y="4812144"/>
              <a:ext cx="499780" cy="1017651"/>
            </a:xfrm>
            <a:custGeom>
              <a:avLst/>
              <a:gdLst>
                <a:gd name="T0" fmla="*/ 0 w 150"/>
                <a:gd name="T1" fmla="*/ 71 h 305"/>
                <a:gd name="T2" fmla="*/ 79 w 150"/>
                <a:gd name="T3" fmla="*/ 153 h 305"/>
                <a:gd name="T4" fmla="*/ 0 w 150"/>
                <a:gd name="T5" fmla="*/ 234 h 305"/>
                <a:gd name="T6" fmla="*/ 0 w 150"/>
                <a:gd name="T7" fmla="*/ 305 h 305"/>
                <a:gd name="T8" fmla="*/ 15 w 150"/>
                <a:gd name="T9" fmla="*/ 305 h 305"/>
                <a:gd name="T10" fmla="*/ 23 w 150"/>
                <a:gd name="T11" fmla="*/ 298 h 305"/>
                <a:gd name="T12" fmla="*/ 23 w 150"/>
                <a:gd name="T13" fmla="*/ 279 h 305"/>
                <a:gd name="T14" fmla="*/ 42 w 150"/>
                <a:gd name="T15" fmla="*/ 273 h 305"/>
                <a:gd name="T16" fmla="*/ 51 w 150"/>
                <a:gd name="T17" fmla="*/ 289 h 305"/>
                <a:gd name="T18" fmla="*/ 62 w 150"/>
                <a:gd name="T19" fmla="*/ 292 h 305"/>
                <a:gd name="T20" fmla="*/ 89 w 150"/>
                <a:gd name="T21" fmla="*/ 276 h 305"/>
                <a:gd name="T22" fmla="*/ 92 w 150"/>
                <a:gd name="T23" fmla="*/ 265 h 305"/>
                <a:gd name="T24" fmla="*/ 83 w 150"/>
                <a:gd name="T25" fmla="*/ 249 h 305"/>
                <a:gd name="T26" fmla="*/ 96 w 150"/>
                <a:gd name="T27" fmla="*/ 235 h 305"/>
                <a:gd name="T28" fmla="*/ 112 w 150"/>
                <a:gd name="T29" fmla="*/ 244 h 305"/>
                <a:gd name="T30" fmla="*/ 123 w 150"/>
                <a:gd name="T31" fmla="*/ 241 h 305"/>
                <a:gd name="T32" fmla="*/ 139 w 150"/>
                <a:gd name="T33" fmla="*/ 214 h 305"/>
                <a:gd name="T34" fmla="*/ 136 w 150"/>
                <a:gd name="T35" fmla="*/ 203 h 305"/>
                <a:gd name="T36" fmla="*/ 119 w 150"/>
                <a:gd name="T37" fmla="*/ 194 h 305"/>
                <a:gd name="T38" fmla="*/ 124 w 150"/>
                <a:gd name="T39" fmla="*/ 174 h 305"/>
                <a:gd name="T40" fmla="*/ 142 w 150"/>
                <a:gd name="T41" fmla="*/ 174 h 305"/>
                <a:gd name="T42" fmla="*/ 150 w 150"/>
                <a:gd name="T43" fmla="*/ 167 h 305"/>
                <a:gd name="T44" fmla="*/ 150 w 150"/>
                <a:gd name="T45" fmla="*/ 135 h 305"/>
                <a:gd name="T46" fmla="*/ 142 w 150"/>
                <a:gd name="T47" fmla="*/ 127 h 305"/>
                <a:gd name="T48" fmla="*/ 124 w 150"/>
                <a:gd name="T49" fmla="*/ 127 h 305"/>
                <a:gd name="T50" fmla="*/ 118 w 150"/>
                <a:gd name="T51" fmla="*/ 108 h 305"/>
                <a:gd name="T52" fmla="*/ 134 w 150"/>
                <a:gd name="T53" fmla="*/ 99 h 305"/>
                <a:gd name="T54" fmla="*/ 137 w 150"/>
                <a:gd name="T55" fmla="*/ 88 h 305"/>
                <a:gd name="T56" fmla="*/ 121 w 150"/>
                <a:gd name="T57" fmla="*/ 61 h 305"/>
                <a:gd name="T58" fmla="*/ 110 w 150"/>
                <a:gd name="T59" fmla="*/ 58 h 305"/>
                <a:gd name="T60" fmla="*/ 94 w 150"/>
                <a:gd name="T61" fmla="*/ 68 h 305"/>
                <a:gd name="T62" fmla="*/ 80 w 150"/>
                <a:gd name="T63" fmla="*/ 54 h 305"/>
                <a:gd name="T64" fmla="*/ 89 w 150"/>
                <a:gd name="T65" fmla="*/ 38 h 305"/>
                <a:gd name="T66" fmla="*/ 86 w 150"/>
                <a:gd name="T67" fmla="*/ 27 h 305"/>
                <a:gd name="T68" fmla="*/ 59 w 150"/>
                <a:gd name="T69" fmla="*/ 11 h 305"/>
                <a:gd name="T70" fmla="*/ 48 w 150"/>
                <a:gd name="T71" fmla="*/ 14 h 305"/>
                <a:gd name="T72" fmla="*/ 39 w 150"/>
                <a:gd name="T73" fmla="*/ 31 h 305"/>
                <a:gd name="T74" fmla="*/ 19 w 150"/>
                <a:gd name="T75" fmla="*/ 26 h 305"/>
                <a:gd name="T76" fmla="*/ 19 w 150"/>
                <a:gd name="T77" fmla="*/ 7 h 305"/>
                <a:gd name="T78" fmla="*/ 11 w 150"/>
                <a:gd name="T79" fmla="*/ 0 h 305"/>
                <a:gd name="T80" fmla="*/ 0 w 150"/>
                <a:gd name="T81" fmla="*/ 0 h 305"/>
                <a:gd name="T82" fmla="*/ 0 w 150"/>
                <a:gd name="T83" fmla="*/ 71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0" h="305">
                  <a:moveTo>
                    <a:pt x="0" y="71"/>
                  </a:moveTo>
                  <a:cubicBezTo>
                    <a:pt x="44" y="72"/>
                    <a:pt x="79" y="108"/>
                    <a:pt x="79" y="153"/>
                  </a:cubicBezTo>
                  <a:cubicBezTo>
                    <a:pt x="79" y="197"/>
                    <a:pt x="44" y="233"/>
                    <a:pt x="0" y="234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15" y="305"/>
                    <a:pt x="15" y="305"/>
                    <a:pt x="15" y="305"/>
                  </a:cubicBezTo>
                  <a:cubicBezTo>
                    <a:pt x="19" y="305"/>
                    <a:pt x="23" y="302"/>
                    <a:pt x="23" y="298"/>
                  </a:cubicBezTo>
                  <a:cubicBezTo>
                    <a:pt x="23" y="279"/>
                    <a:pt x="23" y="279"/>
                    <a:pt x="23" y="279"/>
                  </a:cubicBezTo>
                  <a:cubicBezTo>
                    <a:pt x="29" y="277"/>
                    <a:pt x="36" y="276"/>
                    <a:pt x="42" y="273"/>
                  </a:cubicBezTo>
                  <a:cubicBezTo>
                    <a:pt x="51" y="289"/>
                    <a:pt x="51" y="289"/>
                    <a:pt x="51" y="289"/>
                  </a:cubicBezTo>
                  <a:cubicBezTo>
                    <a:pt x="53" y="293"/>
                    <a:pt x="58" y="294"/>
                    <a:pt x="62" y="292"/>
                  </a:cubicBezTo>
                  <a:cubicBezTo>
                    <a:pt x="89" y="276"/>
                    <a:pt x="89" y="276"/>
                    <a:pt x="89" y="276"/>
                  </a:cubicBezTo>
                  <a:cubicBezTo>
                    <a:pt x="93" y="274"/>
                    <a:pt x="94" y="269"/>
                    <a:pt x="92" y="265"/>
                  </a:cubicBezTo>
                  <a:cubicBezTo>
                    <a:pt x="83" y="249"/>
                    <a:pt x="83" y="249"/>
                    <a:pt x="83" y="249"/>
                  </a:cubicBezTo>
                  <a:cubicBezTo>
                    <a:pt x="88" y="245"/>
                    <a:pt x="92" y="240"/>
                    <a:pt x="96" y="235"/>
                  </a:cubicBezTo>
                  <a:cubicBezTo>
                    <a:pt x="112" y="244"/>
                    <a:pt x="112" y="244"/>
                    <a:pt x="112" y="244"/>
                  </a:cubicBezTo>
                  <a:cubicBezTo>
                    <a:pt x="116" y="246"/>
                    <a:pt x="121" y="245"/>
                    <a:pt x="123" y="241"/>
                  </a:cubicBezTo>
                  <a:cubicBezTo>
                    <a:pt x="139" y="214"/>
                    <a:pt x="139" y="214"/>
                    <a:pt x="139" y="214"/>
                  </a:cubicBezTo>
                  <a:cubicBezTo>
                    <a:pt x="141" y="210"/>
                    <a:pt x="139" y="205"/>
                    <a:pt x="136" y="203"/>
                  </a:cubicBezTo>
                  <a:cubicBezTo>
                    <a:pt x="119" y="194"/>
                    <a:pt x="119" y="194"/>
                    <a:pt x="119" y="194"/>
                  </a:cubicBezTo>
                  <a:cubicBezTo>
                    <a:pt x="122" y="187"/>
                    <a:pt x="123" y="181"/>
                    <a:pt x="124" y="174"/>
                  </a:cubicBezTo>
                  <a:cubicBezTo>
                    <a:pt x="142" y="174"/>
                    <a:pt x="142" y="174"/>
                    <a:pt x="142" y="174"/>
                  </a:cubicBezTo>
                  <a:cubicBezTo>
                    <a:pt x="147" y="174"/>
                    <a:pt x="150" y="171"/>
                    <a:pt x="150" y="167"/>
                  </a:cubicBezTo>
                  <a:cubicBezTo>
                    <a:pt x="150" y="135"/>
                    <a:pt x="150" y="135"/>
                    <a:pt x="150" y="135"/>
                  </a:cubicBezTo>
                  <a:cubicBezTo>
                    <a:pt x="150" y="131"/>
                    <a:pt x="147" y="127"/>
                    <a:pt x="142" y="127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2" y="121"/>
                    <a:pt x="121" y="114"/>
                    <a:pt x="118" y="108"/>
                  </a:cubicBezTo>
                  <a:cubicBezTo>
                    <a:pt x="134" y="99"/>
                    <a:pt x="134" y="99"/>
                    <a:pt x="134" y="99"/>
                  </a:cubicBezTo>
                  <a:cubicBezTo>
                    <a:pt x="138" y="97"/>
                    <a:pt x="139" y="92"/>
                    <a:pt x="137" y="88"/>
                  </a:cubicBezTo>
                  <a:cubicBezTo>
                    <a:pt x="121" y="61"/>
                    <a:pt x="121" y="61"/>
                    <a:pt x="121" y="61"/>
                  </a:cubicBezTo>
                  <a:cubicBezTo>
                    <a:pt x="119" y="57"/>
                    <a:pt x="114" y="56"/>
                    <a:pt x="110" y="58"/>
                  </a:cubicBezTo>
                  <a:cubicBezTo>
                    <a:pt x="94" y="68"/>
                    <a:pt x="94" y="68"/>
                    <a:pt x="94" y="68"/>
                  </a:cubicBezTo>
                  <a:cubicBezTo>
                    <a:pt x="90" y="63"/>
                    <a:pt x="85" y="58"/>
                    <a:pt x="80" y="54"/>
                  </a:cubicBezTo>
                  <a:cubicBezTo>
                    <a:pt x="89" y="38"/>
                    <a:pt x="89" y="38"/>
                    <a:pt x="89" y="38"/>
                  </a:cubicBezTo>
                  <a:cubicBezTo>
                    <a:pt x="91" y="34"/>
                    <a:pt x="90" y="29"/>
                    <a:pt x="86" y="27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5" y="9"/>
                    <a:pt x="50" y="11"/>
                    <a:pt x="48" y="14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2" y="28"/>
                    <a:pt x="26" y="27"/>
                    <a:pt x="19" y="2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3"/>
                    <a:pt x="16" y="0"/>
                    <a:pt x="1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25B7AB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2" name="Freeform 558">
              <a:extLst>
                <a:ext uri="{FF2B5EF4-FFF2-40B4-BE49-F238E27FC236}">
                  <a16:creationId xmlns:a16="http://schemas.microsoft.com/office/drawing/2014/main" id="{97B92CB6-3B9A-4B6C-863D-600A6352E73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0245" y="4988537"/>
              <a:ext cx="662604" cy="664865"/>
            </a:xfrm>
            <a:custGeom>
              <a:avLst/>
              <a:gdLst>
                <a:gd name="T0" fmla="*/ 99 w 199"/>
                <a:gd name="T1" fmla="*/ 199 h 199"/>
                <a:gd name="T2" fmla="*/ 199 w 199"/>
                <a:gd name="T3" fmla="*/ 100 h 199"/>
                <a:gd name="T4" fmla="*/ 99 w 199"/>
                <a:gd name="T5" fmla="*/ 0 h 199"/>
                <a:gd name="T6" fmla="*/ 0 w 199"/>
                <a:gd name="T7" fmla="*/ 100 h 199"/>
                <a:gd name="T8" fmla="*/ 99 w 199"/>
                <a:gd name="T9" fmla="*/ 199 h 199"/>
                <a:gd name="T10" fmla="*/ 99 w 199"/>
                <a:gd name="T11" fmla="*/ 18 h 199"/>
                <a:gd name="T12" fmla="*/ 181 w 199"/>
                <a:gd name="T13" fmla="*/ 100 h 199"/>
                <a:gd name="T14" fmla="*/ 99 w 199"/>
                <a:gd name="T15" fmla="*/ 181 h 199"/>
                <a:gd name="T16" fmla="*/ 18 w 199"/>
                <a:gd name="T17" fmla="*/ 100 h 199"/>
                <a:gd name="T18" fmla="*/ 99 w 199"/>
                <a:gd name="T19" fmla="*/ 1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9" h="199">
                  <a:moveTo>
                    <a:pt x="99" y="199"/>
                  </a:moveTo>
                  <a:cubicBezTo>
                    <a:pt x="154" y="199"/>
                    <a:pt x="199" y="154"/>
                    <a:pt x="199" y="100"/>
                  </a:cubicBezTo>
                  <a:cubicBezTo>
                    <a:pt x="199" y="45"/>
                    <a:pt x="154" y="0"/>
                    <a:pt x="99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4"/>
                    <a:pt x="45" y="199"/>
                    <a:pt x="99" y="199"/>
                  </a:cubicBezTo>
                  <a:close/>
                  <a:moveTo>
                    <a:pt x="99" y="18"/>
                  </a:moveTo>
                  <a:cubicBezTo>
                    <a:pt x="145" y="18"/>
                    <a:pt x="181" y="55"/>
                    <a:pt x="181" y="100"/>
                  </a:cubicBezTo>
                  <a:cubicBezTo>
                    <a:pt x="181" y="145"/>
                    <a:pt x="145" y="181"/>
                    <a:pt x="99" y="181"/>
                  </a:cubicBezTo>
                  <a:cubicBezTo>
                    <a:pt x="54" y="181"/>
                    <a:pt x="18" y="145"/>
                    <a:pt x="18" y="100"/>
                  </a:cubicBezTo>
                  <a:cubicBezTo>
                    <a:pt x="18" y="55"/>
                    <a:pt x="54" y="18"/>
                    <a:pt x="99" y="18"/>
                  </a:cubicBezTo>
                  <a:close/>
                </a:path>
              </a:pathLst>
            </a:custGeom>
            <a:solidFill>
              <a:srgbClr val="25B7AB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3" name="Freeform 559">
              <a:extLst>
                <a:ext uri="{FF2B5EF4-FFF2-40B4-BE49-F238E27FC236}">
                  <a16:creationId xmlns:a16="http://schemas.microsoft.com/office/drawing/2014/main" id="{66E6BD37-CCEB-48DC-A4FB-E0E91978D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0245" y="4988537"/>
              <a:ext cx="339217" cy="664865"/>
            </a:xfrm>
            <a:custGeom>
              <a:avLst/>
              <a:gdLst>
                <a:gd name="T0" fmla="*/ 99 w 102"/>
                <a:gd name="T1" fmla="*/ 199 h 199"/>
                <a:gd name="T2" fmla="*/ 102 w 102"/>
                <a:gd name="T3" fmla="*/ 199 h 199"/>
                <a:gd name="T4" fmla="*/ 102 w 102"/>
                <a:gd name="T5" fmla="*/ 181 h 199"/>
                <a:gd name="T6" fmla="*/ 99 w 102"/>
                <a:gd name="T7" fmla="*/ 181 h 199"/>
                <a:gd name="T8" fmla="*/ 18 w 102"/>
                <a:gd name="T9" fmla="*/ 100 h 199"/>
                <a:gd name="T10" fmla="*/ 99 w 102"/>
                <a:gd name="T11" fmla="*/ 18 h 199"/>
                <a:gd name="T12" fmla="*/ 102 w 102"/>
                <a:gd name="T13" fmla="*/ 18 h 199"/>
                <a:gd name="T14" fmla="*/ 102 w 102"/>
                <a:gd name="T15" fmla="*/ 0 h 199"/>
                <a:gd name="T16" fmla="*/ 99 w 102"/>
                <a:gd name="T17" fmla="*/ 0 h 199"/>
                <a:gd name="T18" fmla="*/ 0 w 102"/>
                <a:gd name="T19" fmla="*/ 100 h 199"/>
                <a:gd name="T20" fmla="*/ 99 w 102"/>
                <a:gd name="T21" fmla="*/ 199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99">
                  <a:moveTo>
                    <a:pt x="99" y="199"/>
                  </a:moveTo>
                  <a:cubicBezTo>
                    <a:pt x="100" y="199"/>
                    <a:pt x="101" y="199"/>
                    <a:pt x="102" y="199"/>
                  </a:cubicBezTo>
                  <a:cubicBezTo>
                    <a:pt x="102" y="181"/>
                    <a:pt x="102" y="181"/>
                    <a:pt x="102" y="181"/>
                  </a:cubicBezTo>
                  <a:cubicBezTo>
                    <a:pt x="101" y="181"/>
                    <a:pt x="100" y="181"/>
                    <a:pt x="99" y="181"/>
                  </a:cubicBezTo>
                  <a:cubicBezTo>
                    <a:pt x="54" y="181"/>
                    <a:pt x="18" y="145"/>
                    <a:pt x="18" y="100"/>
                  </a:cubicBezTo>
                  <a:cubicBezTo>
                    <a:pt x="18" y="55"/>
                    <a:pt x="54" y="18"/>
                    <a:pt x="99" y="18"/>
                  </a:cubicBezTo>
                  <a:cubicBezTo>
                    <a:pt x="100" y="18"/>
                    <a:pt x="101" y="18"/>
                    <a:pt x="102" y="18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1" y="0"/>
                    <a:pt x="100" y="0"/>
                    <a:pt x="99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54"/>
                    <a:pt x="45" y="199"/>
                    <a:pt x="99" y="199"/>
                  </a:cubicBezTo>
                  <a:close/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4" name="Freeform 560">
              <a:extLst>
                <a:ext uri="{FF2B5EF4-FFF2-40B4-BE49-F238E27FC236}">
                  <a16:creationId xmlns:a16="http://schemas.microsoft.com/office/drawing/2014/main" id="{8A42C403-2834-4245-A5D1-57A2BBE64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90923" y="4357593"/>
              <a:ext cx="379923" cy="379923"/>
            </a:xfrm>
            <a:custGeom>
              <a:avLst/>
              <a:gdLst>
                <a:gd name="T0" fmla="*/ 102 w 114"/>
                <a:gd name="T1" fmla="*/ 59 h 114"/>
                <a:gd name="T2" fmla="*/ 98 w 114"/>
                <a:gd name="T3" fmla="*/ 50 h 114"/>
                <a:gd name="T4" fmla="*/ 108 w 114"/>
                <a:gd name="T5" fmla="*/ 40 h 114"/>
                <a:gd name="T6" fmla="*/ 103 w 114"/>
                <a:gd name="T7" fmla="*/ 24 h 114"/>
                <a:gd name="T8" fmla="*/ 90 w 114"/>
                <a:gd name="T9" fmla="*/ 26 h 114"/>
                <a:gd name="T10" fmla="*/ 81 w 114"/>
                <a:gd name="T11" fmla="*/ 23 h 114"/>
                <a:gd name="T12" fmla="*/ 81 w 114"/>
                <a:gd name="T13" fmla="*/ 9 h 114"/>
                <a:gd name="T14" fmla="*/ 66 w 114"/>
                <a:gd name="T15" fmla="*/ 1 h 114"/>
                <a:gd name="T16" fmla="*/ 59 w 114"/>
                <a:gd name="T17" fmla="*/ 12 h 114"/>
                <a:gd name="T18" fmla="*/ 50 w 114"/>
                <a:gd name="T19" fmla="*/ 16 h 114"/>
                <a:gd name="T20" fmla="*/ 40 w 114"/>
                <a:gd name="T21" fmla="*/ 6 h 114"/>
                <a:gd name="T22" fmla="*/ 23 w 114"/>
                <a:gd name="T23" fmla="*/ 11 h 114"/>
                <a:gd name="T24" fmla="*/ 26 w 114"/>
                <a:gd name="T25" fmla="*/ 23 h 114"/>
                <a:gd name="T26" fmla="*/ 23 w 114"/>
                <a:gd name="T27" fmla="*/ 33 h 114"/>
                <a:gd name="T28" fmla="*/ 9 w 114"/>
                <a:gd name="T29" fmla="*/ 32 h 114"/>
                <a:gd name="T30" fmla="*/ 0 w 114"/>
                <a:gd name="T31" fmla="*/ 48 h 114"/>
                <a:gd name="T32" fmla="*/ 11 w 114"/>
                <a:gd name="T33" fmla="*/ 55 h 114"/>
                <a:gd name="T34" fmla="*/ 15 w 114"/>
                <a:gd name="T35" fmla="*/ 64 h 114"/>
                <a:gd name="T36" fmla="*/ 5 w 114"/>
                <a:gd name="T37" fmla="*/ 73 h 114"/>
                <a:gd name="T38" fmla="*/ 10 w 114"/>
                <a:gd name="T39" fmla="*/ 90 h 114"/>
                <a:gd name="T40" fmla="*/ 23 w 114"/>
                <a:gd name="T41" fmla="*/ 88 h 114"/>
                <a:gd name="T42" fmla="*/ 32 w 114"/>
                <a:gd name="T43" fmla="*/ 91 h 114"/>
                <a:gd name="T44" fmla="*/ 32 w 114"/>
                <a:gd name="T45" fmla="*/ 105 h 114"/>
                <a:gd name="T46" fmla="*/ 47 w 114"/>
                <a:gd name="T47" fmla="*/ 113 h 114"/>
                <a:gd name="T48" fmla="*/ 55 w 114"/>
                <a:gd name="T49" fmla="*/ 102 h 114"/>
                <a:gd name="T50" fmla="*/ 63 w 114"/>
                <a:gd name="T51" fmla="*/ 98 h 114"/>
                <a:gd name="T52" fmla="*/ 73 w 114"/>
                <a:gd name="T53" fmla="*/ 108 h 114"/>
                <a:gd name="T54" fmla="*/ 90 w 114"/>
                <a:gd name="T55" fmla="*/ 103 h 114"/>
                <a:gd name="T56" fmla="*/ 87 w 114"/>
                <a:gd name="T57" fmla="*/ 91 h 114"/>
                <a:gd name="T58" fmla="*/ 91 w 114"/>
                <a:gd name="T59" fmla="*/ 81 h 114"/>
                <a:gd name="T60" fmla="*/ 105 w 114"/>
                <a:gd name="T61" fmla="*/ 82 h 114"/>
                <a:gd name="T62" fmla="*/ 113 w 114"/>
                <a:gd name="T63" fmla="*/ 66 h 114"/>
                <a:gd name="T64" fmla="*/ 52 w 114"/>
                <a:gd name="T65" fmla="*/ 74 h 114"/>
                <a:gd name="T66" fmla="*/ 62 w 114"/>
                <a:gd name="T67" fmla="*/ 40 h 114"/>
                <a:gd name="T68" fmla="*/ 52 w 114"/>
                <a:gd name="T69" fmla="*/ 7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4" h="114">
                  <a:moveTo>
                    <a:pt x="110" y="61"/>
                  </a:moveTo>
                  <a:cubicBezTo>
                    <a:pt x="102" y="59"/>
                    <a:pt x="102" y="59"/>
                    <a:pt x="102" y="59"/>
                  </a:cubicBezTo>
                  <a:cubicBezTo>
                    <a:pt x="100" y="59"/>
                    <a:pt x="98" y="56"/>
                    <a:pt x="98" y="54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7" y="48"/>
                    <a:pt x="99" y="46"/>
                    <a:pt x="100" y="45"/>
                  </a:cubicBezTo>
                  <a:cubicBezTo>
                    <a:pt x="108" y="40"/>
                    <a:pt x="108" y="40"/>
                    <a:pt x="108" y="40"/>
                  </a:cubicBezTo>
                  <a:cubicBezTo>
                    <a:pt x="110" y="39"/>
                    <a:pt x="110" y="37"/>
                    <a:pt x="109" y="35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2" y="22"/>
                    <a:pt x="100" y="21"/>
                    <a:pt x="98" y="22"/>
                  </a:cubicBezTo>
                  <a:cubicBezTo>
                    <a:pt x="90" y="26"/>
                    <a:pt x="90" y="26"/>
                    <a:pt x="90" y="26"/>
                  </a:cubicBezTo>
                  <a:cubicBezTo>
                    <a:pt x="88" y="27"/>
                    <a:pt x="86" y="27"/>
                    <a:pt x="84" y="26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79" y="22"/>
                    <a:pt x="78" y="19"/>
                    <a:pt x="79" y="17"/>
                  </a:cubicBezTo>
                  <a:cubicBezTo>
                    <a:pt x="81" y="9"/>
                    <a:pt x="81" y="9"/>
                    <a:pt x="81" y="9"/>
                  </a:cubicBezTo>
                  <a:cubicBezTo>
                    <a:pt x="82" y="7"/>
                    <a:pt x="81" y="5"/>
                    <a:pt x="79" y="4"/>
                  </a:cubicBezTo>
                  <a:cubicBezTo>
                    <a:pt x="66" y="1"/>
                    <a:pt x="66" y="1"/>
                    <a:pt x="66" y="1"/>
                  </a:cubicBezTo>
                  <a:cubicBezTo>
                    <a:pt x="64" y="0"/>
                    <a:pt x="62" y="1"/>
                    <a:pt x="61" y="3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4"/>
                    <a:pt x="56" y="15"/>
                    <a:pt x="54" y="15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8" y="16"/>
                    <a:pt x="45" y="15"/>
                    <a:pt x="44" y="13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39" y="4"/>
                    <a:pt x="37" y="3"/>
                    <a:pt x="35" y="4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1" y="12"/>
                    <a:pt x="21" y="14"/>
                    <a:pt x="22" y="16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5"/>
                    <a:pt x="27" y="28"/>
                    <a:pt x="25" y="29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2" y="34"/>
                    <a:pt x="19" y="35"/>
                    <a:pt x="17" y="35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7" y="32"/>
                    <a:pt x="5" y="33"/>
                    <a:pt x="4" y="35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50"/>
                    <a:pt x="1" y="52"/>
                    <a:pt x="3" y="52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3" y="55"/>
                    <a:pt x="15" y="57"/>
                    <a:pt x="15" y="60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6"/>
                    <a:pt x="15" y="68"/>
                    <a:pt x="13" y="69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3" y="74"/>
                    <a:pt x="3" y="77"/>
                    <a:pt x="4" y="78"/>
                  </a:cubicBezTo>
                  <a:cubicBezTo>
                    <a:pt x="10" y="90"/>
                    <a:pt x="10" y="90"/>
                    <a:pt x="10" y="90"/>
                  </a:cubicBezTo>
                  <a:cubicBezTo>
                    <a:pt x="11" y="92"/>
                    <a:pt x="14" y="93"/>
                    <a:pt x="15" y="92"/>
                  </a:cubicBezTo>
                  <a:cubicBezTo>
                    <a:pt x="23" y="88"/>
                    <a:pt x="23" y="88"/>
                    <a:pt x="23" y="88"/>
                  </a:cubicBezTo>
                  <a:cubicBezTo>
                    <a:pt x="25" y="87"/>
                    <a:pt x="27" y="87"/>
                    <a:pt x="29" y="88"/>
                  </a:cubicBezTo>
                  <a:cubicBezTo>
                    <a:pt x="32" y="91"/>
                    <a:pt x="32" y="91"/>
                    <a:pt x="32" y="91"/>
                  </a:cubicBezTo>
                  <a:cubicBezTo>
                    <a:pt x="34" y="92"/>
                    <a:pt x="35" y="95"/>
                    <a:pt x="34" y="97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1" y="107"/>
                    <a:pt x="33" y="109"/>
                    <a:pt x="34" y="110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9" y="114"/>
                    <a:pt x="52" y="113"/>
                    <a:pt x="52" y="11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0"/>
                    <a:pt x="57" y="99"/>
                    <a:pt x="59" y="99"/>
                  </a:cubicBezTo>
                  <a:cubicBezTo>
                    <a:pt x="63" y="98"/>
                    <a:pt x="63" y="98"/>
                    <a:pt x="63" y="98"/>
                  </a:cubicBezTo>
                  <a:cubicBezTo>
                    <a:pt x="65" y="98"/>
                    <a:pt x="68" y="99"/>
                    <a:pt x="69" y="101"/>
                  </a:cubicBezTo>
                  <a:cubicBezTo>
                    <a:pt x="73" y="108"/>
                    <a:pt x="73" y="108"/>
                    <a:pt x="73" y="108"/>
                  </a:cubicBezTo>
                  <a:cubicBezTo>
                    <a:pt x="74" y="110"/>
                    <a:pt x="76" y="111"/>
                    <a:pt x="78" y="110"/>
                  </a:cubicBezTo>
                  <a:cubicBezTo>
                    <a:pt x="90" y="103"/>
                    <a:pt x="90" y="103"/>
                    <a:pt x="90" y="103"/>
                  </a:cubicBezTo>
                  <a:cubicBezTo>
                    <a:pt x="92" y="102"/>
                    <a:pt x="92" y="100"/>
                    <a:pt x="91" y="98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86" y="89"/>
                    <a:pt x="87" y="86"/>
                    <a:pt x="88" y="85"/>
                  </a:cubicBezTo>
                  <a:cubicBezTo>
                    <a:pt x="91" y="81"/>
                    <a:pt x="91" y="81"/>
                    <a:pt x="91" y="81"/>
                  </a:cubicBezTo>
                  <a:cubicBezTo>
                    <a:pt x="92" y="80"/>
                    <a:pt x="94" y="79"/>
                    <a:pt x="96" y="79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107" y="82"/>
                    <a:pt x="109" y="81"/>
                    <a:pt x="109" y="79"/>
                  </a:cubicBezTo>
                  <a:cubicBezTo>
                    <a:pt x="113" y="66"/>
                    <a:pt x="113" y="66"/>
                    <a:pt x="113" y="66"/>
                  </a:cubicBezTo>
                  <a:cubicBezTo>
                    <a:pt x="114" y="64"/>
                    <a:pt x="112" y="62"/>
                    <a:pt x="110" y="61"/>
                  </a:cubicBezTo>
                  <a:close/>
                  <a:moveTo>
                    <a:pt x="52" y="74"/>
                  </a:moveTo>
                  <a:cubicBezTo>
                    <a:pt x="42" y="71"/>
                    <a:pt x="37" y="61"/>
                    <a:pt x="39" y="52"/>
                  </a:cubicBezTo>
                  <a:cubicBezTo>
                    <a:pt x="42" y="43"/>
                    <a:pt x="52" y="37"/>
                    <a:pt x="62" y="40"/>
                  </a:cubicBezTo>
                  <a:cubicBezTo>
                    <a:pt x="71" y="42"/>
                    <a:pt x="77" y="52"/>
                    <a:pt x="74" y="62"/>
                  </a:cubicBezTo>
                  <a:cubicBezTo>
                    <a:pt x="71" y="71"/>
                    <a:pt x="61" y="77"/>
                    <a:pt x="52" y="74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5" name="Freeform 561">
              <a:extLst>
                <a:ext uri="{FF2B5EF4-FFF2-40B4-BE49-F238E27FC236}">
                  <a16:creationId xmlns:a16="http://schemas.microsoft.com/office/drawing/2014/main" id="{7B8AA5A7-1F9F-4805-9B5E-957725D88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2384" y="3663329"/>
              <a:ext cx="239713" cy="246498"/>
            </a:xfrm>
            <a:custGeom>
              <a:avLst/>
              <a:gdLst>
                <a:gd name="T0" fmla="*/ 68 w 72"/>
                <a:gd name="T1" fmla="*/ 74 h 74"/>
                <a:gd name="T2" fmla="*/ 4 w 72"/>
                <a:gd name="T3" fmla="*/ 74 h 74"/>
                <a:gd name="T4" fmla="*/ 0 w 72"/>
                <a:gd name="T5" fmla="*/ 70 h 74"/>
                <a:gd name="T6" fmla="*/ 0 w 72"/>
                <a:gd name="T7" fmla="*/ 4 h 74"/>
                <a:gd name="T8" fmla="*/ 4 w 72"/>
                <a:gd name="T9" fmla="*/ 0 h 74"/>
                <a:gd name="T10" fmla="*/ 68 w 72"/>
                <a:gd name="T11" fmla="*/ 0 h 74"/>
                <a:gd name="T12" fmla="*/ 72 w 72"/>
                <a:gd name="T13" fmla="*/ 4 h 74"/>
                <a:gd name="T14" fmla="*/ 72 w 72"/>
                <a:gd name="T15" fmla="*/ 70 h 74"/>
                <a:gd name="T16" fmla="*/ 68 w 72"/>
                <a:gd name="T17" fmla="*/ 74 h 74"/>
                <a:gd name="T18" fmla="*/ 8 w 72"/>
                <a:gd name="T19" fmla="*/ 66 h 74"/>
                <a:gd name="T20" fmla="*/ 64 w 72"/>
                <a:gd name="T21" fmla="*/ 66 h 74"/>
                <a:gd name="T22" fmla="*/ 64 w 72"/>
                <a:gd name="T23" fmla="*/ 8 h 74"/>
                <a:gd name="T24" fmla="*/ 8 w 72"/>
                <a:gd name="T25" fmla="*/ 8 h 74"/>
                <a:gd name="T26" fmla="*/ 8 w 72"/>
                <a:gd name="T27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4">
                  <a:moveTo>
                    <a:pt x="68" y="74"/>
                  </a:move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2"/>
                    <a:pt x="0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2" y="72"/>
                    <a:pt x="70" y="74"/>
                    <a:pt x="68" y="74"/>
                  </a:cubicBezTo>
                  <a:close/>
                  <a:moveTo>
                    <a:pt x="8" y="66"/>
                  </a:moveTo>
                  <a:cubicBezTo>
                    <a:pt x="64" y="66"/>
                    <a:pt x="64" y="66"/>
                    <a:pt x="64" y="66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6" name="Rectangle 562">
              <a:extLst>
                <a:ext uri="{FF2B5EF4-FFF2-40B4-BE49-F238E27FC236}">
                  <a16:creationId xmlns:a16="http://schemas.microsoft.com/office/drawing/2014/main" id="{7D130422-9C6F-4F59-8B2B-DDA4F130F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665591"/>
              <a:ext cx="456812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7" name="Rectangle 563">
              <a:extLst>
                <a:ext uri="{FF2B5EF4-FFF2-40B4-BE49-F238E27FC236}">
                  <a16:creationId xmlns:a16="http://schemas.microsoft.com/office/drawing/2014/main" id="{1091F6C7-E699-4CDA-A453-09379DF3E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769617"/>
              <a:ext cx="1121678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68" name="Rectangle 564">
              <a:extLst>
                <a:ext uri="{FF2B5EF4-FFF2-40B4-BE49-F238E27FC236}">
                  <a16:creationId xmlns:a16="http://schemas.microsoft.com/office/drawing/2014/main" id="{38A2BA29-CF33-4B11-BF04-D8B5D20C3F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857814"/>
              <a:ext cx="1275456" cy="24876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0" name="Freeform 565">
              <a:extLst>
                <a:ext uri="{FF2B5EF4-FFF2-40B4-BE49-F238E27FC236}">
                  <a16:creationId xmlns:a16="http://schemas.microsoft.com/office/drawing/2014/main" id="{E90FB4AD-184D-4309-8337-D131BA3E4B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42384" y="3342204"/>
              <a:ext cx="239713" cy="246498"/>
            </a:xfrm>
            <a:custGeom>
              <a:avLst/>
              <a:gdLst>
                <a:gd name="T0" fmla="*/ 68 w 72"/>
                <a:gd name="T1" fmla="*/ 74 h 74"/>
                <a:gd name="T2" fmla="*/ 4 w 72"/>
                <a:gd name="T3" fmla="*/ 74 h 74"/>
                <a:gd name="T4" fmla="*/ 0 w 72"/>
                <a:gd name="T5" fmla="*/ 70 h 74"/>
                <a:gd name="T6" fmla="*/ 0 w 72"/>
                <a:gd name="T7" fmla="*/ 4 h 74"/>
                <a:gd name="T8" fmla="*/ 4 w 72"/>
                <a:gd name="T9" fmla="*/ 0 h 74"/>
                <a:gd name="T10" fmla="*/ 68 w 72"/>
                <a:gd name="T11" fmla="*/ 0 h 74"/>
                <a:gd name="T12" fmla="*/ 72 w 72"/>
                <a:gd name="T13" fmla="*/ 4 h 74"/>
                <a:gd name="T14" fmla="*/ 72 w 72"/>
                <a:gd name="T15" fmla="*/ 70 h 74"/>
                <a:gd name="T16" fmla="*/ 68 w 72"/>
                <a:gd name="T17" fmla="*/ 74 h 74"/>
                <a:gd name="T18" fmla="*/ 8 w 72"/>
                <a:gd name="T19" fmla="*/ 66 h 74"/>
                <a:gd name="T20" fmla="*/ 64 w 72"/>
                <a:gd name="T21" fmla="*/ 66 h 74"/>
                <a:gd name="T22" fmla="*/ 64 w 72"/>
                <a:gd name="T23" fmla="*/ 8 h 74"/>
                <a:gd name="T24" fmla="*/ 8 w 72"/>
                <a:gd name="T25" fmla="*/ 8 h 74"/>
                <a:gd name="T26" fmla="*/ 8 w 72"/>
                <a:gd name="T27" fmla="*/ 66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2" h="74">
                  <a:moveTo>
                    <a:pt x="68" y="74"/>
                  </a:moveTo>
                  <a:cubicBezTo>
                    <a:pt x="4" y="74"/>
                    <a:pt x="4" y="74"/>
                    <a:pt x="4" y="74"/>
                  </a:cubicBezTo>
                  <a:cubicBezTo>
                    <a:pt x="2" y="74"/>
                    <a:pt x="0" y="72"/>
                    <a:pt x="0" y="7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0" y="0"/>
                    <a:pt x="72" y="2"/>
                    <a:pt x="72" y="4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2" y="72"/>
                    <a:pt x="70" y="74"/>
                    <a:pt x="68" y="74"/>
                  </a:cubicBezTo>
                  <a:close/>
                  <a:moveTo>
                    <a:pt x="8" y="66"/>
                  </a:moveTo>
                  <a:cubicBezTo>
                    <a:pt x="64" y="66"/>
                    <a:pt x="64" y="66"/>
                    <a:pt x="64" y="66"/>
                  </a:cubicBezTo>
                  <a:cubicBezTo>
                    <a:pt x="64" y="8"/>
                    <a:pt x="64" y="8"/>
                    <a:pt x="64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66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1" name="Rectangle 566">
              <a:extLst>
                <a:ext uri="{FF2B5EF4-FFF2-40B4-BE49-F238E27FC236}">
                  <a16:creationId xmlns:a16="http://schemas.microsoft.com/office/drawing/2014/main" id="{9D08F265-5291-48CC-AE51-05BB22F6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346727"/>
              <a:ext cx="456812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2" name="Rectangle 567">
              <a:extLst>
                <a:ext uri="{FF2B5EF4-FFF2-40B4-BE49-F238E27FC236}">
                  <a16:creationId xmlns:a16="http://schemas.microsoft.com/office/drawing/2014/main" id="{33F4AA06-7AF8-4675-85E9-04D15FDAA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448492"/>
              <a:ext cx="1121678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3" name="Rectangle 568">
              <a:extLst>
                <a:ext uri="{FF2B5EF4-FFF2-40B4-BE49-F238E27FC236}">
                  <a16:creationId xmlns:a16="http://schemas.microsoft.com/office/drawing/2014/main" id="{822E545A-99AE-402B-A1FE-CA079C091F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4110" y="3536688"/>
              <a:ext cx="1275456" cy="27137"/>
            </a:xfrm>
            <a:prstGeom prst="rect">
              <a:avLst/>
            </a:pr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4" name="Freeform 569">
              <a:extLst>
                <a:ext uri="{FF2B5EF4-FFF2-40B4-BE49-F238E27FC236}">
                  <a16:creationId xmlns:a16="http://schemas.microsoft.com/office/drawing/2014/main" id="{E40920A8-4ABA-40EA-9D4F-E338A7B757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30084" y="5513193"/>
              <a:ext cx="386707" cy="386707"/>
            </a:xfrm>
            <a:custGeom>
              <a:avLst/>
              <a:gdLst>
                <a:gd name="T0" fmla="*/ 114 w 116"/>
                <a:gd name="T1" fmla="*/ 116 h 116"/>
                <a:gd name="T2" fmla="*/ 3 w 116"/>
                <a:gd name="T3" fmla="*/ 116 h 116"/>
                <a:gd name="T4" fmla="*/ 0 w 116"/>
                <a:gd name="T5" fmla="*/ 114 h 116"/>
                <a:gd name="T6" fmla="*/ 0 w 116"/>
                <a:gd name="T7" fmla="*/ 3 h 116"/>
                <a:gd name="T8" fmla="*/ 3 w 116"/>
                <a:gd name="T9" fmla="*/ 0 h 116"/>
                <a:gd name="T10" fmla="*/ 114 w 116"/>
                <a:gd name="T11" fmla="*/ 0 h 116"/>
                <a:gd name="T12" fmla="*/ 116 w 116"/>
                <a:gd name="T13" fmla="*/ 3 h 116"/>
                <a:gd name="T14" fmla="*/ 116 w 116"/>
                <a:gd name="T15" fmla="*/ 114 h 116"/>
                <a:gd name="T16" fmla="*/ 114 w 116"/>
                <a:gd name="T17" fmla="*/ 116 h 116"/>
                <a:gd name="T18" fmla="*/ 5 w 116"/>
                <a:gd name="T19" fmla="*/ 111 h 116"/>
                <a:gd name="T20" fmla="*/ 111 w 116"/>
                <a:gd name="T21" fmla="*/ 111 h 116"/>
                <a:gd name="T22" fmla="*/ 111 w 116"/>
                <a:gd name="T23" fmla="*/ 5 h 116"/>
                <a:gd name="T24" fmla="*/ 5 w 116"/>
                <a:gd name="T25" fmla="*/ 5 h 116"/>
                <a:gd name="T26" fmla="*/ 5 w 116"/>
                <a:gd name="T27" fmla="*/ 1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116">
                  <a:moveTo>
                    <a:pt x="114" y="116"/>
                  </a:moveTo>
                  <a:cubicBezTo>
                    <a:pt x="3" y="116"/>
                    <a:pt x="3" y="116"/>
                    <a:pt x="3" y="116"/>
                  </a:cubicBezTo>
                  <a:cubicBezTo>
                    <a:pt x="1" y="116"/>
                    <a:pt x="0" y="115"/>
                    <a:pt x="0" y="11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5" y="0"/>
                    <a:pt x="116" y="1"/>
                    <a:pt x="116" y="3"/>
                  </a:cubicBezTo>
                  <a:cubicBezTo>
                    <a:pt x="116" y="114"/>
                    <a:pt x="116" y="114"/>
                    <a:pt x="116" y="114"/>
                  </a:cubicBezTo>
                  <a:cubicBezTo>
                    <a:pt x="116" y="115"/>
                    <a:pt x="115" y="116"/>
                    <a:pt x="114" y="116"/>
                  </a:cubicBezTo>
                  <a:close/>
                  <a:moveTo>
                    <a:pt x="5" y="111"/>
                  </a:moveTo>
                  <a:cubicBezTo>
                    <a:pt x="111" y="111"/>
                    <a:pt x="111" y="111"/>
                    <a:pt x="111" y="111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11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5" name="Freeform 570">
              <a:extLst>
                <a:ext uri="{FF2B5EF4-FFF2-40B4-BE49-F238E27FC236}">
                  <a16:creationId xmlns:a16="http://schemas.microsoft.com/office/drawing/2014/main" id="{AFB75A2E-706E-4D70-B40F-5BB9CF2CD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6868" y="5612696"/>
              <a:ext cx="375400" cy="15830"/>
            </a:xfrm>
            <a:custGeom>
              <a:avLst/>
              <a:gdLst>
                <a:gd name="T0" fmla="*/ 110 w 113"/>
                <a:gd name="T1" fmla="*/ 5 h 5"/>
                <a:gd name="T2" fmla="*/ 3 w 113"/>
                <a:gd name="T3" fmla="*/ 5 h 5"/>
                <a:gd name="T4" fmla="*/ 0 w 113"/>
                <a:gd name="T5" fmla="*/ 3 h 5"/>
                <a:gd name="T6" fmla="*/ 3 w 113"/>
                <a:gd name="T7" fmla="*/ 0 h 5"/>
                <a:gd name="T8" fmla="*/ 110 w 113"/>
                <a:gd name="T9" fmla="*/ 0 h 5"/>
                <a:gd name="T10" fmla="*/ 113 w 113"/>
                <a:gd name="T11" fmla="*/ 3 h 5"/>
                <a:gd name="T12" fmla="*/ 110 w 113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5">
                  <a:moveTo>
                    <a:pt x="110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2" y="0"/>
                    <a:pt x="113" y="1"/>
                    <a:pt x="113" y="3"/>
                  </a:cubicBezTo>
                  <a:cubicBezTo>
                    <a:pt x="113" y="4"/>
                    <a:pt x="112" y="5"/>
                    <a:pt x="110" y="5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6" name="Freeform 571">
              <a:extLst>
                <a:ext uri="{FF2B5EF4-FFF2-40B4-BE49-F238E27FC236}">
                  <a16:creationId xmlns:a16="http://schemas.microsoft.com/office/drawing/2014/main" id="{6D06AD1E-C0C2-40D4-80E2-86DEC55312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5313" y="5556160"/>
              <a:ext cx="45229" cy="42967"/>
            </a:xfrm>
            <a:custGeom>
              <a:avLst/>
              <a:gdLst>
                <a:gd name="T0" fmla="*/ 7 w 13"/>
                <a:gd name="T1" fmla="*/ 5 h 13"/>
                <a:gd name="T2" fmla="*/ 8 w 13"/>
                <a:gd name="T3" fmla="*/ 6 h 13"/>
                <a:gd name="T4" fmla="*/ 7 w 13"/>
                <a:gd name="T5" fmla="*/ 7 h 13"/>
                <a:gd name="T6" fmla="*/ 6 w 13"/>
                <a:gd name="T7" fmla="*/ 6 h 13"/>
                <a:gd name="T8" fmla="*/ 7 w 13"/>
                <a:gd name="T9" fmla="*/ 5 h 13"/>
                <a:gd name="T10" fmla="*/ 7 w 13"/>
                <a:gd name="T11" fmla="*/ 0 h 13"/>
                <a:gd name="T12" fmla="*/ 0 w 13"/>
                <a:gd name="T13" fmla="*/ 6 h 13"/>
                <a:gd name="T14" fmla="*/ 7 w 13"/>
                <a:gd name="T15" fmla="*/ 13 h 13"/>
                <a:gd name="T16" fmla="*/ 13 w 13"/>
                <a:gd name="T17" fmla="*/ 6 h 13"/>
                <a:gd name="T18" fmla="*/ 7 w 1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5"/>
                  </a:moveTo>
                  <a:cubicBezTo>
                    <a:pt x="8" y="5"/>
                    <a:pt x="8" y="5"/>
                    <a:pt x="8" y="6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6" y="7"/>
                    <a:pt x="6" y="7"/>
                    <a:pt x="6" y="6"/>
                  </a:cubicBezTo>
                  <a:cubicBezTo>
                    <a:pt x="6" y="5"/>
                    <a:pt x="6" y="5"/>
                    <a:pt x="7" y="5"/>
                  </a:cubicBezTo>
                  <a:close/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7" name="Freeform 572">
              <a:extLst>
                <a:ext uri="{FF2B5EF4-FFF2-40B4-BE49-F238E27FC236}">
                  <a16:creationId xmlns:a16="http://schemas.microsoft.com/office/drawing/2014/main" id="{E0BC445E-B10E-431B-A4D2-FD5A1D468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6372" y="5556160"/>
              <a:ext cx="42967" cy="42967"/>
            </a:xfrm>
            <a:custGeom>
              <a:avLst/>
              <a:gdLst>
                <a:gd name="T0" fmla="*/ 6 w 13"/>
                <a:gd name="T1" fmla="*/ 5 h 13"/>
                <a:gd name="T2" fmla="*/ 8 w 13"/>
                <a:gd name="T3" fmla="*/ 6 h 13"/>
                <a:gd name="T4" fmla="*/ 6 w 13"/>
                <a:gd name="T5" fmla="*/ 7 h 13"/>
                <a:gd name="T6" fmla="*/ 5 w 13"/>
                <a:gd name="T7" fmla="*/ 6 h 13"/>
                <a:gd name="T8" fmla="*/ 6 w 13"/>
                <a:gd name="T9" fmla="*/ 5 h 13"/>
                <a:gd name="T10" fmla="*/ 6 w 13"/>
                <a:gd name="T11" fmla="*/ 0 h 13"/>
                <a:gd name="T12" fmla="*/ 0 w 13"/>
                <a:gd name="T13" fmla="*/ 6 h 13"/>
                <a:gd name="T14" fmla="*/ 6 w 13"/>
                <a:gd name="T15" fmla="*/ 13 h 13"/>
                <a:gd name="T16" fmla="*/ 13 w 13"/>
                <a:gd name="T17" fmla="*/ 6 h 13"/>
                <a:gd name="T18" fmla="*/ 6 w 1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5"/>
                  </a:moveTo>
                  <a:cubicBezTo>
                    <a:pt x="7" y="5"/>
                    <a:pt x="8" y="5"/>
                    <a:pt x="8" y="6"/>
                  </a:cubicBezTo>
                  <a:cubicBezTo>
                    <a:pt x="8" y="7"/>
                    <a:pt x="7" y="7"/>
                    <a:pt x="6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5"/>
                    <a:pt x="6" y="5"/>
                    <a:pt x="6" y="5"/>
                  </a:cubicBezTo>
                  <a:close/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6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8" name="Freeform 573">
              <a:extLst>
                <a:ext uri="{FF2B5EF4-FFF2-40B4-BE49-F238E27FC236}">
                  <a16:creationId xmlns:a16="http://schemas.microsoft.com/office/drawing/2014/main" id="{6EB8051C-671C-4587-89C6-5ECC4D52B8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92908" y="5556160"/>
              <a:ext cx="42967" cy="42967"/>
            </a:xfrm>
            <a:custGeom>
              <a:avLst/>
              <a:gdLst>
                <a:gd name="T0" fmla="*/ 7 w 13"/>
                <a:gd name="T1" fmla="*/ 5 h 13"/>
                <a:gd name="T2" fmla="*/ 8 w 13"/>
                <a:gd name="T3" fmla="*/ 6 h 13"/>
                <a:gd name="T4" fmla="*/ 7 w 13"/>
                <a:gd name="T5" fmla="*/ 7 h 13"/>
                <a:gd name="T6" fmla="*/ 5 w 13"/>
                <a:gd name="T7" fmla="*/ 6 h 13"/>
                <a:gd name="T8" fmla="*/ 7 w 13"/>
                <a:gd name="T9" fmla="*/ 5 h 13"/>
                <a:gd name="T10" fmla="*/ 7 w 13"/>
                <a:gd name="T11" fmla="*/ 0 h 13"/>
                <a:gd name="T12" fmla="*/ 0 w 13"/>
                <a:gd name="T13" fmla="*/ 6 h 13"/>
                <a:gd name="T14" fmla="*/ 7 w 13"/>
                <a:gd name="T15" fmla="*/ 13 h 13"/>
                <a:gd name="T16" fmla="*/ 13 w 13"/>
                <a:gd name="T17" fmla="*/ 6 h 13"/>
                <a:gd name="T18" fmla="*/ 7 w 13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7" y="5"/>
                  </a:moveTo>
                  <a:cubicBezTo>
                    <a:pt x="7" y="5"/>
                    <a:pt x="8" y="5"/>
                    <a:pt x="8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6" y="7"/>
                    <a:pt x="5" y="7"/>
                    <a:pt x="5" y="6"/>
                  </a:cubicBezTo>
                  <a:cubicBezTo>
                    <a:pt x="5" y="5"/>
                    <a:pt x="6" y="5"/>
                    <a:pt x="7" y="5"/>
                  </a:cubicBezTo>
                  <a:close/>
                  <a:moveTo>
                    <a:pt x="7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10"/>
                    <a:pt x="3" y="13"/>
                    <a:pt x="7" y="13"/>
                  </a:cubicBezTo>
                  <a:cubicBezTo>
                    <a:pt x="10" y="13"/>
                    <a:pt x="13" y="10"/>
                    <a:pt x="13" y="6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79" name="Freeform 574">
              <a:extLst>
                <a:ext uri="{FF2B5EF4-FFF2-40B4-BE49-F238E27FC236}">
                  <a16:creationId xmlns:a16="http://schemas.microsoft.com/office/drawing/2014/main" id="{1134F174-25B0-4E02-A620-892F48149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189" y="5678278"/>
              <a:ext cx="133425" cy="20353"/>
            </a:xfrm>
            <a:custGeom>
              <a:avLst/>
              <a:gdLst>
                <a:gd name="T0" fmla="*/ 37 w 40"/>
                <a:gd name="T1" fmla="*/ 6 h 6"/>
                <a:gd name="T2" fmla="*/ 3 w 40"/>
                <a:gd name="T3" fmla="*/ 6 h 6"/>
                <a:gd name="T4" fmla="*/ 0 w 40"/>
                <a:gd name="T5" fmla="*/ 3 h 6"/>
                <a:gd name="T6" fmla="*/ 3 w 40"/>
                <a:gd name="T7" fmla="*/ 0 h 6"/>
                <a:gd name="T8" fmla="*/ 37 w 40"/>
                <a:gd name="T9" fmla="*/ 0 h 6"/>
                <a:gd name="T10" fmla="*/ 40 w 40"/>
                <a:gd name="T11" fmla="*/ 3 h 6"/>
                <a:gd name="T12" fmla="*/ 37 w 4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">
                  <a:moveTo>
                    <a:pt x="37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4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2"/>
                    <a:pt x="40" y="3"/>
                  </a:cubicBezTo>
                  <a:cubicBezTo>
                    <a:pt x="40" y="4"/>
                    <a:pt x="39" y="6"/>
                    <a:pt x="37" y="6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0" name="Freeform 575">
              <a:extLst>
                <a:ext uri="{FF2B5EF4-FFF2-40B4-BE49-F238E27FC236}">
                  <a16:creationId xmlns:a16="http://schemas.microsoft.com/office/drawing/2014/main" id="{E2B8F9D3-0DF6-4EAF-B839-4EAA37B08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189" y="5734814"/>
              <a:ext cx="133425" cy="18092"/>
            </a:xfrm>
            <a:custGeom>
              <a:avLst/>
              <a:gdLst>
                <a:gd name="T0" fmla="*/ 37 w 40"/>
                <a:gd name="T1" fmla="*/ 5 h 5"/>
                <a:gd name="T2" fmla="*/ 3 w 40"/>
                <a:gd name="T3" fmla="*/ 5 h 5"/>
                <a:gd name="T4" fmla="*/ 0 w 40"/>
                <a:gd name="T5" fmla="*/ 2 h 5"/>
                <a:gd name="T6" fmla="*/ 3 w 40"/>
                <a:gd name="T7" fmla="*/ 0 h 5"/>
                <a:gd name="T8" fmla="*/ 37 w 40"/>
                <a:gd name="T9" fmla="*/ 0 h 5"/>
                <a:gd name="T10" fmla="*/ 40 w 40"/>
                <a:gd name="T11" fmla="*/ 2 h 5"/>
                <a:gd name="T12" fmla="*/ 37 w 4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">
                  <a:moveTo>
                    <a:pt x="3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4"/>
                    <a:pt x="39" y="5"/>
                    <a:pt x="37" y="5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1" name="Freeform 576">
              <a:extLst>
                <a:ext uri="{FF2B5EF4-FFF2-40B4-BE49-F238E27FC236}">
                  <a16:creationId xmlns:a16="http://schemas.microsoft.com/office/drawing/2014/main" id="{A973F6BA-FD87-43E7-A741-304FB3375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189" y="5789089"/>
              <a:ext cx="133425" cy="15830"/>
            </a:xfrm>
            <a:custGeom>
              <a:avLst/>
              <a:gdLst>
                <a:gd name="T0" fmla="*/ 37 w 40"/>
                <a:gd name="T1" fmla="*/ 5 h 5"/>
                <a:gd name="T2" fmla="*/ 3 w 40"/>
                <a:gd name="T3" fmla="*/ 5 h 5"/>
                <a:gd name="T4" fmla="*/ 0 w 40"/>
                <a:gd name="T5" fmla="*/ 2 h 5"/>
                <a:gd name="T6" fmla="*/ 3 w 40"/>
                <a:gd name="T7" fmla="*/ 0 h 5"/>
                <a:gd name="T8" fmla="*/ 37 w 40"/>
                <a:gd name="T9" fmla="*/ 0 h 5"/>
                <a:gd name="T10" fmla="*/ 40 w 40"/>
                <a:gd name="T11" fmla="*/ 2 h 5"/>
                <a:gd name="T12" fmla="*/ 37 w 40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">
                  <a:moveTo>
                    <a:pt x="37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9" y="0"/>
                    <a:pt x="40" y="1"/>
                    <a:pt x="40" y="2"/>
                  </a:cubicBezTo>
                  <a:cubicBezTo>
                    <a:pt x="40" y="4"/>
                    <a:pt x="39" y="5"/>
                    <a:pt x="37" y="5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2" name="Freeform 577">
              <a:extLst>
                <a:ext uri="{FF2B5EF4-FFF2-40B4-BE49-F238E27FC236}">
                  <a16:creationId xmlns:a16="http://schemas.microsoft.com/office/drawing/2014/main" id="{838FA8DB-E68F-4D45-8C89-FAF8523AF2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60752" y="5678278"/>
              <a:ext cx="88196" cy="126641"/>
            </a:xfrm>
            <a:custGeom>
              <a:avLst/>
              <a:gdLst>
                <a:gd name="T0" fmla="*/ 24 w 27"/>
                <a:gd name="T1" fmla="*/ 38 h 38"/>
                <a:gd name="T2" fmla="*/ 2 w 27"/>
                <a:gd name="T3" fmla="*/ 38 h 38"/>
                <a:gd name="T4" fmla="*/ 0 w 27"/>
                <a:gd name="T5" fmla="*/ 35 h 38"/>
                <a:gd name="T6" fmla="*/ 0 w 27"/>
                <a:gd name="T7" fmla="*/ 3 h 38"/>
                <a:gd name="T8" fmla="*/ 2 w 27"/>
                <a:gd name="T9" fmla="*/ 0 h 38"/>
                <a:gd name="T10" fmla="*/ 24 w 27"/>
                <a:gd name="T11" fmla="*/ 0 h 38"/>
                <a:gd name="T12" fmla="*/ 27 w 27"/>
                <a:gd name="T13" fmla="*/ 3 h 38"/>
                <a:gd name="T14" fmla="*/ 27 w 27"/>
                <a:gd name="T15" fmla="*/ 35 h 38"/>
                <a:gd name="T16" fmla="*/ 24 w 27"/>
                <a:gd name="T17" fmla="*/ 38 h 38"/>
                <a:gd name="T18" fmla="*/ 5 w 27"/>
                <a:gd name="T19" fmla="*/ 33 h 38"/>
                <a:gd name="T20" fmla="*/ 22 w 27"/>
                <a:gd name="T21" fmla="*/ 33 h 38"/>
                <a:gd name="T22" fmla="*/ 22 w 27"/>
                <a:gd name="T23" fmla="*/ 6 h 38"/>
                <a:gd name="T24" fmla="*/ 5 w 27"/>
                <a:gd name="T25" fmla="*/ 6 h 38"/>
                <a:gd name="T26" fmla="*/ 5 w 27"/>
                <a:gd name="T27" fmla="*/ 3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" h="38">
                  <a:moveTo>
                    <a:pt x="24" y="38"/>
                  </a:move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0" y="37"/>
                    <a:pt x="0" y="3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6" y="0"/>
                    <a:pt x="27" y="2"/>
                    <a:pt x="27" y="3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7" y="37"/>
                    <a:pt x="26" y="38"/>
                    <a:pt x="24" y="38"/>
                  </a:cubicBezTo>
                  <a:close/>
                  <a:moveTo>
                    <a:pt x="5" y="33"/>
                  </a:moveTo>
                  <a:cubicBezTo>
                    <a:pt x="22" y="33"/>
                    <a:pt x="22" y="33"/>
                    <a:pt x="22" y="33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5" y="6"/>
                    <a:pt x="5" y="6"/>
                    <a:pt x="5" y="6"/>
                  </a:cubicBezTo>
                  <a:lnTo>
                    <a:pt x="5" y="33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3" name="Freeform 578">
              <a:extLst>
                <a:ext uri="{FF2B5EF4-FFF2-40B4-BE49-F238E27FC236}">
                  <a16:creationId xmlns:a16="http://schemas.microsoft.com/office/drawing/2014/main" id="{2D77AF6B-503D-49D1-9510-4A2E45EA1C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29643" y="2919313"/>
              <a:ext cx="303034" cy="303034"/>
            </a:xfrm>
            <a:custGeom>
              <a:avLst/>
              <a:gdLst>
                <a:gd name="T0" fmla="*/ 89 w 91"/>
                <a:gd name="T1" fmla="*/ 91 h 91"/>
                <a:gd name="T2" fmla="*/ 2 w 91"/>
                <a:gd name="T3" fmla="*/ 91 h 91"/>
                <a:gd name="T4" fmla="*/ 0 w 91"/>
                <a:gd name="T5" fmla="*/ 89 h 91"/>
                <a:gd name="T6" fmla="*/ 0 w 91"/>
                <a:gd name="T7" fmla="*/ 2 h 91"/>
                <a:gd name="T8" fmla="*/ 2 w 91"/>
                <a:gd name="T9" fmla="*/ 0 h 91"/>
                <a:gd name="T10" fmla="*/ 89 w 91"/>
                <a:gd name="T11" fmla="*/ 0 h 91"/>
                <a:gd name="T12" fmla="*/ 91 w 91"/>
                <a:gd name="T13" fmla="*/ 2 h 91"/>
                <a:gd name="T14" fmla="*/ 91 w 91"/>
                <a:gd name="T15" fmla="*/ 89 h 91"/>
                <a:gd name="T16" fmla="*/ 89 w 91"/>
                <a:gd name="T17" fmla="*/ 91 h 91"/>
                <a:gd name="T18" fmla="*/ 4 w 91"/>
                <a:gd name="T19" fmla="*/ 87 h 91"/>
                <a:gd name="T20" fmla="*/ 87 w 91"/>
                <a:gd name="T21" fmla="*/ 87 h 91"/>
                <a:gd name="T22" fmla="*/ 87 w 91"/>
                <a:gd name="T23" fmla="*/ 4 h 91"/>
                <a:gd name="T24" fmla="*/ 4 w 91"/>
                <a:gd name="T25" fmla="*/ 4 h 91"/>
                <a:gd name="T26" fmla="*/ 4 w 91"/>
                <a:gd name="T27" fmla="*/ 8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89" y="91"/>
                  </a:moveTo>
                  <a:cubicBezTo>
                    <a:pt x="2" y="91"/>
                    <a:pt x="2" y="91"/>
                    <a:pt x="2" y="91"/>
                  </a:cubicBezTo>
                  <a:cubicBezTo>
                    <a:pt x="1" y="91"/>
                    <a:pt x="0" y="90"/>
                    <a:pt x="0" y="8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1" y="0"/>
                    <a:pt x="91" y="1"/>
                    <a:pt x="91" y="2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90"/>
                    <a:pt x="91" y="91"/>
                    <a:pt x="89" y="91"/>
                  </a:cubicBezTo>
                  <a:close/>
                  <a:moveTo>
                    <a:pt x="4" y="87"/>
                  </a:moveTo>
                  <a:cubicBezTo>
                    <a:pt x="87" y="87"/>
                    <a:pt x="87" y="87"/>
                    <a:pt x="87" y="87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7"/>
                  </a:ln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4" name="Freeform 579">
              <a:extLst>
                <a:ext uri="{FF2B5EF4-FFF2-40B4-BE49-F238E27FC236}">
                  <a16:creationId xmlns:a16="http://schemas.microsoft.com/office/drawing/2014/main" id="{D4FC70A3-8E6E-4C4D-BFC2-25BAA3345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428" y="2998464"/>
              <a:ext cx="293988" cy="13569"/>
            </a:xfrm>
            <a:custGeom>
              <a:avLst/>
              <a:gdLst>
                <a:gd name="T0" fmla="*/ 86 w 88"/>
                <a:gd name="T1" fmla="*/ 4 h 4"/>
                <a:gd name="T2" fmla="*/ 2 w 88"/>
                <a:gd name="T3" fmla="*/ 4 h 4"/>
                <a:gd name="T4" fmla="*/ 0 w 88"/>
                <a:gd name="T5" fmla="*/ 2 h 4"/>
                <a:gd name="T6" fmla="*/ 2 w 88"/>
                <a:gd name="T7" fmla="*/ 0 h 4"/>
                <a:gd name="T8" fmla="*/ 86 w 88"/>
                <a:gd name="T9" fmla="*/ 0 h 4"/>
                <a:gd name="T10" fmla="*/ 88 w 88"/>
                <a:gd name="T11" fmla="*/ 2 h 4"/>
                <a:gd name="T12" fmla="*/ 86 w 8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">
                  <a:moveTo>
                    <a:pt x="8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8" y="0"/>
                    <a:pt x="88" y="2"/>
                  </a:cubicBezTo>
                  <a:cubicBezTo>
                    <a:pt x="88" y="3"/>
                    <a:pt x="87" y="4"/>
                    <a:pt x="86" y="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5" name="Freeform 580">
              <a:extLst>
                <a:ext uri="{FF2B5EF4-FFF2-40B4-BE49-F238E27FC236}">
                  <a16:creationId xmlns:a16="http://schemas.microsoft.com/office/drawing/2014/main" id="{BB482474-2DBF-446A-8ADD-92105A418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70349" y="2953235"/>
              <a:ext cx="33922" cy="31660"/>
            </a:xfrm>
            <a:custGeom>
              <a:avLst/>
              <a:gdLst>
                <a:gd name="T0" fmla="*/ 5 w 10"/>
                <a:gd name="T1" fmla="*/ 4 h 10"/>
                <a:gd name="T2" fmla="*/ 6 w 10"/>
                <a:gd name="T3" fmla="*/ 5 h 10"/>
                <a:gd name="T4" fmla="*/ 5 w 10"/>
                <a:gd name="T5" fmla="*/ 6 h 10"/>
                <a:gd name="T6" fmla="*/ 4 w 10"/>
                <a:gd name="T7" fmla="*/ 5 h 10"/>
                <a:gd name="T8" fmla="*/ 5 w 10"/>
                <a:gd name="T9" fmla="*/ 4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4"/>
                  </a:moveTo>
                  <a:cubicBezTo>
                    <a:pt x="5" y="4"/>
                    <a:pt x="6" y="4"/>
                    <a:pt x="6" y="5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lose/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7" y="10"/>
                    <a:pt x="10" y="8"/>
                    <a:pt x="10" y="5"/>
                  </a:cubicBezTo>
                  <a:cubicBezTo>
                    <a:pt x="10" y="2"/>
                    <a:pt x="7" y="0"/>
                    <a:pt x="5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6" name="Freeform 581">
              <a:extLst>
                <a:ext uri="{FF2B5EF4-FFF2-40B4-BE49-F238E27FC236}">
                  <a16:creationId xmlns:a16="http://schemas.microsoft.com/office/drawing/2014/main" id="{5576FE09-7830-402D-AFF7-D4394E6C08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3317" y="2953235"/>
              <a:ext cx="33922" cy="31660"/>
            </a:xfrm>
            <a:custGeom>
              <a:avLst/>
              <a:gdLst>
                <a:gd name="T0" fmla="*/ 5 w 10"/>
                <a:gd name="T1" fmla="*/ 4 h 10"/>
                <a:gd name="T2" fmla="*/ 6 w 10"/>
                <a:gd name="T3" fmla="*/ 5 h 10"/>
                <a:gd name="T4" fmla="*/ 5 w 10"/>
                <a:gd name="T5" fmla="*/ 6 h 10"/>
                <a:gd name="T6" fmla="*/ 4 w 10"/>
                <a:gd name="T7" fmla="*/ 5 h 10"/>
                <a:gd name="T8" fmla="*/ 5 w 10"/>
                <a:gd name="T9" fmla="*/ 4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4"/>
                  </a:moveTo>
                  <a:cubicBezTo>
                    <a:pt x="6" y="4"/>
                    <a:pt x="6" y="4"/>
                    <a:pt x="6" y="5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4" y="6"/>
                    <a:pt x="4" y="5"/>
                  </a:cubicBezTo>
                  <a:cubicBezTo>
                    <a:pt x="4" y="4"/>
                    <a:pt x="5" y="4"/>
                    <a:pt x="5" y="4"/>
                  </a:cubicBezTo>
                  <a:close/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7" name="Freeform 582">
              <a:extLst>
                <a:ext uri="{FF2B5EF4-FFF2-40B4-BE49-F238E27FC236}">
                  <a16:creationId xmlns:a16="http://schemas.microsoft.com/office/drawing/2014/main" id="{12088870-8733-4058-B205-3996346A95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60807" y="2953235"/>
              <a:ext cx="31660" cy="31660"/>
            </a:xfrm>
            <a:custGeom>
              <a:avLst/>
              <a:gdLst>
                <a:gd name="T0" fmla="*/ 5 w 10"/>
                <a:gd name="T1" fmla="*/ 4 h 10"/>
                <a:gd name="T2" fmla="*/ 6 w 10"/>
                <a:gd name="T3" fmla="*/ 5 h 10"/>
                <a:gd name="T4" fmla="*/ 5 w 10"/>
                <a:gd name="T5" fmla="*/ 6 h 10"/>
                <a:gd name="T6" fmla="*/ 4 w 10"/>
                <a:gd name="T7" fmla="*/ 5 h 10"/>
                <a:gd name="T8" fmla="*/ 5 w 10"/>
                <a:gd name="T9" fmla="*/ 4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4"/>
                  </a:moveTo>
                  <a:cubicBezTo>
                    <a:pt x="5" y="4"/>
                    <a:pt x="6" y="4"/>
                    <a:pt x="6" y="5"/>
                  </a:cubicBezTo>
                  <a:cubicBezTo>
                    <a:pt x="6" y="6"/>
                    <a:pt x="5" y="6"/>
                    <a:pt x="5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4"/>
                    <a:pt x="4" y="4"/>
                    <a:pt x="5" y="4"/>
                  </a:cubicBezTo>
                  <a:close/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8" name="Freeform 583">
              <a:extLst>
                <a:ext uri="{FF2B5EF4-FFF2-40B4-BE49-F238E27FC236}">
                  <a16:creationId xmlns:a16="http://schemas.microsoft.com/office/drawing/2014/main" id="{851E9346-2739-4444-A50E-2AFB42D94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6428" y="3048216"/>
              <a:ext cx="293988" cy="13569"/>
            </a:xfrm>
            <a:custGeom>
              <a:avLst/>
              <a:gdLst>
                <a:gd name="T0" fmla="*/ 86 w 88"/>
                <a:gd name="T1" fmla="*/ 4 h 4"/>
                <a:gd name="T2" fmla="*/ 2 w 88"/>
                <a:gd name="T3" fmla="*/ 4 h 4"/>
                <a:gd name="T4" fmla="*/ 0 w 88"/>
                <a:gd name="T5" fmla="*/ 2 h 4"/>
                <a:gd name="T6" fmla="*/ 2 w 88"/>
                <a:gd name="T7" fmla="*/ 0 h 4"/>
                <a:gd name="T8" fmla="*/ 86 w 88"/>
                <a:gd name="T9" fmla="*/ 0 h 4"/>
                <a:gd name="T10" fmla="*/ 88 w 88"/>
                <a:gd name="T11" fmla="*/ 2 h 4"/>
                <a:gd name="T12" fmla="*/ 86 w 8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4">
                  <a:moveTo>
                    <a:pt x="8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86" y="0"/>
                    <a:pt x="86" y="0"/>
                    <a:pt x="86" y="0"/>
                  </a:cubicBezTo>
                  <a:cubicBezTo>
                    <a:pt x="87" y="0"/>
                    <a:pt x="88" y="0"/>
                    <a:pt x="88" y="2"/>
                  </a:cubicBezTo>
                  <a:cubicBezTo>
                    <a:pt x="88" y="3"/>
                    <a:pt x="87" y="4"/>
                    <a:pt x="86" y="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89" name="Freeform 584">
              <a:extLst>
                <a:ext uri="{FF2B5EF4-FFF2-40B4-BE49-F238E27FC236}">
                  <a16:creationId xmlns:a16="http://schemas.microsoft.com/office/drawing/2014/main" id="{7D3D32FF-0B3B-41DA-A722-405E6D84E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788" y="3048216"/>
              <a:ext cx="13569" cy="178654"/>
            </a:xfrm>
            <a:custGeom>
              <a:avLst/>
              <a:gdLst>
                <a:gd name="T0" fmla="*/ 2 w 4"/>
                <a:gd name="T1" fmla="*/ 53 h 53"/>
                <a:gd name="T2" fmla="*/ 0 w 4"/>
                <a:gd name="T3" fmla="*/ 51 h 53"/>
                <a:gd name="T4" fmla="*/ 0 w 4"/>
                <a:gd name="T5" fmla="*/ 2 h 53"/>
                <a:gd name="T6" fmla="*/ 2 w 4"/>
                <a:gd name="T7" fmla="*/ 0 h 53"/>
                <a:gd name="T8" fmla="*/ 4 w 4"/>
                <a:gd name="T9" fmla="*/ 2 h 53"/>
                <a:gd name="T10" fmla="*/ 4 w 4"/>
                <a:gd name="T11" fmla="*/ 51 h 53"/>
                <a:gd name="T12" fmla="*/ 2 w 4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3">
                  <a:moveTo>
                    <a:pt x="2" y="53"/>
                  </a:moveTo>
                  <a:cubicBezTo>
                    <a:pt x="0" y="53"/>
                    <a:pt x="0" y="52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3"/>
                    <a:pt x="2" y="53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0" name="Freeform 585">
              <a:extLst>
                <a:ext uri="{FF2B5EF4-FFF2-40B4-BE49-F238E27FC236}">
                  <a16:creationId xmlns:a16="http://schemas.microsoft.com/office/drawing/2014/main" id="{36F343F0-AA0D-4453-A83B-E7360A405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7487" y="3048216"/>
              <a:ext cx="13569" cy="178654"/>
            </a:xfrm>
            <a:custGeom>
              <a:avLst/>
              <a:gdLst>
                <a:gd name="T0" fmla="*/ 2 w 4"/>
                <a:gd name="T1" fmla="*/ 53 h 53"/>
                <a:gd name="T2" fmla="*/ 0 w 4"/>
                <a:gd name="T3" fmla="*/ 51 h 53"/>
                <a:gd name="T4" fmla="*/ 0 w 4"/>
                <a:gd name="T5" fmla="*/ 2 h 53"/>
                <a:gd name="T6" fmla="*/ 2 w 4"/>
                <a:gd name="T7" fmla="*/ 0 h 53"/>
                <a:gd name="T8" fmla="*/ 4 w 4"/>
                <a:gd name="T9" fmla="*/ 2 h 53"/>
                <a:gd name="T10" fmla="*/ 4 w 4"/>
                <a:gd name="T11" fmla="*/ 51 h 53"/>
                <a:gd name="T12" fmla="*/ 2 w 4"/>
                <a:gd name="T1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3">
                  <a:moveTo>
                    <a:pt x="2" y="53"/>
                  </a:moveTo>
                  <a:cubicBezTo>
                    <a:pt x="1" y="53"/>
                    <a:pt x="0" y="52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52"/>
                    <a:pt x="3" y="53"/>
                    <a:pt x="2" y="53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1" name="Freeform 586">
              <a:extLst>
                <a:ext uri="{FF2B5EF4-FFF2-40B4-BE49-F238E27FC236}">
                  <a16:creationId xmlns:a16="http://schemas.microsoft.com/office/drawing/2014/main" id="{4C540141-6314-4F43-9121-A8313AEA6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40510" y="4638013"/>
              <a:ext cx="269112" cy="269112"/>
            </a:xfrm>
            <a:custGeom>
              <a:avLst/>
              <a:gdLst>
                <a:gd name="T0" fmla="*/ 11 w 81"/>
                <a:gd name="T1" fmla="*/ 11 h 81"/>
                <a:gd name="T2" fmla="*/ 11 w 81"/>
                <a:gd name="T3" fmla="*/ 53 h 81"/>
                <a:gd name="T4" fmla="*/ 28 w 81"/>
                <a:gd name="T5" fmla="*/ 69 h 81"/>
                <a:gd name="T6" fmla="*/ 69 w 81"/>
                <a:gd name="T7" fmla="*/ 69 h 81"/>
                <a:gd name="T8" fmla="*/ 69 w 81"/>
                <a:gd name="T9" fmla="*/ 69 h 81"/>
                <a:gd name="T10" fmla="*/ 69 w 81"/>
                <a:gd name="T11" fmla="*/ 28 h 81"/>
                <a:gd name="T12" fmla="*/ 53 w 81"/>
                <a:gd name="T13" fmla="*/ 11 h 81"/>
                <a:gd name="T14" fmla="*/ 11 w 81"/>
                <a:gd name="T15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1">
                  <a:moveTo>
                    <a:pt x="11" y="11"/>
                  </a:moveTo>
                  <a:cubicBezTo>
                    <a:pt x="0" y="23"/>
                    <a:pt x="0" y="41"/>
                    <a:pt x="11" y="5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9" y="81"/>
                    <a:pt x="58" y="81"/>
                    <a:pt x="69" y="69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81" y="58"/>
                    <a:pt x="81" y="39"/>
                    <a:pt x="69" y="28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41" y="0"/>
                    <a:pt x="23" y="0"/>
                    <a:pt x="11" y="11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2" name="Freeform 587">
              <a:extLst>
                <a:ext uri="{FF2B5EF4-FFF2-40B4-BE49-F238E27FC236}">
                  <a16:creationId xmlns:a16="http://schemas.microsoft.com/office/drawing/2014/main" id="{2A81ACA6-EE4D-4FFF-B2C7-B7149B165E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203" y="5121962"/>
              <a:ext cx="375400" cy="377662"/>
            </a:xfrm>
            <a:custGeom>
              <a:avLst/>
              <a:gdLst>
                <a:gd name="T0" fmla="*/ 11 w 112"/>
                <a:gd name="T1" fmla="*/ 12 h 113"/>
                <a:gd name="T2" fmla="*/ 11 w 112"/>
                <a:gd name="T3" fmla="*/ 54 h 113"/>
                <a:gd name="T4" fmla="*/ 59 w 112"/>
                <a:gd name="T5" fmla="*/ 101 h 113"/>
                <a:gd name="T6" fmla="*/ 101 w 112"/>
                <a:gd name="T7" fmla="*/ 101 h 113"/>
                <a:gd name="T8" fmla="*/ 101 w 112"/>
                <a:gd name="T9" fmla="*/ 101 h 113"/>
                <a:gd name="T10" fmla="*/ 101 w 112"/>
                <a:gd name="T11" fmla="*/ 60 h 113"/>
                <a:gd name="T12" fmla="*/ 53 w 112"/>
                <a:gd name="T13" fmla="*/ 12 h 113"/>
                <a:gd name="T14" fmla="*/ 11 w 112"/>
                <a:gd name="T15" fmla="*/ 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113">
                  <a:moveTo>
                    <a:pt x="11" y="12"/>
                  </a:moveTo>
                  <a:cubicBezTo>
                    <a:pt x="0" y="23"/>
                    <a:pt x="0" y="42"/>
                    <a:pt x="11" y="54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71" y="113"/>
                    <a:pt x="89" y="113"/>
                    <a:pt x="101" y="101"/>
                  </a:cubicBezTo>
                  <a:cubicBezTo>
                    <a:pt x="101" y="101"/>
                    <a:pt x="101" y="101"/>
                    <a:pt x="101" y="101"/>
                  </a:cubicBezTo>
                  <a:cubicBezTo>
                    <a:pt x="112" y="90"/>
                    <a:pt x="112" y="71"/>
                    <a:pt x="101" y="60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2" y="0"/>
                    <a:pt x="23" y="0"/>
                    <a:pt x="11" y="12"/>
                  </a:cubicBezTo>
                  <a:close/>
                </a:path>
              </a:pathLst>
            </a:custGeom>
            <a:solidFill>
              <a:srgbClr val="A9E0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3" name="Freeform 588">
              <a:extLst>
                <a:ext uri="{FF2B5EF4-FFF2-40B4-BE49-F238E27FC236}">
                  <a16:creationId xmlns:a16="http://schemas.microsoft.com/office/drawing/2014/main" id="{A206AC5A-0CD4-4B28-9002-DF342C6579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6942" y="4877726"/>
              <a:ext cx="346001" cy="348263"/>
            </a:xfrm>
            <a:custGeom>
              <a:avLst/>
              <a:gdLst>
                <a:gd name="T0" fmla="*/ 12 w 104"/>
                <a:gd name="T1" fmla="*/ 12 h 104"/>
                <a:gd name="T2" fmla="*/ 12 w 104"/>
                <a:gd name="T3" fmla="*/ 54 h 104"/>
                <a:gd name="T4" fmla="*/ 50 w 104"/>
                <a:gd name="T5" fmla="*/ 92 h 104"/>
                <a:gd name="T6" fmla="*/ 92 w 104"/>
                <a:gd name="T7" fmla="*/ 92 h 104"/>
                <a:gd name="T8" fmla="*/ 92 w 104"/>
                <a:gd name="T9" fmla="*/ 92 h 104"/>
                <a:gd name="T10" fmla="*/ 92 w 104"/>
                <a:gd name="T11" fmla="*/ 51 h 104"/>
                <a:gd name="T12" fmla="*/ 53 w 104"/>
                <a:gd name="T13" fmla="*/ 12 h 104"/>
                <a:gd name="T14" fmla="*/ 12 w 104"/>
                <a:gd name="T15" fmla="*/ 1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104">
                  <a:moveTo>
                    <a:pt x="12" y="12"/>
                  </a:moveTo>
                  <a:cubicBezTo>
                    <a:pt x="0" y="23"/>
                    <a:pt x="0" y="42"/>
                    <a:pt x="12" y="54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62" y="104"/>
                    <a:pt x="81" y="104"/>
                    <a:pt x="92" y="92"/>
                  </a:cubicBezTo>
                  <a:cubicBezTo>
                    <a:pt x="92" y="92"/>
                    <a:pt x="92" y="92"/>
                    <a:pt x="92" y="92"/>
                  </a:cubicBezTo>
                  <a:cubicBezTo>
                    <a:pt x="104" y="81"/>
                    <a:pt x="104" y="62"/>
                    <a:pt x="92" y="51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2" y="0"/>
                    <a:pt x="23" y="0"/>
                    <a:pt x="12" y="12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4" name="Freeform 589">
              <a:extLst>
                <a:ext uri="{FF2B5EF4-FFF2-40B4-BE49-F238E27FC236}">
                  <a16:creationId xmlns:a16="http://schemas.microsoft.com/office/drawing/2014/main" id="{CC93197C-CC75-48A2-89D9-58FBB3B11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3153" y="5486055"/>
              <a:ext cx="630944" cy="1053834"/>
            </a:xfrm>
            <a:custGeom>
              <a:avLst/>
              <a:gdLst>
                <a:gd name="T0" fmla="*/ 0 w 189"/>
                <a:gd name="T1" fmla="*/ 316 h 316"/>
                <a:gd name="T2" fmla="*/ 0 w 189"/>
                <a:gd name="T3" fmla="*/ 52 h 316"/>
                <a:gd name="T4" fmla="*/ 52 w 189"/>
                <a:gd name="T5" fmla="*/ 0 h 316"/>
                <a:gd name="T6" fmla="*/ 137 w 189"/>
                <a:gd name="T7" fmla="*/ 0 h 316"/>
                <a:gd name="T8" fmla="*/ 189 w 189"/>
                <a:gd name="T9" fmla="*/ 52 h 316"/>
                <a:gd name="T10" fmla="*/ 189 w 189"/>
                <a:gd name="T11" fmla="*/ 316 h 316"/>
                <a:gd name="T12" fmla="*/ 0 w 189"/>
                <a:gd name="T13" fmla="*/ 316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9" h="316">
                  <a:moveTo>
                    <a:pt x="0" y="316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65" y="0"/>
                    <a:pt x="189" y="23"/>
                    <a:pt x="189" y="52"/>
                  </a:cubicBezTo>
                  <a:cubicBezTo>
                    <a:pt x="189" y="316"/>
                    <a:pt x="189" y="316"/>
                    <a:pt x="189" y="316"/>
                  </a:cubicBezTo>
                  <a:lnTo>
                    <a:pt x="0" y="316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5" name="Freeform 590">
              <a:extLst>
                <a:ext uri="{FF2B5EF4-FFF2-40B4-BE49-F238E27FC236}">
                  <a16:creationId xmlns:a16="http://schemas.microsoft.com/office/drawing/2014/main" id="{90A3C4DD-4D0A-4469-94AA-891811F6E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7543" y="4911648"/>
              <a:ext cx="1155599" cy="1078710"/>
            </a:xfrm>
            <a:custGeom>
              <a:avLst/>
              <a:gdLst>
                <a:gd name="T0" fmla="*/ 320 w 347"/>
                <a:gd name="T1" fmla="*/ 116 h 323"/>
                <a:gd name="T2" fmla="*/ 320 w 347"/>
                <a:gd name="T3" fmla="*/ 215 h 323"/>
                <a:gd name="T4" fmla="*/ 239 w 347"/>
                <a:gd name="T5" fmla="*/ 295 h 323"/>
                <a:gd name="T6" fmla="*/ 140 w 347"/>
                <a:gd name="T7" fmla="*/ 295 h 323"/>
                <a:gd name="T8" fmla="*/ 60 w 347"/>
                <a:gd name="T9" fmla="*/ 215 h 323"/>
                <a:gd name="T10" fmla="*/ 28 w 347"/>
                <a:gd name="T11" fmla="*/ 147 h 323"/>
                <a:gd name="T12" fmla="*/ 74 w 347"/>
                <a:gd name="T13" fmla="*/ 27 h 323"/>
                <a:gd name="T14" fmla="*/ 239 w 347"/>
                <a:gd name="T15" fmla="*/ 35 h 323"/>
                <a:gd name="T16" fmla="*/ 320 w 347"/>
                <a:gd name="T17" fmla="*/ 11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7" h="323">
                  <a:moveTo>
                    <a:pt x="320" y="116"/>
                  </a:moveTo>
                  <a:cubicBezTo>
                    <a:pt x="347" y="143"/>
                    <a:pt x="347" y="188"/>
                    <a:pt x="320" y="215"/>
                  </a:cubicBezTo>
                  <a:cubicBezTo>
                    <a:pt x="239" y="295"/>
                    <a:pt x="239" y="295"/>
                    <a:pt x="239" y="295"/>
                  </a:cubicBezTo>
                  <a:cubicBezTo>
                    <a:pt x="212" y="323"/>
                    <a:pt x="168" y="323"/>
                    <a:pt x="140" y="295"/>
                  </a:cubicBezTo>
                  <a:cubicBezTo>
                    <a:pt x="60" y="215"/>
                    <a:pt x="60" y="215"/>
                    <a:pt x="60" y="215"/>
                  </a:cubicBezTo>
                  <a:cubicBezTo>
                    <a:pt x="32" y="188"/>
                    <a:pt x="0" y="174"/>
                    <a:pt x="28" y="147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102" y="0"/>
                    <a:pt x="212" y="8"/>
                    <a:pt x="239" y="35"/>
                  </a:cubicBezTo>
                  <a:lnTo>
                    <a:pt x="320" y="116"/>
                  </a:ln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6" name="Freeform 591">
              <a:extLst>
                <a:ext uri="{FF2B5EF4-FFF2-40B4-BE49-F238E27FC236}">
                  <a16:creationId xmlns:a16="http://schemas.microsoft.com/office/drawing/2014/main" id="{D0A8DB16-4AC1-49EE-94A6-C2AB16D7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1216" y="5382029"/>
              <a:ext cx="682957" cy="685218"/>
            </a:xfrm>
            <a:custGeom>
              <a:avLst/>
              <a:gdLst>
                <a:gd name="T0" fmla="*/ 0 w 205"/>
                <a:gd name="T1" fmla="*/ 52 h 205"/>
                <a:gd name="T2" fmla="*/ 123 w 205"/>
                <a:gd name="T3" fmla="*/ 175 h 205"/>
                <a:gd name="T4" fmla="*/ 163 w 205"/>
                <a:gd name="T5" fmla="*/ 191 h 205"/>
                <a:gd name="T6" fmla="*/ 150 w 205"/>
                <a:gd name="T7" fmla="*/ 29 h 205"/>
                <a:gd name="T8" fmla="*/ 14 w 205"/>
                <a:gd name="T9" fmla="*/ 38 h 205"/>
                <a:gd name="T10" fmla="*/ 0 w 205"/>
                <a:gd name="T11" fmla="*/ 52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05">
                  <a:moveTo>
                    <a:pt x="0" y="52"/>
                  </a:moveTo>
                  <a:cubicBezTo>
                    <a:pt x="123" y="175"/>
                    <a:pt x="123" y="175"/>
                    <a:pt x="123" y="175"/>
                  </a:cubicBezTo>
                  <a:cubicBezTo>
                    <a:pt x="123" y="175"/>
                    <a:pt x="147" y="205"/>
                    <a:pt x="163" y="191"/>
                  </a:cubicBezTo>
                  <a:cubicBezTo>
                    <a:pt x="205" y="155"/>
                    <a:pt x="198" y="77"/>
                    <a:pt x="150" y="29"/>
                  </a:cubicBezTo>
                  <a:cubicBezTo>
                    <a:pt x="125" y="4"/>
                    <a:pt x="40" y="0"/>
                    <a:pt x="14" y="38"/>
                  </a:cubicBezTo>
                  <a:lnTo>
                    <a:pt x="0" y="52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7" name="Rectangle 592">
              <a:extLst>
                <a:ext uri="{FF2B5EF4-FFF2-40B4-BE49-F238E27FC236}">
                  <a16:creationId xmlns:a16="http://schemas.microsoft.com/office/drawing/2014/main" id="{DC3C6999-597D-4063-98EB-2D32607C3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9336" y="6153182"/>
              <a:ext cx="707833" cy="357309"/>
            </a:xfrm>
            <a:prstGeom prst="rect">
              <a:avLst/>
            </a:prstGeom>
            <a:solidFill>
              <a:srgbClr val="90C4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8" name="Rectangle 593">
              <a:extLst>
                <a:ext uri="{FF2B5EF4-FFF2-40B4-BE49-F238E27FC236}">
                  <a16:creationId xmlns:a16="http://schemas.microsoft.com/office/drawing/2014/main" id="{397753FA-1C88-4927-B186-80F1DA59A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4460" y="6218764"/>
              <a:ext cx="755323" cy="400276"/>
            </a:xfrm>
            <a:prstGeom prst="rect">
              <a:avLst/>
            </a:pr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199" name="Rectangle 594">
              <a:extLst>
                <a:ext uri="{FF2B5EF4-FFF2-40B4-BE49-F238E27FC236}">
                  <a16:creationId xmlns:a16="http://schemas.microsoft.com/office/drawing/2014/main" id="{6B028B8F-5721-4E04-AA65-325695E6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0891" y="6153182"/>
              <a:ext cx="350524" cy="65582"/>
            </a:xfrm>
            <a:prstGeom prst="rect">
              <a:avLst/>
            </a:prstGeom>
            <a:solidFill>
              <a:srgbClr val="A7D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0" name="Rectangle 595">
              <a:extLst>
                <a:ext uri="{FF2B5EF4-FFF2-40B4-BE49-F238E27FC236}">
                  <a16:creationId xmlns:a16="http://schemas.microsoft.com/office/drawing/2014/main" id="{1C331FCE-9AC9-4094-822F-7FBED5D42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3754" y="6218764"/>
              <a:ext cx="377662" cy="400276"/>
            </a:xfrm>
            <a:prstGeom prst="rect">
              <a:avLst/>
            </a:pr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1" name="Oval 596">
              <a:extLst>
                <a:ext uri="{FF2B5EF4-FFF2-40B4-BE49-F238E27FC236}">
                  <a16:creationId xmlns:a16="http://schemas.microsoft.com/office/drawing/2014/main" id="{23C11CBC-93FE-4530-9DB7-D6A0DFEEF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2904" y="6322790"/>
              <a:ext cx="74628" cy="74628"/>
            </a:xfrm>
            <a:prstGeom prst="ellipse">
              <a:avLst/>
            </a:pr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2" name="Freeform 597">
              <a:extLst>
                <a:ext uri="{FF2B5EF4-FFF2-40B4-BE49-F238E27FC236}">
                  <a16:creationId xmlns:a16="http://schemas.microsoft.com/office/drawing/2014/main" id="{154D8DAF-8D30-4FE2-8FAA-04E855E22C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203" y="5368460"/>
              <a:ext cx="271374" cy="271374"/>
            </a:xfrm>
            <a:custGeom>
              <a:avLst/>
              <a:gdLst>
                <a:gd name="T0" fmla="*/ 12 w 81"/>
                <a:gd name="T1" fmla="*/ 11 h 81"/>
                <a:gd name="T2" fmla="*/ 12 w 81"/>
                <a:gd name="T3" fmla="*/ 53 h 81"/>
                <a:gd name="T4" fmla="*/ 28 w 81"/>
                <a:gd name="T5" fmla="*/ 69 h 81"/>
                <a:gd name="T6" fmla="*/ 70 w 81"/>
                <a:gd name="T7" fmla="*/ 69 h 81"/>
                <a:gd name="T8" fmla="*/ 70 w 81"/>
                <a:gd name="T9" fmla="*/ 69 h 81"/>
                <a:gd name="T10" fmla="*/ 70 w 81"/>
                <a:gd name="T11" fmla="*/ 27 h 81"/>
                <a:gd name="T12" fmla="*/ 54 w 81"/>
                <a:gd name="T13" fmla="*/ 11 h 81"/>
                <a:gd name="T14" fmla="*/ 12 w 81"/>
                <a:gd name="T15" fmla="*/ 1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" h="81">
                  <a:moveTo>
                    <a:pt x="12" y="11"/>
                  </a:moveTo>
                  <a:cubicBezTo>
                    <a:pt x="0" y="23"/>
                    <a:pt x="0" y="41"/>
                    <a:pt x="12" y="53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40" y="81"/>
                    <a:pt x="58" y="81"/>
                    <a:pt x="70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81" y="58"/>
                    <a:pt x="81" y="39"/>
                    <a:pt x="70" y="27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42" y="0"/>
                    <a:pt x="23" y="0"/>
                    <a:pt x="12" y="11"/>
                  </a:cubicBezTo>
                  <a:close/>
                </a:path>
              </a:pathLst>
            </a:custGeom>
            <a:solidFill>
              <a:srgbClr val="E2C5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3" name="Freeform 598">
              <a:extLst>
                <a:ext uri="{FF2B5EF4-FFF2-40B4-BE49-F238E27FC236}">
                  <a16:creationId xmlns:a16="http://schemas.microsoft.com/office/drawing/2014/main" id="{56EA038D-D6B0-4159-ADAB-4B1ABC36A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0825" y="5072211"/>
              <a:ext cx="569885" cy="65582"/>
            </a:xfrm>
            <a:custGeom>
              <a:avLst/>
              <a:gdLst>
                <a:gd name="T0" fmla="*/ 9 w 171"/>
                <a:gd name="T1" fmla="*/ 20 h 20"/>
                <a:gd name="T2" fmla="*/ 161 w 171"/>
                <a:gd name="T3" fmla="*/ 20 h 20"/>
                <a:gd name="T4" fmla="*/ 171 w 171"/>
                <a:gd name="T5" fmla="*/ 10 h 20"/>
                <a:gd name="T6" fmla="*/ 161 w 171"/>
                <a:gd name="T7" fmla="*/ 0 h 20"/>
                <a:gd name="T8" fmla="*/ 9 w 171"/>
                <a:gd name="T9" fmla="*/ 0 h 20"/>
                <a:gd name="T10" fmla="*/ 0 w 171"/>
                <a:gd name="T11" fmla="*/ 10 h 20"/>
                <a:gd name="T12" fmla="*/ 9 w 17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" h="20">
                  <a:moveTo>
                    <a:pt x="9" y="20"/>
                  </a:moveTo>
                  <a:cubicBezTo>
                    <a:pt x="161" y="20"/>
                    <a:pt x="161" y="20"/>
                    <a:pt x="161" y="20"/>
                  </a:cubicBezTo>
                  <a:cubicBezTo>
                    <a:pt x="167" y="20"/>
                    <a:pt x="171" y="16"/>
                    <a:pt x="171" y="10"/>
                  </a:cubicBezTo>
                  <a:cubicBezTo>
                    <a:pt x="171" y="5"/>
                    <a:pt x="167" y="0"/>
                    <a:pt x="16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20"/>
                    <a:pt x="9" y="20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4" name="Freeform 599">
              <a:extLst>
                <a:ext uri="{FF2B5EF4-FFF2-40B4-BE49-F238E27FC236}">
                  <a16:creationId xmlns:a16="http://schemas.microsoft.com/office/drawing/2014/main" id="{E6A1D0F8-24AF-4C1E-AAB8-163C77D10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9937" y="2901222"/>
              <a:ext cx="33922" cy="165086"/>
            </a:xfrm>
            <a:custGeom>
              <a:avLst/>
              <a:gdLst>
                <a:gd name="T0" fmla="*/ 5 w 10"/>
                <a:gd name="T1" fmla="*/ 49 h 49"/>
                <a:gd name="T2" fmla="*/ 0 w 10"/>
                <a:gd name="T3" fmla="*/ 44 h 49"/>
                <a:gd name="T4" fmla="*/ 0 w 10"/>
                <a:gd name="T5" fmla="*/ 5 h 49"/>
                <a:gd name="T6" fmla="*/ 5 w 10"/>
                <a:gd name="T7" fmla="*/ 0 h 49"/>
                <a:gd name="T8" fmla="*/ 10 w 10"/>
                <a:gd name="T9" fmla="*/ 5 h 49"/>
                <a:gd name="T10" fmla="*/ 10 w 10"/>
                <a:gd name="T11" fmla="*/ 44 h 49"/>
                <a:gd name="T12" fmla="*/ 5 w 10"/>
                <a:gd name="T13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9">
                  <a:moveTo>
                    <a:pt x="5" y="49"/>
                  </a:move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7"/>
                    <a:pt x="7" y="49"/>
                    <a:pt x="5" y="49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5" name="Freeform 600">
              <a:extLst>
                <a:ext uri="{FF2B5EF4-FFF2-40B4-BE49-F238E27FC236}">
                  <a16:creationId xmlns:a16="http://schemas.microsoft.com/office/drawing/2014/main" id="{042DAFDD-8729-4518-9D5F-CB42354A2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467" y="2932882"/>
              <a:ext cx="70105" cy="160563"/>
            </a:xfrm>
            <a:custGeom>
              <a:avLst/>
              <a:gdLst>
                <a:gd name="T0" fmla="*/ 5 w 21"/>
                <a:gd name="T1" fmla="*/ 48 h 48"/>
                <a:gd name="T2" fmla="*/ 4 w 21"/>
                <a:gd name="T3" fmla="*/ 48 h 48"/>
                <a:gd name="T4" fmla="*/ 1 w 21"/>
                <a:gd name="T5" fmla="*/ 42 h 48"/>
                <a:gd name="T6" fmla="*/ 11 w 21"/>
                <a:gd name="T7" fmla="*/ 4 h 48"/>
                <a:gd name="T8" fmla="*/ 17 w 21"/>
                <a:gd name="T9" fmla="*/ 1 h 48"/>
                <a:gd name="T10" fmla="*/ 20 w 21"/>
                <a:gd name="T11" fmla="*/ 7 h 48"/>
                <a:gd name="T12" fmla="*/ 10 w 21"/>
                <a:gd name="T13" fmla="*/ 45 h 48"/>
                <a:gd name="T14" fmla="*/ 5 w 21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8">
                  <a:moveTo>
                    <a:pt x="5" y="48"/>
                  </a:moveTo>
                  <a:cubicBezTo>
                    <a:pt x="5" y="48"/>
                    <a:pt x="5" y="48"/>
                    <a:pt x="4" y="48"/>
                  </a:cubicBezTo>
                  <a:cubicBezTo>
                    <a:pt x="2" y="48"/>
                    <a:pt x="0" y="45"/>
                    <a:pt x="1" y="4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2"/>
                    <a:pt x="14" y="0"/>
                    <a:pt x="17" y="1"/>
                  </a:cubicBezTo>
                  <a:cubicBezTo>
                    <a:pt x="19" y="2"/>
                    <a:pt x="21" y="4"/>
                    <a:pt x="20" y="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7"/>
                    <a:pt x="8" y="48"/>
                    <a:pt x="5" y="4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6" name="Freeform 601">
              <a:extLst>
                <a:ext uri="{FF2B5EF4-FFF2-40B4-BE49-F238E27FC236}">
                  <a16:creationId xmlns:a16="http://schemas.microsoft.com/office/drawing/2014/main" id="{DB0AF15F-6703-44A5-885B-1E7A2F1C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3429" y="3025601"/>
              <a:ext cx="104027" cy="146994"/>
            </a:xfrm>
            <a:custGeom>
              <a:avLst/>
              <a:gdLst>
                <a:gd name="T0" fmla="*/ 6 w 31"/>
                <a:gd name="T1" fmla="*/ 44 h 44"/>
                <a:gd name="T2" fmla="*/ 3 w 31"/>
                <a:gd name="T3" fmla="*/ 44 h 44"/>
                <a:gd name="T4" fmla="*/ 2 w 31"/>
                <a:gd name="T5" fmla="*/ 37 h 44"/>
                <a:gd name="T6" fmla="*/ 21 w 31"/>
                <a:gd name="T7" fmla="*/ 3 h 44"/>
                <a:gd name="T8" fmla="*/ 28 w 31"/>
                <a:gd name="T9" fmla="*/ 1 h 44"/>
                <a:gd name="T10" fmla="*/ 30 w 31"/>
                <a:gd name="T11" fmla="*/ 8 h 44"/>
                <a:gd name="T12" fmla="*/ 10 w 31"/>
                <a:gd name="T13" fmla="*/ 42 h 44"/>
                <a:gd name="T14" fmla="*/ 6 w 31"/>
                <a:gd name="T1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4">
                  <a:moveTo>
                    <a:pt x="6" y="44"/>
                  </a:moveTo>
                  <a:cubicBezTo>
                    <a:pt x="5" y="44"/>
                    <a:pt x="4" y="44"/>
                    <a:pt x="3" y="44"/>
                  </a:cubicBezTo>
                  <a:cubicBezTo>
                    <a:pt x="1" y="42"/>
                    <a:pt x="0" y="39"/>
                    <a:pt x="2" y="37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1"/>
                    <a:pt x="26" y="0"/>
                    <a:pt x="28" y="1"/>
                  </a:cubicBezTo>
                  <a:cubicBezTo>
                    <a:pt x="30" y="3"/>
                    <a:pt x="31" y="6"/>
                    <a:pt x="30" y="8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4"/>
                    <a:pt x="8" y="44"/>
                    <a:pt x="6" y="44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7" name="Freeform 602">
              <a:extLst>
                <a:ext uri="{FF2B5EF4-FFF2-40B4-BE49-F238E27FC236}">
                  <a16:creationId xmlns:a16="http://schemas.microsoft.com/office/drawing/2014/main" id="{3B1E8325-83F2-4480-A35F-2A1837190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0776" y="3172595"/>
              <a:ext cx="126641" cy="126641"/>
            </a:xfrm>
            <a:custGeom>
              <a:avLst/>
              <a:gdLst>
                <a:gd name="T0" fmla="*/ 5 w 38"/>
                <a:gd name="T1" fmla="*/ 38 h 38"/>
                <a:gd name="T2" fmla="*/ 2 w 38"/>
                <a:gd name="T3" fmla="*/ 37 h 38"/>
                <a:gd name="T4" fmla="*/ 2 w 38"/>
                <a:gd name="T5" fmla="*/ 30 h 38"/>
                <a:gd name="T6" fmla="*/ 30 w 38"/>
                <a:gd name="T7" fmla="*/ 2 h 38"/>
                <a:gd name="T8" fmla="*/ 37 w 38"/>
                <a:gd name="T9" fmla="*/ 2 h 38"/>
                <a:gd name="T10" fmla="*/ 37 w 38"/>
                <a:gd name="T11" fmla="*/ 9 h 38"/>
                <a:gd name="T12" fmla="*/ 9 w 38"/>
                <a:gd name="T13" fmla="*/ 37 h 38"/>
                <a:gd name="T14" fmla="*/ 5 w 38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8">
                  <a:moveTo>
                    <a:pt x="5" y="38"/>
                  </a:moveTo>
                  <a:cubicBezTo>
                    <a:pt x="4" y="38"/>
                    <a:pt x="3" y="38"/>
                    <a:pt x="2" y="37"/>
                  </a:cubicBezTo>
                  <a:cubicBezTo>
                    <a:pt x="0" y="35"/>
                    <a:pt x="0" y="32"/>
                    <a:pt x="2" y="3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2" y="0"/>
                    <a:pt x="35" y="0"/>
                    <a:pt x="37" y="2"/>
                  </a:cubicBezTo>
                  <a:cubicBezTo>
                    <a:pt x="38" y="4"/>
                    <a:pt x="38" y="7"/>
                    <a:pt x="37" y="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8"/>
                    <a:pt x="7" y="38"/>
                    <a:pt x="5" y="3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8" name="Freeform 603">
              <a:extLst>
                <a:ext uri="{FF2B5EF4-FFF2-40B4-BE49-F238E27FC236}">
                  <a16:creationId xmlns:a16="http://schemas.microsoft.com/office/drawing/2014/main" id="{AF6EAD5F-6027-4CA6-9440-ABEF5143C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417" y="3367080"/>
              <a:ext cx="149255" cy="99504"/>
            </a:xfrm>
            <a:custGeom>
              <a:avLst/>
              <a:gdLst>
                <a:gd name="T0" fmla="*/ 5 w 45"/>
                <a:gd name="T1" fmla="*/ 30 h 30"/>
                <a:gd name="T2" fmla="*/ 1 w 45"/>
                <a:gd name="T3" fmla="*/ 27 h 30"/>
                <a:gd name="T4" fmla="*/ 3 w 45"/>
                <a:gd name="T5" fmla="*/ 21 h 30"/>
                <a:gd name="T6" fmla="*/ 37 w 45"/>
                <a:gd name="T7" fmla="*/ 1 h 30"/>
                <a:gd name="T8" fmla="*/ 43 w 45"/>
                <a:gd name="T9" fmla="*/ 3 h 30"/>
                <a:gd name="T10" fmla="*/ 42 w 45"/>
                <a:gd name="T11" fmla="*/ 9 h 30"/>
                <a:gd name="T12" fmla="*/ 8 w 45"/>
                <a:gd name="T13" fmla="*/ 29 h 30"/>
                <a:gd name="T14" fmla="*/ 5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5" y="30"/>
                  </a:moveTo>
                  <a:cubicBezTo>
                    <a:pt x="3" y="30"/>
                    <a:pt x="2" y="29"/>
                    <a:pt x="1" y="27"/>
                  </a:cubicBezTo>
                  <a:cubicBezTo>
                    <a:pt x="0" y="25"/>
                    <a:pt x="0" y="22"/>
                    <a:pt x="3" y="2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9" y="0"/>
                    <a:pt x="42" y="1"/>
                    <a:pt x="43" y="3"/>
                  </a:cubicBezTo>
                  <a:cubicBezTo>
                    <a:pt x="45" y="5"/>
                    <a:pt x="44" y="8"/>
                    <a:pt x="42" y="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30"/>
                    <a:pt x="6" y="30"/>
                    <a:pt x="5" y="3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09" name="Freeform 604">
              <a:extLst>
                <a:ext uri="{FF2B5EF4-FFF2-40B4-BE49-F238E27FC236}">
                  <a16:creationId xmlns:a16="http://schemas.microsoft.com/office/drawing/2014/main" id="{1F5472A6-4ED4-4D0A-8E6A-3BBDEEEB8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306" y="3588702"/>
              <a:ext cx="162824" cy="67843"/>
            </a:xfrm>
            <a:custGeom>
              <a:avLst/>
              <a:gdLst>
                <a:gd name="T0" fmla="*/ 6 w 49"/>
                <a:gd name="T1" fmla="*/ 20 h 20"/>
                <a:gd name="T2" fmla="*/ 1 w 49"/>
                <a:gd name="T3" fmla="*/ 17 h 20"/>
                <a:gd name="T4" fmla="*/ 5 w 49"/>
                <a:gd name="T5" fmla="*/ 11 h 20"/>
                <a:gd name="T6" fmla="*/ 43 w 49"/>
                <a:gd name="T7" fmla="*/ 1 h 20"/>
                <a:gd name="T8" fmla="*/ 49 w 49"/>
                <a:gd name="T9" fmla="*/ 4 h 20"/>
                <a:gd name="T10" fmla="*/ 45 w 49"/>
                <a:gd name="T11" fmla="*/ 10 h 20"/>
                <a:gd name="T12" fmla="*/ 7 w 49"/>
                <a:gd name="T13" fmla="*/ 20 h 20"/>
                <a:gd name="T14" fmla="*/ 6 w 4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0">
                  <a:moveTo>
                    <a:pt x="6" y="20"/>
                  </a:moveTo>
                  <a:cubicBezTo>
                    <a:pt x="4" y="20"/>
                    <a:pt x="2" y="19"/>
                    <a:pt x="1" y="17"/>
                  </a:cubicBezTo>
                  <a:cubicBezTo>
                    <a:pt x="0" y="14"/>
                    <a:pt x="2" y="12"/>
                    <a:pt x="5" y="1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5" y="0"/>
                    <a:pt x="48" y="2"/>
                    <a:pt x="49" y="4"/>
                  </a:cubicBezTo>
                  <a:cubicBezTo>
                    <a:pt x="49" y="7"/>
                    <a:pt x="48" y="9"/>
                    <a:pt x="45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20"/>
                    <a:pt x="6" y="2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0" name="Freeform 605">
              <a:extLst>
                <a:ext uri="{FF2B5EF4-FFF2-40B4-BE49-F238E27FC236}">
                  <a16:creationId xmlns:a16="http://schemas.microsoft.com/office/drawing/2014/main" id="{183FB4E4-566C-48EE-8973-4E4CA9EC0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3705" y="3830676"/>
              <a:ext cx="162824" cy="31660"/>
            </a:xfrm>
            <a:custGeom>
              <a:avLst/>
              <a:gdLst>
                <a:gd name="T0" fmla="*/ 44 w 49"/>
                <a:gd name="T1" fmla="*/ 10 h 10"/>
                <a:gd name="T2" fmla="*/ 5 w 49"/>
                <a:gd name="T3" fmla="*/ 10 h 10"/>
                <a:gd name="T4" fmla="*/ 0 w 49"/>
                <a:gd name="T5" fmla="*/ 5 h 10"/>
                <a:gd name="T6" fmla="*/ 5 w 49"/>
                <a:gd name="T7" fmla="*/ 0 h 10"/>
                <a:gd name="T8" fmla="*/ 44 w 49"/>
                <a:gd name="T9" fmla="*/ 0 h 10"/>
                <a:gd name="T10" fmla="*/ 49 w 49"/>
                <a:gd name="T11" fmla="*/ 5 h 10"/>
                <a:gd name="T12" fmla="*/ 44 w 49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0">
                  <a:moveTo>
                    <a:pt x="44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2" y="10"/>
                    <a:pt x="0" y="8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7" y="0"/>
                    <a:pt x="49" y="3"/>
                    <a:pt x="49" y="5"/>
                  </a:cubicBezTo>
                  <a:cubicBezTo>
                    <a:pt x="49" y="8"/>
                    <a:pt x="47" y="10"/>
                    <a:pt x="44" y="1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1" name="Freeform 606">
              <a:extLst>
                <a:ext uri="{FF2B5EF4-FFF2-40B4-BE49-F238E27FC236}">
                  <a16:creationId xmlns:a16="http://schemas.microsoft.com/office/drawing/2014/main" id="{239ABF58-5672-4ADA-A8A9-3FF7EC7C5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4306" y="4036468"/>
              <a:ext cx="162824" cy="67843"/>
            </a:xfrm>
            <a:custGeom>
              <a:avLst/>
              <a:gdLst>
                <a:gd name="T0" fmla="*/ 44 w 49"/>
                <a:gd name="T1" fmla="*/ 20 h 20"/>
                <a:gd name="T2" fmla="*/ 42 w 49"/>
                <a:gd name="T3" fmla="*/ 20 h 20"/>
                <a:gd name="T4" fmla="*/ 4 w 49"/>
                <a:gd name="T5" fmla="*/ 10 h 20"/>
                <a:gd name="T6" fmla="*/ 1 w 49"/>
                <a:gd name="T7" fmla="*/ 4 h 20"/>
                <a:gd name="T8" fmla="*/ 7 w 49"/>
                <a:gd name="T9" fmla="*/ 0 h 20"/>
                <a:gd name="T10" fmla="*/ 45 w 49"/>
                <a:gd name="T11" fmla="*/ 11 h 20"/>
                <a:gd name="T12" fmla="*/ 48 w 49"/>
                <a:gd name="T13" fmla="*/ 17 h 20"/>
                <a:gd name="T14" fmla="*/ 44 w 4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0">
                  <a:moveTo>
                    <a:pt x="44" y="20"/>
                  </a:moveTo>
                  <a:cubicBezTo>
                    <a:pt x="43" y="20"/>
                    <a:pt x="43" y="20"/>
                    <a:pt x="42" y="2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9"/>
                    <a:pt x="0" y="6"/>
                    <a:pt x="1" y="4"/>
                  </a:cubicBezTo>
                  <a:cubicBezTo>
                    <a:pt x="2" y="1"/>
                    <a:pt x="4" y="0"/>
                    <a:pt x="7" y="0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8" y="11"/>
                    <a:pt x="49" y="14"/>
                    <a:pt x="48" y="17"/>
                  </a:cubicBezTo>
                  <a:cubicBezTo>
                    <a:pt x="48" y="19"/>
                    <a:pt x="46" y="20"/>
                    <a:pt x="44" y="2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2" name="Freeform 607">
              <a:extLst>
                <a:ext uri="{FF2B5EF4-FFF2-40B4-BE49-F238E27FC236}">
                  <a16:creationId xmlns:a16="http://schemas.microsoft.com/office/drawing/2014/main" id="{B12FF3F8-19D6-46E1-BE7D-6357D29433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2894" y="4226429"/>
              <a:ext cx="151517" cy="101765"/>
            </a:xfrm>
            <a:custGeom>
              <a:avLst/>
              <a:gdLst>
                <a:gd name="T0" fmla="*/ 40 w 45"/>
                <a:gd name="T1" fmla="*/ 30 h 30"/>
                <a:gd name="T2" fmla="*/ 37 w 45"/>
                <a:gd name="T3" fmla="*/ 29 h 30"/>
                <a:gd name="T4" fmla="*/ 3 w 45"/>
                <a:gd name="T5" fmla="*/ 10 h 30"/>
                <a:gd name="T6" fmla="*/ 1 w 45"/>
                <a:gd name="T7" fmla="*/ 3 h 30"/>
                <a:gd name="T8" fmla="*/ 8 w 45"/>
                <a:gd name="T9" fmla="*/ 1 h 30"/>
                <a:gd name="T10" fmla="*/ 42 w 45"/>
                <a:gd name="T11" fmla="*/ 21 h 30"/>
                <a:gd name="T12" fmla="*/ 44 w 45"/>
                <a:gd name="T13" fmla="*/ 28 h 30"/>
                <a:gd name="T14" fmla="*/ 40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40" y="30"/>
                  </a:moveTo>
                  <a:cubicBezTo>
                    <a:pt x="39" y="30"/>
                    <a:pt x="38" y="30"/>
                    <a:pt x="37" y="2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22"/>
                    <a:pt x="45" y="25"/>
                    <a:pt x="44" y="28"/>
                  </a:cubicBezTo>
                  <a:cubicBezTo>
                    <a:pt x="43" y="29"/>
                    <a:pt x="41" y="30"/>
                    <a:pt x="40" y="3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3" name="Freeform 608">
              <a:extLst>
                <a:ext uri="{FF2B5EF4-FFF2-40B4-BE49-F238E27FC236}">
                  <a16:creationId xmlns:a16="http://schemas.microsoft.com/office/drawing/2014/main" id="{69B3C981-6859-4269-8C3A-B29A9D05D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6253" y="4393777"/>
              <a:ext cx="131164" cy="126641"/>
            </a:xfrm>
            <a:custGeom>
              <a:avLst/>
              <a:gdLst>
                <a:gd name="T0" fmla="*/ 34 w 39"/>
                <a:gd name="T1" fmla="*/ 38 h 38"/>
                <a:gd name="T2" fmla="*/ 30 w 39"/>
                <a:gd name="T3" fmla="*/ 36 h 38"/>
                <a:gd name="T4" fmla="*/ 2 w 39"/>
                <a:gd name="T5" fmla="*/ 8 h 38"/>
                <a:gd name="T6" fmla="*/ 2 w 39"/>
                <a:gd name="T7" fmla="*/ 1 h 38"/>
                <a:gd name="T8" fmla="*/ 9 w 39"/>
                <a:gd name="T9" fmla="*/ 1 h 38"/>
                <a:gd name="T10" fmla="*/ 37 w 39"/>
                <a:gd name="T11" fmla="*/ 29 h 38"/>
                <a:gd name="T12" fmla="*/ 37 w 39"/>
                <a:gd name="T13" fmla="*/ 36 h 38"/>
                <a:gd name="T14" fmla="*/ 34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34" y="38"/>
                  </a:moveTo>
                  <a:cubicBezTo>
                    <a:pt x="32" y="38"/>
                    <a:pt x="31" y="37"/>
                    <a:pt x="30" y="3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3"/>
                    <a:pt x="2" y="1"/>
                  </a:cubicBezTo>
                  <a:cubicBezTo>
                    <a:pt x="4" y="0"/>
                    <a:pt x="7" y="0"/>
                    <a:pt x="9" y="1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31"/>
                    <a:pt x="39" y="34"/>
                    <a:pt x="37" y="36"/>
                  </a:cubicBezTo>
                  <a:cubicBezTo>
                    <a:pt x="36" y="37"/>
                    <a:pt x="35" y="38"/>
                    <a:pt x="34" y="3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4" name="Freeform 609">
              <a:extLst>
                <a:ext uri="{FF2B5EF4-FFF2-40B4-BE49-F238E27FC236}">
                  <a16:creationId xmlns:a16="http://schemas.microsoft.com/office/drawing/2014/main" id="{25A8BF60-E95D-47B1-A03C-247282801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594" y="4391515"/>
              <a:ext cx="131164" cy="126641"/>
            </a:xfrm>
            <a:custGeom>
              <a:avLst/>
              <a:gdLst>
                <a:gd name="T0" fmla="*/ 5 w 39"/>
                <a:gd name="T1" fmla="*/ 38 h 38"/>
                <a:gd name="T2" fmla="*/ 2 w 39"/>
                <a:gd name="T3" fmla="*/ 37 h 38"/>
                <a:gd name="T4" fmla="*/ 2 w 39"/>
                <a:gd name="T5" fmla="*/ 30 h 38"/>
                <a:gd name="T6" fmla="*/ 30 w 39"/>
                <a:gd name="T7" fmla="*/ 2 h 38"/>
                <a:gd name="T8" fmla="*/ 37 w 39"/>
                <a:gd name="T9" fmla="*/ 2 h 38"/>
                <a:gd name="T10" fmla="*/ 37 w 39"/>
                <a:gd name="T11" fmla="*/ 9 h 38"/>
                <a:gd name="T12" fmla="*/ 9 w 39"/>
                <a:gd name="T13" fmla="*/ 37 h 38"/>
                <a:gd name="T14" fmla="*/ 5 w 39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38">
                  <a:moveTo>
                    <a:pt x="5" y="38"/>
                  </a:moveTo>
                  <a:cubicBezTo>
                    <a:pt x="4" y="38"/>
                    <a:pt x="3" y="38"/>
                    <a:pt x="2" y="37"/>
                  </a:cubicBezTo>
                  <a:cubicBezTo>
                    <a:pt x="0" y="35"/>
                    <a:pt x="0" y="32"/>
                    <a:pt x="2" y="30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2" y="0"/>
                    <a:pt x="35" y="0"/>
                    <a:pt x="37" y="2"/>
                  </a:cubicBezTo>
                  <a:cubicBezTo>
                    <a:pt x="39" y="4"/>
                    <a:pt x="39" y="7"/>
                    <a:pt x="37" y="9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8" y="38"/>
                    <a:pt x="7" y="38"/>
                    <a:pt x="5" y="3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5" name="Freeform 610">
              <a:extLst>
                <a:ext uri="{FF2B5EF4-FFF2-40B4-BE49-F238E27FC236}">
                  <a16:creationId xmlns:a16="http://schemas.microsoft.com/office/drawing/2014/main" id="{F4D41942-D3D7-4296-B821-D7C484DF9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600" y="4224168"/>
              <a:ext cx="151517" cy="99504"/>
            </a:xfrm>
            <a:custGeom>
              <a:avLst/>
              <a:gdLst>
                <a:gd name="T0" fmla="*/ 5 w 45"/>
                <a:gd name="T1" fmla="*/ 30 h 30"/>
                <a:gd name="T2" fmla="*/ 1 w 45"/>
                <a:gd name="T3" fmla="*/ 28 h 30"/>
                <a:gd name="T4" fmla="*/ 3 w 45"/>
                <a:gd name="T5" fmla="*/ 21 h 30"/>
                <a:gd name="T6" fmla="*/ 37 w 45"/>
                <a:gd name="T7" fmla="*/ 2 h 30"/>
                <a:gd name="T8" fmla="*/ 44 w 45"/>
                <a:gd name="T9" fmla="*/ 3 h 30"/>
                <a:gd name="T10" fmla="*/ 42 w 45"/>
                <a:gd name="T11" fmla="*/ 10 h 30"/>
                <a:gd name="T12" fmla="*/ 8 w 45"/>
                <a:gd name="T13" fmla="*/ 30 h 30"/>
                <a:gd name="T14" fmla="*/ 5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5" y="30"/>
                  </a:moveTo>
                  <a:cubicBezTo>
                    <a:pt x="4" y="30"/>
                    <a:pt x="2" y="30"/>
                    <a:pt x="1" y="28"/>
                  </a:cubicBezTo>
                  <a:cubicBezTo>
                    <a:pt x="0" y="26"/>
                    <a:pt x="1" y="23"/>
                    <a:pt x="3" y="2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9" y="0"/>
                    <a:pt x="42" y="1"/>
                    <a:pt x="44" y="3"/>
                  </a:cubicBezTo>
                  <a:cubicBezTo>
                    <a:pt x="45" y="6"/>
                    <a:pt x="44" y="9"/>
                    <a:pt x="42" y="1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0"/>
                    <a:pt x="6" y="30"/>
                    <a:pt x="5" y="3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6" name="Freeform 611">
              <a:extLst>
                <a:ext uri="{FF2B5EF4-FFF2-40B4-BE49-F238E27FC236}">
                  <a16:creationId xmlns:a16="http://schemas.microsoft.com/office/drawing/2014/main" id="{A9FD71E1-6D4C-49F0-88B3-AF172AEB5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9881" y="4034207"/>
              <a:ext cx="162824" cy="65582"/>
            </a:xfrm>
            <a:custGeom>
              <a:avLst/>
              <a:gdLst>
                <a:gd name="T0" fmla="*/ 6 w 49"/>
                <a:gd name="T1" fmla="*/ 20 h 20"/>
                <a:gd name="T2" fmla="*/ 1 w 49"/>
                <a:gd name="T3" fmla="*/ 17 h 20"/>
                <a:gd name="T4" fmla="*/ 4 w 49"/>
                <a:gd name="T5" fmla="*/ 11 h 20"/>
                <a:gd name="T6" fmla="*/ 43 w 49"/>
                <a:gd name="T7" fmla="*/ 1 h 20"/>
                <a:gd name="T8" fmla="*/ 48 w 49"/>
                <a:gd name="T9" fmla="*/ 4 h 20"/>
                <a:gd name="T10" fmla="*/ 45 w 49"/>
                <a:gd name="T11" fmla="*/ 10 h 20"/>
                <a:gd name="T12" fmla="*/ 7 w 49"/>
                <a:gd name="T13" fmla="*/ 20 h 20"/>
                <a:gd name="T14" fmla="*/ 6 w 4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20">
                  <a:moveTo>
                    <a:pt x="6" y="20"/>
                  </a:moveTo>
                  <a:cubicBezTo>
                    <a:pt x="4" y="20"/>
                    <a:pt x="2" y="19"/>
                    <a:pt x="1" y="17"/>
                  </a:cubicBezTo>
                  <a:cubicBezTo>
                    <a:pt x="0" y="14"/>
                    <a:pt x="2" y="11"/>
                    <a:pt x="4" y="11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45" y="0"/>
                    <a:pt x="48" y="1"/>
                    <a:pt x="48" y="4"/>
                  </a:cubicBezTo>
                  <a:cubicBezTo>
                    <a:pt x="49" y="7"/>
                    <a:pt x="48" y="9"/>
                    <a:pt x="45" y="1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20"/>
                    <a:pt x="6" y="2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7" name="Freeform 612">
              <a:extLst>
                <a:ext uri="{FF2B5EF4-FFF2-40B4-BE49-F238E27FC236}">
                  <a16:creationId xmlns:a16="http://schemas.microsoft.com/office/drawing/2014/main" id="{3D3C53B7-D58A-46C5-9DBA-1D8113C5B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0482" y="3830676"/>
              <a:ext cx="167347" cy="29399"/>
            </a:xfrm>
            <a:custGeom>
              <a:avLst/>
              <a:gdLst>
                <a:gd name="T0" fmla="*/ 45 w 50"/>
                <a:gd name="T1" fmla="*/ 9 h 9"/>
                <a:gd name="T2" fmla="*/ 5 w 50"/>
                <a:gd name="T3" fmla="*/ 9 h 9"/>
                <a:gd name="T4" fmla="*/ 0 w 50"/>
                <a:gd name="T5" fmla="*/ 4 h 9"/>
                <a:gd name="T6" fmla="*/ 5 w 50"/>
                <a:gd name="T7" fmla="*/ 0 h 9"/>
                <a:gd name="T8" fmla="*/ 45 w 50"/>
                <a:gd name="T9" fmla="*/ 0 h 9"/>
                <a:gd name="T10" fmla="*/ 50 w 50"/>
                <a:gd name="T11" fmla="*/ 4 h 9"/>
                <a:gd name="T12" fmla="*/ 45 w 50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9">
                  <a:moveTo>
                    <a:pt x="45" y="9"/>
                  </a:moveTo>
                  <a:cubicBezTo>
                    <a:pt x="5" y="9"/>
                    <a:pt x="5" y="9"/>
                    <a:pt x="5" y="9"/>
                  </a:cubicBezTo>
                  <a:cubicBezTo>
                    <a:pt x="3" y="9"/>
                    <a:pt x="0" y="7"/>
                    <a:pt x="0" y="4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50" y="2"/>
                    <a:pt x="50" y="4"/>
                  </a:cubicBezTo>
                  <a:cubicBezTo>
                    <a:pt x="50" y="7"/>
                    <a:pt x="47" y="9"/>
                    <a:pt x="45" y="9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8" name="Freeform 613">
              <a:extLst>
                <a:ext uri="{FF2B5EF4-FFF2-40B4-BE49-F238E27FC236}">
                  <a16:creationId xmlns:a16="http://schemas.microsoft.com/office/drawing/2014/main" id="{E7D0D541-0325-4AC2-BB37-71F31F3F8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24404" y="3586440"/>
              <a:ext cx="158301" cy="70105"/>
            </a:xfrm>
            <a:custGeom>
              <a:avLst/>
              <a:gdLst>
                <a:gd name="T0" fmla="*/ 43 w 48"/>
                <a:gd name="T1" fmla="*/ 21 h 21"/>
                <a:gd name="T2" fmla="*/ 42 w 48"/>
                <a:gd name="T3" fmla="*/ 20 h 21"/>
                <a:gd name="T4" fmla="*/ 4 w 48"/>
                <a:gd name="T5" fmla="*/ 10 h 21"/>
                <a:gd name="T6" fmla="*/ 0 w 48"/>
                <a:gd name="T7" fmla="*/ 4 h 21"/>
                <a:gd name="T8" fmla="*/ 6 w 48"/>
                <a:gd name="T9" fmla="*/ 1 h 21"/>
                <a:gd name="T10" fmla="*/ 44 w 48"/>
                <a:gd name="T11" fmla="*/ 11 h 21"/>
                <a:gd name="T12" fmla="*/ 48 w 48"/>
                <a:gd name="T13" fmla="*/ 17 h 21"/>
                <a:gd name="T14" fmla="*/ 43 w 48"/>
                <a:gd name="T15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21">
                  <a:moveTo>
                    <a:pt x="43" y="21"/>
                  </a:moveTo>
                  <a:cubicBezTo>
                    <a:pt x="43" y="21"/>
                    <a:pt x="42" y="21"/>
                    <a:pt x="42" y="2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0" y="7"/>
                    <a:pt x="0" y="4"/>
                  </a:cubicBezTo>
                  <a:cubicBezTo>
                    <a:pt x="1" y="2"/>
                    <a:pt x="4" y="0"/>
                    <a:pt x="6" y="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7" y="12"/>
                    <a:pt x="48" y="14"/>
                    <a:pt x="48" y="17"/>
                  </a:cubicBezTo>
                  <a:cubicBezTo>
                    <a:pt x="47" y="19"/>
                    <a:pt x="45" y="21"/>
                    <a:pt x="43" y="21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19" name="Freeform 614">
              <a:extLst>
                <a:ext uri="{FF2B5EF4-FFF2-40B4-BE49-F238E27FC236}">
                  <a16:creationId xmlns:a16="http://schemas.microsoft.com/office/drawing/2014/main" id="{407422E8-9632-4341-B227-06A7322E4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600" y="3362557"/>
              <a:ext cx="151517" cy="99504"/>
            </a:xfrm>
            <a:custGeom>
              <a:avLst/>
              <a:gdLst>
                <a:gd name="T0" fmla="*/ 40 w 45"/>
                <a:gd name="T1" fmla="*/ 30 h 30"/>
                <a:gd name="T2" fmla="*/ 38 w 45"/>
                <a:gd name="T3" fmla="*/ 29 h 30"/>
                <a:gd name="T4" fmla="*/ 3 w 45"/>
                <a:gd name="T5" fmla="*/ 10 h 30"/>
                <a:gd name="T6" fmla="*/ 2 w 45"/>
                <a:gd name="T7" fmla="*/ 3 h 30"/>
                <a:gd name="T8" fmla="*/ 8 w 45"/>
                <a:gd name="T9" fmla="*/ 1 h 30"/>
                <a:gd name="T10" fmla="*/ 42 w 45"/>
                <a:gd name="T11" fmla="*/ 21 h 30"/>
                <a:gd name="T12" fmla="*/ 44 w 45"/>
                <a:gd name="T13" fmla="*/ 28 h 30"/>
                <a:gd name="T14" fmla="*/ 40 w 45"/>
                <a:gd name="T1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30">
                  <a:moveTo>
                    <a:pt x="40" y="30"/>
                  </a:moveTo>
                  <a:cubicBezTo>
                    <a:pt x="39" y="30"/>
                    <a:pt x="38" y="30"/>
                    <a:pt x="38" y="2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8"/>
                    <a:pt x="0" y="5"/>
                    <a:pt x="2" y="3"/>
                  </a:cubicBezTo>
                  <a:cubicBezTo>
                    <a:pt x="3" y="1"/>
                    <a:pt x="6" y="0"/>
                    <a:pt x="8" y="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5" y="22"/>
                    <a:pt x="45" y="25"/>
                    <a:pt x="44" y="28"/>
                  </a:cubicBezTo>
                  <a:cubicBezTo>
                    <a:pt x="43" y="29"/>
                    <a:pt x="42" y="30"/>
                    <a:pt x="40" y="3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0" name="Freeform 615">
              <a:extLst>
                <a:ext uri="{FF2B5EF4-FFF2-40B4-BE49-F238E27FC236}">
                  <a16:creationId xmlns:a16="http://schemas.microsoft.com/office/drawing/2014/main" id="{A628EB93-EAAC-4A58-9AA1-1C5ABC63F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4117" y="3172595"/>
              <a:ext cx="126641" cy="126641"/>
            </a:xfrm>
            <a:custGeom>
              <a:avLst/>
              <a:gdLst>
                <a:gd name="T0" fmla="*/ 33 w 38"/>
                <a:gd name="T1" fmla="*/ 38 h 38"/>
                <a:gd name="T2" fmla="*/ 30 w 38"/>
                <a:gd name="T3" fmla="*/ 36 h 38"/>
                <a:gd name="T4" fmla="*/ 2 w 38"/>
                <a:gd name="T5" fmla="*/ 8 h 38"/>
                <a:gd name="T6" fmla="*/ 2 w 38"/>
                <a:gd name="T7" fmla="*/ 2 h 38"/>
                <a:gd name="T8" fmla="*/ 8 w 38"/>
                <a:gd name="T9" fmla="*/ 2 h 38"/>
                <a:gd name="T10" fmla="*/ 36 w 38"/>
                <a:gd name="T11" fmla="*/ 30 h 38"/>
                <a:gd name="T12" fmla="*/ 36 w 38"/>
                <a:gd name="T13" fmla="*/ 36 h 38"/>
                <a:gd name="T14" fmla="*/ 33 w 38"/>
                <a:gd name="T15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38">
                  <a:moveTo>
                    <a:pt x="33" y="38"/>
                  </a:moveTo>
                  <a:cubicBezTo>
                    <a:pt x="32" y="38"/>
                    <a:pt x="30" y="37"/>
                    <a:pt x="30" y="36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3"/>
                    <a:pt x="2" y="2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31"/>
                    <a:pt x="38" y="35"/>
                    <a:pt x="36" y="36"/>
                  </a:cubicBezTo>
                  <a:cubicBezTo>
                    <a:pt x="35" y="37"/>
                    <a:pt x="34" y="38"/>
                    <a:pt x="33" y="3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1" name="Freeform 616">
              <a:extLst>
                <a:ext uri="{FF2B5EF4-FFF2-40B4-BE49-F238E27FC236}">
                  <a16:creationId xmlns:a16="http://schemas.microsoft.com/office/drawing/2014/main" id="{E8549FFA-C89E-49A7-BBCF-9CE3AAFB8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4079" y="3023340"/>
              <a:ext cx="101765" cy="149255"/>
            </a:xfrm>
            <a:custGeom>
              <a:avLst/>
              <a:gdLst>
                <a:gd name="T0" fmla="*/ 25 w 31"/>
                <a:gd name="T1" fmla="*/ 45 h 45"/>
                <a:gd name="T2" fmla="*/ 21 w 31"/>
                <a:gd name="T3" fmla="*/ 43 h 45"/>
                <a:gd name="T4" fmla="*/ 1 w 31"/>
                <a:gd name="T5" fmla="*/ 8 h 45"/>
                <a:gd name="T6" fmla="*/ 3 w 31"/>
                <a:gd name="T7" fmla="*/ 2 h 45"/>
                <a:gd name="T8" fmla="*/ 10 w 31"/>
                <a:gd name="T9" fmla="*/ 4 h 45"/>
                <a:gd name="T10" fmla="*/ 30 w 31"/>
                <a:gd name="T11" fmla="*/ 38 h 45"/>
                <a:gd name="T12" fmla="*/ 28 w 31"/>
                <a:gd name="T13" fmla="*/ 44 h 45"/>
                <a:gd name="T14" fmla="*/ 25 w 31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45">
                  <a:moveTo>
                    <a:pt x="25" y="45"/>
                  </a:moveTo>
                  <a:cubicBezTo>
                    <a:pt x="24" y="45"/>
                    <a:pt x="22" y="44"/>
                    <a:pt x="21" y="43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6"/>
                    <a:pt x="1" y="3"/>
                    <a:pt x="3" y="2"/>
                  </a:cubicBezTo>
                  <a:cubicBezTo>
                    <a:pt x="6" y="0"/>
                    <a:pt x="9" y="1"/>
                    <a:pt x="10" y="4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1" y="40"/>
                    <a:pt x="30" y="43"/>
                    <a:pt x="28" y="44"/>
                  </a:cubicBezTo>
                  <a:cubicBezTo>
                    <a:pt x="27" y="45"/>
                    <a:pt x="26" y="45"/>
                    <a:pt x="25" y="45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2" name="Freeform 617">
              <a:extLst>
                <a:ext uri="{FF2B5EF4-FFF2-40B4-BE49-F238E27FC236}">
                  <a16:creationId xmlns:a16="http://schemas.microsoft.com/office/drawing/2014/main" id="{8D6EB632-95EC-414C-8C11-960A5CCAC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7962" y="2932882"/>
              <a:ext cx="70105" cy="160563"/>
            </a:xfrm>
            <a:custGeom>
              <a:avLst/>
              <a:gdLst>
                <a:gd name="T0" fmla="*/ 16 w 21"/>
                <a:gd name="T1" fmla="*/ 48 h 48"/>
                <a:gd name="T2" fmla="*/ 11 w 21"/>
                <a:gd name="T3" fmla="*/ 45 h 48"/>
                <a:gd name="T4" fmla="*/ 1 w 21"/>
                <a:gd name="T5" fmla="*/ 7 h 48"/>
                <a:gd name="T6" fmla="*/ 5 w 21"/>
                <a:gd name="T7" fmla="*/ 1 h 48"/>
                <a:gd name="T8" fmla="*/ 10 w 21"/>
                <a:gd name="T9" fmla="*/ 4 h 48"/>
                <a:gd name="T10" fmla="*/ 21 w 21"/>
                <a:gd name="T11" fmla="*/ 42 h 48"/>
                <a:gd name="T12" fmla="*/ 17 w 21"/>
                <a:gd name="T13" fmla="*/ 48 h 48"/>
                <a:gd name="T14" fmla="*/ 16 w 21"/>
                <a:gd name="T1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48">
                  <a:moveTo>
                    <a:pt x="16" y="48"/>
                  </a:moveTo>
                  <a:cubicBezTo>
                    <a:pt x="14" y="48"/>
                    <a:pt x="12" y="47"/>
                    <a:pt x="11" y="4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2" y="1"/>
                    <a:pt x="5" y="1"/>
                  </a:cubicBezTo>
                  <a:cubicBezTo>
                    <a:pt x="7" y="0"/>
                    <a:pt x="10" y="1"/>
                    <a:pt x="10" y="4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5"/>
                    <a:pt x="20" y="47"/>
                    <a:pt x="17" y="48"/>
                  </a:cubicBezTo>
                  <a:cubicBezTo>
                    <a:pt x="17" y="48"/>
                    <a:pt x="16" y="48"/>
                    <a:pt x="16" y="48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3" name="Freeform 618">
              <a:extLst>
                <a:ext uri="{FF2B5EF4-FFF2-40B4-BE49-F238E27FC236}">
                  <a16:creationId xmlns:a16="http://schemas.microsoft.com/office/drawing/2014/main" id="{5C86AB8A-AAC6-4695-9F7B-6976359FB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562" y="3208778"/>
              <a:ext cx="1261887" cy="1526476"/>
            </a:xfrm>
            <a:custGeom>
              <a:avLst/>
              <a:gdLst>
                <a:gd name="T0" fmla="*/ 0 w 378"/>
                <a:gd name="T1" fmla="*/ 189 h 457"/>
                <a:gd name="T2" fmla="*/ 189 w 378"/>
                <a:gd name="T3" fmla="*/ 0 h 457"/>
                <a:gd name="T4" fmla="*/ 378 w 378"/>
                <a:gd name="T5" fmla="*/ 189 h 457"/>
                <a:gd name="T6" fmla="*/ 303 w 378"/>
                <a:gd name="T7" fmla="*/ 374 h 457"/>
                <a:gd name="T8" fmla="*/ 285 w 378"/>
                <a:gd name="T9" fmla="*/ 457 h 457"/>
                <a:gd name="T10" fmla="*/ 203 w 378"/>
                <a:gd name="T11" fmla="*/ 457 h 457"/>
                <a:gd name="T12" fmla="*/ 176 w 378"/>
                <a:gd name="T13" fmla="*/ 457 h 457"/>
                <a:gd name="T14" fmla="*/ 93 w 378"/>
                <a:gd name="T15" fmla="*/ 457 h 457"/>
                <a:gd name="T16" fmla="*/ 76 w 378"/>
                <a:gd name="T17" fmla="*/ 374 h 457"/>
                <a:gd name="T18" fmla="*/ 0 w 378"/>
                <a:gd name="T19" fmla="*/ 18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457">
                  <a:moveTo>
                    <a:pt x="0" y="189"/>
                  </a:moveTo>
                  <a:cubicBezTo>
                    <a:pt x="0" y="85"/>
                    <a:pt x="85" y="0"/>
                    <a:pt x="189" y="0"/>
                  </a:cubicBezTo>
                  <a:cubicBezTo>
                    <a:pt x="294" y="0"/>
                    <a:pt x="378" y="85"/>
                    <a:pt x="378" y="189"/>
                  </a:cubicBezTo>
                  <a:cubicBezTo>
                    <a:pt x="378" y="195"/>
                    <a:pt x="374" y="283"/>
                    <a:pt x="303" y="374"/>
                  </a:cubicBezTo>
                  <a:cubicBezTo>
                    <a:pt x="282" y="402"/>
                    <a:pt x="285" y="457"/>
                    <a:pt x="285" y="457"/>
                  </a:cubicBezTo>
                  <a:cubicBezTo>
                    <a:pt x="256" y="457"/>
                    <a:pt x="232" y="457"/>
                    <a:pt x="203" y="457"/>
                  </a:cubicBezTo>
                  <a:cubicBezTo>
                    <a:pt x="194" y="457"/>
                    <a:pt x="185" y="457"/>
                    <a:pt x="176" y="457"/>
                  </a:cubicBezTo>
                  <a:cubicBezTo>
                    <a:pt x="147" y="457"/>
                    <a:pt x="122" y="457"/>
                    <a:pt x="93" y="457"/>
                  </a:cubicBezTo>
                  <a:cubicBezTo>
                    <a:pt x="93" y="457"/>
                    <a:pt x="97" y="402"/>
                    <a:pt x="76" y="374"/>
                  </a:cubicBezTo>
                  <a:cubicBezTo>
                    <a:pt x="5" y="282"/>
                    <a:pt x="0" y="195"/>
                    <a:pt x="0" y="189"/>
                  </a:cubicBezTo>
                  <a:close/>
                </a:path>
              </a:pathLst>
            </a:cu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4" name="Freeform 619">
              <a:extLst>
                <a:ext uri="{FF2B5EF4-FFF2-40B4-BE49-F238E27FC236}">
                  <a16:creationId xmlns:a16="http://schemas.microsoft.com/office/drawing/2014/main" id="{DC6F245B-1414-42F4-A422-459DBF081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3506" y="3342204"/>
              <a:ext cx="497518" cy="497518"/>
            </a:xfrm>
            <a:custGeom>
              <a:avLst/>
              <a:gdLst>
                <a:gd name="T0" fmla="*/ 149 w 149"/>
                <a:gd name="T1" fmla="*/ 149 h 149"/>
                <a:gd name="T2" fmla="*/ 133 w 149"/>
                <a:gd name="T3" fmla="*/ 149 h 149"/>
                <a:gd name="T4" fmla="*/ 0 w 149"/>
                <a:gd name="T5" fmla="*/ 17 h 149"/>
                <a:gd name="T6" fmla="*/ 0 w 149"/>
                <a:gd name="T7" fmla="*/ 0 h 149"/>
                <a:gd name="T8" fmla="*/ 149 w 149"/>
                <a:gd name="T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49">
                  <a:moveTo>
                    <a:pt x="149" y="149"/>
                  </a:moveTo>
                  <a:cubicBezTo>
                    <a:pt x="133" y="149"/>
                    <a:pt x="133" y="149"/>
                    <a:pt x="133" y="149"/>
                  </a:cubicBezTo>
                  <a:cubicBezTo>
                    <a:pt x="133" y="76"/>
                    <a:pt x="73" y="17"/>
                    <a:pt x="0" y="1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2" y="0"/>
                    <a:pt x="149" y="67"/>
                    <a:pt x="149" y="1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5" name="Freeform 620">
              <a:extLst>
                <a:ext uri="{FF2B5EF4-FFF2-40B4-BE49-F238E27FC236}">
                  <a16:creationId xmlns:a16="http://schemas.microsoft.com/office/drawing/2014/main" id="{8DE3E329-D4AC-41DB-9A42-09CF254F7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79" y="4124664"/>
              <a:ext cx="162824" cy="660342"/>
            </a:xfrm>
            <a:custGeom>
              <a:avLst/>
              <a:gdLst>
                <a:gd name="T0" fmla="*/ 25 w 72"/>
                <a:gd name="T1" fmla="*/ 292 h 292"/>
                <a:gd name="T2" fmla="*/ 0 w 72"/>
                <a:gd name="T3" fmla="*/ 289 h 292"/>
                <a:gd name="T4" fmla="*/ 49 w 72"/>
                <a:gd name="T5" fmla="*/ 0 h 292"/>
                <a:gd name="T6" fmla="*/ 72 w 72"/>
                <a:gd name="T7" fmla="*/ 4 h 292"/>
                <a:gd name="T8" fmla="*/ 25 w 72"/>
                <a:gd name="T9" fmla="*/ 292 h 292"/>
                <a:gd name="T10" fmla="*/ 25 w 72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292">
                  <a:moveTo>
                    <a:pt x="25" y="292"/>
                  </a:moveTo>
                  <a:lnTo>
                    <a:pt x="0" y="289"/>
                  </a:lnTo>
                  <a:lnTo>
                    <a:pt x="49" y="0"/>
                  </a:lnTo>
                  <a:lnTo>
                    <a:pt x="72" y="4"/>
                  </a:lnTo>
                  <a:lnTo>
                    <a:pt x="25" y="292"/>
                  </a:lnTo>
                  <a:lnTo>
                    <a:pt x="25" y="292"/>
                  </a:ln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6" name="Freeform 621">
              <a:extLst>
                <a:ext uri="{FF2B5EF4-FFF2-40B4-BE49-F238E27FC236}">
                  <a16:creationId xmlns:a16="http://schemas.microsoft.com/office/drawing/2014/main" id="{9DA3F63F-B361-4631-9936-8DFE0FA1E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9269" y="4124664"/>
              <a:ext cx="160563" cy="660342"/>
            </a:xfrm>
            <a:custGeom>
              <a:avLst/>
              <a:gdLst>
                <a:gd name="T0" fmla="*/ 48 w 71"/>
                <a:gd name="T1" fmla="*/ 292 h 292"/>
                <a:gd name="T2" fmla="*/ 0 w 71"/>
                <a:gd name="T3" fmla="*/ 4 h 292"/>
                <a:gd name="T4" fmla="*/ 24 w 71"/>
                <a:gd name="T5" fmla="*/ 0 h 292"/>
                <a:gd name="T6" fmla="*/ 71 w 71"/>
                <a:gd name="T7" fmla="*/ 289 h 292"/>
                <a:gd name="T8" fmla="*/ 48 w 71"/>
                <a:gd name="T9" fmla="*/ 292 h 292"/>
                <a:gd name="T10" fmla="*/ 48 w 71"/>
                <a:gd name="T11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292">
                  <a:moveTo>
                    <a:pt x="48" y="292"/>
                  </a:moveTo>
                  <a:lnTo>
                    <a:pt x="0" y="4"/>
                  </a:lnTo>
                  <a:lnTo>
                    <a:pt x="24" y="0"/>
                  </a:lnTo>
                  <a:lnTo>
                    <a:pt x="71" y="289"/>
                  </a:lnTo>
                  <a:lnTo>
                    <a:pt x="48" y="292"/>
                  </a:lnTo>
                  <a:lnTo>
                    <a:pt x="48" y="292"/>
                  </a:ln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7" name="Freeform 622">
              <a:extLst>
                <a:ext uri="{FF2B5EF4-FFF2-40B4-BE49-F238E27FC236}">
                  <a16:creationId xmlns:a16="http://schemas.microsoft.com/office/drawing/2014/main" id="{141236FA-EF5D-4048-AC60-16DC87EAF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9975" y="4126926"/>
              <a:ext cx="420629" cy="90458"/>
            </a:xfrm>
            <a:custGeom>
              <a:avLst/>
              <a:gdLst>
                <a:gd name="T0" fmla="*/ 126 w 126"/>
                <a:gd name="T1" fmla="*/ 27 h 27"/>
                <a:gd name="T2" fmla="*/ 114 w 126"/>
                <a:gd name="T3" fmla="*/ 15 h 27"/>
                <a:gd name="T4" fmla="*/ 110 w 126"/>
                <a:gd name="T5" fmla="*/ 9 h 27"/>
                <a:gd name="T6" fmla="*/ 106 w 126"/>
                <a:gd name="T7" fmla="*/ 15 h 27"/>
                <a:gd name="T8" fmla="*/ 94 w 126"/>
                <a:gd name="T9" fmla="*/ 27 h 27"/>
                <a:gd name="T10" fmla="*/ 82 w 126"/>
                <a:gd name="T11" fmla="*/ 15 h 27"/>
                <a:gd name="T12" fmla="*/ 79 w 126"/>
                <a:gd name="T13" fmla="*/ 9 h 27"/>
                <a:gd name="T14" fmla="*/ 75 w 126"/>
                <a:gd name="T15" fmla="*/ 15 h 27"/>
                <a:gd name="T16" fmla="*/ 63 w 126"/>
                <a:gd name="T17" fmla="*/ 27 h 27"/>
                <a:gd name="T18" fmla="*/ 51 w 126"/>
                <a:gd name="T19" fmla="*/ 15 h 27"/>
                <a:gd name="T20" fmla="*/ 47 w 126"/>
                <a:gd name="T21" fmla="*/ 9 h 27"/>
                <a:gd name="T22" fmla="*/ 43 w 126"/>
                <a:gd name="T23" fmla="*/ 15 h 27"/>
                <a:gd name="T24" fmla="*/ 32 w 126"/>
                <a:gd name="T25" fmla="*/ 27 h 27"/>
                <a:gd name="T26" fmla="*/ 20 w 126"/>
                <a:gd name="T27" fmla="*/ 15 h 27"/>
                <a:gd name="T28" fmla="*/ 16 w 126"/>
                <a:gd name="T29" fmla="*/ 9 h 27"/>
                <a:gd name="T30" fmla="*/ 12 w 126"/>
                <a:gd name="T31" fmla="*/ 15 h 27"/>
                <a:gd name="T32" fmla="*/ 0 w 126"/>
                <a:gd name="T33" fmla="*/ 27 h 27"/>
                <a:gd name="T34" fmla="*/ 0 w 126"/>
                <a:gd name="T35" fmla="*/ 18 h 27"/>
                <a:gd name="T36" fmla="*/ 4 w 126"/>
                <a:gd name="T37" fmla="*/ 12 h 27"/>
                <a:gd name="T38" fmla="*/ 16 w 126"/>
                <a:gd name="T39" fmla="*/ 0 h 27"/>
                <a:gd name="T40" fmla="*/ 28 w 126"/>
                <a:gd name="T41" fmla="*/ 12 h 27"/>
                <a:gd name="T42" fmla="*/ 32 w 126"/>
                <a:gd name="T43" fmla="*/ 18 h 27"/>
                <a:gd name="T44" fmla="*/ 35 w 126"/>
                <a:gd name="T45" fmla="*/ 12 h 27"/>
                <a:gd name="T46" fmla="*/ 47 w 126"/>
                <a:gd name="T47" fmla="*/ 0 h 27"/>
                <a:gd name="T48" fmla="*/ 59 w 126"/>
                <a:gd name="T49" fmla="*/ 12 h 27"/>
                <a:gd name="T50" fmla="*/ 63 w 126"/>
                <a:gd name="T51" fmla="*/ 18 h 27"/>
                <a:gd name="T52" fmla="*/ 67 w 126"/>
                <a:gd name="T53" fmla="*/ 12 h 27"/>
                <a:gd name="T54" fmla="*/ 79 w 126"/>
                <a:gd name="T55" fmla="*/ 0 h 27"/>
                <a:gd name="T56" fmla="*/ 90 w 126"/>
                <a:gd name="T57" fmla="*/ 12 h 27"/>
                <a:gd name="T58" fmla="*/ 94 w 126"/>
                <a:gd name="T59" fmla="*/ 18 h 27"/>
                <a:gd name="T60" fmla="*/ 98 w 126"/>
                <a:gd name="T61" fmla="*/ 12 h 27"/>
                <a:gd name="T62" fmla="*/ 110 w 126"/>
                <a:gd name="T63" fmla="*/ 0 h 27"/>
                <a:gd name="T64" fmla="*/ 122 w 126"/>
                <a:gd name="T65" fmla="*/ 12 h 27"/>
                <a:gd name="T66" fmla="*/ 126 w 126"/>
                <a:gd name="T67" fmla="*/ 18 h 27"/>
                <a:gd name="T68" fmla="*/ 126 w 126"/>
                <a:gd name="T6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6" h="27">
                  <a:moveTo>
                    <a:pt x="126" y="27"/>
                  </a:moveTo>
                  <a:cubicBezTo>
                    <a:pt x="119" y="27"/>
                    <a:pt x="116" y="20"/>
                    <a:pt x="114" y="15"/>
                  </a:cubicBezTo>
                  <a:cubicBezTo>
                    <a:pt x="113" y="13"/>
                    <a:pt x="111" y="9"/>
                    <a:pt x="110" y="9"/>
                  </a:cubicBezTo>
                  <a:cubicBezTo>
                    <a:pt x="109" y="9"/>
                    <a:pt x="107" y="13"/>
                    <a:pt x="106" y="15"/>
                  </a:cubicBezTo>
                  <a:cubicBezTo>
                    <a:pt x="104" y="20"/>
                    <a:pt x="101" y="27"/>
                    <a:pt x="94" y="27"/>
                  </a:cubicBezTo>
                  <a:cubicBezTo>
                    <a:pt x="88" y="27"/>
                    <a:pt x="85" y="20"/>
                    <a:pt x="82" y="15"/>
                  </a:cubicBezTo>
                  <a:cubicBezTo>
                    <a:pt x="82" y="13"/>
                    <a:pt x="80" y="9"/>
                    <a:pt x="79" y="9"/>
                  </a:cubicBezTo>
                  <a:cubicBezTo>
                    <a:pt x="78" y="9"/>
                    <a:pt x="76" y="13"/>
                    <a:pt x="75" y="15"/>
                  </a:cubicBezTo>
                  <a:cubicBezTo>
                    <a:pt x="73" y="20"/>
                    <a:pt x="70" y="27"/>
                    <a:pt x="63" y="27"/>
                  </a:cubicBezTo>
                  <a:cubicBezTo>
                    <a:pt x="56" y="27"/>
                    <a:pt x="53" y="20"/>
                    <a:pt x="51" y="15"/>
                  </a:cubicBezTo>
                  <a:cubicBezTo>
                    <a:pt x="50" y="13"/>
                    <a:pt x="48" y="9"/>
                    <a:pt x="47" y="9"/>
                  </a:cubicBezTo>
                  <a:cubicBezTo>
                    <a:pt x="46" y="9"/>
                    <a:pt x="44" y="13"/>
                    <a:pt x="43" y="15"/>
                  </a:cubicBezTo>
                  <a:cubicBezTo>
                    <a:pt x="41" y="20"/>
                    <a:pt x="38" y="27"/>
                    <a:pt x="32" y="27"/>
                  </a:cubicBezTo>
                  <a:cubicBezTo>
                    <a:pt x="25" y="27"/>
                    <a:pt x="22" y="20"/>
                    <a:pt x="20" y="15"/>
                  </a:cubicBezTo>
                  <a:cubicBezTo>
                    <a:pt x="19" y="13"/>
                    <a:pt x="17" y="9"/>
                    <a:pt x="16" y="9"/>
                  </a:cubicBezTo>
                  <a:cubicBezTo>
                    <a:pt x="15" y="9"/>
                    <a:pt x="13" y="13"/>
                    <a:pt x="12" y="15"/>
                  </a:cubicBezTo>
                  <a:cubicBezTo>
                    <a:pt x="10" y="20"/>
                    <a:pt x="7" y="27"/>
                    <a:pt x="0" y="2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8"/>
                    <a:pt x="3" y="14"/>
                    <a:pt x="4" y="12"/>
                  </a:cubicBezTo>
                  <a:cubicBezTo>
                    <a:pt x="6" y="7"/>
                    <a:pt x="9" y="0"/>
                    <a:pt x="16" y="0"/>
                  </a:cubicBezTo>
                  <a:cubicBezTo>
                    <a:pt x="23" y="0"/>
                    <a:pt x="26" y="7"/>
                    <a:pt x="28" y="12"/>
                  </a:cubicBezTo>
                  <a:cubicBezTo>
                    <a:pt x="29" y="14"/>
                    <a:pt x="30" y="18"/>
                    <a:pt x="32" y="18"/>
                  </a:cubicBezTo>
                  <a:cubicBezTo>
                    <a:pt x="33" y="18"/>
                    <a:pt x="34" y="14"/>
                    <a:pt x="35" y="12"/>
                  </a:cubicBezTo>
                  <a:cubicBezTo>
                    <a:pt x="38" y="7"/>
                    <a:pt x="40" y="0"/>
                    <a:pt x="47" y="0"/>
                  </a:cubicBezTo>
                  <a:cubicBezTo>
                    <a:pt x="54" y="0"/>
                    <a:pt x="57" y="7"/>
                    <a:pt x="59" y="12"/>
                  </a:cubicBezTo>
                  <a:cubicBezTo>
                    <a:pt x="60" y="14"/>
                    <a:pt x="62" y="18"/>
                    <a:pt x="63" y="18"/>
                  </a:cubicBezTo>
                  <a:cubicBezTo>
                    <a:pt x="64" y="18"/>
                    <a:pt x="66" y="14"/>
                    <a:pt x="67" y="12"/>
                  </a:cubicBezTo>
                  <a:cubicBezTo>
                    <a:pt x="69" y="7"/>
                    <a:pt x="72" y="0"/>
                    <a:pt x="79" y="0"/>
                  </a:cubicBezTo>
                  <a:cubicBezTo>
                    <a:pt x="85" y="0"/>
                    <a:pt x="88" y="7"/>
                    <a:pt x="90" y="12"/>
                  </a:cubicBezTo>
                  <a:cubicBezTo>
                    <a:pt x="91" y="14"/>
                    <a:pt x="93" y="18"/>
                    <a:pt x="94" y="18"/>
                  </a:cubicBezTo>
                  <a:cubicBezTo>
                    <a:pt x="95" y="18"/>
                    <a:pt x="97" y="14"/>
                    <a:pt x="98" y="12"/>
                  </a:cubicBezTo>
                  <a:cubicBezTo>
                    <a:pt x="100" y="7"/>
                    <a:pt x="103" y="0"/>
                    <a:pt x="110" y="0"/>
                  </a:cubicBezTo>
                  <a:cubicBezTo>
                    <a:pt x="117" y="0"/>
                    <a:pt x="120" y="7"/>
                    <a:pt x="122" y="12"/>
                  </a:cubicBezTo>
                  <a:cubicBezTo>
                    <a:pt x="123" y="14"/>
                    <a:pt x="125" y="18"/>
                    <a:pt x="126" y="18"/>
                  </a:cubicBezTo>
                  <a:cubicBezTo>
                    <a:pt x="126" y="27"/>
                    <a:pt x="126" y="27"/>
                    <a:pt x="126" y="27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8" name="Freeform 623">
              <a:extLst>
                <a:ext uri="{FF2B5EF4-FFF2-40B4-BE49-F238E27FC236}">
                  <a16:creationId xmlns:a16="http://schemas.microsoft.com/office/drawing/2014/main" id="{2D38D7A5-6D1A-4AF9-B779-72DE5E49E8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4642" y="4742039"/>
              <a:ext cx="642251" cy="368616"/>
            </a:xfrm>
            <a:custGeom>
              <a:avLst/>
              <a:gdLst>
                <a:gd name="T0" fmla="*/ 193 w 193"/>
                <a:gd name="T1" fmla="*/ 0 h 111"/>
                <a:gd name="T2" fmla="*/ 193 w 193"/>
                <a:gd name="T3" fmla="*/ 98 h 111"/>
                <a:gd name="T4" fmla="*/ 180 w 193"/>
                <a:gd name="T5" fmla="*/ 111 h 111"/>
                <a:gd name="T6" fmla="*/ 13 w 193"/>
                <a:gd name="T7" fmla="*/ 111 h 111"/>
                <a:gd name="T8" fmla="*/ 0 w 193"/>
                <a:gd name="T9" fmla="*/ 98 h 111"/>
                <a:gd name="T10" fmla="*/ 0 w 193"/>
                <a:gd name="T11" fmla="*/ 0 h 111"/>
                <a:gd name="T12" fmla="*/ 193 w 193"/>
                <a:gd name="T13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111">
                  <a:moveTo>
                    <a:pt x="193" y="0"/>
                  </a:moveTo>
                  <a:cubicBezTo>
                    <a:pt x="193" y="98"/>
                    <a:pt x="193" y="98"/>
                    <a:pt x="193" y="98"/>
                  </a:cubicBezTo>
                  <a:cubicBezTo>
                    <a:pt x="193" y="105"/>
                    <a:pt x="187" y="111"/>
                    <a:pt x="180" y="111"/>
                  </a:cubicBezTo>
                  <a:cubicBezTo>
                    <a:pt x="13" y="111"/>
                    <a:pt x="13" y="111"/>
                    <a:pt x="13" y="111"/>
                  </a:cubicBezTo>
                  <a:cubicBezTo>
                    <a:pt x="6" y="111"/>
                    <a:pt x="0" y="105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193" y="0"/>
                  </a:ln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29" name="Freeform 624">
              <a:extLst>
                <a:ext uri="{FF2B5EF4-FFF2-40B4-BE49-F238E27FC236}">
                  <a16:creationId xmlns:a16="http://schemas.microsoft.com/office/drawing/2014/main" id="{2DAE78D3-C6F6-4CE5-A2BE-96FF4A767A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9413" y="4737516"/>
              <a:ext cx="730447" cy="67843"/>
            </a:xfrm>
            <a:custGeom>
              <a:avLst/>
              <a:gdLst>
                <a:gd name="T0" fmla="*/ 209 w 219"/>
                <a:gd name="T1" fmla="*/ 20 h 20"/>
                <a:gd name="T2" fmla="*/ 9 w 219"/>
                <a:gd name="T3" fmla="*/ 20 h 20"/>
                <a:gd name="T4" fmla="*/ 0 w 219"/>
                <a:gd name="T5" fmla="*/ 10 h 20"/>
                <a:gd name="T6" fmla="*/ 9 w 219"/>
                <a:gd name="T7" fmla="*/ 0 h 20"/>
                <a:gd name="T8" fmla="*/ 209 w 219"/>
                <a:gd name="T9" fmla="*/ 0 h 20"/>
                <a:gd name="T10" fmla="*/ 219 w 219"/>
                <a:gd name="T11" fmla="*/ 10 h 20"/>
                <a:gd name="T12" fmla="*/ 209 w 219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20">
                  <a:moveTo>
                    <a:pt x="209" y="2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5"/>
                    <a:pt x="4" y="0"/>
                    <a:pt x="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5" y="0"/>
                    <a:pt x="219" y="5"/>
                    <a:pt x="219" y="10"/>
                  </a:cubicBezTo>
                  <a:cubicBezTo>
                    <a:pt x="219" y="15"/>
                    <a:pt x="215" y="20"/>
                    <a:pt x="209" y="20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0" name="Freeform 625">
              <a:extLst>
                <a:ext uri="{FF2B5EF4-FFF2-40B4-BE49-F238E27FC236}">
                  <a16:creationId xmlns:a16="http://schemas.microsoft.com/office/drawing/2014/main" id="{2AB401C1-C5DF-4910-97B3-114A397EA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9413" y="4848327"/>
              <a:ext cx="730447" cy="63321"/>
            </a:xfrm>
            <a:custGeom>
              <a:avLst/>
              <a:gdLst>
                <a:gd name="T0" fmla="*/ 209 w 219"/>
                <a:gd name="T1" fmla="*/ 19 h 19"/>
                <a:gd name="T2" fmla="*/ 9 w 219"/>
                <a:gd name="T3" fmla="*/ 19 h 19"/>
                <a:gd name="T4" fmla="*/ 0 w 219"/>
                <a:gd name="T5" fmla="*/ 9 h 19"/>
                <a:gd name="T6" fmla="*/ 9 w 219"/>
                <a:gd name="T7" fmla="*/ 0 h 19"/>
                <a:gd name="T8" fmla="*/ 209 w 219"/>
                <a:gd name="T9" fmla="*/ 0 h 19"/>
                <a:gd name="T10" fmla="*/ 219 w 219"/>
                <a:gd name="T11" fmla="*/ 9 h 19"/>
                <a:gd name="T12" fmla="*/ 209 w 21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9">
                  <a:moveTo>
                    <a:pt x="209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5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5" y="0"/>
                    <a:pt x="219" y="4"/>
                    <a:pt x="219" y="9"/>
                  </a:cubicBezTo>
                  <a:cubicBezTo>
                    <a:pt x="219" y="15"/>
                    <a:pt x="215" y="19"/>
                    <a:pt x="209" y="19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1" name="Freeform 626">
              <a:extLst>
                <a:ext uri="{FF2B5EF4-FFF2-40B4-BE49-F238E27FC236}">
                  <a16:creationId xmlns:a16="http://schemas.microsoft.com/office/drawing/2014/main" id="{AE8DE3D9-0F70-4F8A-8C6C-9A7E32DC0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69413" y="4954615"/>
              <a:ext cx="730447" cy="63321"/>
            </a:xfrm>
            <a:custGeom>
              <a:avLst/>
              <a:gdLst>
                <a:gd name="T0" fmla="*/ 209 w 219"/>
                <a:gd name="T1" fmla="*/ 19 h 19"/>
                <a:gd name="T2" fmla="*/ 9 w 219"/>
                <a:gd name="T3" fmla="*/ 19 h 19"/>
                <a:gd name="T4" fmla="*/ 0 w 219"/>
                <a:gd name="T5" fmla="*/ 10 h 19"/>
                <a:gd name="T6" fmla="*/ 9 w 219"/>
                <a:gd name="T7" fmla="*/ 0 h 19"/>
                <a:gd name="T8" fmla="*/ 209 w 219"/>
                <a:gd name="T9" fmla="*/ 0 h 19"/>
                <a:gd name="T10" fmla="*/ 219 w 219"/>
                <a:gd name="T11" fmla="*/ 10 h 19"/>
                <a:gd name="T12" fmla="*/ 209 w 219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19">
                  <a:moveTo>
                    <a:pt x="209" y="19"/>
                  </a:moveTo>
                  <a:cubicBezTo>
                    <a:pt x="9" y="19"/>
                    <a:pt x="9" y="19"/>
                    <a:pt x="9" y="19"/>
                  </a:cubicBezTo>
                  <a:cubicBezTo>
                    <a:pt x="4" y="19"/>
                    <a:pt x="0" y="15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5" y="0"/>
                    <a:pt x="219" y="4"/>
                    <a:pt x="219" y="10"/>
                  </a:cubicBezTo>
                  <a:cubicBezTo>
                    <a:pt x="219" y="15"/>
                    <a:pt x="215" y="19"/>
                    <a:pt x="209" y="19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2" name="Freeform 627">
              <a:extLst>
                <a:ext uri="{FF2B5EF4-FFF2-40B4-BE49-F238E27FC236}">
                  <a16:creationId xmlns:a16="http://schemas.microsoft.com/office/drawing/2014/main" id="{246D7429-1FC9-4AFA-A6A9-ED32C95E6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9794" y="4773700"/>
              <a:ext cx="443244" cy="241975"/>
            </a:xfrm>
            <a:custGeom>
              <a:avLst/>
              <a:gdLst>
                <a:gd name="T0" fmla="*/ 133 w 133"/>
                <a:gd name="T1" fmla="*/ 69 h 72"/>
                <a:gd name="T2" fmla="*/ 52 w 133"/>
                <a:gd name="T3" fmla="*/ 71 h 72"/>
                <a:gd name="T4" fmla="*/ 0 w 133"/>
                <a:gd name="T5" fmla="*/ 21 h 72"/>
                <a:gd name="T6" fmla="*/ 0 w 133"/>
                <a:gd name="T7" fmla="*/ 4 h 72"/>
                <a:gd name="T8" fmla="*/ 0 w 133"/>
                <a:gd name="T9" fmla="*/ 2 h 72"/>
                <a:gd name="T10" fmla="*/ 102 w 133"/>
                <a:gd name="T11" fmla="*/ 0 h 72"/>
                <a:gd name="T12" fmla="*/ 133 w 133"/>
                <a:gd name="T13" fmla="*/ 6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2">
                  <a:moveTo>
                    <a:pt x="133" y="69"/>
                  </a:moveTo>
                  <a:cubicBezTo>
                    <a:pt x="52" y="71"/>
                    <a:pt x="52" y="71"/>
                    <a:pt x="52" y="71"/>
                  </a:cubicBezTo>
                  <a:cubicBezTo>
                    <a:pt x="24" y="72"/>
                    <a:pt x="0" y="49"/>
                    <a:pt x="0" y="2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102" y="0"/>
                    <a:pt x="102" y="0"/>
                    <a:pt x="102" y="0"/>
                  </a:cubicBezTo>
                  <a:lnTo>
                    <a:pt x="133" y="69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3" name="Freeform 628">
              <a:extLst>
                <a:ext uri="{FF2B5EF4-FFF2-40B4-BE49-F238E27FC236}">
                  <a16:creationId xmlns:a16="http://schemas.microsoft.com/office/drawing/2014/main" id="{0EA4DF10-7482-482C-A28C-DDEE65C4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7141" y="4778222"/>
              <a:ext cx="327910" cy="416106"/>
            </a:xfrm>
            <a:custGeom>
              <a:avLst/>
              <a:gdLst>
                <a:gd name="T0" fmla="*/ 0 w 145"/>
                <a:gd name="T1" fmla="*/ 47 h 184"/>
                <a:gd name="T2" fmla="*/ 46 w 145"/>
                <a:gd name="T3" fmla="*/ 184 h 184"/>
                <a:gd name="T4" fmla="*/ 145 w 145"/>
                <a:gd name="T5" fmla="*/ 152 h 184"/>
                <a:gd name="T6" fmla="*/ 78 w 145"/>
                <a:gd name="T7" fmla="*/ 0 h 184"/>
                <a:gd name="T8" fmla="*/ 0 w 145"/>
                <a:gd name="T9" fmla="*/ 47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5" h="184">
                  <a:moveTo>
                    <a:pt x="0" y="47"/>
                  </a:moveTo>
                  <a:lnTo>
                    <a:pt x="46" y="184"/>
                  </a:lnTo>
                  <a:lnTo>
                    <a:pt x="145" y="152"/>
                  </a:lnTo>
                  <a:lnTo>
                    <a:pt x="78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4" name="Freeform 629">
              <a:extLst>
                <a:ext uri="{FF2B5EF4-FFF2-40B4-BE49-F238E27FC236}">
                  <a16:creationId xmlns:a16="http://schemas.microsoft.com/office/drawing/2014/main" id="{B0CBFC44-6E19-4E34-B4FC-C27A24EE0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3467" y="5110655"/>
              <a:ext cx="411583" cy="802814"/>
            </a:xfrm>
            <a:custGeom>
              <a:avLst/>
              <a:gdLst>
                <a:gd name="T0" fmla="*/ 123 w 123"/>
                <a:gd name="T1" fmla="*/ 240 h 240"/>
                <a:gd name="T2" fmla="*/ 123 w 123"/>
                <a:gd name="T3" fmla="*/ 2 h 240"/>
                <a:gd name="T4" fmla="*/ 105 w 123"/>
                <a:gd name="T5" fmla="*/ 0 h 240"/>
                <a:gd name="T6" fmla="*/ 0 w 123"/>
                <a:gd name="T7" fmla="*/ 139 h 240"/>
                <a:gd name="T8" fmla="*/ 33 w 123"/>
                <a:gd name="T9" fmla="*/ 240 h 240"/>
                <a:gd name="T10" fmla="*/ 123 w 123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240">
                  <a:moveTo>
                    <a:pt x="123" y="240"/>
                  </a:moveTo>
                  <a:cubicBezTo>
                    <a:pt x="123" y="2"/>
                    <a:pt x="123" y="2"/>
                    <a:pt x="123" y="2"/>
                  </a:cubicBezTo>
                  <a:cubicBezTo>
                    <a:pt x="117" y="1"/>
                    <a:pt x="111" y="0"/>
                    <a:pt x="105" y="0"/>
                  </a:cubicBezTo>
                  <a:cubicBezTo>
                    <a:pt x="47" y="0"/>
                    <a:pt x="0" y="62"/>
                    <a:pt x="0" y="139"/>
                  </a:cubicBezTo>
                  <a:cubicBezTo>
                    <a:pt x="0" y="178"/>
                    <a:pt x="13" y="214"/>
                    <a:pt x="33" y="240"/>
                  </a:cubicBezTo>
                  <a:lnTo>
                    <a:pt x="123" y="240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5" name="Freeform 630">
              <a:extLst>
                <a:ext uri="{FF2B5EF4-FFF2-40B4-BE49-F238E27FC236}">
                  <a16:creationId xmlns:a16="http://schemas.microsoft.com/office/drawing/2014/main" id="{87C82DE0-5E9A-4A00-AFED-226068D11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987" y="5375244"/>
              <a:ext cx="273635" cy="196746"/>
            </a:xfrm>
            <a:custGeom>
              <a:avLst/>
              <a:gdLst>
                <a:gd name="T0" fmla="*/ 0 w 82"/>
                <a:gd name="T1" fmla="*/ 30 h 59"/>
                <a:gd name="T2" fmla="*/ 30 w 82"/>
                <a:gd name="T3" fmla="*/ 59 h 59"/>
                <a:gd name="T4" fmla="*/ 53 w 82"/>
                <a:gd name="T5" fmla="*/ 59 h 59"/>
                <a:gd name="T6" fmla="*/ 82 w 82"/>
                <a:gd name="T7" fmla="*/ 30 h 59"/>
                <a:gd name="T8" fmla="*/ 82 w 82"/>
                <a:gd name="T9" fmla="*/ 30 h 59"/>
                <a:gd name="T10" fmla="*/ 53 w 82"/>
                <a:gd name="T11" fmla="*/ 0 h 59"/>
                <a:gd name="T12" fmla="*/ 30 w 82"/>
                <a:gd name="T13" fmla="*/ 0 h 59"/>
                <a:gd name="T14" fmla="*/ 0 w 82"/>
                <a:gd name="T15" fmla="*/ 3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59">
                  <a:moveTo>
                    <a:pt x="0" y="30"/>
                  </a:moveTo>
                  <a:cubicBezTo>
                    <a:pt x="0" y="46"/>
                    <a:pt x="13" y="59"/>
                    <a:pt x="30" y="59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69" y="59"/>
                    <a:pt x="82" y="46"/>
                    <a:pt x="82" y="30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82" y="14"/>
                    <a:pt x="69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4"/>
                    <a:pt x="0" y="30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6" name="Freeform 631">
              <a:extLst>
                <a:ext uri="{FF2B5EF4-FFF2-40B4-BE49-F238E27FC236}">
                  <a16:creationId xmlns:a16="http://schemas.microsoft.com/office/drawing/2014/main" id="{F535A887-C606-431F-936F-74A3CFFEB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987" y="4626706"/>
              <a:ext cx="273635" cy="199007"/>
            </a:xfrm>
            <a:custGeom>
              <a:avLst/>
              <a:gdLst>
                <a:gd name="T0" fmla="*/ 0 w 82"/>
                <a:gd name="T1" fmla="*/ 29 h 59"/>
                <a:gd name="T2" fmla="*/ 30 w 82"/>
                <a:gd name="T3" fmla="*/ 59 h 59"/>
                <a:gd name="T4" fmla="*/ 53 w 82"/>
                <a:gd name="T5" fmla="*/ 59 h 59"/>
                <a:gd name="T6" fmla="*/ 82 w 82"/>
                <a:gd name="T7" fmla="*/ 29 h 59"/>
                <a:gd name="T8" fmla="*/ 82 w 82"/>
                <a:gd name="T9" fmla="*/ 29 h 59"/>
                <a:gd name="T10" fmla="*/ 53 w 82"/>
                <a:gd name="T11" fmla="*/ 0 h 59"/>
                <a:gd name="T12" fmla="*/ 30 w 82"/>
                <a:gd name="T13" fmla="*/ 0 h 59"/>
                <a:gd name="T14" fmla="*/ 0 w 82"/>
                <a:gd name="T15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59">
                  <a:moveTo>
                    <a:pt x="0" y="29"/>
                  </a:moveTo>
                  <a:cubicBezTo>
                    <a:pt x="0" y="46"/>
                    <a:pt x="13" y="59"/>
                    <a:pt x="30" y="59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69" y="59"/>
                    <a:pt x="82" y="46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13"/>
                    <a:pt x="69" y="0"/>
                    <a:pt x="53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7" name="Freeform 632">
              <a:extLst>
                <a:ext uri="{FF2B5EF4-FFF2-40B4-BE49-F238E27FC236}">
                  <a16:creationId xmlns:a16="http://schemas.microsoft.com/office/drawing/2014/main" id="{D3AE4D4F-3037-4C08-BB68-15F692CC5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987" y="5131008"/>
              <a:ext cx="425152" cy="194484"/>
            </a:xfrm>
            <a:custGeom>
              <a:avLst/>
              <a:gdLst>
                <a:gd name="T0" fmla="*/ 0 w 127"/>
                <a:gd name="T1" fmla="*/ 29 h 58"/>
                <a:gd name="T2" fmla="*/ 30 w 127"/>
                <a:gd name="T3" fmla="*/ 58 h 58"/>
                <a:gd name="T4" fmla="*/ 97 w 127"/>
                <a:gd name="T5" fmla="*/ 58 h 58"/>
                <a:gd name="T6" fmla="*/ 127 w 127"/>
                <a:gd name="T7" fmla="*/ 29 h 58"/>
                <a:gd name="T8" fmla="*/ 127 w 127"/>
                <a:gd name="T9" fmla="*/ 29 h 58"/>
                <a:gd name="T10" fmla="*/ 97 w 127"/>
                <a:gd name="T11" fmla="*/ 0 h 58"/>
                <a:gd name="T12" fmla="*/ 30 w 127"/>
                <a:gd name="T13" fmla="*/ 0 h 58"/>
                <a:gd name="T14" fmla="*/ 0 w 127"/>
                <a:gd name="T15" fmla="*/ 29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8">
                  <a:moveTo>
                    <a:pt x="0" y="29"/>
                  </a:moveTo>
                  <a:cubicBezTo>
                    <a:pt x="0" y="45"/>
                    <a:pt x="13" y="58"/>
                    <a:pt x="30" y="58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14" y="58"/>
                    <a:pt x="127" y="45"/>
                    <a:pt x="127" y="29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127" y="13"/>
                    <a:pt x="114" y="0"/>
                    <a:pt x="97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8" name="Freeform 633">
              <a:extLst>
                <a:ext uri="{FF2B5EF4-FFF2-40B4-BE49-F238E27FC236}">
                  <a16:creationId xmlns:a16="http://schemas.microsoft.com/office/drawing/2014/main" id="{4F478C82-8CC4-4859-98ED-0B0FB1C49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5987" y="4884510"/>
              <a:ext cx="379923" cy="196746"/>
            </a:xfrm>
            <a:custGeom>
              <a:avLst/>
              <a:gdLst>
                <a:gd name="T0" fmla="*/ 0 w 114"/>
                <a:gd name="T1" fmla="*/ 29 h 59"/>
                <a:gd name="T2" fmla="*/ 30 w 114"/>
                <a:gd name="T3" fmla="*/ 59 h 59"/>
                <a:gd name="T4" fmla="*/ 84 w 114"/>
                <a:gd name="T5" fmla="*/ 59 h 59"/>
                <a:gd name="T6" fmla="*/ 114 w 114"/>
                <a:gd name="T7" fmla="*/ 29 h 59"/>
                <a:gd name="T8" fmla="*/ 114 w 114"/>
                <a:gd name="T9" fmla="*/ 29 h 59"/>
                <a:gd name="T10" fmla="*/ 84 w 114"/>
                <a:gd name="T11" fmla="*/ 0 h 59"/>
                <a:gd name="T12" fmla="*/ 30 w 114"/>
                <a:gd name="T13" fmla="*/ 0 h 59"/>
                <a:gd name="T14" fmla="*/ 0 w 114"/>
                <a:gd name="T15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" h="59">
                  <a:moveTo>
                    <a:pt x="0" y="29"/>
                  </a:moveTo>
                  <a:cubicBezTo>
                    <a:pt x="0" y="45"/>
                    <a:pt x="13" y="59"/>
                    <a:pt x="30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101" y="59"/>
                    <a:pt x="114" y="45"/>
                    <a:pt x="114" y="29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13"/>
                    <a:pt x="101" y="0"/>
                    <a:pt x="84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3" y="0"/>
                    <a:pt x="0" y="13"/>
                    <a:pt x="0" y="29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39" name="Freeform 634">
              <a:extLst>
                <a:ext uri="{FF2B5EF4-FFF2-40B4-BE49-F238E27FC236}">
                  <a16:creationId xmlns:a16="http://schemas.microsoft.com/office/drawing/2014/main" id="{9E047527-28DA-4F58-AD7F-9396FCB91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4086" y="4190246"/>
              <a:ext cx="870657" cy="531440"/>
            </a:xfrm>
            <a:custGeom>
              <a:avLst/>
              <a:gdLst>
                <a:gd name="T0" fmla="*/ 261 w 261"/>
                <a:gd name="T1" fmla="*/ 103 h 159"/>
                <a:gd name="T2" fmla="*/ 205 w 261"/>
                <a:gd name="T3" fmla="*/ 47 h 159"/>
                <a:gd name="T4" fmla="*/ 186 w 261"/>
                <a:gd name="T5" fmla="*/ 51 h 159"/>
                <a:gd name="T6" fmla="*/ 122 w 261"/>
                <a:gd name="T7" fmla="*/ 0 h 159"/>
                <a:gd name="T8" fmla="*/ 57 w 261"/>
                <a:gd name="T9" fmla="*/ 64 h 159"/>
                <a:gd name="T10" fmla="*/ 48 w 261"/>
                <a:gd name="T11" fmla="*/ 63 h 159"/>
                <a:gd name="T12" fmla="*/ 0 w 261"/>
                <a:gd name="T13" fmla="*/ 111 h 159"/>
                <a:gd name="T14" fmla="*/ 34 w 261"/>
                <a:gd name="T15" fmla="*/ 157 h 159"/>
                <a:gd name="T16" fmla="*/ 46 w 261"/>
                <a:gd name="T17" fmla="*/ 159 h 159"/>
                <a:gd name="T18" fmla="*/ 208 w 261"/>
                <a:gd name="T19" fmla="*/ 159 h 159"/>
                <a:gd name="T20" fmla="*/ 222 w 261"/>
                <a:gd name="T21" fmla="*/ 157 h 159"/>
                <a:gd name="T22" fmla="*/ 261 w 261"/>
                <a:gd name="T23" fmla="*/ 103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159">
                  <a:moveTo>
                    <a:pt x="261" y="103"/>
                  </a:moveTo>
                  <a:cubicBezTo>
                    <a:pt x="261" y="72"/>
                    <a:pt x="236" y="47"/>
                    <a:pt x="205" y="47"/>
                  </a:cubicBezTo>
                  <a:cubicBezTo>
                    <a:pt x="198" y="47"/>
                    <a:pt x="192" y="49"/>
                    <a:pt x="186" y="51"/>
                  </a:cubicBezTo>
                  <a:cubicBezTo>
                    <a:pt x="179" y="22"/>
                    <a:pt x="153" y="0"/>
                    <a:pt x="122" y="0"/>
                  </a:cubicBezTo>
                  <a:cubicBezTo>
                    <a:pt x="87" y="0"/>
                    <a:pt x="58" y="29"/>
                    <a:pt x="57" y="64"/>
                  </a:cubicBezTo>
                  <a:cubicBezTo>
                    <a:pt x="54" y="64"/>
                    <a:pt x="51" y="63"/>
                    <a:pt x="48" y="63"/>
                  </a:cubicBezTo>
                  <a:cubicBezTo>
                    <a:pt x="21" y="63"/>
                    <a:pt x="0" y="85"/>
                    <a:pt x="0" y="111"/>
                  </a:cubicBezTo>
                  <a:cubicBezTo>
                    <a:pt x="0" y="133"/>
                    <a:pt x="14" y="151"/>
                    <a:pt x="34" y="157"/>
                  </a:cubicBezTo>
                  <a:cubicBezTo>
                    <a:pt x="38" y="158"/>
                    <a:pt x="42" y="159"/>
                    <a:pt x="46" y="159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212" y="159"/>
                    <a:pt x="217" y="158"/>
                    <a:pt x="222" y="157"/>
                  </a:cubicBezTo>
                  <a:cubicBezTo>
                    <a:pt x="244" y="149"/>
                    <a:pt x="261" y="128"/>
                    <a:pt x="261" y="103"/>
                  </a:cubicBezTo>
                  <a:close/>
                </a:path>
              </a:pathLst>
            </a:cu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0" name="Freeform 635">
              <a:extLst>
                <a:ext uri="{FF2B5EF4-FFF2-40B4-BE49-F238E27FC236}">
                  <a16:creationId xmlns:a16="http://schemas.microsoft.com/office/drawing/2014/main" id="{07ED5684-55F1-4216-8AEE-98FF5074D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74820" y="4246782"/>
              <a:ext cx="621898" cy="377662"/>
            </a:xfrm>
            <a:custGeom>
              <a:avLst/>
              <a:gdLst>
                <a:gd name="T0" fmla="*/ 187 w 187"/>
                <a:gd name="T1" fmla="*/ 73 h 113"/>
                <a:gd name="T2" fmla="*/ 147 w 187"/>
                <a:gd name="T3" fmla="*/ 33 h 113"/>
                <a:gd name="T4" fmla="*/ 134 w 187"/>
                <a:gd name="T5" fmla="*/ 36 h 113"/>
                <a:gd name="T6" fmla="*/ 88 w 187"/>
                <a:gd name="T7" fmla="*/ 0 h 113"/>
                <a:gd name="T8" fmla="*/ 42 w 187"/>
                <a:gd name="T9" fmla="*/ 45 h 113"/>
                <a:gd name="T10" fmla="*/ 35 w 187"/>
                <a:gd name="T11" fmla="*/ 45 h 113"/>
                <a:gd name="T12" fmla="*/ 0 w 187"/>
                <a:gd name="T13" fmla="*/ 79 h 113"/>
                <a:gd name="T14" fmla="*/ 25 w 187"/>
                <a:gd name="T15" fmla="*/ 112 h 113"/>
                <a:gd name="T16" fmla="*/ 34 w 187"/>
                <a:gd name="T17" fmla="*/ 113 h 113"/>
                <a:gd name="T18" fmla="*/ 149 w 187"/>
                <a:gd name="T19" fmla="*/ 113 h 113"/>
                <a:gd name="T20" fmla="*/ 159 w 187"/>
                <a:gd name="T21" fmla="*/ 111 h 113"/>
                <a:gd name="T22" fmla="*/ 187 w 187"/>
                <a:gd name="T23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7" h="113">
                  <a:moveTo>
                    <a:pt x="187" y="73"/>
                  </a:moveTo>
                  <a:cubicBezTo>
                    <a:pt x="187" y="51"/>
                    <a:pt x="169" y="33"/>
                    <a:pt x="147" y="33"/>
                  </a:cubicBezTo>
                  <a:cubicBezTo>
                    <a:pt x="142" y="33"/>
                    <a:pt x="138" y="34"/>
                    <a:pt x="134" y="36"/>
                  </a:cubicBezTo>
                  <a:cubicBezTo>
                    <a:pt x="129" y="15"/>
                    <a:pt x="110" y="0"/>
                    <a:pt x="88" y="0"/>
                  </a:cubicBezTo>
                  <a:cubicBezTo>
                    <a:pt x="63" y="0"/>
                    <a:pt x="42" y="20"/>
                    <a:pt x="42" y="45"/>
                  </a:cubicBezTo>
                  <a:cubicBezTo>
                    <a:pt x="39" y="45"/>
                    <a:pt x="37" y="45"/>
                    <a:pt x="35" y="45"/>
                  </a:cubicBezTo>
                  <a:cubicBezTo>
                    <a:pt x="16" y="45"/>
                    <a:pt x="0" y="60"/>
                    <a:pt x="0" y="79"/>
                  </a:cubicBezTo>
                  <a:cubicBezTo>
                    <a:pt x="0" y="94"/>
                    <a:pt x="11" y="108"/>
                    <a:pt x="25" y="112"/>
                  </a:cubicBezTo>
                  <a:cubicBezTo>
                    <a:pt x="28" y="113"/>
                    <a:pt x="31" y="113"/>
                    <a:pt x="34" y="113"/>
                  </a:cubicBezTo>
                  <a:cubicBezTo>
                    <a:pt x="149" y="113"/>
                    <a:pt x="149" y="113"/>
                    <a:pt x="149" y="113"/>
                  </a:cubicBezTo>
                  <a:cubicBezTo>
                    <a:pt x="153" y="113"/>
                    <a:pt x="156" y="113"/>
                    <a:pt x="159" y="111"/>
                  </a:cubicBezTo>
                  <a:cubicBezTo>
                    <a:pt x="175" y="106"/>
                    <a:pt x="187" y="91"/>
                    <a:pt x="187" y="73"/>
                  </a:cubicBezTo>
                  <a:close/>
                </a:path>
              </a:pathLst>
            </a:custGeom>
            <a:solidFill>
              <a:srgbClr val="2099D8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1" name="Freeform 636">
              <a:extLst>
                <a:ext uri="{FF2B5EF4-FFF2-40B4-BE49-F238E27FC236}">
                  <a16:creationId xmlns:a16="http://schemas.microsoft.com/office/drawing/2014/main" id="{1B661433-4D20-475E-8047-141A80EF5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8570" y="3174857"/>
              <a:ext cx="780199" cy="802814"/>
            </a:xfrm>
            <a:custGeom>
              <a:avLst/>
              <a:gdLst>
                <a:gd name="T0" fmla="*/ 128 w 234"/>
                <a:gd name="T1" fmla="*/ 109 h 240"/>
                <a:gd name="T2" fmla="*/ 144 w 234"/>
                <a:gd name="T3" fmla="*/ 240 h 240"/>
                <a:gd name="T4" fmla="*/ 181 w 234"/>
                <a:gd name="T5" fmla="*/ 218 h 240"/>
                <a:gd name="T6" fmla="*/ 192 w 234"/>
                <a:gd name="T7" fmla="*/ 53 h 240"/>
                <a:gd name="T8" fmla="*/ 27 w 234"/>
                <a:gd name="T9" fmla="*/ 42 h 240"/>
                <a:gd name="T10" fmla="*/ 0 w 234"/>
                <a:gd name="T11" fmla="*/ 76 h 240"/>
                <a:gd name="T12" fmla="*/ 128 w 234"/>
                <a:gd name="T13" fmla="*/ 10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4" h="240">
                  <a:moveTo>
                    <a:pt x="128" y="109"/>
                  </a:moveTo>
                  <a:cubicBezTo>
                    <a:pt x="161" y="146"/>
                    <a:pt x="165" y="198"/>
                    <a:pt x="144" y="240"/>
                  </a:cubicBezTo>
                  <a:cubicBezTo>
                    <a:pt x="157" y="235"/>
                    <a:pt x="170" y="228"/>
                    <a:pt x="181" y="218"/>
                  </a:cubicBezTo>
                  <a:cubicBezTo>
                    <a:pt x="229" y="175"/>
                    <a:pt x="234" y="102"/>
                    <a:pt x="192" y="53"/>
                  </a:cubicBezTo>
                  <a:cubicBezTo>
                    <a:pt x="149" y="5"/>
                    <a:pt x="76" y="0"/>
                    <a:pt x="27" y="42"/>
                  </a:cubicBezTo>
                  <a:cubicBezTo>
                    <a:pt x="16" y="52"/>
                    <a:pt x="7" y="64"/>
                    <a:pt x="0" y="76"/>
                  </a:cubicBezTo>
                  <a:cubicBezTo>
                    <a:pt x="44" y="60"/>
                    <a:pt x="95" y="72"/>
                    <a:pt x="128" y="109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2" name="Freeform 637">
              <a:extLst>
                <a:ext uri="{FF2B5EF4-FFF2-40B4-BE49-F238E27FC236}">
                  <a16:creationId xmlns:a16="http://schemas.microsoft.com/office/drawing/2014/main" id="{7DC500AD-02CB-45DB-9BD0-032CE820B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57997" y="3437185"/>
              <a:ext cx="293988" cy="540486"/>
            </a:xfrm>
            <a:custGeom>
              <a:avLst/>
              <a:gdLst>
                <a:gd name="T0" fmla="*/ 65 w 88"/>
                <a:gd name="T1" fmla="*/ 0 h 162"/>
                <a:gd name="T2" fmla="*/ 1 w 88"/>
                <a:gd name="T3" fmla="*/ 56 h 162"/>
                <a:gd name="T4" fmla="*/ 0 w 88"/>
                <a:gd name="T5" fmla="*/ 162 h 162"/>
                <a:gd name="T6" fmla="*/ 37 w 88"/>
                <a:gd name="T7" fmla="*/ 140 h 162"/>
                <a:gd name="T8" fmla="*/ 65 w 88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62">
                  <a:moveTo>
                    <a:pt x="65" y="0"/>
                  </a:moveTo>
                  <a:cubicBezTo>
                    <a:pt x="1" y="56"/>
                    <a:pt x="1" y="56"/>
                    <a:pt x="1" y="56"/>
                  </a:cubicBezTo>
                  <a:cubicBezTo>
                    <a:pt x="17" y="90"/>
                    <a:pt x="17" y="129"/>
                    <a:pt x="0" y="162"/>
                  </a:cubicBezTo>
                  <a:cubicBezTo>
                    <a:pt x="13" y="157"/>
                    <a:pt x="26" y="150"/>
                    <a:pt x="37" y="140"/>
                  </a:cubicBezTo>
                  <a:cubicBezTo>
                    <a:pt x="78" y="104"/>
                    <a:pt x="88" y="46"/>
                    <a:pt x="65" y="0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3" name="Freeform 638">
              <a:extLst>
                <a:ext uri="{FF2B5EF4-FFF2-40B4-BE49-F238E27FC236}">
                  <a16:creationId xmlns:a16="http://schemas.microsoft.com/office/drawing/2014/main" id="{4AFB2A97-107D-400C-B1E5-6DDFF18B15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61251" y="2806241"/>
              <a:ext cx="956592" cy="884226"/>
            </a:xfrm>
            <a:custGeom>
              <a:avLst/>
              <a:gdLst>
                <a:gd name="T0" fmla="*/ 32 w 287"/>
                <a:gd name="T1" fmla="*/ 230 h 265"/>
                <a:gd name="T2" fmla="*/ 54 w 287"/>
                <a:gd name="T3" fmla="*/ 265 h 265"/>
                <a:gd name="T4" fmla="*/ 183 w 287"/>
                <a:gd name="T5" fmla="*/ 193 h 265"/>
                <a:gd name="T6" fmla="*/ 286 w 287"/>
                <a:gd name="T7" fmla="*/ 7 h 265"/>
                <a:gd name="T8" fmla="*/ 88 w 287"/>
                <a:gd name="T9" fmla="*/ 85 h 265"/>
                <a:gd name="T10" fmla="*/ 0 w 287"/>
                <a:gd name="T11" fmla="*/ 203 h 265"/>
                <a:gd name="T12" fmla="*/ 32 w 287"/>
                <a:gd name="T13" fmla="*/ 23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265">
                  <a:moveTo>
                    <a:pt x="32" y="230"/>
                  </a:moveTo>
                  <a:cubicBezTo>
                    <a:pt x="41" y="241"/>
                    <a:pt x="48" y="253"/>
                    <a:pt x="54" y="265"/>
                  </a:cubicBezTo>
                  <a:cubicBezTo>
                    <a:pt x="96" y="254"/>
                    <a:pt x="142" y="230"/>
                    <a:pt x="183" y="193"/>
                  </a:cubicBezTo>
                  <a:cubicBezTo>
                    <a:pt x="249" y="136"/>
                    <a:pt x="287" y="64"/>
                    <a:pt x="286" y="7"/>
                  </a:cubicBezTo>
                  <a:cubicBezTo>
                    <a:pt x="230" y="0"/>
                    <a:pt x="154" y="27"/>
                    <a:pt x="88" y="85"/>
                  </a:cubicBezTo>
                  <a:cubicBezTo>
                    <a:pt x="47" y="121"/>
                    <a:pt x="16" y="163"/>
                    <a:pt x="0" y="203"/>
                  </a:cubicBezTo>
                  <a:cubicBezTo>
                    <a:pt x="11" y="210"/>
                    <a:pt x="22" y="219"/>
                    <a:pt x="32" y="230"/>
                  </a:cubicBezTo>
                  <a:close/>
                </a:path>
              </a:pathLst>
            </a:custGeom>
            <a:solidFill>
              <a:srgbClr val="25B7AB">
                <a:lumMod val="20000"/>
                <a:lumOff val="8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4" name="Freeform 639">
              <a:extLst>
                <a:ext uri="{FF2B5EF4-FFF2-40B4-BE49-F238E27FC236}">
                  <a16:creationId xmlns:a16="http://schemas.microsoft.com/office/drawing/2014/main" id="{F1629B92-DE5E-4C09-9B72-63E62E617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65278" y="2828855"/>
              <a:ext cx="852565" cy="861611"/>
            </a:xfrm>
            <a:custGeom>
              <a:avLst/>
              <a:gdLst>
                <a:gd name="T0" fmla="*/ 255 w 256"/>
                <a:gd name="T1" fmla="*/ 0 h 258"/>
                <a:gd name="T2" fmla="*/ 255 w 256"/>
                <a:gd name="T3" fmla="*/ 0 h 258"/>
                <a:gd name="T4" fmla="*/ 0 w 256"/>
                <a:gd name="T5" fmla="*/ 223 h 258"/>
                <a:gd name="T6" fmla="*/ 1 w 256"/>
                <a:gd name="T7" fmla="*/ 223 h 258"/>
                <a:gd name="T8" fmla="*/ 23 w 256"/>
                <a:gd name="T9" fmla="*/ 258 h 258"/>
                <a:gd name="T10" fmla="*/ 152 w 256"/>
                <a:gd name="T11" fmla="*/ 186 h 258"/>
                <a:gd name="T12" fmla="*/ 255 w 256"/>
                <a:gd name="T1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258">
                  <a:moveTo>
                    <a:pt x="255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0" y="223"/>
                    <a:pt x="0" y="223"/>
                    <a:pt x="0" y="223"/>
                  </a:cubicBezTo>
                  <a:cubicBezTo>
                    <a:pt x="0" y="223"/>
                    <a:pt x="0" y="223"/>
                    <a:pt x="1" y="223"/>
                  </a:cubicBezTo>
                  <a:cubicBezTo>
                    <a:pt x="10" y="234"/>
                    <a:pt x="17" y="246"/>
                    <a:pt x="23" y="258"/>
                  </a:cubicBezTo>
                  <a:cubicBezTo>
                    <a:pt x="65" y="247"/>
                    <a:pt x="111" y="223"/>
                    <a:pt x="152" y="186"/>
                  </a:cubicBezTo>
                  <a:cubicBezTo>
                    <a:pt x="218" y="129"/>
                    <a:pt x="256" y="57"/>
                    <a:pt x="255" y="0"/>
                  </a:cubicBezTo>
                  <a:close/>
                </a:path>
              </a:pathLst>
            </a:custGeom>
            <a:solidFill>
              <a:srgbClr val="25B7AB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5" name="Freeform 640">
              <a:extLst>
                <a:ext uri="{FF2B5EF4-FFF2-40B4-BE49-F238E27FC236}">
                  <a16:creationId xmlns:a16="http://schemas.microsoft.com/office/drawing/2014/main" id="{1AFE28CE-3592-435B-9DFE-76C71BB69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7672" y="2815287"/>
              <a:ext cx="327910" cy="334694"/>
            </a:xfrm>
            <a:custGeom>
              <a:avLst/>
              <a:gdLst>
                <a:gd name="T0" fmla="*/ 36 w 98"/>
                <a:gd name="T1" fmla="*/ 59 h 100"/>
                <a:gd name="T2" fmla="*/ 70 w 98"/>
                <a:gd name="T3" fmla="*/ 100 h 100"/>
                <a:gd name="T4" fmla="*/ 98 w 98"/>
                <a:gd name="T5" fmla="*/ 4 h 100"/>
                <a:gd name="T6" fmla="*/ 0 w 98"/>
                <a:gd name="T7" fmla="*/ 20 h 100"/>
                <a:gd name="T8" fmla="*/ 36 w 98"/>
                <a:gd name="T9" fmla="*/ 5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0">
                  <a:moveTo>
                    <a:pt x="36" y="59"/>
                  </a:moveTo>
                  <a:cubicBezTo>
                    <a:pt x="48" y="72"/>
                    <a:pt x="59" y="86"/>
                    <a:pt x="70" y="100"/>
                  </a:cubicBezTo>
                  <a:cubicBezTo>
                    <a:pt x="88" y="67"/>
                    <a:pt x="98" y="34"/>
                    <a:pt x="98" y="4"/>
                  </a:cubicBezTo>
                  <a:cubicBezTo>
                    <a:pt x="69" y="0"/>
                    <a:pt x="35" y="6"/>
                    <a:pt x="0" y="20"/>
                  </a:cubicBezTo>
                  <a:cubicBezTo>
                    <a:pt x="12" y="32"/>
                    <a:pt x="24" y="45"/>
                    <a:pt x="36" y="59"/>
                  </a:cubicBezTo>
                  <a:close/>
                </a:path>
              </a:pathLst>
            </a:custGeom>
            <a:solidFill>
              <a:srgbClr val="25B7AB">
                <a:lumMod val="75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6" name="Freeform 641">
              <a:extLst>
                <a:ext uri="{FF2B5EF4-FFF2-40B4-BE49-F238E27FC236}">
                  <a16:creationId xmlns:a16="http://schemas.microsoft.com/office/drawing/2014/main" id="{8B308BD7-CE61-4A4B-846B-F04369488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7528" y="2828855"/>
              <a:ext cx="208053" cy="321125"/>
            </a:xfrm>
            <a:custGeom>
              <a:avLst/>
              <a:gdLst>
                <a:gd name="T0" fmla="*/ 62 w 62"/>
                <a:gd name="T1" fmla="*/ 0 h 96"/>
                <a:gd name="T2" fmla="*/ 0 w 62"/>
                <a:gd name="T3" fmla="*/ 54 h 96"/>
                <a:gd name="T4" fmla="*/ 0 w 62"/>
                <a:gd name="T5" fmla="*/ 55 h 96"/>
                <a:gd name="T6" fmla="*/ 34 w 62"/>
                <a:gd name="T7" fmla="*/ 96 h 96"/>
                <a:gd name="T8" fmla="*/ 62 w 62"/>
                <a:gd name="T9" fmla="*/ 0 h 96"/>
                <a:gd name="T10" fmla="*/ 62 w 62"/>
                <a:gd name="T1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" h="96">
                  <a:moveTo>
                    <a:pt x="62" y="0"/>
                  </a:move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12" y="68"/>
                    <a:pt x="23" y="82"/>
                    <a:pt x="34" y="96"/>
                  </a:cubicBezTo>
                  <a:cubicBezTo>
                    <a:pt x="52" y="63"/>
                    <a:pt x="62" y="3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lose/>
                </a:path>
              </a:pathLst>
            </a:custGeom>
            <a:solidFill>
              <a:srgbClr val="25B7AB">
                <a:lumMod val="50000"/>
              </a:srgbClr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7" name="Freeform 642">
              <a:extLst>
                <a:ext uri="{FF2B5EF4-FFF2-40B4-BE49-F238E27FC236}">
                  <a16:creationId xmlns:a16="http://schemas.microsoft.com/office/drawing/2014/main" id="{F48469DD-B4C3-44B7-8C40-B807D0CB6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8283" y="3335420"/>
              <a:ext cx="416106" cy="368616"/>
            </a:xfrm>
            <a:custGeom>
              <a:avLst/>
              <a:gdLst>
                <a:gd name="T0" fmla="*/ 125 w 125"/>
                <a:gd name="T1" fmla="*/ 0 h 110"/>
                <a:gd name="T2" fmla="*/ 52 w 125"/>
                <a:gd name="T3" fmla="*/ 44 h 110"/>
                <a:gd name="T4" fmla="*/ 0 w 125"/>
                <a:gd name="T5" fmla="*/ 110 h 110"/>
                <a:gd name="T6" fmla="*/ 73 w 125"/>
                <a:gd name="T7" fmla="*/ 67 h 110"/>
                <a:gd name="T8" fmla="*/ 125 w 125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0">
                  <a:moveTo>
                    <a:pt x="125" y="0"/>
                  </a:moveTo>
                  <a:cubicBezTo>
                    <a:pt x="108" y="4"/>
                    <a:pt x="80" y="20"/>
                    <a:pt x="52" y="44"/>
                  </a:cubicBezTo>
                  <a:cubicBezTo>
                    <a:pt x="25" y="68"/>
                    <a:pt x="5" y="93"/>
                    <a:pt x="0" y="110"/>
                  </a:cubicBezTo>
                  <a:cubicBezTo>
                    <a:pt x="18" y="107"/>
                    <a:pt x="45" y="91"/>
                    <a:pt x="73" y="67"/>
                  </a:cubicBezTo>
                  <a:cubicBezTo>
                    <a:pt x="100" y="43"/>
                    <a:pt x="120" y="18"/>
                    <a:pt x="125" y="0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8" name="Freeform 643">
              <a:extLst>
                <a:ext uri="{FF2B5EF4-FFF2-40B4-BE49-F238E27FC236}">
                  <a16:creationId xmlns:a16="http://schemas.microsoft.com/office/drawing/2014/main" id="{F53DC2DA-458B-4006-BDB5-96AFE8037E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18283" y="3335420"/>
              <a:ext cx="416106" cy="368616"/>
            </a:xfrm>
            <a:custGeom>
              <a:avLst/>
              <a:gdLst>
                <a:gd name="T0" fmla="*/ 124 w 125"/>
                <a:gd name="T1" fmla="*/ 1 h 110"/>
                <a:gd name="T2" fmla="*/ 0 w 125"/>
                <a:gd name="T3" fmla="*/ 109 h 110"/>
                <a:gd name="T4" fmla="*/ 0 w 125"/>
                <a:gd name="T5" fmla="*/ 110 h 110"/>
                <a:gd name="T6" fmla="*/ 73 w 125"/>
                <a:gd name="T7" fmla="*/ 67 h 110"/>
                <a:gd name="T8" fmla="*/ 125 w 125"/>
                <a:gd name="T9" fmla="*/ 0 h 110"/>
                <a:gd name="T10" fmla="*/ 124 w 125"/>
                <a:gd name="T11" fmla="*/ 1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10">
                  <a:moveTo>
                    <a:pt x="124" y="1"/>
                  </a:moveTo>
                  <a:cubicBezTo>
                    <a:pt x="0" y="109"/>
                    <a:pt x="0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18" y="107"/>
                    <a:pt x="45" y="91"/>
                    <a:pt x="73" y="67"/>
                  </a:cubicBezTo>
                  <a:cubicBezTo>
                    <a:pt x="100" y="43"/>
                    <a:pt x="120" y="18"/>
                    <a:pt x="125" y="0"/>
                  </a:cubicBezTo>
                  <a:cubicBezTo>
                    <a:pt x="125" y="1"/>
                    <a:pt x="125" y="1"/>
                    <a:pt x="124" y="1"/>
                  </a:cubicBezTo>
                  <a:close/>
                </a:path>
              </a:pathLst>
            </a:cu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49" name="Freeform 644">
              <a:extLst>
                <a:ext uri="{FF2B5EF4-FFF2-40B4-BE49-F238E27FC236}">
                  <a16:creationId xmlns:a16="http://schemas.microsoft.com/office/drawing/2014/main" id="{FA8E22DB-ABBC-4783-AD55-D2F9AA61E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63789" y="3030124"/>
              <a:ext cx="300772" cy="303034"/>
            </a:xfrm>
            <a:custGeom>
              <a:avLst/>
              <a:gdLst>
                <a:gd name="T0" fmla="*/ 15 w 90"/>
                <a:gd name="T1" fmla="*/ 72 h 91"/>
                <a:gd name="T2" fmla="*/ 18 w 90"/>
                <a:gd name="T3" fmla="*/ 15 h 91"/>
                <a:gd name="T4" fmla="*/ 76 w 90"/>
                <a:gd name="T5" fmla="*/ 19 h 91"/>
                <a:gd name="T6" fmla="*/ 72 w 90"/>
                <a:gd name="T7" fmla="*/ 76 h 91"/>
                <a:gd name="T8" fmla="*/ 15 w 90"/>
                <a:gd name="T9" fmla="*/ 72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15" y="72"/>
                  </a:moveTo>
                  <a:cubicBezTo>
                    <a:pt x="0" y="55"/>
                    <a:pt x="2" y="30"/>
                    <a:pt x="18" y="15"/>
                  </a:cubicBezTo>
                  <a:cubicBezTo>
                    <a:pt x="35" y="0"/>
                    <a:pt x="61" y="2"/>
                    <a:pt x="76" y="19"/>
                  </a:cubicBezTo>
                  <a:cubicBezTo>
                    <a:pt x="90" y="36"/>
                    <a:pt x="89" y="61"/>
                    <a:pt x="72" y="76"/>
                  </a:cubicBezTo>
                  <a:cubicBezTo>
                    <a:pt x="55" y="91"/>
                    <a:pt x="29" y="89"/>
                    <a:pt x="15" y="72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0" name="Freeform 645">
              <a:extLst>
                <a:ext uri="{FF2B5EF4-FFF2-40B4-BE49-F238E27FC236}">
                  <a16:creationId xmlns:a16="http://schemas.microsoft.com/office/drawing/2014/main" id="{CF5D6BB5-08D1-4315-9C34-E2643BC8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3075353"/>
              <a:ext cx="205792" cy="210315"/>
            </a:xfrm>
            <a:custGeom>
              <a:avLst/>
              <a:gdLst>
                <a:gd name="T0" fmla="*/ 52 w 62"/>
                <a:gd name="T1" fmla="*/ 13 h 63"/>
                <a:gd name="T2" fmla="*/ 12 w 62"/>
                <a:gd name="T3" fmla="*/ 10 h 63"/>
                <a:gd name="T4" fmla="*/ 10 w 62"/>
                <a:gd name="T5" fmla="*/ 50 h 63"/>
                <a:gd name="T6" fmla="*/ 50 w 62"/>
                <a:gd name="T7" fmla="*/ 53 h 63"/>
                <a:gd name="T8" fmla="*/ 52 w 62"/>
                <a:gd name="T9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63">
                  <a:moveTo>
                    <a:pt x="52" y="13"/>
                  </a:moveTo>
                  <a:cubicBezTo>
                    <a:pt x="42" y="1"/>
                    <a:pt x="24" y="0"/>
                    <a:pt x="12" y="10"/>
                  </a:cubicBezTo>
                  <a:cubicBezTo>
                    <a:pt x="1" y="20"/>
                    <a:pt x="0" y="38"/>
                    <a:pt x="10" y="50"/>
                  </a:cubicBezTo>
                  <a:cubicBezTo>
                    <a:pt x="20" y="62"/>
                    <a:pt x="38" y="63"/>
                    <a:pt x="50" y="53"/>
                  </a:cubicBezTo>
                  <a:cubicBezTo>
                    <a:pt x="61" y="42"/>
                    <a:pt x="62" y="25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1" name="Freeform 646">
              <a:extLst>
                <a:ext uri="{FF2B5EF4-FFF2-40B4-BE49-F238E27FC236}">
                  <a16:creationId xmlns:a16="http://schemas.microsoft.com/office/drawing/2014/main" id="{1CF70B61-414E-4028-B397-CC5099390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3088922"/>
              <a:ext cx="253282" cy="244236"/>
            </a:xfrm>
            <a:custGeom>
              <a:avLst/>
              <a:gdLst>
                <a:gd name="T0" fmla="*/ 62 w 76"/>
                <a:gd name="T1" fmla="*/ 1 h 73"/>
                <a:gd name="T2" fmla="*/ 61 w 76"/>
                <a:gd name="T3" fmla="*/ 0 h 73"/>
                <a:gd name="T4" fmla="*/ 52 w 76"/>
                <a:gd name="T5" fmla="*/ 9 h 73"/>
                <a:gd name="T6" fmla="*/ 52 w 76"/>
                <a:gd name="T7" fmla="*/ 9 h 73"/>
                <a:gd name="T8" fmla="*/ 50 w 76"/>
                <a:gd name="T9" fmla="*/ 49 h 73"/>
                <a:gd name="T10" fmla="*/ 10 w 76"/>
                <a:gd name="T11" fmla="*/ 46 h 73"/>
                <a:gd name="T12" fmla="*/ 10 w 76"/>
                <a:gd name="T13" fmla="*/ 46 h 73"/>
                <a:gd name="T14" fmla="*/ 0 w 76"/>
                <a:gd name="T15" fmla="*/ 54 h 73"/>
                <a:gd name="T16" fmla="*/ 1 w 76"/>
                <a:gd name="T17" fmla="*/ 54 h 73"/>
                <a:gd name="T18" fmla="*/ 58 w 76"/>
                <a:gd name="T19" fmla="*/ 58 h 73"/>
                <a:gd name="T20" fmla="*/ 62 w 76"/>
                <a:gd name="T21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73">
                  <a:moveTo>
                    <a:pt x="62" y="1"/>
                  </a:moveTo>
                  <a:cubicBezTo>
                    <a:pt x="61" y="1"/>
                    <a:pt x="61" y="1"/>
                    <a:pt x="61" y="0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62" y="21"/>
                    <a:pt x="61" y="38"/>
                    <a:pt x="50" y="49"/>
                  </a:cubicBezTo>
                  <a:cubicBezTo>
                    <a:pt x="38" y="59"/>
                    <a:pt x="20" y="58"/>
                    <a:pt x="10" y="46"/>
                  </a:cubicBezTo>
                  <a:cubicBezTo>
                    <a:pt x="10" y="46"/>
                    <a:pt x="10" y="46"/>
                    <a:pt x="10" y="46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1" y="54"/>
                  </a:cubicBezTo>
                  <a:cubicBezTo>
                    <a:pt x="15" y="71"/>
                    <a:pt x="41" y="73"/>
                    <a:pt x="58" y="58"/>
                  </a:cubicBezTo>
                  <a:cubicBezTo>
                    <a:pt x="75" y="43"/>
                    <a:pt x="76" y="18"/>
                    <a:pt x="62" y="1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2" name="Freeform 647">
              <a:extLst>
                <a:ext uri="{FF2B5EF4-FFF2-40B4-BE49-F238E27FC236}">
                  <a16:creationId xmlns:a16="http://schemas.microsoft.com/office/drawing/2014/main" id="{5ABDA4EC-E717-4067-89E9-8F4B67479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45201" y="3118321"/>
              <a:ext cx="171870" cy="167347"/>
            </a:xfrm>
            <a:custGeom>
              <a:avLst/>
              <a:gdLst>
                <a:gd name="T0" fmla="*/ 40 w 52"/>
                <a:gd name="T1" fmla="*/ 40 h 50"/>
                <a:gd name="T2" fmla="*/ 42 w 52"/>
                <a:gd name="T3" fmla="*/ 0 h 50"/>
                <a:gd name="T4" fmla="*/ 42 w 52"/>
                <a:gd name="T5" fmla="*/ 0 h 50"/>
                <a:gd name="T6" fmla="*/ 0 w 52"/>
                <a:gd name="T7" fmla="*/ 37 h 50"/>
                <a:gd name="T8" fmla="*/ 0 w 52"/>
                <a:gd name="T9" fmla="*/ 37 h 50"/>
                <a:gd name="T10" fmla="*/ 40 w 52"/>
                <a:gd name="T11" fmla="*/ 4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50">
                  <a:moveTo>
                    <a:pt x="40" y="40"/>
                  </a:moveTo>
                  <a:cubicBezTo>
                    <a:pt x="51" y="29"/>
                    <a:pt x="52" y="12"/>
                    <a:pt x="42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0" y="49"/>
                    <a:pt x="28" y="50"/>
                    <a:pt x="40" y="40"/>
                  </a:cubicBezTo>
                  <a:close/>
                </a:path>
              </a:pathLst>
            </a:cu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449A5A6B-3075-49F6-8654-6555703AE980}"/>
              </a:ext>
            </a:extLst>
          </p:cNvPr>
          <p:cNvGrpSpPr/>
          <p:nvPr/>
        </p:nvGrpSpPr>
        <p:grpSpPr>
          <a:xfrm>
            <a:off x="812323" y="1588809"/>
            <a:ext cx="1769503" cy="1736993"/>
            <a:chOff x="1159637" y="1414087"/>
            <a:chExt cx="1183547" cy="1183547"/>
          </a:xfrm>
        </p:grpSpPr>
        <p:sp>
          <p:nvSpPr>
            <p:cNvPr id="255" name="Freeform 18">
              <a:extLst>
                <a:ext uri="{FF2B5EF4-FFF2-40B4-BE49-F238E27FC236}">
                  <a16:creationId xmlns:a16="http://schemas.microsoft.com/office/drawing/2014/main" id="{F9B5F2DD-F694-4A12-97D4-0B3CF275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3097" y="1491630"/>
              <a:ext cx="1028319" cy="1031817"/>
            </a:xfrm>
            <a:custGeom>
              <a:avLst/>
              <a:gdLst>
                <a:gd name="T0" fmla="*/ 280 w 280"/>
                <a:gd name="T1" fmla="*/ 148 h 281"/>
                <a:gd name="T2" fmla="*/ 280 w 280"/>
                <a:gd name="T3" fmla="*/ 148 h 281"/>
                <a:gd name="T4" fmla="*/ 156 w 280"/>
                <a:gd name="T5" fmla="*/ 279 h 281"/>
                <a:gd name="T6" fmla="*/ 146 w 280"/>
                <a:gd name="T7" fmla="*/ 280 h 281"/>
                <a:gd name="T8" fmla="*/ 83 w 280"/>
                <a:gd name="T9" fmla="*/ 268 h 281"/>
                <a:gd name="T10" fmla="*/ 30 w 280"/>
                <a:gd name="T11" fmla="*/ 227 h 281"/>
                <a:gd name="T12" fmla="*/ 0 w 280"/>
                <a:gd name="T13" fmla="*/ 146 h 281"/>
                <a:gd name="T14" fmla="*/ 3 w 280"/>
                <a:gd name="T15" fmla="*/ 111 h 281"/>
                <a:gd name="T16" fmla="*/ 9 w 280"/>
                <a:gd name="T17" fmla="*/ 91 h 281"/>
                <a:gd name="T18" fmla="*/ 9 w 280"/>
                <a:gd name="T19" fmla="*/ 91 h 281"/>
                <a:gd name="T20" fmla="*/ 39 w 280"/>
                <a:gd name="T21" fmla="*/ 44 h 281"/>
                <a:gd name="T22" fmla="*/ 99 w 280"/>
                <a:gd name="T23" fmla="*/ 7 h 281"/>
                <a:gd name="T24" fmla="*/ 113 w 280"/>
                <a:gd name="T25" fmla="*/ 3 h 281"/>
                <a:gd name="T26" fmla="*/ 127 w 280"/>
                <a:gd name="T27" fmla="*/ 1 h 281"/>
                <a:gd name="T28" fmla="*/ 134 w 280"/>
                <a:gd name="T29" fmla="*/ 1 h 281"/>
                <a:gd name="T30" fmla="*/ 151 w 280"/>
                <a:gd name="T31" fmla="*/ 1 h 281"/>
                <a:gd name="T32" fmla="*/ 175 w 280"/>
                <a:gd name="T33" fmla="*/ 5 h 281"/>
                <a:gd name="T34" fmla="*/ 207 w 280"/>
                <a:gd name="T35" fmla="*/ 18 h 281"/>
                <a:gd name="T36" fmla="*/ 247 w 280"/>
                <a:gd name="T37" fmla="*/ 50 h 281"/>
                <a:gd name="T38" fmla="*/ 254 w 280"/>
                <a:gd name="T39" fmla="*/ 60 h 281"/>
                <a:gd name="T40" fmla="*/ 279 w 280"/>
                <a:gd name="T41" fmla="*/ 128 h 281"/>
                <a:gd name="T42" fmla="*/ 280 w 280"/>
                <a:gd name="T43" fmla="*/ 134 h 281"/>
                <a:gd name="T44" fmla="*/ 280 w 280"/>
                <a:gd name="T45" fmla="*/ 148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80" h="281">
                  <a:moveTo>
                    <a:pt x="280" y="148"/>
                  </a:moveTo>
                  <a:cubicBezTo>
                    <a:pt x="280" y="148"/>
                    <a:pt x="280" y="148"/>
                    <a:pt x="280" y="148"/>
                  </a:cubicBezTo>
                  <a:cubicBezTo>
                    <a:pt x="276" y="216"/>
                    <a:pt x="224" y="272"/>
                    <a:pt x="156" y="279"/>
                  </a:cubicBezTo>
                  <a:cubicBezTo>
                    <a:pt x="153" y="280"/>
                    <a:pt x="149" y="280"/>
                    <a:pt x="146" y="280"/>
                  </a:cubicBezTo>
                  <a:cubicBezTo>
                    <a:pt x="124" y="281"/>
                    <a:pt x="102" y="277"/>
                    <a:pt x="83" y="268"/>
                  </a:cubicBezTo>
                  <a:cubicBezTo>
                    <a:pt x="62" y="259"/>
                    <a:pt x="44" y="245"/>
                    <a:pt x="30" y="227"/>
                  </a:cubicBezTo>
                  <a:cubicBezTo>
                    <a:pt x="13" y="205"/>
                    <a:pt x="1" y="177"/>
                    <a:pt x="0" y="146"/>
                  </a:cubicBezTo>
                  <a:cubicBezTo>
                    <a:pt x="0" y="134"/>
                    <a:pt x="1" y="123"/>
                    <a:pt x="3" y="111"/>
                  </a:cubicBezTo>
                  <a:cubicBezTo>
                    <a:pt x="5" y="104"/>
                    <a:pt x="7" y="98"/>
                    <a:pt x="9" y="91"/>
                  </a:cubicBezTo>
                  <a:cubicBezTo>
                    <a:pt x="9" y="91"/>
                    <a:pt x="9" y="91"/>
                    <a:pt x="9" y="91"/>
                  </a:cubicBezTo>
                  <a:cubicBezTo>
                    <a:pt x="16" y="73"/>
                    <a:pt x="26" y="57"/>
                    <a:pt x="39" y="44"/>
                  </a:cubicBezTo>
                  <a:cubicBezTo>
                    <a:pt x="55" y="27"/>
                    <a:pt x="76" y="14"/>
                    <a:pt x="99" y="7"/>
                  </a:cubicBezTo>
                  <a:cubicBezTo>
                    <a:pt x="103" y="5"/>
                    <a:pt x="108" y="4"/>
                    <a:pt x="113" y="3"/>
                  </a:cubicBezTo>
                  <a:cubicBezTo>
                    <a:pt x="117" y="2"/>
                    <a:pt x="122" y="2"/>
                    <a:pt x="127" y="1"/>
                  </a:cubicBezTo>
                  <a:cubicBezTo>
                    <a:pt x="129" y="1"/>
                    <a:pt x="132" y="1"/>
                    <a:pt x="134" y="1"/>
                  </a:cubicBezTo>
                  <a:cubicBezTo>
                    <a:pt x="140" y="0"/>
                    <a:pt x="145" y="1"/>
                    <a:pt x="151" y="1"/>
                  </a:cubicBezTo>
                  <a:cubicBezTo>
                    <a:pt x="159" y="2"/>
                    <a:pt x="167" y="3"/>
                    <a:pt x="175" y="5"/>
                  </a:cubicBezTo>
                  <a:cubicBezTo>
                    <a:pt x="186" y="8"/>
                    <a:pt x="197" y="12"/>
                    <a:pt x="207" y="18"/>
                  </a:cubicBezTo>
                  <a:cubicBezTo>
                    <a:pt x="222" y="26"/>
                    <a:pt x="236" y="37"/>
                    <a:pt x="247" y="50"/>
                  </a:cubicBezTo>
                  <a:cubicBezTo>
                    <a:pt x="249" y="53"/>
                    <a:pt x="252" y="56"/>
                    <a:pt x="254" y="60"/>
                  </a:cubicBezTo>
                  <a:cubicBezTo>
                    <a:pt x="268" y="79"/>
                    <a:pt x="277" y="103"/>
                    <a:pt x="279" y="128"/>
                  </a:cubicBezTo>
                  <a:cubicBezTo>
                    <a:pt x="280" y="130"/>
                    <a:pt x="280" y="132"/>
                    <a:pt x="280" y="134"/>
                  </a:cubicBezTo>
                  <a:cubicBezTo>
                    <a:pt x="280" y="139"/>
                    <a:pt x="280" y="144"/>
                    <a:pt x="280" y="148"/>
                  </a:cubicBezTo>
                  <a:close/>
                </a:path>
              </a:pathLst>
            </a:custGeom>
            <a:solidFill>
              <a:srgbClr val="5BBE77"/>
            </a:solidFill>
            <a:ln w="254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818114">
                <a:defRPr/>
              </a:pPr>
              <a:endParaRPr lang="en-US" sz="2147" kern="0" dirty="0">
                <a:solidFill>
                  <a:srgbClr val="2B2B2B"/>
                </a:solidFill>
                <a:latin typeface="Lato Light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FB57D387-B2D5-4B33-888F-2FF06E9AE290}"/>
                </a:ext>
              </a:extLst>
            </p:cNvPr>
            <p:cNvSpPr/>
            <p:nvPr/>
          </p:nvSpPr>
          <p:spPr>
            <a:xfrm>
              <a:off x="1159637" y="1414087"/>
              <a:ext cx="1183547" cy="1183547"/>
            </a:xfrm>
            <a:prstGeom prst="ellipse">
              <a:avLst/>
            </a:prstGeom>
            <a:noFill/>
            <a:ln w="19050" cap="flat" cmpd="sng" algn="ctr">
              <a:solidFill>
                <a:srgbClr val="5BBE7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18114">
                <a:defRPr/>
              </a:pPr>
              <a:endParaRPr lang="en-MY" sz="1610" kern="0">
                <a:solidFill>
                  <a:srgbClr val="2B2B2B"/>
                </a:solidFill>
                <a:latin typeface="Lato Light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776F2C3-2489-4E31-8F40-D8DE801F0185}"/>
              </a:ext>
            </a:extLst>
          </p:cNvPr>
          <p:cNvGrpSpPr/>
          <p:nvPr/>
        </p:nvGrpSpPr>
        <p:grpSpPr>
          <a:xfrm>
            <a:off x="1026458" y="1856330"/>
            <a:ext cx="1493916" cy="1360594"/>
            <a:chOff x="3453027" y="3142314"/>
            <a:chExt cx="5064388" cy="4205930"/>
          </a:xfrm>
        </p:grpSpPr>
        <p:sp>
          <p:nvSpPr>
            <p:cNvPr id="258" name="Rectangle 717">
              <a:extLst>
                <a:ext uri="{FF2B5EF4-FFF2-40B4-BE49-F238E27FC236}">
                  <a16:creationId xmlns:a16="http://schemas.microsoft.com/office/drawing/2014/main" id="{AED0410F-B1A6-4F65-ACB9-92BA26462C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5380871"/>
              <a:ext cx="899913" cy="48364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59" name="Rectangle 718">
              <a:extLst>
                <a:ext uri="{FF2B5EF4-FFF2-40B4-BE49-F238E27FC236}">
                  <a16:creationId xmlns:a16="http://schemas.microsoft.com/office/drawing/2014/main" id="{D4DB16DC-14A5-4179-A0B9-A0BECC570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555187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0" name="Rectangle 719">
              <a:extLst>
                <a:ext uri="{FF2B5EF4-FFF2-40B4-BE49-F238E27FC236}">
                  <a16:creationId xmlns:a16="http://schemas.microsoft.com/office/drawing/2014/main" id="{1171E491-5C2F-4338-A310-2BF2D806B4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5715963"/>
              <a:ext cx="1549371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1" name="Rectangle 720">
              <a:extLst>
                <a:ext uri="{FF2B5EF4-FFF2-40B4-BE49-F238E27FC236}">
                  <a16:creationId xmlns:a16="http://schemas.microsoft.com/office/drawing/2014/main" id="{4EF4CCD5-E0A3-4866-9419-116500064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5880055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2" name="Rectangle 721">
              <a:extLst>
                <a:ext uri="{FF2B5EF4-FFF2-40B4-BE49-F238E27FC236}">
                  <a16:creationId xmlns:a16="http://schemas.microsoft.com/office/drawing/2014/main" id="{5D9FDFE6-FEEA-4C7F-85F5-E5A072DE52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6044147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3" name="Rectangle 722">
              <a:extLst>
                <a:ext uri="{FF2B5EF4-FFF2-40B4-BE49-F238E27FC236}">
                  <a16:creationId xmlns:a16="http://schemas.microsoft.com/office/drawing/2014/main" id="{5BFDFAA1-EF9E-4F55-AC01-DCDF9F42C4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6206511"/>
              <a:ext cx="1501007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4" name="Rectangle 723">
              <a:extLst>
                <a:ext uri="{FF2B5EF4-FFF2-40B4-BE49-F238E27FC236}">
                  <a16:creationId xmlns:a16="http://schemas.microsoft.com/office/drawing/2014/main" id="{B6C73D8E-800E-4223-998F-2640A54B28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6370603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5" name="Rectangle 724">
              <a:extLst>
                <a:ext uri="{FF2B5EF4-FFF2-40B4-BE49-F238E27FC236}">
                  <a16:creationId xmlns:a16="http://schemas.microsoft.com/office/drawing/2014/main" id="{3C48FD41-7D1F-4105-8671-2E6FF965C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6538149"/>
              <a:ext cx="1369734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6" name="Rectangle 725">
              <a:extLst>
                <a:ext uri="{FF2B5EF4-FFF2-40B4-BE49-F238E27FC236}">
                  <a16:creationId xmlns:a16="http://schemas.microsoft.com/office/drawing/2014/main" id="{96C12258-4E52-4A04-819E-381C05660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6702241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7" name="Rectangle 727">
              <a:extLst>
                <a:ext uri="{FF2B5EF4-FFF2-40B4-BE49-F238E27FC236}">
                  <a16:creationId xmlns:a16="http://schemas.microsoft.com/office/drawing/2014/main" id="{819D8011-E389-40CB-9F6C-31D8E71A9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6119" y="7030424"/>
              <a:ext cx="1599462" cy="32818"/>
            </a:xfrm>
            <a:prstGeom prst="rect">
              <a:avLst/>
            </a:prstGeom>
            <a:solidFill>
              <a:srgbClr val="5BBE77"/>
            </a:solidFill>
            <a:ln>
              <a:noFill/>
            </a:ln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8" name="Rectangle 728">
              <a:extLst>
                <a:ext uri="{FF2B5EF4-FFF2-40B4-BE49-F238E27FC236}">
                  <a16:creationId xmlns:a16="http://schemas.microsoft.com/office/drawing/2014/main" id="{DE908F99-B949-4AE7-B10C-9F0A299DA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2319" y="6109783"/>
              <a:ext cx="865368" cy="31091"/>
            </a:xfrm>
            <a:prstGeom prst="rect">
              <a:avLst/>
            </a:prstGeom>
            <a:solidFill>
              <a:srgbClr val="60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69" name="Rectangle 729">
              <a:extLst>
                <a:ext uri="{FF2B5EF4-FFF2-40B4-BE49-F238E27FC236}">
                  <a16:creationId xmlns:a16="http://schemas.microsoft.com/office/drawing/2014/main" id="{AD0831F6-EA45-43BF-B97C-4206F0E080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2319" y="6272148"/>
              <a:ext cx="1095096" cy="32818"/>
            </a:xfrm>
            <a:prstGeom prst="rect">
              <a:avLst/>
            </a:prstGeom>
            <a:solidFill>
              <a:srgbClr val="60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0" name="Rectangle 730">
              <a:extLst>
                <a:ext uri="{FF2B5EF4-FFF2-40B4-BE49-F238E27FC236}">
                  <a16:creationId xmlns:a16="http://schemas.microsoft.com/office/drawing/2014/main" id="{A44984BD-7581-462C-95A2-D9184B5E91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2319" y="6436239"/>
              <a:ext cx="996641" cy="32818"/>
            </a:xfrm>
            <a:prstGeom prst="rect">
              <a:avLst/>
            </a:prstGeom>
            <a:solidFill>
              <a:srgbClr val="60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1" name="Rectangle 731">
              <a:extLst>
                <a:ext uri="{FF2B5EF4-FFF2-40B4-BE49-F238E27FC236}">
                  <a16:creationId xmlns:a16="http://schemas.microsoft.com/office/drawing/2014/main" id="{80B94521-5DC9-4AA3-93EA-FD2D2BB60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22319" y="6600331"/>
              <a:ext cx="1095096" cy="32818"/>
            </a:xfrm>
            <a:prstGeom prst="rect">
              <a:avLst/>
            </a:prstGeom>
            <a:solidFill>
              <a:srgbClr val="609C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2" name="Freeform 735">
              <a:extLst>
                <a:ext uri="{FF2B5EF4-FFF2-40B4-BE49-F238E27FC236}">
                  <a16:creationId xmlns:a16="http://schemas.microsoft.com/office/drawing/2014/main" id="{953B1172-EE97-4DAE-AFAD-AEBD165F64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0131" y="4071591"/>
              <a:ext cx="74273" cy="167546"/>
            </a:xfrm>
            <a:custGeom>
              <a:avLst/>
              <a:gdLst>
                <a:gd name="T0" fmla="*/ 16 w 18"/>
                <a:gd name="T1" fmla="*/ 20 h 41"/>
                <a:gd name="T2" fmla="*/ 14 w 18"/>
                <a:gd name="T3" fmla="*/ 40 h 41"/>
                <a:gd name="T4" fmla="*/ 3 w 18"/>
                <a:gd name="T5" fmla="*/ 24 h 41"/>
                <a:gd name="T6" fmla="*/ 5 w 18"/>
                <a:gd name="T7" fmla="*/ 1 h 41"/>
                <a:gd name="T8" fmla="*/ 16 w 18"/>
                <a:gd name="T9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1">
                  <a:moveTo>
                    <a:pt x="16" y="20"/>
                  </a:moveTo>
                  <a:cubicBezTo>
                    <a:pt x="18" y="31"/>
                    <a:pt x="17" y="39"/>
                    <a:pt x="14" y="40"/>
                  </a:cubicBezTo>
                  <a:cubicBezTo>
                    <a:pt x="11" y="41"/>
                    <a:pt x="7" y="35"/>
                    <a:pt x="3" y="24"/>
                  </a:cubicBezTo>
                  <a:cubicBezTo>
                    <a:pt x="0" y="13"/>
                    <a:pt x="1" y="2"/>
                    <a:pt x="5" y="1"/>
                  </a:cubicBezTo>
                  <a:cubicBezTo>
                    <a:pt x="9" y="0"/>
                    <a:pt x="14" y="9"/>
                    <a:pt x="16" y="20"/>
                  </a:cubicBezTo>
                  <a:close/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3" name="Oval 736">
              <a:extLst>
                <a:ext uri="{FF2B5EF4-FFF2-40B4-BE49-F238E27FC236}">
                  <a16:creationId xmlns:a16="http://schemas.microsoft.com/office/drawing/2014/main" id="{2DC3C81C-2C48-4453-9EBA-089D65BD8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4937" y="3372042"/>
              <a:ext cx="1520007" cy="1518280"/>
            </a:xfrm>
            <a:prstGeom prst="ellipse">
              <a:avLst/>
            </a:prstGeom>
            <a:solidFill>
              <a:srgbClr val="CECB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4" name="Freeform 737">
              <a:extLst>
                <a:ext uri="{FF2B5EF4-FFF2-40B4-BE49-F238E27FC236}">
                  <a16:creationId xmlns:a16="http://schemas.microsoft.com/office/drawing/2014/main" id="{F8F2D2C5-1C43-46E1-8CED-A82442032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846" y="4325502"/>
              <a:ext cx="1304097" cy="576912"/>
            </a:xfrm>
            <a:custGeom>
              <a:avLst/>
              <a:gdLst>
                <a:gd name="T0" fmla="*/ 160 w 319"/>
                <a:gd name="T1" fmla="*/ 141 h 141"/>
                <a:gd name="T2" fmla="*/ 319 w 319"/>
                <a:gd name="T3" fmla="*/ 118 h 141"/>
                <a:gd name="T4" fmla="*/ 307 w 319"/>
                <a:gd name="T5" fmla="*/ 29 h 141"/>
                <a:gd name="T6" fmla="*/ 261 w 319"/>
                <a:gd name="T7" fmla="*/ 7 h 141"/>
                <a:gd name="T8" fmla="*/ 58 w 319"/>
                <a:gd name="T9" fmla="*/ 7 h 141"/>
                <a:gd name="T10" fmla="*/ 12 w 319"/>
                <a:gd name="T11" fmla="*/ 29 h 141"/>
                <a:gd name="T12" fmla="*/ 0 w 319"/>
                <a:gd name="T13" fmla="*/ 118 h 141"/>
                <a:gd name="T14" fmla="*/ 160 w 319"/>
                <a:gd name="T15" fmla="*/ 14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9" h="141">
                  <a:moveTo>
                    <a:pt x="160" y="141"/>
                  </a:moveTo>
                  <a:cubicBezTo>
                    <a:pt x="217" y="141"/>
                    <a:pt x="271" y="133"/>
                    <a:pt x="319" y="118"/>
                  </a:cubicBezTo>
                  <a:cubicBezTo>
                    <a:pt x="307" y="29"/>
                    <a:pt x="307" y="29"/>
                    <a:pt x="307" y="29"/>
                  </a:cubicBezTo>
                  <a:cubicBezTo>
                    <a:pt x="306" y="17"/>
                    <a:pt x="286" y="10"/>
                    <a:pt x="261" y="7"/>
                  </a:cubicBezTo>
                  <a:cubicBezTo>
                    <a:pt x="193" y="0"/>
                    <a:pt x="126" y="0"/>
                    <a:pt x="58" y="7"/>
                  </a:cubicBezTo>
                  <a:cubicBezTo>
                    <a:pt x="33" y="10"/>
                    <a:pt x="13" y="17"/>
                    <a:pt x="12" y="29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48" y="133"/>
                    <a:pt x="102" y="141"/>
                    <a:pt x="160" y="141"/>
                  </a:cubicBezTo>
                </a:path>
              </a:pathLst>
            </a:custGeom>
            <a:solidFill>
              <a:srgbClr val="71C1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5" name="Freeform 738">
              <a:extLst>
                <a:ext uri="{FF2B5EF4-FFF2-40B4-BE49-F238E27FC236}">
                  <a16:creationId xmlns:a16="http://schemas.microsoft.com/office/drawing/2014/main" id="{DEC10511-9643-4485-9809-FF567D6E79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4667" y="4328956"/>
              <a:ext cx="796277" cy="544094"/>
            </a:xfrm>
            <a:custGeom>
              <a:avLst/>
              <a:gdLst>
                <a:gd name="T0" fmla="*/ 195 w 195"/>
                <a:gd name="T1" fmla="*/ 117 h 133"/>
                <a:gd name="T2" fmla="*/ 183 w 195"/>
                <a:gd name="T3" fmla="*/ 28 h 133"/>
                <a:gd name="T4" fmla="*/ 137 w 195"/>
                <a:gd name="T5" fmla="*/ 6 h 133"/>
                <a:gd name="T6" fmla="*/ 32 w 195"/>
                <a:gd name="T7" fmla="*/ 1 h 133"/>
                <a:gd name="T8" fmla="*/ 0 w 195"/>
                <a:gd name="T9" fmla="*/ 46 h 133"/>
                <a:gd name="T10" fmla="*/ 125 w 195"/>
                <a:gd name="T11" fmla="*/ 133 h 133"/>
                <a:gd name="T12" fmla="*/ 195 w 195"/>
                <a:gd name="T13" fmla="*/ 117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5" h="133">
                  <a:moveTo>
                    <a:pt x="195" y="117"/>
                  </a:moveTo>
                  <a:cubicBezTo>
                    <a:pt x="183" y="28"/>
                    <a:pt x="183" y="28"/>
                    <a:pt x="183" y="28"/>
                  </a:cubicBezTo>
                  <a:cubicBezTo>
                    <a:pt x="182" y="16"/>
                    <a:pt x="162" y="9"/>
                    <a:pt x="137" y="6"/>
                  </a:cubicBezTo>
                  <a:cubicBezTo>
                    <a:pt x="102" y="2"/>
                    <a:pt x="67" y="0"/>
                    <a:pt x="32" y="1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25" y="133"/>
                    <a:pt x="125" y="133"/>
                    <a:pt x="125" y="133"/>
                  </a:cubicBezTo>
                  <a:cubicBezTo>
                    <a:pt x="150" y="129"/>
                    <a:pt x="173" y="124"/>
                    <a:pt x="195" y="117"/>
                  </a:cubicBezTo>
                </a:path>
              </a:pathLst>
            </a:custGeom>
            <a:solidFill>
              <a:srgbClr val="569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6" name="Freeform 739">
              <a:extLst>
                <a:ext uri="{FF2B5EF4-FFF2-40B4-BE49-F238E27FC236}">
                  <a16:creationId xmlns:a16="http://schemas.microsoft.com/office/drawing/2014/main" id="{CE9D600E-307E-4ECD-800D-1BC735B7F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3848" y="4128592"/>
              <a:ext cx="409366" cy="433548"/>
            </a:xfrm>
            <a:custGeom>
              <a:avLst/>
              <a:gdLst>
                <a:gd name="T0" fmla="*/ 96 w 100"/>
                <a:gd name="T1" fmla="*/ 71 h 106"/>
                <a:gd name="T2" fmla="*/ 50 w 100"/>
                <a:gd name="T3" fmla="*/ 106 h 106"/>
                <a:gd name="T4" fmla="*/ 3 w 100"/>
                <a:gd name="T5" fmla="*/ 71 h 106"/>
                <a:gd name="T6" fmla="*/ 1 w 100"/>
                <a:gd name="T7" fmla="*/ 40 h 106"/>
                <a:gd name="T8" fmla="*/ 50 w 100"/>
                <a:gd name="T9" fmla="*/ 0 h 106"/>
                <a:gd name="T10" fmla="*/ 98 w 100"/>
                <a:gd name="T11" fmla="*/ 40 h 106"/>
                <a:gd name="T12" fmla="*/ 96 w 100"/>
                <a:gd name="T13" fmla="*/ 7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06">
                  <a:moveTo>
                    <a:pt x="96" y="71"/>
                  </a:moveTo>
                  <a:cubicBezTo>
                    <a:pt x="95" y="91"/>
                    <a:pt x="74" y="106"/>
                    <a:pt x="50" y="106"/>
                  </a:cubicBezTo>
                  <a:cubicBezTo>
                    <a:pt x="25" y="106"/>
                    <a:pt x="4" y="91"/>
                    <a:pt x="3" y="71"/>
                  </a:cubicBezTo>
                  <a:cubicBezTo>
                    <a:pt x="2" y="60"/>
                    <a:pt x="2" y="50"/>
                    <a:pt x="1" y="40"/>
                  </a:cubicBezTo>
                  <a:cubicBezTo>
                    <a:pt x="0" y="19"/>
                    <a:pt x="21" y="0"/>
                    <a:pt x="50" y="0"/>
                  </a:cubicBezTo>
                  <a:cubicBezTo>
                    <a:pt x="78" y="0"/>
                    <a:pt x="100" y="19"/>
                    <a:pt x="98" y="40"/>
                  </a:cubicBezTo>
                  <a:cubicBezTo>
                    <a:pt x="98" y="50"/>
                    <a:pt x="97" y="61"/>
                    <a:pt x="96" y="71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7" name="Freeform 740">
              <a:extLst>
                <a:ext uri="{FF2B5EF4-FFF2-40B4-BE49-F238E27FC236}">
                  <a16:creationId xmlns:a16="http://schemas.microsoft.com/office/drawing/2014/main" id="{8EDF3C36-AF8C-49B7-B5BA-19741CFE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8667" y="4137228"/>
              <a:ext cx="215910" cy="424911"/>
            </a:xfrm>
            <a:custGeom>
              <a:avLst/>
              <a:gdLst>
                <a:gd name="T0" fmla="*/ 21 w 53"/>
                <a:gd name="T1" fmla="*/ 0 h 104"/>
                <a:gd name="T2" fmla="*/ 1 w 53"/>
                <a:gd name="T3" fmla="*/ 50 h 104"/>
                <a:gd name="T4" fmla="*/ 1 w 53"/>
                <a:gd name="T5" fmla="*/ 93 h 104"/>
                <a:gd name="T6" fmla="*/ 1 w 53"/>
                <a:gd name="T7" fmla="*/ 104 h 104"/>
                <a:gd name="T8" fmla="*/ 5 w 53"/>
                <a:gd name="T9" fmla="*/ 104 h 104"/>
                <a:gd name="T10" fmla="*/ 51 w 53"/>
                <a:gd name="T11" fmla="*/ 69 h 104"/>
                <a:gd name="T12" fmla="*/ 52 w 53"/>
                <a:gd name="T13" fmla="*/ 52 h 104"/>
                <a:gd name="T14" fmla="*/ 49 w 53"/>
                <a:gd name="T15" fmla="*/ 20 h 104"/>
                <a:gd name="T16" fmla="*/ 21 w 53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104">
                  <a:moveTo>
                    <a:pt x="21" y="0"/>
                  </a:moveTo>
                  <a:cubicBezTo>
                    <a:pt x="9" y="6"/>
                    <a:pt x="0" y="26"/>
                    <a:pt x="1" y="50"/>
                  </a:cubicBezTo>
                  <a:cubicBezTo>
                    <a:pt x="1" y="64"/>
                    <a:pt x="1" y="79"/>
                    <a:pt x="1" y="93"/>
                  </a:cubicBezTo>
                  <a:cubicBezTo>
                    <a:pt x="1" y="97"/>
                    <a:pt x="1" y="100"/>
                    <a:pt x="1" y="104"/>
                  </a:cubicBezTo>
                  <a:cubicBezTo>
                    <a:pt x="2" y="104"/>
                    <a:pt x="4" y="104"/>
                    <a:pt x="5" y="104"/>
                  </a:cubicBezTo>
                  <a:cubicBezTo>
                    <a:pt x="29" y="104"/>
                    <a:pt x="50" y="89"/>
                    <a:pt x="51" y="69"/>
                  </a:cubicBezTo>
                  <a:cubicBezTo>
                    <a:pt x="52" y="63"/>
                    <a:pt x="52" y="58"/>
                    <a:pt x="52" y="52"/>
                  </a:cubicBezTo>
                  <a:cubicBezTo>
                    <a:pt x="53" y="40"/>
                    <a:pt x="52" y="29"/>
                    <a:pt x="49" y="20"/>
                  </a:cubicBezTo>
                  <a:cubicBezTo>
                    <a:pt x="43" y="11"/>
                    <a:pt x="33" y="4"/>
                    <a:pt x="21" y="0"/>
                  </a:cubicBezTo>
                </a:path>
              </a:pathLst>
            </a:custGeom>
            <a:solidFill>
              <a:srgbClr val="C1B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8" name="Freeform 741">
              <a:extLst>
                <a:ext uri="{FF2B5EF4-FFF2-40B4-BE49-F238E27FC236}">
                  <a16:creationId xmlns:a16="http://schemas.microsoft.com/office/drawing/2014/main" id="{8F79C705-E602-474F-9F52-14E03D5C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393" y="3686408"/>
              <a:ext cx="526821" cy="753095"/>
            </a:xfrm>
            <a:custGeom>
              <a:avLst/>
              <a:gdLst>
                <a:gd name="T0" fmla="*/ 65 w 129"/>
                <a:gd name="T1" fmla="*/ 1 h 184"/>
                <a:gd name="T2" fmla="*/ 65 w 129"/>
                <a:gd name="T3" fmla="*/ 1 h 184"/>
                <a:gd name="T4" fmla="*/ 65 w 129"/>
                <a:gd name="T5" fmla="*/ 1 h 184"/>
                <a:gd name="T6" fmla="*/ 3 w 129"/>
                <a:gd name="T7" fmla="*/ 94 h 184"/>
                <a:gd name="T8" fmla="*/ 15 w 129"/>
                <a:gd name="T9" fmla="*/ 148 h 184"/>
                <a:gd name="T10" fmla="*/ 50 w 129"/>
                <a:gd name="T11" fmla="*/ 183 h 184"/>
                <a:gd name="T12" fmla="*/ 65 w 129"/>
                <a:gd name="T13" fmla="*/ 184 h 184"/>
                <a:gd name="T14" fmla="*/ 79 w 129"/>
                <a:gd name="T15" fmla="*/ 183 h 184"/>
                <a:gd name="T16" fmla="*/ 115 w 129"/>
                <a:gd name="T17" fmla="*/ 148 h 184"/>
                <a:gd name="T18" fmla="*/ 127 w 129"/>
                <a:gd name="T19" fmla="*/ 94 h 184"/>
                <a:gd name="T20" fmla="*/ 65 w 129"/>
                <a:gd name="T21" fmla="*/ 1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84">
                  <a:moveTo>
                    <a:pt x="65" y="1"/>
                  </a:moveTo>
                  <a:cubicBezTo>
                    <a:pt x="65" y="1"/>
                    <a:pt x="65" y="1"/>
                    <a:pt x="65" y="1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13" y="1"/>
                    <a:pt x="0" y="35"/>
                    <a:pt x="3" y="94"/>
                  </a:cubicBezTo>
                  <a:cubicBezTo>
                    <a:pt x="4" y="117"/>
                    <a:pt x="10" y="135"/>
                    <a:pt x="15" y="148"/>
                  </a:cubicBezTo>
                  <a:cubicBezTo>
                    <a:pt x="17" y="152"/>
                    <a:pt x="42" y="183"/>
                    <a:pt x="50" y="183"/>
                  </a:cubicBezTo>
                  <a:cubicBezTo>
                    <a:pt x="54" y="183"/>
                    <a:pt x="60" y="184"/>
                    <a:pt x="65" y="184"/>
                  </a:cubicBezTo>
                  <a:cubicBezTo>
                    <a:pt x="70" y="184"/>
                    <a:pt x="76" y="183"/>
                    <a:pt x="79" y="183"/>
                  </a:cubicBezTo>
                  <a:cubicBezTo>
                    <a:pt x="87" y="183"/>
                    <a:pt x="113" y="152"/>
                    <a:pt x="115" y="148"/>
                  </a:cubicBezTo>
                  <a:cubicBezTo>
                    <a:pt x="120" y="135"/>
                    <a:pt x="126" y="117"/>
                    <a:pt x="127" y="94"/>
                  </a:cubicBezTo>
                  <a:cubicBezTo>
                    <a:pt x="129" y="36"/>
                    <a:pt x="112" y="0"/>
                    <a:pt x="65" y="1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79" name="Freeform 742">
              <a:extLst>
                <a:ext uri="{FF2B5EF4-FFF2-40B4-BE49-F238E27FC236}">
                  <a16:creationId xmlns:a16="http://schemas.microsoft.com/office/drawing/2014/main" id="{9E0BAD36-11D8-4B12-B936-C729EC434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848" y="3969682"/>
              <a:ext cx="70819" cy="219365"/>
            </a:xfrm>
            <a:custGeom>
              <a:avLst/>
              <a:gdLst>
                <a:gd name="T0" fmla="*/ 17 w 17"/>
                <a:gd name="T1" fmla="*/ 41 h 54"/>
                <a:gd name="T2" fmla="*/ 10 w 17"/>
                <a:gd name="T3" fmla="*/ 54 h 54"/>
                <a:gd name="T4" fmla="*/ 1 w 17"/>
                <a:gd name="T5" fmla="*/ 44 h 54"/>
                <a:gd name="T6" fmla="*/ 0 w 17"/>
                <a:gd name="T7" fmla="*/ 14 h 54"/>
                <a:gd name="T8" fmla="*/ 7 w 17"/>
                <a:gd name="T9" fmla="*/ 1 h 54"/>
                <a:gd name="T10" fmla="*/ 16 w 17"/>
                <a:gd name="T11" fmla="*/ 11 h 54"/>
                <a:gd name="T12" fmla="*/ 17 w 17"/>
                <a:gd name="T13" fmla="*/ 4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4">
                  <a:moveTo>
                    <a:pt x="17" y="41"/>
                  </a:moveTo>
                  <a:cubicBezTo>
                    <a:pt x="17" y="48"/>
                    <a:pt x="14" y="53"/>
                    <a:pt x="10" y="54"/>
                  </a:cubicBezTo>
                  <a:cubicBezTo>
                    <a:pt x="6" y="54"/>
                    <a:pt x="2" y="50"/>
                    <a:pt x="1" y="44"/>
                  </a:cubicBezTo>
                  <a:cubicBezTo>
                    <a:pt x="1" y="34"/>
                    <a:pt x="0" y="24"/>
                    <a:pt x="0" y="14"/>
                  </a:cubicBezTo>
                  <a:cubicBezTo>
                    <a:pt x="0" y="7"/>
                    <a:pt x="3" y="2"/>
                    <a:pt x="7" y="1"/>
                  </a:cubicBezTo>
                  <a:cubicBezTo>
                    <a:pt x="12" y="0"/>
                    <a:pt x="16" y="5"/>
                    <a:pt x="16" y="11"/>
                  </a:cubicBezTo>
                  <a:cubicBezTo>
                    <a:pt x="16" y="21"/>
                    <a:pt x="17" y="31"/>
                    <a:pt x="17" y="41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0" name="Freeform 743">
              <a:extLst>
                <a:ext uri="{FF2B5EF4-FFF2-40B4-BE49-F238E27FC236}">
                  <a16:creationId xmlns:a16="http://schemas.microsoft.com/office/drawing/2014/main" id="{60F120E5-7415-4498-85E8-284DED369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2487" y="3969682"/>
              <a:ext cx="74273" cy="219365"/>
            </a:xfrm>
            <a:custGeom>
              <a:avLst/>
              <a:gdLst>
                <a:gd name="T0" fmla="*/ 16 w 18"/>
                <a:gd name="T1" fmla="*/ 44 h 54"/>
                <a:gd name="T2" fmla="*/ 7 w 18"/>
                <a:gd name="T3" fmla="*/ 54 h 54"/>
                <a:gd name="T4" fmla="*/ 0 w 18"/>
                <a:gd name="T5" fmla="*/ 41 h 54"/>
                <a:gd name="T6" fmla="*/ 1 w 18"/>
                <a:gd name="T7" fmla="*/ 11 h 54"/>
                <a:gd name="T8" fmla="*/ 10 w 18"/>
                <a:gd name="T9" fmla="*/ 1 h 54"/>
                <a:gd name="T10" fmla="*/ 17 w 18"/>
                <a:gd name="T11" fmla="*/ 14 h 54"/>
                <a:gd name="T12" fmla="*/ 16 w 18"/>
                <a:gd name="T13" fmla="*/ 4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4">
                  <a:moveTo>
                    <a:pt x="16" y="44"/>
                  </a:moveTo>
                  <a:cubicBezTo>
                    <a:pt x="15" y="50"/>
                    <a:pt x="12" y="54"/>
                    <a:pt x="7" y="54"/>
                  </a:cubicBezTo>
                  <a:cubicBezTo>
                    <a:pt x="3" y="53"/>
                    <a:pt x="0" y="48"/>
                    <a:pt x="0" y="41"/>
                  </a:cubicBezTo>
                  <a:cubicBezTo>
                    <a:pt x="0" y="31"/>
                    <a:pt x="1" y="21"/>
                    <a:pt x="1" y="11"/>
                  </a:cubicBezTo>
                  <a:cubicBezTo>
                    <a:pt x="2" y="5"/>
                    <a:pt x="5" y="0"/>
                    <a:pt x="10" y="1"/>
                  </a:cubicBezTo>
                  <a:cubicBezTo>
                    <a:pt x="14" y="2"/>
                    <a:pt x="18" y="7"/>
                    <a:pt x="17" y="14"/>
                  </a:cubicBezTo>
                  <a:cubicBezTo>
                    <a:pt x="17" y="24"/>
                    <a:pt x="16" y="34"/>
                    <a:pt x="16" y="44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1" name="Freeform 744">
              <a:extLst>
                <a:ext uri="{FF2B5EF4-FFF2-40B4-BE49-F238E27FC236}">
                  <a16:creationId xmlns:a16="http://schemas.microsoft.com/office/drawing/2014/main" id="{A3E520CA-2638-40BB-927B-27438CF6F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666" y="3760681"/>
              <a:ext cx="450820" cy="609730"/>
            </a:xfrm>
            <a:custGeom>
              <a:avLst/>
              <a:gdLst>
                <a:gd name="T0" fmla="*/ 105 w 110"/>
                <a:gd name="T1" fmla="*/ 65 h 149"/>
                <a:gd name="T2" fmla="*/ 108 w 110"/>
                <a:gd name="T3" fmla="*/ 13 h 149"/>
                <a:gd name="T4" fmla="*/ 62 w 110"/>
                <a:gd name="T5" fmla="*/ 0 h 149"/>
                <a:gd name="T6" fmla="*/ 55 w 110"/>
                <a:gd name="T7" fmla="*/ 2 h 149"/>
                <a:gd name="T8" fmla="*/ 48 w 110"/>
                <a:gd name="T9" fmla="*/ 0 h 149"/>
                <a:gd name="T10" fmla="*/ 3 w 110"/>
                <a:gd name="T11" fmla="*/ 13 h 149"/>
                <a:gd name="T12" fmla="*/ 5 w 110"/>
                <a:gd name="T13" fmla="*/ 65 h 149"/>
                <a:gd name="T14" fmla="*/ 9 w 110"/>
                <a:gd name="T15" fmla="*/ 123 h 149"/>
                <a:gd name="T16" fmla="*/ 54 w 110"/>
                <a:gd name="T17" fmla="*/ 149 h 149"/>
                <a:gd name="T18" fmla="*/ 55 w 110"/>
                <a:gd name="T19" fmla="*/ 149 h 149"/>
                <a:gd name="T20" fmla="*/ 56 w 110"/>
                <a:gd name="T21" fmla="*/ 149 h 149"/>
                <a:gd name="T22" fmla="*/ 101 w 110"/>
                <a:gd name="T23" fmla="*/ 123 h 149"/>
                <a:gd name="T24" fmla="*/ 105 w 110"/>
                <a:gd name="T25" fmla="*/ 6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0" h="149">
                  <a:moveTo>
                    <a:pt x="105" y="65"/>
                  </a:moveTo>
                  <a:cubicBezTo>
                    <a:pt x="104" y="38"/>
                    <a:pt x="107" y="13"/>
                    <a:pt x="108" y="13"/>
                  </a:cubicBezTo>
                  <a:cubicBezTo>
                    <a:pt x="108" y="13"/>
                    <a:pt x="82" y="0"/>
                    <a:pt x="62" y="0"/>
                  </a:cubicBezTo>
                  <a:cubicBezTo>
                    <a:pt x="60" y="0"/>
                    <a:pt x="58" y="1"/>
                    <a:pt x="55" y="2"/>
                  </a:cubicBezTo>
                  <a:cubicBezTo>
                    <a:pt x="53" y="1"/>
                    <a:pt x="50" y="0"/>
                    <a:pt x="48" y="0"/>
                  </a:cubicBezTo>
                  <a:cubicBezTo>
                    <a:pt x="28" y="0"/>
                    <a:pt x="3" y="13"/>
                    <a:pt x="3" y="13"/>
                  </a:cubicBezTo>
                  <a:cubicBezTo>
                    <a:pt x="3" y="13"/>
                    <a:pt x="7" y="38"/>
                    <a:pt x="5" y="65"/>
                  </a:cubicBezTo>
                  <a:cubicBezTo>
                    <a:pt x="4" y="92"/>
                    <a:pt x="0" y="116"/>
                    <a:pt x="9" y="123"/>
                  </a:cubicBezTo>
                  <a:cubicBezTo>
                    <a:pt x="18" y="131"/>
                    <a:pt x="34" y="148"/>
                    <a:pt x="54" y="149"/>
                  </a:cubicBezTo>
                  <a:cubicBezTo>
                    <a:pt x="54" y="149"/>
                    <a:pt x="55" y="149"/>
                    <a:pt x="55" y="149"/>
                  </a:cubicBezTo>
                  <a:cubicBezTo>
                    <a:pt x="56" y="149"/>
                    <a:pt x="56" y="149"/>
                    <a:pt x="56" y="149"/>
                  </a:cubicBezTo>
                  <a:cubicBezTo>
                    <a:pt x="77" y="148"/>
                    <a:pt x="92" y="131"/>
                    <a:pt x="101" y="123"/>
                  </a:cubicBezTo>
                  <a:cubicBezTo>
                    <a:pt x="110" y="116"/>
                    <a:pt x="106" y="92"/>
                    <a:pt x="105" y="65"/>
                  </a:cubicBezTo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2" name="Freeform 745">
              <a:extLst>
                <a:ext uri="{FF2B5EF4-FFF2-40B4-BE49-F238E27FC236}">
                  <a16:creationId xmlns:a16="http://schemas.microsoft.com/office/drawing/2014/main" id="{C692B23C-F329-4D4C-9C07-5EAF6EADA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2849" y="3760681"/>
              <a:ext cx="236638" cy="609730"/>
            </a:xfrm>
            <a:custGeom>
              <a:avLst/>
              <a:gdLst>
                <a:gd name="T0" fmla="*/ 56 w 58"/>
                <a:gd name="T1" fmla="*/ 13 h 149"/>
                <a:gd name="T2" fmla="*/ 6 w 58"/>
                <a:gd name="T3" fmla="*/ 0 h 149"/>
                <a:gd name="T4" fmla="*/ 0 w 58"/>
                <a:gd name="T5" fmla="*/ 1 h 149"/>
                <a:gd name="T6" fmla="*/ 0 w 58"/>
                <a:gd name="T7" fmla="*/ 149 h 149"/>
                <a:gd name="T8" fmla="*/ 49 w 58"/>
                <a:gd name="T9" fmla="*/ 123 h 149"/>
                <a:gd name="T10" fmla="*/ 53 w 58"/>
                <a:gd name="T11" fmla="*/ 65 h 149"/>
                <a:gd name="T12" fmla="*/ 56 w 58"/>
                <a:gd name="T13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149">
                  <a:moveTo>
                    <a:pt x="56" y="13"/>
                  </a:moveTo>
                  <a:cubicBezTo>
                    <a:pt x="56" y="13"/>
                    <a:pt x="28" y="0"/>
                    <a:pt x="6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0" y="51"/>
                    <a:pt x="0" y="100"/>
                    <a:pt x="0" y="149"/>
                  </a:cubicBezTo>
                  <a:cubicBezTo>
                    <a:pt x="22" y="148"/>
                    <a:pt x="39" y="131"/>
                    <a:pt x="49" y="123"/>
                  </a:cubicBezTo>
                  <a:cubicBezTo>
                    <a:pt x="58" y="116"/>
                    <a:pt x="54" y="92"/>
                    <a:pt x="53" y="65"/>
                  </a:cubicBezTo>
                  <a:cubicBezTo>
                    <a:pt x="52" y="38"/>
                    <a:pt x="56" y="13"/>
                    <a:pt x="56" y="13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3" name="Freeform 746">
              <a:extLst>
                <a:ext uri="{FF2B5EF4-FFF2-40B4-BE49-F238E27FC236}">
                  <a16:creationId xmlns:a16="http://schemas.microsoft.com/office/drawing/2014/main" id="{EA5BE271-3B16-4EC4-A09D-A0D8FD23E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4030" y="3686408"/>
              <a:ext cx="483639" cy="331638"/>
            </a:xfrm>
            <a:custGeom>
              <a:avLst/>
              <a:gdLst>
                <a:gd name="T0" fmla="*/ 13 w 118"/>
                <a:gd name="T1" fmla="*/ 81 h 81"/>
                <a:gd name="T2" fmla="*/ 4 w 118"/>
                <a:gd name="T3" fmla="*/ 18 h 81"/>
                <a:gd name="T4" fmla="*/ 70 w 118"/>
                <a:gd name="T5" fmla="*/ 1 h 81"/>
                <a:gd name="T6" fmla="*/ 109 w 118"/>
                <a:gd name="T7" fmla="*/ 7 h 81"/>
                <a:gd name="T8" fmla="*/ 75 w 118"/>
                <a:gd name="T9" fmla="*/ 43 h 81"/>
                <a:gd name="T10" fmla="*/ 78 w 118"/>
                <a:gd name="T11" fmla="*/ 34 h 81"/>
                <a:gd name="T12" fmla="*/ 68 w 118"/>
                <a:gd name="T13" fmla="*/ 42 h 81"/>
                <a:gd name="T14" fmla="*/ 26 w 118"/>
                <a:gd name="T15" fmla="*/ 32 h 81"/>
                <a:gd name="T16" fmla="*/ 27 w 118"/>
                <a:gd name="T17" fmla="*/ 55 h 81"/>
                <a:gd name="T18" fmla="*/ 19 w 118"/>
                <a:gd name="T19" fmla="*/ 66 h 81"/>
                <a:gd name="T20" fmla="*/ 17 w 118"/>
                <a:gd name="T21" fmla="*/ 81 h 81"/>
                <a:gd name="T22" fmla="*/ 13 w 118"/>
                <a:gd name="T23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81">
                  <a:moveTo>
                    <a:pt x="13" y="81"/>
                  </a:moveTo>
                  <a:cubicBezTo>
                    <a:pt x="13" y="81"/>
                    <a:pt x="8" y="24"/>
                    <a:pt x="4" y="18"/>
                  </a:cubicBezTo>
                  <a:cubicBezTo>
                    <a:pt x="0" y="12"/>
                    <a:pt x="54" y="1"/>
                    <a:pt x="70" y="1"/>
                  </a:cubicBezTo>
                  <a:cubicBezTo>
                    <a:pt x="85" y="0"/>
                    <a:pt x="100" y="5"/>
                    <a:pt x="109" y="7"/>
                  </a:cubicBezTo>
                  <a:cubicBezTo>
                    <a:pt x="118" y="8"/>
                    <a:pt x="74" y="43"/>
                    <a:pt x="75" y="43"/>
                  </a:cubicBezTo>
                  <a:cubicBezTo>
                    <a:pt x="76" y="40"/>
                    <a:pt x="77" y="37"/>
                    <a:pt x="78" y="34"/>
                  </a:cubicBezTo>
                  <a:cubicBezTo>
                    <a:pt x="74" y="37"/>
                    <a:pt x="71" y="39"/>
                    <a:pt x="68" y="42"/>
                  </a:cubicBezTo>
                  <a:cubicBezTo>
                    <a:pt x="54" y="38"/>
                    <a:pt x="40" y="35"/>
                    <a:pt x="26" y="32"/>
                  </a:cubicBezTo>
                  <a:cubicBezTo>
                    <a:pt x="27" y="40"/>
                    <a:pt x="27" y="47"/>
                    <a:pt x="27" y="55"/>
                  </a:cubicBezTo>
                  <a:cubicBezTo>
                    <a:pt x="24" y="59"/>
                    <a:pt x="21" y="62"/>
                    <a:pt x="19" y="66"/>
                  </a:cubicBezTo>
                  <a:cubicBezTo>
                    <a:pt x="18" y="71"/>
                    <a:pt x="18" y="76"/>
                    <a:pt x="17" y="81"/>
                  </a:cubicBezTo>
                  <a:cubicBezTo>
                    <a:pt x="16" y="81"/>
                    <a:pt x="14" y="81"/>
                    <a:pt x="13" y="81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4" name="Freeform 747">
              <a:extLst>
                <a:ext uri="{FF2B5EF4-FFF2-40B4-BE49-F238E27FC236}">
                  <a16:creationId xmlns:a16="http://schemas.microsoft.com/office/drawing/2014/main" id="{7F28538D-F564-4844-888E-EF3694B78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212" y="3686408"/>
              <a:ext cx="457729" cy="331638"/>
            </a:xfrm>
            <a:custGeom>
              <a:avLst/>
              <a:gdLst>
                <a:gd name="T0" fmla="*/ 100 w 112"/>
                <a:gd name="T1" fmla="*/ 81 h 81"/>
                <a:gd name="T2" fmla="*/ 109 w 112"/>
                <a:gd name="T3" fmla="*/ 18 h 81"/>
                <a:gd name="T4" fmla="*/ 44 w 112"/>
                <a:gd name="T5" fmla="*/ 1 h 81"/>
                <a:gd name="T6" fmla="*/ 6 w 112"/>
                <a:gd name="T7" fmla="*/ 7 h 81"/>
                <a:gd name="T8" fmla="*/ 67 w 112"/>
                <a:gd name="T9" fmla="*/ 14 h 81"/>
                <a:gd name="T10" fmla="*/ 52 w 112"/>
                <a:gd name="T11" fmla="*/ 42 h 81"/>
                <a:gd name="T12" fmla="*/ 87 w 112"/>
                <a:gd name="T13" fmla="*/ 32 h 81"/>
                <a:gd name="T14" fmla="*/ 87 w 112"/>
                <a:gd name="T15" fmla="*/ 55 h 81"/>
                <a:gd name="T16" fmla="*/ 95 w 112"/>
                <a:gd name="T17" fmla="*/ 66 h 81"/>
                <a:gd name="T18" fmla="*/ 97 w 112"/>
                <a:gd name="T19" fmla="*/ 81 h 81"/>
                <a:gd name="T20" fmla="*/ 100 w 112"/>
                <a:gd name="T21" fmla="*/ 8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2" h="81">
                  <a:moveTo>
                    <a:pt x="100" y="81"/>
                  </a:moveTo>
                  <a:cubicBezTo>
                    <a:pt x="100" y="81"/>
                    <a:pt x="107" y="24"/>
                    <a:pt x="109" y="18"/>
                  </a:cubicBezTo>
                  <a:cubicBezTo>
                    <a:pt x="112" y="12"/>
                    <a:pt x="60" y="1"/>
                    <a:pt x="44" y="1"/>
                  </a:cubicBezTo>
                  <a:cubicBezTo>
                    <a:pt x="28" y="0"/>
                    <a:pt x="15" y="5"/>
                    <a:pt x="6" y="7"/>
                  </a:cubicBezTo>
                  <a:cubicBezTo>
                    <a:pt x="0" y="7"/>
                    <a:pt x="52" y="5"/>
                    <a:pt x="67" y="14"/>
                  </a:cubicBezTo>
                  <a:cubicBezTo>
                    <a:pt x="72" y="17"/>
                    <a:pt x="52" y="42"/>
                    <a:pt x="52" y="42"/>
                  </a:cubicBezTo>
                  <a:cubicBezTo>
                    <a:pt x="63" y="38"/>
                    <a:pt x="75" y="35"/>
                    <a:pt x="87" y="32"/>
                  </a:cubicBezTo>
                  <a:cubicBezTo>
                    <a:pt x="87" y="40"/>
                    <a:pt x="87" y="47"/>
                    <a:pt x="87" y="55"/>
                  </a:cubicBezTo>
                  <a:cubicBezTo>
                    <a:pt x="89" y="59"/>
                    <a:pt x="92" y="62"/>
                    <a:pt x="95" y="66"/>
                  </a:cubicBezTo>
                  <a:cubicBezTo>
                    <a:pt x="95" y="71"/>
                    <a:pt x="96" y="76"/>
                    <a:pt x="97" y="81"/>
                  </a:cubicBezTo>
                  <a:cubicBezTo>
                    <a:pt x="98" y="81"/>
                    <a:pt x="99" y="81"/>
                    <a:pt x="100" y="81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5" name="Freeform 748">
              <a:extLst>
                <a:ext uri="{FF2B5EF4-FFF2-40B4-BE49-F238E27FC236}">
                  <a16:creationId xmlns:a16="http://schemas.microsoft.com/office/drawing/2014/main" id="{93BF96BF-B870-4417-8DDA-2B599C9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7575" y="3976591"/>
              <a:ext cx="217637" cy="148546"/>
            </a:xfrm>
            <a:custGeom>
              <a:avLst/>
              <a:gdLst>
                <a:gd name="T0" fmla="*/ 23 w 53"/>
                <a:gd name="T1" fmla="*/ 36 h 36"/>
                <a:gd name="T2" fmla="*/ 23 w 53"/>
                <a:gd name="T3" fmla="*/ 36 h 36"/>
                <a:gd name="T4" fmla="*/ 6 w 53"/>
                <a:gd name="T5" fmla="*/ 29 h 36"/>
                <a:gd name="T6" fmla="*/ 1 w 53"/>
                <a:gd name="T7" fmla="*/ 15 h 36"/>
                <a:gd name="T8" fmla="*/ 1 w 53"/>
                <a:gd name="T9" fmla="*/ 10 h 36"/>
                <a:gd name="T10" fmla="*/ 1 w 53"/>
                <a:gd name="T11" fmla="*/ 7 h 36"/>
                <a:gd name="T12" fmla="*/ 2 w 53"/>
                <a:gd name="T13" fmla="*/ 5 h 36"/>
                <a:gd name="T14" fmla="*/ 3 w 53"/>
                <a:gd name="T15" fmla="*/ 5 h 36"/>
                <a:gd name="T16" fmla="*/ 44 w 53"/>
                <a:gd name="T17" fmla="*/ 3 h 36"/>
                <a:gd name="T18" fmla="*/ 44 w 53"/>
                <a:gd name="T19" fmla="*/ 3 h 36"/>
                <a:gd name="T20" fmla="*/ 53 w 53"/>
                <a:gd name="T21" fmla="*/ 11 h 36"/>
                <a:gd name="T22" fmla="*/ 53 w 53"/>
                <a:gd name="T23" fmla="*/ 15 h 36"/>
                <a:gd name="T24" fmla="*/ 48 w 53"/>
                <a:gd name="T25" fmla="*/ 29 h 36"/>
                <a:gd name="T26" fmla="*/ 31 w 53"/>
                <a:gd name="T27" fmla="*/ 36 h 36"/>
                <a:gd name="T28" fmla="*/ 23 w 53"/>
                <a:gd name="T29" fmla="*/ 36 h 36"/>
                <a:gd name="T30" fmla="*/ 6 w 53"/>
                <a:gd name="T31" fmla="*/ 9 h 36"/>
                <a:gd name="T32" fmla="*/ 6 w 53"/>
                <a:gd name="T33" fmla="*/ 11 h 36"/>
                <a:gd name="T34" fmla="*/ 6 w 53"/>
                <a:gd name="T35" fmla="*/ 15 h 36"/>
                <a:gd name="T36" fmla="*/ 10 w 53"/>
                <a:gd name="T37" fmla="*/ 26 h 36"/>
                <a:gd name="T38" fmla="*/ 23 w 53"/>
                <a:gd name="T39" fmla="*/ 31 h 36"/>
                <a:gd name="T40" fmla="*/ 31 w 53"/>
                <a:gd name="T41" fmla="*/ 31 h 36"/>
                <a:gd name="T42" fmla="*/ 44 w 53"/>
                <a:gd name="T43" fmla="*/ 25 h 36"/>
                <a:gd name="T44" fmla="*/ 48 w 53"/>
                <a:gd name="T45" fmla="*/ 16 h 36"/>
                <a:gd name="T46" fmla="*/ 48 w 53"/>
                <a:gd name="T47" fmla="*/ 11 h 36"/>
                <a:gd name="T48" fmla="*/ 43 w 53"/>
                <a:gd name="T49" fmla="*/ 8 h 36"/>
                <a:gd name="T50" fmla="*/ 43 w 53"/>
                <a:gd name="T51" fmla="*/ 8 h 36"/>
                <a:gd name="T52" fmla="*/ 6 w 53"/>
                <a:gd name="T53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36">
                  <a:moveTo>
                    <a:pt x="23" y="36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16" y="36"/>
                    <a:pt x="10" y="34"/>
                    <a:pt x="6" y="29"/>
                  </a:cubicBezTo>
                  <a:cubicBezTo>
                    <a:pt x="2" y="25"/>
                    <a:pt x="0" y="20"/>
                    <a:pt x="1" y="1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6" y="1"/>
                    <a:pt x="30" y="0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6" y="4"/>
                    <a:pt x="53" y="6"/>
                    <a:pt x="53" y="1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20"/>
                    <a:pt x="51" y="25"/>
                    <a:pt x="48" y="29"/>
                  </a:cubicBezTo>
                  <a:cubicBezTo>
                    <a:pt x="44" y="33"/>
                    <a:pt x="38" y="36"/>
                    <a:pt x="31" y="36"/>
                  </a:cubicBezTo>
                  <a:cubicBezTo>
                    <a:pt x="23" y="36"/>
                    <a:pt x="23" y="36"/>
                    <a:pt x="23" y="36"/>
                  </a:cubicBezTo>
                  <a:moveTo>
                    <a:pt x="6" y="9"/>
                  </a:moveTo>
                  <a:cubicBezTo>
                    <a:pt x="6" y="10"/>
                    <a:pt x="6" y="10"/>
                    <a:pt x="6" y="11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9"/>
                    <a:pt x="7" y="23"/>
                    <a:pt x="10" y="26"/>
                  </a:cubicBezTo>
                  <a:cubicBezTo>
                    <a:pt x="13" y="29"/>
                    <a:pt x="18" y="31"/>
                    <a:pt x="23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6" y="31"/>
                    <a:pt x="41" y="29"/>
                    <a:pt x="44" y="25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7" y="10"/>
                    <a:pt x="44" y="9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1" y="5"/>
                    <a:pt x="18" y="6"/>
                    <a:pt x="6" y="9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6" name="Freeform 749">
              <a:extLst>
                <a:ext uri="{FF2B5EF4-FFF2-40B4-BE49-F238E27FC236}">
                  <a16:creationId xmlns:a16="http://schemas.microsoft.com/office/drawing/2014/main" id="{8FA7E07C-DA56-4D6C-8F17-AB39E4C1E1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5668" y="3976591"/>
              <a:ext cx="217637" cy="148546"/>
            </a:xfrm>
            <a:custGeom>
              <a:avLst/>
              <a:gdLst>
                <a:gd name="T0" fmla="*/ 22 w 53"/>
                <a:gd name="T1" fmla="*/ 36 h 36"/>
                <a:gd name="T2" fmla="*/ 22 w 53"/>
                <a:gd name="T3" fmla="*/ 36 h 36"/>
                <a:gd name="T4" fmla="*/ 6 w 53"/>
                <a:gd name="T5" fmla="*/ 29 h 36"/>
                <a:gd name="T6" fmla="*/ 0 w 53"/>
                <a:gd name="T7" fmla="*/ 15 h 36"/>
                <a:gd name="T8" fmla="*/ 0 w 53"/>
                <a:gd name="T9" fmla="*/ 10 h 36"/>
                <a:gd name="T10" fmla="*/ 1 w 53"/>
                <a:gd name="T11" fmla="*/ 7 h 36"/>
                <a:gd name="T12" fmla="*/ 1 w 53"/>
                <a:gd name="T13" fmla="*/ 5 h 36"/>
                <a:gd name="T14" fmla="*/ 3 w 53"/>
                <a:gd name="T15" fmla="*/ 5 h 36"/>
                <a:gd name="T16" fmla="*/ 43 w 53"/>
                <a:gd name="T17" fmla="*/ 3 h 36"/>
                <a:gd name="T18" fmla="*/ 43 w 53"/>
                <a:gd name="T19" fmla="*/ 3 h 36"/>
                <a:gd name="T20" fmla="*/ 52 w 53"/>
                <a:gd name="T21" fmla="*/ 11 h 36"/>
                <a:gd name="T22" fmla="*/ 53 w 53"/>
                <a:gd name="T23" fmla="*/ 15 h 36"/>
                <a:gd name="T24" fmla="*/ 47 w 53"/>
                <a:gd name="T25" fmla="*/ 29 h 36"/>
                <a:gd name="T26" fmla="*/ 31 w 53"/>
                <a:gd name="T27" fmla="*/ 36 h 36"/>
                <a:gd name="T28" fmla="*/ 22 w 53"/>
                <a:gd name="T29" fmla="*/ 36 h 36"/>
                <a:gd name="T30" fmla="*/ 6 w 53"/>
                <a:gd name="T31" fmla="*/ 9 h 36"/>
                <a:gd name="T32" fmla="*/ 6 w 53"/>
                <a:gd name="T33" fmla="*/ 11 h 36"/>
                <a:gd name="T34" fmla="*/ 5 w 53"/>
                <a:gd name="T35" fmla="*/ 15 h 36"/>
                <a:gd name="T36" fmla="*/ 9 w 53"/>
                <a:gd name="T37" fmla="*/ 26 h 36"/>
                <a:gd name="T38" fmla="*/ 22 w 53"/>
                <a:gd name="T39" fmla="*/ 31 h 36"/>
                <a:gd name="T40" fmla="*/ 30 w 53"/>
                <a:gd name="T41" fmla="*/ 31 h 36"/>
                <a:gd name="T42" fmla="*/ 44 w 53"/>
                <a:gd name="T43" fmla="*/ 25 h 36"/>
                <a:gd name="T44" fmla="*/ 47 w 53"/>
                <a:gd name="T45" fmla="*/ 16 h 36"/>
                <a:gd name="T46" fmla="*/ 47 w 53"/>
                <a:gd name="T47" fmla="*/ 11 h 36"/>
                <a:gd name="T48" fmla="*/ 42 w 53"/>
                <a:gd name="T49" fmla="*/ 8 h 36"/>
                <a:gd name="T50" fmla="*/ 42 w 53"/>
                <a:gd name="T51" fmla="*/ 8 h 36"/>
                <a:gd name="T52" fmla="*/ 6 w 53"/>
                <a:gd name="T53" fmla="*/ 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36">
                  <a:moveTo>
                    <a:pt x="22" y="36"/>
                  </a:move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0" y="34"/>
                    <a:pt x="6" y="29"/>
                  </a:cubicBezTo>
                  <a:cubicBezTo>
                    <a:pt x="2" y="25"/>
                    <a:pt x="0" y="20"/>
                    <a:pt x="0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1" y="8"/>
                    <a:pt x="1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16" y="1"/>
                    <a:pt x="30" y="0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6" y="4"/>
                    <a:pt x="52" y="6"/>
                    <a:pt x="52" y="11"/>
                  </a:cubicBezTo>
                  <a:cubicBezTo>
                    <a:pt x="53" y="15"/>
                    <a:pt x="53" y="15"/>
                    <a:pt x="53" y="15"/>
                  </a:cubicBezTo>
                  <a:cubicBezTo>
                    <a:pt x="53" y="20"/>
                    <a:pt x="51" y="25"/>
                    <a:pt x="47" y="29"/>
                  </a:cubicBezTo>
                  <a:cubicBezTo>
                    <a:pt x="43" y="33"/>
                    <a:pt x="37" y="36"/>
                    <a:pt x="31" y="36"/>
                  </a:cubicBezTo>
                  <a:cubicBezTo>
                    <a:pt x="22" y="36"/>
                    <a:pt x="22" y="36"/>
                    <a:pt x="22" y="36"/>
                  </a:cubicBezTo>
                  <a:moveTo>
                    <a:pt x="6" y="9"/>
                  </a:moveTo>
                  <a:cubicBezTo>
                    <a:pt x="6" y="10"/>
                    <a:pt x="6" y="10"/>
                    <a:pt x="6" y="11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9"/>
                    <a:pt x="7" y="23"/>
                    <a:pt x="9" y="26"/>
                  </a:cubicBezTo>
                  <a:cubicBezTo>
                    <a:pt x="13" y="29"/>
                    <a:pt x="17" y="31"/>
                    <a:pt x="22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6" y="31"/>
                    <a:pt x="40" y="29"/>
                    <a:pt x="44" y="25"/>
                  </a:cubicBezTo>
                  <a:cubicBezTo>
                    <a:pt x="46" y="22"/>
                    <a:pt x="48" y="19"/>
                    <a:pt x="47" y="16"/>
                  </a:cubicBezTo>
                  <a:cubicBezTo>
                    <a:pt x="47" y="11"/>
                    <a:pt x="47" y="11"/>
                    <a:pt x="47" y="11"/>
                  </a:cubicBezTo>
                  <a:cubicBezTo>
                    <a:pt x="47" y="10"/>
                    <a:pt x="44" y="9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0" y="5"/>
                    <a:pt x="17" y="6"/>
                    <a:pt x="6" y="9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7" name="Rectangle 750">
              <a:extLst>
                <a:ext uri="{FF2B5EF4-FFF2-40B4-BE49-F238E27FC236}">
                  <a16:creationId xmlns:a16="http://schemas.microsoft.com/office/drawing/2014/main" id="{0CCC9F79-E7BE-471E-A068-7F930C631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940" y="4014591"/>
              <a:ext cx="89819" cy="39727"/>
            </a:xfrm>
            <a:prstGeom prst="rect">
              <a:avLst/>
            </a:pr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8" name="Rectangle 751">
              <a:extLst>
                <a:ext uri="{FF2B5EF4-FFF2-40B4-BE49-F238E27FC236}">
                  <a16:creationId xmlns:a16="http://schemas.microsoft.com/office/drawing/2014/main" id="{946F143C-DEEF-4B0C-886E-0D6C902BE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940" y="4014591"/>
              <a:ext cx="89819" cy="39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89" name="Freeform 752">
              <a:extLst>
                <a:ext uri="{FF2B5EF4-FFF2-40B4-BE49-F238E27FC236}">
                  <a16:creationId xmlns:a16="http://schemas.microsoft.com/office/drawing/2014/main" id="{9AB58752-A6DD-443F-B6B0-11EBB14EC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303" y="4202865"/>
              <a:ext cx="454275" cy="224547"/>
            </a:xfrm>
            <a:custGeom>
              <a:avLst/>
              <a:gdLst>
                <a:gd name="T0" fmla="*/ 81 w 111"/>
                <a:gd name="T1" fmla="*/ 7 h 55"/>
                <a:gd name="T2" fmla="*/ 59 w 111"/>
                <a:gd name="T3" fmla="*/ 0 h 55"/>
                <a:gd name="T4" fmla="*/ 55 w 111"/>
                <a:gd name="T5" fmla="*/ 2 h 55"/>
                <a:gd name="T6" fmla="*/ 52 w 111"/>
                <a:gd name="T7" fmla="*/ 0 h 55"/>
                <a:gd name="T8" fmla="*/ 29 w 111"/>
                <a:gd name="T9" fmla="*/ 7 h 55"/>
                <a:gd name="T10" fmla="*/ 0 w 111"/>
                <a:gd name="T11" fmla="*/ 2 h 55"/>
                <a:gd name="T12" fmla="*/ 54 w 111"/>
                <a:gd name="T13" fmla="*/ 55 h 55"/>
                <a:gd name="T14" fmla="*/ 55 w 111"/>
                <a:gd name="T15" fmla="*/ 55 h 55"/>
                <a:gd name="T16" fmla="*/ 65 w 111"/>
                <a:gd name="T17" fmla="*/ 54 h 55"/>
                <a:gd name="T18" fmla="*/ 111 w 111"/>
                <a:gd name="T19" fmla="*/ 2 h 55"/>
                <a:gd name="T20" fmla="*/ 81 w 111"/>
                <a:gd name="T21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1" h="55">
                  <a:moveTo>
                    <a:pt x="81" y="7"/>
                  </a:moveTo>
                  <a:cubicBezTo>
                    <a:pt x="79" y="3"/>
                    <a:pt x="70" y="0"/>
                    <a:pt x="59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52" y="0"/>
                    <a:pt x="52" y="0"/>
                  </a:cubicBezTo>
                  <a:cubicBezTo>
                    <a:pt x="41" y="0"/>
                    <a:pt x="32" y="3"/>
                    <a:pt x="29" y="7"/>
                  </a:cubicBezTo>
                  <a:cubicBezTo>
                    <a:pt x="13" y="38"/>
                    <a:pt x="7" y="11"/>
                    <a:pt x="0" y="2"/>
                  </a:cubicBezTo>
                  <a:cubicBezTo>
                    <a:pt x="12" y="30"/>
                    <a:pt x="23" y="50"/>
                    <a:pt x="54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85" y="54"/>
                    <a:pt x="99" y="30"/>
                    <a:pt x="111" y="2"/>
                  </a:cubicBezTo>
                  <a:cubicBezTo>
                    <a:pt x="104" y="11"/>
                    <a:pt x="98" y="38"/>
                    <a:pt x="81" y="7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0" name="Freeform 753">
              <a:extLst>
                <a:ext uri="{FF2B5EF4-FFF2-40B4-BE49-F238E27FC236}">
                  <a16:creationId xmlns:a16="http://schemas.microsoft.com/office/drawing/2014/main" id="{906F5209-8439-4E4D-883B-F289CE0CF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9304" y="4254683"/>
              <a:ext cx="110546" cy="38000"/>
            </a:xfrm>
            <a:custGeom>
              <a:avLst/>
              <a:gdLst>
                <a:gd name="T0" fmla="*/ 0 w 27"/>
                <a:gd name="T1" fmla="*/ 0 h 9"/>
                <a:gd name="T2" fmla="*/ 0 w 27"/>
                <a:gd name="T3" fmla="*/ 2 h 9"/>
                <a:gd name="T4" fmla="*/ 9 w 27"/>
                <a:gd name="T5" fmla="*/ 9 h 9"/>
                <a:gd name="T6" fmla="*/ 18 w 27"/>
                <a:gd name="T7" fmla="*/ 9 h 9"/>
                <a:gd name="T8" fmla="*/ 27 w 27"/>
                <a:gd name="T9" fmla="*/ 2 h 9"/>
                <a:gd name="T10" fmla="*/ 26 w 27"/>
                <a:gd name="T11" fmla="*/ 0 h 9"/>
                <a:gd name="T12" fmla="*/ 0 w 27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9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0" y="6"/>
                    <a:pt x="4" y="9"/>
                    <a:pt x="9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3" y="9"/>
                    <a:pt x="27" y="6"/>
                    <a:pt x="27" y="2"/>
                  </a:cubicBezTo>
                  <a:cubicBezTo>
                    <a:pt x="27" y="1"/>
                    <a:pt x="26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1" name="Oval 754">
              <a:extLst>
                <a:ext uri="{FF2B5EF4-FFF2-40B4-BE49-F238E27FC236}">
                  <a16:creationId xmlns:a16="http://schemas.microsoft.com/office/drawing/2014/main" id="{991A8AFE-0087-4A48-BFF7-070E91461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027" y="3187223"/>
              <a:ext cx="1962191" cy="1960464"/>
            </a:xfrm>
            <a:prstGeom prst="ellipse">
              <a:avLst/>
            </a:prstGeom>
            <a:solidFill>
              <a:srgbClr val="CECB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2" name="Freeform 755">
              <a:extLst>
                <a:ext uri="{FF2B5EF4-FFF2-40B4-BE49-F238E27FC236}">
                  <a16:creationId xmlns:a16="http://schemas.microsoft.com/office/drawing/2014/main" id="{A13F71B9-0CBF-4ADE-9EE6-72546388D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4300" y="4415320"/>
              <a:ext cx="1678917" cy="747913"/>
            </a:xfrm>
            <a:custGeom>
              <a:avLst/>
              <a:gdLst>
                <a:gd name="T0" fmla="*/ 205 w 411"/>
                <a:gd name="T1" fmla="*/ 183 h 183"/>
                <a:gd name="T2" fmla="*/ 411 w 411"/>
                <a:gd name="T3" fmla="*/ 154 h 183"/>
                <a:gd name="T4" fmla="*/ 396 w 411"/>
                <a:gd name="T5" fmla="*/ 37 h 183"/>
                <a:gd name="T6" fmla="*/ 336 w 411"/>
                <a:gd name="T7" fmla="*/ 10 h 183"/>
                <a:gd name="T8" fmla="*/ 75 w 411"/>
                <a:gd name="T9" fmla="*/ 10 h 183"/>
                <a:gd name="T10" fmla="*/ 15 w 411"/>
                <a:gd name="T11" fmla="*/ 37 h 183"/>
                <a:gd name="T12" fmla="*/ 0 w 411"/>
                <a:gd name="T13" fmla="*/ 154 h 183"/>
                <a:gd name="T14" fmla="*/ 205 w 411"/>
                <a:gd name="T15" fmla="*/ 18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1" h="183">
                  <a:moveTo>
                    <a:pt x="205" y="183"/>
                  </a:moveTo>
                  <a:cubicBezTo>
                    <a:pt x="279" y="183"/>
                    <a:pt x="349" y="172"/>
                    <a:pt x="411" y="154"/>
                  </a:cubicBezTo>
                  <a:cubicBezTo>
                    <a:pt x="396" y="37"/>
                    <a:pt x="396" y="37"/>
                    <a:pt x="396" y="37"/>
                  </a:cubicBezTo>
                  <a:cubicBezTo>
                    <a:pt x="394" y="23"/>
                    <a:pt x="368" y="13"/>
                    <a:pt x="336" y="10"/>
                  </a:cubicBezTo>
                  <a:cubicBezTo>
                    <a:pt x="249" y="0"/>
                    <a:pt x="162" y="0"/>
                    <a:pt x="75" y="10"/>
                  </a:cubicBezTo>
                  <a:cubicBezTo>
                    <a:pt x="43" y="13"/>
                    <a:pt x="17" y="23"/>
                    <a:pt x="15" y="37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62" y="172"/>
                    <a:pt x="132" y="183"/>
                    <a:pt x="205" y="183"/>
                  </a:cubicBezTo>
                </a:path>
              </a:pathLst>
            </a:custGeom>
            <a:solidFill>
              <a:srgbClr val="5BBE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3" name="Freeform 756">
              <a:extLst>
                <a:ext uri="{FF2B5EF4-FFF2-40B4-BE49-F238E27FC236}">
                  <a16:creationId xmlns:a16="http://schemas.microsoft.com/office/drawing/2014/main" id="{74024B4E-D8D7-4100-A213-BAE46591E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7213" y="4427411"/>
              <a:ext cx="1026005" cy="699549"/>
            </a:xfrm>
            <a:custGeom>
              <a:avLst/>
              <a:gdLst>
                <a:gd name="T0" fmla="*/ 251 w 251"/>
                <a:gd name="T1" fmla="*/ 151 h 171"/>
                <a:gd name="T2" fmla="*/ 236 w 251"/>
                <a:gd name="T3" fmla="*/ 34 h 171"/>
                <a:gd name="T4" fmla="*/ 176 w 251"/>
                <a:gd name="T5" fmla="*/ 7 h 171"/>
                <a:gd name="T6" fmla="*/ 41 w 251"/>
                <a:gd name="T7" fmla="*/ 0 h 171"/>
                <a:gd name="T8" fmla="*/ 0 w 251"/>
                <a:gd name="T9" fmla="*/ 58 h 171"/>
                <a:gd name="T10" fmla="*/ 161 w 251"/>
                <a:gd name="T11" fmla="*/ 171 h 171"/>
                <a:gd name="T12" fmla="*/ 251 w 251"/>
                <a:gd name="T13" fmla="*/ 15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171">
                  <a:moveTo>
                    <a:pt x="251" y="151"/>
                  </a:moveTo>
                  <a:cubicBezTo>
                    <a:pt x="236" y="34"/>
                    <a:pt x="236" y="34"/>
                    <a:pt x="236" y="34"/>
                  </a:cubicBezTo>
                  <a:cubicBezTo>
                    <a:pt x="234" y="20"/>
                    <a:pt x="208" y="10"/>
                    <a:pt x="176" y="7"/>
                  </a:cubicBezTo>
                  <a:cubicBezTo>
                    <a:pt x="131" y="2"/>
                    <a:pt x="86" y="0"/>
                    <a:pt x="41" y="0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61" y="171"/>
                    <a:pt x="161" y="171"/>
                    <a:pt x="161" y="171"/>
                  </a:cubicBezTo>
                  <a:cubicBezTo>
                    <a:pt x="193" y="166"/>
                    <a:pt x="223" y="159"/>
                    <a:pt x="251" y="151"/>
                  </a:cubicBezTo>
                </a:path>
              </a:pathLst>
            </a:custGeom>
            <a:solidFill>
              <a:srgbClr val="5691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4" name="Freeform 757">
              <a:extLst>
                <a:ext uri="{FF2B5EF4-FFF2-40B4-BE49-F238E27FC236}">
                  <a16:creationId xmlns:a16="http://schemas.microsoft.com/office/drawing/2014/main" id="{BC7568AC-8968-4A12-8D1F-AC832BFCCC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3939" y="4164865"/>
              <a:ext cx="526821" cy="556185"/>
            </a:xfrm>
            <a:custGeom>
              <a:avLst/>
              <a:gdLst>
                <a:gd name="T0" fmla="*/ 125 w 129"/>
                <a:gd name="T1" fmla="*/ 91 h 136"/>
                <a:gd name="T2" fmla="*/ 65 w 129"/>
                <a:gd name="T3" fmla="*/ 136 h 136"/>
                <a:gd name="T4" fmla="*/ 5 w 129"/>
                <a:gd name="T5" fmla="*/ 91 h 136"/>
                <a:gd name="T6" fmla="*/ 2 w 129"/>
                <a:gd name="T7" fmla="*/ 51 h 136"/>
                <a:gd name="T8" fmla="*/ 65 w 129"/>
                <a:gd name="T9" fmla="*/ 0 h 136"/>
                <a:gd name="T10" fmla="*/ 128 w 129"/>
                <a:gd name="T11" fmla="*/ 51 h 136"/>
                <a:gd name="T12" fmla="*/ 125 w 129"/>
                <a:gd name="T13" fmla="*/ 91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36">
                  <a:moveTo>
                    <a:pt x="125" y="91"/>
                  </a:moveTo>
                  <a:cubicBezTo>
                    <a:pt x="123" y="118"/>
                    <a:pt x="96" y="136"/>
                    <a:pt x="65" y="136"/>
                  </a:cubicBezTo>
                  <a:cubicBezTo>
                    <a:pt x="33" y="136"/>
                    <a:pt x="6" y="118"/>
                    <a:pt x="5" y="91"/>
                  </a:cubicBezTo>
                  <a:cubicBezTo>
                    <a:pt x="4" y="78"/>
                    <a:pt x="3" y="64"/>
                    <a:pt x="2" y="51"/>
                  </a:cubicBezTo>
                  <a:cubicBezTo>
                    <a:pt x="0" y="25"/>
                    <a:pt x="28" y="0"/>
                    <a:pt x="65" y="0"/>
                  </a:cubicBezTo>
                  <a:cubicBezTo>
                    <a:pt x="101" y="0"/>
                    <a:pt x="129" y="25"/>
                    <a:pt x="128" y="51"/>
                  </a:cubicBezTo>
                  <a:cubicBezTo>
                    <a:pt x="127" y="64"/>
                    <a:pt x="126" y="78"/>
                    <a:pt x="125" y="91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5" name="Freeform 758">
              <a:extLst>
                <a:ext uri="{FF2B5EF4-FFF2-40B4-BE49-F238E27FC236}">
                  <a16:creationId xmlns:a16="http://schemas.microsoft.com/office/drawing/2014/main" id="{82B6D235-6A75-4A34-94D5-7D474052B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031" y="4176956"/>
              <a:ext cx="278092" cy="544094"/>
            </a:xfrm>
            <a:custGeom>
              <a:avLst/>
              <a:gdLst>
                <a:gd name="T0" fmla="*/ 26 w 68"/>
                <a:gd name="T1" fmla="*/ 0 h 133"/>
                <a:gd name="T2" fmla="*/ 1 w 68"/>
                <a:gd name="T3" fmla="*/ 64 h 133"/>
                <a:gd name="T4" fmla="*/ 1 w 68"/>
                <a:gd name="T5" fmla="*/ 120 h 133"/>
                <a:gd name="T6" fmla="*/ 2 w 68"/>
                <a:gd name="T7" fmla="*/ 133 h 133"/>
                <a:gd name="T8" fmla="*/ 6 w 68"/>
                <a:gd name="T9" fmla="*/ 133 h 133"/>
                <a:gd name="T10" fmla="*/ 66 w 68"/>
                <a:gd name="T11" fmla="*/ 88 h 133"/>
                <a:gd name="T12" fmla="*/ 67 w 68"/>
                <a:gd name="T13" fmla="*/ 67 h 133"/>
                <a:gd name="T14" fmla="*/ 63 w 68"/>
                <a:gd name="T15" fmla="*/ 25 h 133"/>
                <a:gd name="T16" fmla="*/ 26 w 68"/>
                <a:gd name="T1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133">
                  <a:moveTo>
                    <a:pt x="26" y="0"/>
                  </a:moveTo>
                  <a:cubicBezTo>
                    <a:pt x="11" y="7"/>
                    <a:pt x="0" y="33"/>
                    <a:pt x="1" y="64"/>
                  </a:cubicBezTo>
                  <a:cubicBezTo>
                    <a:pt x="1" y="82"/>
                    <a:pt x="1" y="101"/>
                    <a:pt x="1" y="120"/>
                  </a:cubicBezTo>
                  <a:cubicBezTo>
                    <a:pt x="1" y="124"/>
                    <a:pt x="1" y="129"/>
                    <a:pt x="2" y="133"/>
                  </a:cubicBezTo>
                  <a:cubicBezTo>
                    <a:pt x="3" y="133"/>
                    <a:pt x="4" y="133"/>
                    <a:pt x="6" y="133"/>
                  </a:cubicBezTo>
                  <a:cubicBezTo>
                    <a:pt x="37" y="133"/>
                    <a:pt x="64" y="115"/>
                    <a:pt x="66" y="88"/>
                  </a:cubicBezTo>
                  <a:cubicBezTo>
                    <a:pt x="66" y="81"/>
                    <a:pt x="67" y="74"/>
                    <a:pt x="67" y="67"/>
                  </a:cubicBezTo>
                  <a:cubicBezTo>
                    <a:pt x="68" y="51"/>
                    <a:pt x="67" y="37"/>
                    <a:pt x="63" y="25"/>
                  </a:cubicBezTo>
                  <a:cubicBezTo>
                    <a:pt x="55" y="14"/>
                    <a:pt x="43" y="4"/>
                    <a:pt x="26" y="0"/>
                  </a:cubicBezTo>
                </a:path>
              </a:pathLst>
            </a:custGeom>
            <a:solidFill>
              <a:srgbClr val="C1B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6" name="Freeform 759">
              <a:extLst>
                <a:ext uri="{FF2B5EF4-FFF2-40B4-BE49-F238E27FC236}">
                  <a16:creationId xmlns:a16="http://schemas.microsoft.com/office/drawing/2014/main" id="{3B6DAAD4-5E1F-45B4-BE01-5513B33C0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212" y="3593134"/>
              <a:ext cx="682276" cy="972459"/>
            </a:xfrm>
            <a:custGeom>
              <a:avLst/>
              <a:gdLst>
                <a:gd name="T0" fmla="*/ 84 w 167"/>
                <a:gd name="T1" fmla="*/ 2 h 238"/>
                <a:gd name="T2" fmla="*/ 84 w 167"/>
                <a:gd name="T3" fmla="*/ 2 h 238"/>
                <a:gd name="T4" fmla="*/ 84 w 167"/>
                <a:gd name="T5" fmla="*/ 2 h 238"/>
                <a:gd name="T6" fmla="*/ 4 w 167"/>
                <a:gd name="T7" fmla="*/ 122 h 238"/>
                <a:gd name="T8" fmla="*/ 19 w 167"/>
                <a:gd name="T9" fmla="*/ 191 h 238"/>
                <a:gd name="T10" fmla="*/ 65 w 167"/>
                <a:gd name="T11" fmla="*/ 237 h 238"/>
                <a:gd name="T12" fmla="*/ 84 w 167"/>
                <a:gd name="T13" fmla="*/ 238 h 238"/>
                <a:gd name="T14" fmla="*/ 103 w 167"/>
                <a:gd name="T15" fmla="*/ 237 h 238"/>
                <a:gd name="T16" fmla="*/ 149 w 167"/>
                <a:gd name="T17" fmla="*/ 191 h 238"/>
                <a:gd name="T18" fmla="*/ 164 w 167"/>
                <a:gd name="T19" fmla="*/ 122 h 238"/>
                <a:gd name="T20" fmla="*/ 84 w 167"/>
                <a:gd name="T21" fmla="*/ 2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7" h="238">
                  <a:moveTo>
                    <a:pt x="84" y="2"/>
                  </a:moveTo>
                  <a:cubicBezTo>
                    <a:pt x="84" y="2"/>
                    <a:pt x="84" y="2"/>
                    <a:pt x="84" y="2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17" y="1"/>
                    <a:pt x="0" y="45"/>
                    <a:pt x="4" y="122"/>
                  </a:cubicBezTo>
                  <a:cubicBezTo>
                    <a:pt x="6" y="152"/>
                    <a:pt x="13" y="174"/>
                    <a:pt x="19" y="191"/>
                  </a:cubicBezTo>
                  <a:cubicBezTo>
                    <a:pt x="22" y="197"/>
                    <a:pt x="55" y="237"/>
                    <a:pt x="65" y="237"/>
                  </a:cubicBezTo>
                  <a:cubicBezTo>
                    <a:pt x="70" y="237"/>
                    <a:pt x="78" y="238"/>
                    <a:pt x="84" y="238"/>
                  </a:cubicBezTo>
                  <a:cubicBezTo>
                    <a:pt x="91" y="238"/>
                    <a:pt x="98" y="237"/>
                    <a:pt x="103" y="237"/>
                  </a:cubicBezTo>
                  <a:cubicBezTo>
                    <a:pt x="113" y="237"/>
                    <a:pt x="146" y="197"/>
                    <a:pt x="149" y="191"/>
                  </a:cubicBezTo>
                  <a:cubicBezTo>
                    <a:pt x="155" y="174"/>
                    <a:pt x="162" y="152"/>
                    <a:pt x="164" y="122"/>
                  </a:cubicBezTo>
                  <a:cubicBezTo>
                    <a:pt x="167" y="47"/>
                    <a:pt x="145" y="0"/>
                    <a:pt x="84" y="2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7" name="Freeform 760">
              <a:extLst>
                <a:ext uri="{FF2B5EF4-FFF2-40B4-BE49-F238E27FC236}">
                  <a16:creationId xmlns:a16="http://schemas.microsoft.com/office/drawing/2014/main" id="{CF5788EB-479B-4026-90B6-463154663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666" y="3961045"/>
              <a:ext cx="95000" cy="286729"/>
            </a:xfrm>
            <a:custGeom>
              <a:avLst/>
              <a:gdLst>
                <a:gd name="T0" fmla="*/ 23 w 23"/>
                <a:gd name="T1" fmla="*/ 53 h 70"/>
                <a:gd name="T2" fmla="*/ 13 w 23"/>
                <a:gd name="T3" fmla="*/ 69 h 70"/>
                <a:gd name="T4" fmla="*/ 2 w 23"/>
                <a:gd name="T5" fmla="*/ 56 h 70"/>
                <a:gd name="T6" fmla="*/ 0 w 23"/>
                <a:gd name="T7" fmla="*/ 17 h 70"/>
                <a:gd name="T8" fmla="*/ 10 w 23"/>
                <a:gd name="T9" fmla="*/ 1 h 70"/>
                <a:gd name="T10" fmla="*/ 21 w 23"/>
                <a:gd name="T11" fmla="*/ 14 h 70"/>
                <a:gd name="T12" fmla="*/ 23 w 23"/>
                <a:gd name="T13" fmla="*/ 5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0">
                  <a:moveTo>
                    <a:pt x="23" y="53"/>
                  </a:moveTo>
                  <a:cubicBezTo>
                    <a:pt x="23" y="61"/>
                    <a:pt x="19" y="68"/>
                    <a:pt x="13" y="69"/>
                  </a:cubicBezTo>
                  <a:cubicBezTo>
                    <a:pt x="8" y="70"/>
                    <a:pt x="3" y="64"/>
                    <a:pt x="2" y="56"/>
                  </a:cubicBezTo>
                  <a:cubicBezTo>
                    <a:pt x="2" y="43"/>
                    <a:pt x="1" y="30"/>
                    <a:pt x="0" y="17"/>
                  </a:cubicBezTo>
                  <a:cubicBezTo>
                    <a:pt x="0" y="9"/>
                    <a:pt x="4" y="2"/>
                    <a:pt x="10" y="1"/>
                  </a:cubicBezTo>
                  <a:cubicBezTo>
                    <a:pt x="16" y="0"/>
                    <a:pt x="21" y="6"/>
                    <a:pt x="21" y="14"/>
                  </a:cubicBezTo>
                  <a:cubicBezTo>
                    <a:pt x="22" y="27"/>
                    <a:pt x="22" y="40"/>
                    <a:pt x="23" y="53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8" name="Freeform 761">
              <a:extLst>
                <a:ext uri="{FF2B5EF4-FFF2-40B4-BE49-F238E27FC236}">
                  <a16:creationId xmlns:a16="http://schemas.microsoft.com/office/drawing/2014/main" id="{2EE1C350-1205-407E-A0EB-78DD831F1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6578" y="3961045"/>
              <a:ext cx="93273" cy="286729"/>
            </a:xfrm>
            <a:custGeom>
              <a:avLst/>
              <a:gdLst>
                <a:gd name="T0" fmla="*/ 21 w 23"/>
                <a:gd name="T1" fmla="*/ 56 h 70"/>
                <a:gd name="T2" fmla="*/ 10 w 23"/>
                <a:gd name="T3" fmla="*/ 69 h 70"/>
                <a:gd name="T4" fmla="*/ 0 w 23"/>
                <a:gd name="T5" fmla="*/ 53 h 70"/>
                <a:gd name="T6" fmla="*/ 2 w 23"/>
                <a:gd name="T7" fmla="*/ 14 h 70"/>
                <a:gd name="T8" fmla="*/ 13 w 23"/>
                <a:gd name="T9" fmla="*/ 1 h 70"/>
                <a:gd name="T10" fmla="*/ 23 w 23"/>
                <a:gd name="T11" fmla="*/ 17 h 70"/>
                <a:gd name="T12" fmla="*/ 21 w 23"/>
                <a:gd name="T1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0">
                  <a:moveTo>
                    <a:pt x="21" y="56"/>
                  </a:moveTo>
                  <a:cubicBezTo>
                    <a:pt x="20" y="64"/>
                    <a:pt x="15" y="70"/>
                    <a:pt x="10" y="69"/>
                  </a:cubicBezTo>
                  <a:cubicBezTo>
                    <a:pt x="4" y="68"/>
                    <a:pt x="0" y="61"/>
                    <a:pt x="0" y="53"/>
                  </a:cubicBezTo>
                  <a:cubicBezTo>
                    <a:pt x="1" y="40"/>
                    <a:pt x="1" y="27"/>
                    <a:pt x="2" y="14"/>
                  </a:cubicBezTo>
                  <a:cubicBezTo>
                    <a:pt x="2" y="6"/>
                    <a:pt x="7" y="0"/>
                    <a:pt x="13" y="1"/>
                  </a:cubicBezTo>
                  <a:cubicBezTo>
                    <a:pt x="19" y="2"/>
                    <a:pt x="23" y="9"/>
                    <a:pt x="23" y="17"/>
                  </a:cubicBezTo>
                  <a:cubicBezTo>
                    <a:pt x="22" y="30"/>
                    <a:pt x="21" y="43"/>
                    <a:pt x="21" y="56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299" name="Freeform 762">
              <a:extLst>
                <a:ext uri="{FF2B5EF4-FFF2-40B4-BE49-F238E27FC236}">
                  <a16:creationId xmlns:a16="http://schemas.microsoft.com/office/drawing/2014/main" id="{EF27773A-5EE4-4BAE-94B0-5AF34586D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4576" y="3686408"/>
              <a:ext cx="580366" cy="789368"/>
            </a:xfrm>
            <a:custGeom>
              <a:avLst/>
              <a:gdLst>
                <a:gd name="T0" fmla="*/ 136 w 142"/>
                <a:gd name="T1" fmla="*/ 84 h 193"/>
                <a:gd name="T2" fmla="*/ 139 w 142"/>
                <a:gd name="T3" fmla="*/ 17 h 193"/>
                <a:gd name="T4" fmla="*/ 80 w 142"/>
                <a:gd name="T5" fmla="*/ 1 h 193"/>
                <a:gd name="T6" fmla="*/ 71 w 142"/>
                <a:gd name="T7" fmla="*/ 3 h 193"/>
                <a:gd name="T8" fmla="*/ 62 w 142"/>
                <a:gd name="T9" fmla="*/ 1 h 193"/>
                <a:gd name="T10" fmla="*/ 4 w 142"/>
                <a:gd name="T11" fmla="*/ 17 h 193"/>
                <a:gd name="T12" fmla="*/ 7 w 142"/>
                <a:gd name="T13" fmla="*/ 84 h 193"/>
                <a:gd name="T14" fmla="*/ 12 w 142"/>
                <a:gd name="T15" fmla="*/ 159 h 193"/>
                <a:gd name="T16" fmla="*/ 70 w 142"/>
                <a:gd name="T17" fmla="*/ 193 h 193"/>
                <a:gd name="T18" fmla="*/ 71 w 142"/>
                <a:gd name="T19" fmla="*/ 193 h 193"/>
                <a:gd name="T20" fmla="*/ 73 w 142"/>
                <a:gd name="T21" fmla="*/ 193 h 193"/>
                <a:gd name="T22" fmla="*/ 130 w 142"/>
                <a:gd name="T23" fmla="*/ 159 h 193"/>
                <a:gd name="T24" fmla="*/ 136 w 142"/>
                <a:gd name="T25" fmla="*/ 8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2" h="193">
                  <a:moveTo>
                    <a:pt x="136" y="84"/>
                  </a:moveTo>
                  <a:cubicBezTo>
                    <a:pt x="134" y="49"/>
                    <a:pt x="139" y="17"/>
                    <a:pt x="139" y="17"/>
                  </a:cubicBezTo>
                  <a:cubicBezTo>
                    <a:pt x="139" y="17"/>
                    <a:pt x="106" y="0"/>
                    <a:pt x="80" y="1"/>
                  </a:cubicBezTo>
                  <a:cubicBezTo>
                    <a:pt x="77" y="1"/>
                    <a:pt x="74" y="2"/>
                    <a:pt x="71" y="3"/>
                  </a:cubicBezTo>
                  <a:cubicBezTo>
                    <a:pt x="68" y="2"/>
                    <a:pt x="65" y="1"/>
                    <a:pt x="62" y="1"/>
                  </a:cubicBezTo>
                  <a:cubicBezTo>
                    <a:pt x="36" y="0"/>
                    <a:pt x="3" y="17"/>
                    <a:pt x="4" y="17"/>
                  </a:cubicBezTo>
                  <a:cubicBezTo>
                    <a:pt x="4" y="17"/>
                    <a:pt x="8" y="49"/>
                    <a:pt x="7" y="84"/>
                  </a:cubicBezTo>
                  <a:cubicBezTo>
                    <a:pt x="5" y="119"/>
                    <a:pt x="0" y="150"/>
                    <a:pt x="12" y="159"/>
                  </a:cubicBezTo>
                  <a:cubicBezTo>
                    <a:pt x="24" y="169"/>
                    <a:pt x="43" y="192"/>
                    <a:pt x="70" y="193"/>
                  </a:cubicBezTo>
                  <a:cubicBezTo>
                    <a:pt x="70" y="193"/>
                    <a:pt x="71" y="193"/>
                    <a:pt x="71" y="193"/>
                  </a:cubicBezTo>
                  <a:cubicBezTo>
                    <a:pt x="72" y="193"/>
                    <a:pt x="72" y="193"/>
                    <a:pt x="73" y="193"/>
                  </a:cubicBezTo>
                  <a:cubicBezTo>
                    <a:pt x="99" y="192"/>
                    <a:pt x="119" y="169"/>
                    <a:pt x="130" y="159"/>
                  </a:cubicBezTo>
                  <a:cubicBezTo>
                    <a:pt x="142" y="150"/>
                    <a:pt x="137" y="119"/>
                    <a:pt x="136" y="84"/>
                  </a:cubicBezTo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0" name="Freeform 763">
              <a:extLst>
                <a:ext uri="{FF2B5EF4-FFF2-40B4-BE49-F238E27FC236}">
                  <a16:creationId xmlns:a16="http://schemas.microsoft.com/office/drawing/2014/main" id="{6BF377B1-8339-4CA7-94EF-44ECE7663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3395" y="3686408"/>
              <a:ext cx="310911" cy="789368"/>
            </a:xfrm>
            <a:custGeom>
              <a:avLst/>
              <a:gdLst>
                <a:gd name="T0" fmla="*/ 72 w 76"/>
                <a:gd name="T1" fmla="*/ 17 h 193"/>
                <a:gd name="T2" fmla="*/ 8 w 76"/>
                <a:gd name="T3" fmla="*/ 1 h 193"/>
                <a:gd name="T4" fmla="*/ 1 w 76"/>
                <a:gd name="T5" fmla="*/ 2 h 193"/>
                <a:gd name="T6" fmla="*/ 0 w 76"/>
                <a:gd name="T7" fmla="*/ 193 h 193"/>
                <a:gd name="T8" fmla="*/ 63 w 76"/>
                <a:gd name="T9" fmla="*/ 159 h 193"/>
                <a:gd name="T10" fmla="*/ 69 w 76"/>
                <a:gd name="T11" fmla="*/ 84 h 193"/>
                <a:gd name="T12" fmla="*/ 72 w 76"/>
                <a:gd name="T13" fmla="*/ 17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193">
                  <a:moveTo>
                    <a:pt x="72" y="17"/>
                  </a:moveTo>
                  <a:cubicBezTo>
                    <a:pt x="73" y="17"/>
                    <a:pt x="36" y="0"/>
                    <a:pt x="8" y="1"/>
                  </a:cubicBezTo>
                  <a:cubicBezTo>
                    <a:pt x="6" y="1"/>
                    <a:pt x="3" y="2"/>
                    <a:pt x="1" y="2"/>
                  </a:cubicBezTo>
                  <a:cubicBezTo>
                    <a:pt x="1" y="66"/>
                    <a:pt x="0" y="129"/>
                    <a:pt x="0" y="193"/>
                  </a:cubicBezTo>
                  <a:cubicBezTo>
                    <a:pt x="29" y="191"/>
                    <a:pt x="50" y="169"/>
                    <a:pt x="63" y="159"/>
                  </a:cubicBezTo>
                  <a:cubicBezTo>
                    <a:pt x="76" y="150"/>
                    <a:pt x="71" y="119"/>
                    <a:pt x="69" y="84"/>
                  </a:cubicBezTo>
                  <a:cubicBezTo>
                    <a:pt x="67" y="49"/>
                    <a:pt x="72" y="17"/>
                    <a:pt x="72" y="17"/>
                  </a:cubicBezTo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1" name="Freeform 764">
              <a:extLst>
                <a:ext uri="{FF2B5EF4-FFF2-40B4-BE49-F238E27FC236}">
                  <a16:creationId xmlns:a16="http://schemas.microsoft.com/office/drawing/2014/main" id="{2084581A-910A-4E14-B7BD-CF153DF7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9939" y="3593134"/>
              <a:ext cx="620094" cy="428366"/>
            </a:xfrm>
            <a:custGeom>
              <a:avLst/>
              <a:gdLst>
                <a:gd name="T0" fmla="*/ 17 w 152"/>
                <a:gd name="T1" fmla="*/ 105 h 105"/>
                <a:gd name="T2" fmla="*/ 6 w 152"/>
                <a:gd name="T3" fmla="*/ 24 h 105"/>
                <a:gd name="T4" fmla="*/ 90 w 152"/>
                <a:gd name="T5" fmla="*/ 1 h 105"/>
                <a:gd name="T6" fmla="*/ 141 w 152"/>
                <a:gd name="T7" fmla="*/ 9 h 105"/>
                <a:gd name="T8" fmla="*/ 97 w 152"/>
                <a:gd name="T9" fmla="*/ 56 h 105"/>
                <a:gd name="T10" fmla="*/ 101 w 152"/>
                <a:gd name="T11" fmla="*/ 44 h 105"/>
                <a:gd name="T12" fmla="*/ 88 w 152"/>
                <a:gd name="T13" fmla="*/ 54 h 105"/>
                <a:gd name="T14" fmla="*/ 34 w 152"/>
                <a:gd name="T15" fmla="*/ 42 h 105"/>
                <a:gd name="T16" fmla="*/ 35 w 152"/>
                <a:gd name="T17" fmla="*/ 71 h 105"/>
                <a:gd name="T18" fmla="*/ 25 w 152"/>
                <a:gd name="T19" fmla="*/ 86 h 105"/>
                <a:gd name="T20" fmla="*/ 22 w 152"/>
                <a:gd name="T21" fmla="*/ 105 h 105"/>
                <a:gd name="T22" fmla="*/ 17 w 152"/>
                <a:gd name="T2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2" h="105">
                  <a:moveTo>
                    <a:pt x="17" y="105"/>
                  </a:moveTo>
                  <a:cubicBezTo>
                    <a:pt x="17" y="105"/>
                    <a:pt x="11" y="32"/>
                    <a:pt x="6" y="24"/>
                  </a:cubicBezTo>
                  <a:cubicBezTo>
                    <a:pt x="0" y="16"/>
                    <a:pt x="70" y="1"/>
                    <a:pt x="90" y="1"/>
                  </a:cubicBezTo>
                  <a:cubicBezTo>
                    <a:pt x="111" y="0"/>
                    <a:pt x="129" y="6"/>
                    <a:pt x="141" y="9"/>
                  </a:cubicBezTo>
                  <a:cubicBezTo>
                    <a:pt x="152" y="11"/>
                    <a:pt x="96" y="56"/>
                    <a:pt x="97" y="56"/>
                  </a:cubicBezTo>
                  <a:cubicBezTo>
                    <a:pt x="98" y="52"/>
                    <a:pt x="99" y="48"/>
                    <a:pt x="101" y="44"/>
                  </a:cubicBezTo>
                  <a:cubicBezTo>
                    <a:pt x="96" y="48"/>
                    <a:pt x="92" y="51"/>
                    <a:pt x="88" y="54"/>
                  </a:cubicBezTo>
                  <a:cubicBezTo>
                    <a:pt x="70" y="50"/>
                    <a:pt x="52" y="46"/>
                    <a:pt x="34" y="42"/>
                  </a:cubicBezTo>
                  <a:cubicBezTo>
                    <a:pt x="35" y="52"/>
                    <a:pt x="35" y="61"/>
                    <a:pt x="35" y="71"/>
                  </a:cubicBezTo>
                  <a:cubicBezTo>
                    <a:pt x="31" y="76"/>
                    <a:pt x="28" y="81"/>
                    <a:pt x="25" y="86"/>
                  </a:cubicBezTo>
                  <a:cubicBezTo>
                    <a:pt x="24" y="92"/>
                    <a:pt x="23" y="99"/>
                    <a:pt x="22" y="105"/>
                  </a:cubicBezTo>
                  <a:cubicBezTo>
                    <a:pt x="21" y="105"/>
                    <a:pt x="19" y="105"/>
                    <a:pt x="17" y="105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2" name="Freeform 765">
              <a:extLst>
                <a:ext uri="{FF2B5EF4-FFF2-40B4-BE49-F238E27FC236}">
                  <a16:creationId xmlns:a16="http://schemas.microsoft.com/office/drawing/2014/main" id="{2E1CE111-09C3-42B9-9F28-945081CB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394" y="3593134"/>
              <a:ext cx="587276" cy="428366"/>
            </a:xfrm>
            <a:custGeom>
              <a:avLst/>
              <a:gdLst>
                <a:gd name="T0" fmla="*/ 129 w 144"/>
                <a:gd name="T1" fmla="*/ 105 h 105"/>
                <a:gd name="T2" fmla="*/ 141 w 144"/>
                <a:gd name="T3" fmla="*/ 24 h 105"/>
                <a:gd name="T4" fmla="*/ 56 w 144"/>
                <a:gd name="T5" fmla="*/ 1 h 105"/>
                <a:gd name="T6" fmla="*/ 7 w 144"/>
                <a:gd name="T7" fmla="*/ 9 h 105"/>
                <a:gd name="T8" fmla="*/ 86 w 144"/>
                <a:gd name="T9" fmla="*/ 19 h 105"/>
                <a:gd name="T10" fmla="*/ 67 w 144"/>
                <a:gd name="T11" fmla="*/ 54 h 105"/>
                <a:gd name="T12" fmla="*/ 112 w 144"/>
                <a:gd name="T13" fmla="*/ 42 h 105"/>
                <a:gd name="T14" fmla="*/ 112 w 144"/>
                <a:gd name="T15" fmla="*/ 71 h 105"/>
                <a:gd name="T16" fmla="*/ 122 w 144"/>
                <a:gd name="T17" fmla="*/ 86 h 105"/>
                <a:gd name="T18" fmla="*/ 124 w 144"/>
                <a:gd name="T19" fmla="*/ 105 h 105"/>
                <a:gd name="T20" fmla="*/ 129 w 144"/>
                <a:gd name="T21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105">
                  <a:moveTo>
                    <a:pt x="129" y="105"/>
                  </a:moveTo>
                  <a:cubicBezTo>
                    <a:pt x="129" y="105"/>
                    <a:pt x="138" y="32"/>
                    <a:pt x="141" y="24"/>
                  </a:cubicBezTo>
                  <a:cubicBezTo>
                    <a:pt x="144" y="15"/>
                    <a:pt x="77" y="1"/>
                    <a:pt x="56" y="1"/>
                  </a:cubicBezTo>
                  <a:cubicBezTo>
                    <a:pt x="36" y="0"/>
                    <a:pt x="19" y="6"/>
                    <a:pt x="7" y="9"/>
                  </a:cubicBezTo>
                  <a:cubicBezTo>
                    <a:pt x="0" y="10"/>
                    <a:pt x="67" y="7"/>
                    <a:pt x="86" y="19"/>
                  </a:cubicBezTo>
                  <a:cubicBezTo>
                    <a:pt x="93" y="23"/>
                    <a:pt x="67" y="54"/>
                    <a:pt x="67" y="54"/>
                  </a:cubicBezTo>
                  <a:cubicBezTo>
                    <a:pt x="82" y="50"/>
                    <a:pt x="97" y="46"/>
                    <a:pt x="112" y="42"/>
                  </a:cubicBezTo>
                  <a:cubicBezTo>
                    <a:pt x="112" y="52"/>
                    <a:pt x="112" y="61"/>
                    <a:pt x="112" y="71"/>
                  </a:cubicBezTo>
                  <a:cubicBezTo>
                    <a:pt x="115" y="76"/>
                    <a:pt x="119" y="81"/>
                    <a:pt x="122" y="86"/>
                  </a:cubicBezTo>
                  <a:cubicBezTo>
                    <a:pt x="123" y="92"/>
                    <a:pt x="124" y="99"/>
                    <a:pt x="124" y="105"/>
                  </a:cubicBezTo>
                  <a:cubicBezTo>
                    <a:pt x="126" y="105"/>
                    <a:pt x="128" y="105"/>
                    <a:pt x="129" y="105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3" name="Freeform 766">
              <a:extLst>
                <a:ext uri="{FF2B5EF4-FFF2-40B4-BE49-F238E27FC236}">
                  <a16:creationId xmlns:a16="http://schemas.microsoft.com/office/drawing/2014/main" id="{14990DBA-2BFE-4DC9-BDBD-AB6C680184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2485" y="3969682"/>
              <a:ext cx="278092" cy="191728"/>
            </a:xfrm>
            <a:custGeom>
              <a:avLst/>
              <a:gdLst>
                <a:gd name="T0" fmla="*/ 28 w 68"/>
                <a:gd name="T1" fmla="*/ 47 h 47"/>
                <a:gd name="T2" fmla="*/ 28 w 68"/>
                <a:gd name="T3" fmla="*/ 47 h 47"/>
                <a:gd name="T4" fmla="*/ 7 w 68"/>
                <a:gd name="T5" fmla="*/ 38 h 47"/>
                <a:gd name="T6" fmla="*/ 0 w 68"/>
                <a:gd name="T7" fmla="*/ 19 h 47"/>
                <a:gd name="T8" fmla="*/ 0 w 68"/>
                <a:gd name="T9" fmla="*/ 13 h 47"/>
                <a:gd name="T10" fmla="*/ 1 w 68"/>
                <a:gd name="T11" fmla="*/ 9 h 47"/>
                <a:gd name="T12" fmla="*/ 1 w 68"/>
                <a:gd name="T13" fmla="*/ 7 h 47"/>
                <a:gd name="T14" fmla="*/ 3 w 68"/>
                <a:gd name="T15" fmla="*/ 6 h 47"/>
                <a:gd name="T16" fmla="*/ 56 w 68"/>
                <a:gd name="T17" fmla="*/ 4 h 47"/>
                <a:gd name="T18" fmla="*/ 56 w 68"/>
                <a:gd name="T19" fmla="*/ 4 h 47"/>
                <a:gd name="T20" fmla="*/ 67 w 68"/>
                <a:gd name="T21" fmla="*/ 14 h 47"/>
                <a:gd name="T22" fmla="*/ 67 w 68"/>
                <a:gd name="T23" fmla="*/ 20 h 47"/>
                <a:gd name="T24" fmla="*/ 61 w 68"/>
                <a:gd name="T25" fmla="*/ 37 h 47"/>
                <a:gd name="T26" fmla="*/ 39 w 68"/>
                <a:gd name="T27" fmla="*/ 47 h 47"/>
                <a:gd name="T28" fmla="*/ 28 w 68"/>
                <a:gd name="T29" fmla="*/ 47 h 47"/>
                <a:gd name="T30" fmla="*/ 7 w 68"/>
                <a:gd name="T31" fmla="*/ 12 h 47"/>
                <a:gd name="T32" fmla="*/ 7 w 68"/>
                <a:gd name="T33" fmla="*/ 14 h 47"/>
                <a:gd name="T34" fmla="*/ 7 w 68"/>
                <a:gd name="T35" fmla="*/ 20 h 47"/>
                <a:gd name="T36" fmla="*/ 12 w 68"/>
                <a:gd name="T37" fmla="*/ 33 h 47"/>
                <a:gd name="T38" fmla="*/ 28 w 68"/>
                <a:gd name="T39" fmla="*/ 40 h 47"/>
                <a:gd name="T40" fmla="*/ 39 w 68"/>
                <a:gd name="T41" fmla="*/ 40 h 47"/>
                <a:gd name="T42" fmla="*/ 56 w 68"/>
                <a:gd name="T43" fmla="*/ 33 h 47"/>
                <a:gd name="T44" fmla="*/ 61 w 68"/>
                <a:gd name="T45" fmla="*/ 20 h 47"/>
                <a:gd name="T46" fmla="*/ 61 w 68"/>
                <a:gd name="T47" fmla="*/ 14 h 47"/>
                <a:gd name="T48" fmla="*/ 55 w 68"/>
                <a:gd name="T49" fmla="*/ 11 h 47"/>
                <a:gd name="T50" fmla="*/ 54 w 68"/>
                <a:gd name="T51" fmla="*/ 11 h 47"/>
                <a:gd name="T52" fmla="*/ 7 w 68"/>
                <a:gd name="T53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47">
                  <a:moveTo>
                    <a:pt x="28" y="47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20" y="47"/>
                    <a:pt x="12" y="44"/>
                    <a:pt x="7" y="38"/>
                  </a:cubicBezTo>
                  <a:cubicBezTo>
                    <a:pt x="2" y="33"/>
                    <a:pt x="0" y="26"/>
                    <a:pt x="0" y="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0" y="1"/>
                    <a:pt x="38" y="0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9" y="5"/>
                    <a:pt x="67" y="8"/>
                    <a:pt x="67" y="14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8" y="26"/>
                    <a:pt x="65" y="32"/>
                    <a:pt x="61" y="37"/>
                  </a:cubicBezTo>
                  <a:cubicBezTo>
                    <a:pt x="56" y="43"/>
                    <a:pt x="48" y="47"/>
                    <a:pt x="39" y="47"/>
                  </a:cubicBezTo>
                  <a:cubicBezTo>
                    <a:pt x="28" y="47"/>
                    <a:pt x="28" y="47"/>
                    <a:pt x="28" y="47"/>
                  </a:cubicBezTo>
                  <a:moveTo>
                    <a:pt x="7" y="12"/>
                  </a:moveTo>
                  <a:cubicBezTo>
                    <a:pt x="7" y="13"/>
                    <a:pt x="7" y="13"/>
                    <a:pt x="7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5"/>
                    <a:pt x="8" y="29"/>
                    <a:pt x="12" y="33"/>
                  </a:cubicBezTo>
                  <a:cubicBezTo>
                    <a:pt x="16" y="38"/>
                    <a:pt x="22" y="40"/>
                    <a:pt x="2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6" y="40"/>
                    <a:pt x="52" y="37"/>
                    <a:pt x="56" y="33"/>
                  </a:cubicBezTo>
                  <a:cubicBezTo>
                    <a:pt x="59" y="29"/>
                    <a:pt x="61" y="24"/>
                    <a:pt x="61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56" y="11"/>
                    <a:pt x="55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39" y="7"/>
                    <a:pt x="22" y="7"/>
                    <a:pt x="7" y="12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4" name="Freeform 767">
              <a:extLst>
                <a:ext uri="{FF2B5EF4-FFF2-40B4-BE49-F238E27FC236}">
                  <a16:creationId xmlns:a16="http://schemas.microsoft.com/office/drawing/2014/main" id="{3BCA1A37-F37B-4B04-BDF0-302D1A3F84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8305" y="3969682"/>
              <a:ext cx="278092" cy="191728"/>
            </a:xfrm>
            <a:custGeom>
              <a:avLst/>
              <a:gdLst>
                <a:gd name="T0" fmla="*/ 28 w 68"/>
                <a:gd name="T1" fmla="*/ 47 h 47"/>
                <a:gd name="T2" fmla="*/ 28 w 68"/>
                <a:gd name="T3" fmla="*/ 47 h 47"/>
                <a:gd name="T4" fmla="*/ 7 w 68"/>
                <a:gd name="T5" fmla="*/ 38 h 47"/>
                <a:gd name="T6" fmla="*/ 0 w 68"/>
                <a:gd name="T7" fmla="*/ 19 h 47"/>
                <a:gd name="T8" fmla="*/ 0 w 68"/>
                <a:gd name="T9" fmla="*/ 13 h 47"/>
                <a:gd name="T10" fmla="*/ 1 w 68"/>
                <a:gd name="T11" fmla="*/ 9 h 47"/>
                <a:gd name="T12" fmla="*/ 1 w 68"/>
                <a:gd name="T13" fmla="*/ 7 h 47"/>
                <a:gd name="T14" fmla="*/ 3 w 68"/>
                <a:gd name="T15" fmla="*/ 6 h 47"/>
                <a:gd name="T16" fmla="*/ 56 w 68"/>
                <a:gd name="T17" fmla="*/ 4 h 47"/>
                <a:gd name="T18" fmla="*/ 56 w 68"/>
                <a:gd name="T19" fmla="*/ 4 h 47"/>
                <a:gd name="T20" fmla="*/ 67 w 68"/>
                <a:gd name="T21" fmla="*/ 14 h 47"/>
                <a:gd name="T22" fmla="*/ 68 w 68"/>
                <a:gd name="T23" fmla="*/ 20 h 47"/>
                <a:gd name="T24" fmla="*/ 61 w 68"/>
                <a:gd name="T25" fmla="*/ 37 h 47"/>
                <a:gd name="T26" fmla="*/ 39 w 68"/>
                <a:gd name="T27" fmla="*/ 47 h 47"/>
                <a:gd name="T28" fmla="*/ 28 w 68"/>
                <a:gd name="T29" fmla="*/ 47 h 47"/>
                <a:gd name="T30" fmla="*/ 7 w 68"/>
                <a:gd name="T31" fmla="*/ 12 h 47"/>
                <a:gd name="T32" fmla="*/ 7 w 68"/>
                <a:gd name="T33" fmla="*/ 14 h 47"/>
                <a:gd name="T34" fmla="*/ 7 w 68"/>
                <a:gd name="T35" fmla="*/ 20 h 47"/>
                <a:gd name="T36" fmla="*/ 12 w 68"/>
                <a:gd name="T37" fmla="*/ 33 h 47"/>
                <a:gd name="T38" fmla="*/ 28 w 68"/>
                <a:gd name="T39" fmla="*/ 40 h 47"/>
                <a:gd name="T40" fmla="*/ 39 w 68"/>
                <a:gd name="T41" fmla="*/ 40 h 47"/>
                <a:gd name="T42" fmla="*/ 56 w 68"/>
                <a:gd name="T43" fmla="*/ 33 h 47"/>
                <a:gd name="T44" fmla="*/ 61 w 68"/>
                <a:gd name="T45" fmla="*/ 20 h 47"/>
                <a:gd name="T46" fmla="*/ 61 w 68"/>
                <a:gd name="T47" fmla="*/ 14 h 47"/>
                <a:gd name="T48" fmla="*/ 55 w 68"/>
                <a:gd name="T49" fmla="*/ 11 h 47"/>
                <a:gd name="T50" fmla="*/ 54 w 68"/>
                <a:gd name="T51" fmla="*/ 11 h 47"/>
                <a:gd name="T52" fmla="*/ 7 w 68"/>
                <a:gd name="T53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8" h="47">
                  <a:moveTo>
                    <a:pt x="28" y="47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20" y="47"/>
                    <a:pt x="12" y="44"/>
                    <a:pt x="7" y="38"/>
                  </a:cubicBezTo>
                  <a:cubicBezTo>
                    <a:pt x="2" y="33"/>
                    <a:pt x="0" y="26"/>
                    <a:pt x="0" y="19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2"/>
                    <a:pt x="1" y="10"/>
                    <a:pt x="1" y="9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0" y="1"/>
                    <a:pt x="38" y="0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9" y="5"/>
                    <a:pt x="67" y="8"/>
                    <a:pt x="67" y="1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8" y="26"/>
                    <a:pt x="66" y="32"/>
                    <a:pt x="61" y="37"/>
                  </a:cubicBezTo>
                  <a:cubicBezTo>
                    <a:pt x="56" y="43"/>
                    <a:pt x="48" y="47"/>
                    <a:pt x="39" y="47"/>
                  </a:cubicBezTo>
                  <a:cubicBezTo>
                    <a:pt x="28" y="47"/>
                    <a:pt x="28" y="47"/>
                    <a:pt x="28" y="47"/>
                  </a:cubicBezTo>
                  <a:moveTo>
                    <a:pt x="7" y="12"/>
                  </a:moveTo>
                  <a:cubicBezTo>
                    <a:pt x="7" y="13"/>
                    <a:pt x="7" y="13"/>
                    <a:pt x="7" y="14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5"/>
                    <a:pt x="8" y="29"/>
                    <a:pt x="12" y="33"/>
                  </a:cubicBezTo>
                  <a:cubicBezTo>
                    <a:pt x="16" y="38"/>
                    <a:pt x="22" y="40"/>
                    <a:pt x="2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6" y="40"/>
                    <a:pt x="52" y="37"/>
                    <a:pt x="56" y="33"/>
                  </a:cubicBezTo>
                  <a:cubicBezTo>
                    <a:pt x="59" y="29"/>
                    <a:pt x="61" y="24"/>
                    <a:pt x="61" y="20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56" y="11"/>
                    <a:pt x="55" y="11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39" y="7"/>
                    <a:pt x="22" y="7"/>
                    <a:pt x="7" y="12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5" name="Rectangle 768">
              <a:extLst>
                <a:ext uri="{FF2B5EF4-FFF2-40B4-BE49-F238E27FC236}">
                  <a16:creationId xmlns:a16="http://schemas.microsoft.com/office/drawing/2014/main" id="{36311D48-1774-401B-98F2-F5D4205A6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395" y="4018046"/>
              <a:ext cx="119182" cy="53546"/>
            </a:xfrm>
            <a:prstGeom prst="rect">
              <a:avLst/>
            </a:pr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6" name="Rectangle 769">
              <a:extLst>
                <a:ext uri="{FF2B5EF4-FFF2-40B4-BE49-F238E27FC236}">
                  <a16:creationId xmlns:a16="http://schemas.microsoft.com/office/drawing/2014/main" id="{D46F0235-77D1-4A0C-A1CB-370E6A60A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6395" y="4018046"/>
              <a:ext cx="119182" cy="53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7" name="Freeform 770">
              <a:extLst>
                <a:ext uri="{FF2B5EF4-FFF2-40B4-BE49-F238E27FC236}">
                  <a16:creationId xmlns:a16="http://schemas.microsoft.com/office/drawing/2014/main" id="{251EC16B-7957-442C-855B-D997376E5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212" y="4259865"/>
              <a:ext cx="589003" cy="290183"/>
            </a:xfrm>
            <a:custGeom>
              <a:avLst/>
              <a:gdLst>
                <a:gd name="T0" fmla="*/ 106 w 144"/>
                <a:gd name="T1" fmla="*/ 9 h 71"/>
                <a:gd name="T2" fmla="*/ 77 w 144"/>
                <a:gd name="T3" fmla="*/ 0 h 71"/>
                <a:gd name="T4" fmla="*/ 72 w 144"/>
                <a:gd name="T5" fmla="*/ 3 h 71"/>
                <a:gd name="T6" fmla="*/ 67 w 144"/>
                <a:gd name="T7" fmla="*/ 0 h 71"/>
                <a:gd name="T8" fmla="*/ 38 w 144"/>
                <a:gd name="T9" fmla="*/ 9 h 71"/>
                <a:gd name="T10" fmla="*/ 0 w 144"/>
                <a:gd name="T11" fmla="*/ 2 h 71"/>
                <a:gd name="T12" fmla="*/ 70 w 144"/>
                <a:gd name="T13" fmla="*/ 71 h 71"/>
                <a:gd name="T14" fmla="*/ 72 w 144"/>
                <a:gd name="T15" fmla="*/ 71 h 71"/>
                <a:gd name="T16" fmla="*/ 85 w 144"/>
                <a:gd name="T17" fmla="*/ 69 h 71"/>
                <a:gd name="T18" fmla="*/ 144 w 144"/>
                <a:gd name="T19" fmla="*/ 2 h 71"/>
                <a:gd name="T20" fmla="*/ 106 w 144"/>
                <a:gd name="T21" fmla="*/ 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71">
                  <a:moveTo>
                    <a:pt x="106" y="9"/>
                  </a:moveTo>
                  <a:cubicBezTo>
                    <a:pt x="102" y="4"/>
                    <a:pt x="91" y="0"/>
                    <a:pt x="77" y="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1" y="2"/>
                    <a:pt x="67" y="0"/>
                    <a:pt x="67" y="0"/>
                  </a:cubicBezTo>
                  <a:cubicBezTo>
                    <a:pt x="53" y="0"/>
                    <a:pt x="42" y="4"/>
                    <a:pt x="38" y="9"/>
                  </a:cubicBezTo>
                  <a:cubicBezTo>
                    <a:pt x="17" y="49"/>
                    <a:pt x="9" y="14"/>
                    <a:pt x="0" y="2"/>
                  </a:cubicBezTo>
                  <a:cubicBezTo>
                    <a:pt x="16" y="38"/>
                    <a:pt x="30" y="65"/>
                    <a:pt x="70" y="71"/>
                  </a:cubicBezTo>
                  <a:cubicBezTo>
                    <a:pt x="71" y="71"/>
                    <a:pt x="71" y="71"/>
                    <a:pt x="72" y="71"/>
                  </a:cubicBezTo>
                  <a:cubicBezTo>
                    <a:pt x="72" y="71"/>
                    <a:pt x="84" y="69"/>
                    <a:pt x="85" y="69"/>
                  </a:cubicBezTo>
                  <a:cubicBezTo>
                    <a:pt x="110" y="69"/>
                    <a:pt x="128" y="38"/>
                    <a:pt x="144" y="2"/>
                  </a:cubicBezTo>
                  <a:cubicBezTo>
                    <a:pt x="134" y="14"/>
                    <a:pt x="127" y="49"/>
                    <a:pt x="106" y="9"/>
                  </a:cubicBezTo>
                </a:path>
              </a:pathLst>
            </a:custGeom>
            <a:solidFill>
              <a:srgbClr val="0F3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8" name="Freeform 771">
              <a:extLst>
                <a:ext uri="{FF2B5EF4-FFF2-40B4-BE49-F238E27FC236}">
                  <a16:creationId xmlns:a16="http://schemas.microsoft.com/office/drawing/2014/main" id="{26AC2A48-BE66-4290-A656-3E5BDB0B0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759" y="4328956"/>
              <a:ext cx="139910" cy="48364"/>
            </a:xfrm>
            <a:custGeom>
              <a:avLst/>
              <a:gdLst>
                <a:gd name="T0" fmla="*/ 0 w 34"/>
                <a:gd name="T1" fmla="*/ 0 h 12"/>
                <a:gd name="T2" fmla="*/ 0 w 34"/>
                <a:gd name="T3" fmla="*/ 2 h 12"/>
                <a:gd name="T4" fmla="*/ 11 w 34"/>
                <a:gd name="T5" fmla="*/ 12 h 12"/>
                <a:gd name="T6" fmla="*/ 23 w 34"/>
                <a:gd name="T7" fmla="*/ 12 h 12"/>
                <a:gd name="T8" fmla="*/ 34 w 34"/>
                <a:gd name="T9" fmla="*/ 2 h 12"/>
                <a:gd name="T10" fmla="*/ 34 w 34"/>
                <a:gd name="T11" fmla="*/ 0 h 12"/>
                <a:gd name="T12" fmla="*/ 0 w 3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"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7"/>
                    <a:pt x="5" y="12"/>
                    <a:pt x="1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9" y="12"/>
                    <a:pt x="34" y="7"/>
                    <a:pt x="34" y="2"/>
                  </a:cubicBezTo>
                  <a:cubicBezTo>
                    <a:pt x="34" y="1"/>
                    <a:pt x="34" y="0"/>
                    <a:pt x="3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09" name="Oval 772">
              <a:extLst>
                <a:ext uri="{FF2B5EF4-FFF2-40B4-BE49-F238E27FC236}">
                  <a16:creationId xmlns:a16="http://schemas.microsoft.com/office/drawing/2014/main" id="{745C790B-B1E1-4373-8CE2-3D094844C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1038" y="3306406"/>
              <a:ext cx="1792918" cy="1796373"/>
            </a:xfrm>
            <a:prstGeom prst="ellipse">
              <a:avLst/>
            </a:prstGeom>
            <a:solidFill>
              <a:srgbClr val="25B7AB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0" name="Freeform 773">
              <a:extLst>
                <a:ext uri="{FF2B5EF4-FFF2-40B4-BE49-F238E27FC236}">
                  <a16:creationId xmlns:a16="http://schemas.microsoft.com/office/drawing/2014/main" id="{5C366874-F332-4095-9A41-85BAAA288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676" y="4442957"/>
              <a:ext cx="1316188" cy="675367"/>
            </a:xfrm>
            <a:custGeom>
              <a:avLst/>
              <a:gdLst>
                <a:gd name="T0" fmla="*/ 161 w 322"/>
                <a:gd name="T1" fmla="*/ 165 h 165"/>
                <a:gd name="T2" fmla="*/ 322 w 322"/>
                <a:gd name="T3" fmla="*/ 139 h 165"/>
                <a:gd name="T4" fmla="*/ 311 w 322"/>
                <a:gd name="T5" fmla="*/ 37 h 165"/>
                <a:gd name="T6" fmla="*/ 264 w 322"/>
                <a:gd name="T7" fmla="*/ 13 h 165"/>
                <a:gd name="T8" fmla="*/ 59 w 322"/>
                <a:gd name="T9" fmla="*/ 13 h 165"/>
                <a:gd name="T10" fmla="*/ 12 w 322"/>
                <a:gd name="T11" fmla="*/ 37 h 165"/>
                <a:gd name="T12" fmla="*/ 0 w 322"/>
                <a:gd name="T13" fmla="*/ 139 h 165"/>
                <a:gd name="T14" fmla="*/ 161 w 322"/>
                <a:gd name="T15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2" h="165">
                  <a:moveTo>
                    <a:pt x="161" y="165"/>
                  </a:moveTo>
                  <a:cubicBezTo>
                    <a:pt x="219" y="165"/>
                    <a:pt x="274" y="156"/>
                    <a:pt x="322" y="139"/>
                  </a:cubicBezTo>
                  <a:cubicBezTo>
                    <a:pt x="311" y="37"/>
                    <a:pt x="311" y="37"/>
                    <a:pt x="311" y="37"/>
                  </a:cubicBezTo>
                  <a:cubicBezTo>
                    <a:pt x="309" y="24"/>
                    <a:pt x="289" y="14"/>
                    <a:pt x="264" y="13"/>
                  </a:cubicBezTo>
                  <a:cubicBezTo>
                    <a:pt x="196" y="0"/>
                    <a:pt x="127" y="0"/>
                    <a:pt x="59" y="13"/>
                  </a:cubicBezTo>
                  <a:cubicBezTo>
                    <a:pt x="34" y="14"/>
                    <a:pt x="13" y="24"/>
                    <a:pt x="12" y="3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49" y="156"/>
                    <a:pt x="103" y="165"/>
                    <a:pt x="161" y="165"/>
                  </a:cubicBezTo>
                  <a:close/>
                </a:path>
              </a:pathLst>
            </a:custGeom>
            <a:solidFill>
              <a:srgbClr val="797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1" name="Freeform 774">
              <a:extLst>
                <a:ext uri="{FF2B5EF4-FFF2-40B4-BE49-F238E27FC236}">
                  <a16:creationId xmlns:a16="http://schemas.microsoft.com/office/drawing/2014/main" id="{7E13C38D-AA63-4EDE-8FD9-063DCBBA96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7676" y="4442957"/>
              <a:ext cx="1316188" cy="675367"/>
            </a:xfrm>
            <a:custGeom>
              <a:avLst/>
              <a:gdLst>
                <a:gd name="T0" fmla="*/ 161 w 322"/>
                <a:gd name="T1" fmla="*/ 165 h 165"/>
                <a:gd name="T2" fmla="*/ 322 w 322"/>
                <a:gd name="T3" fmla="*/ 139 h 165"/>
                <a:gd name="T4" fmla="*/ 311 w 322"/>
                <a:gd name="T5" fmla="*/ 37 h 165"/>
                <a:gd name="T6" fmla="*/ 264 w 322"/>
                <a:gd name="T7" fmla="*/ 13 h 165"/>
                <a:gd name="T8" fmla="*/ 59 w 322"/>
                <a:gd name="T9" fmla="*/ 13 h 165"/>
                <a:gd name="T10" fmla="*/ 12 w 322"/>
                <a:gd name="T11" fmla="*/ 37 h 165"/>
                <a:gd name="T12" fmla="*/ 0 w 322"/>
                <a:gd name="T13" fmla="*/ 139 h 165"/>
                <a:gd name="T14" fmla="*/ 161 w 322"/>
                <a:gd name="T15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2" h="165">
                  <a:moveTo>
                    <a:pt x="161" y="165"/>
                  </a:moveTo>
                  <a:cubicBezTo>
                    <a:pt x="219" y="165"/>
                    <a:pt x="274" y="156"/>
                    <a:pt x="322" y="139"/>
                  </a:cubicBezTo>
                  <a:cubicBezTo>
                    <a:pt x="311" y="37"/>
                    <a:pt x="311" y="37"/>
                    <a:pt x="311" y="37"/>
                  </a:cubicBezTo>
                  <a:cubicBezTo>
                    <a:pt x="309" y="24"/>
                    <a:pt x="289" y="14"/>
                    <a:pt x="264" y="13"/>
                  </a:cubicBezTo>
                  <a:cubicBezTo>
                    <a:pt x="196" y="0"/>
                    <a:pt x="127" y="0"/>
                    <a:pt x="59" y="13"/>
                  </a:cubicBezTo>
                  <a:cubicBezTo>
                    <a:pt x="34" y="14"/>
                    <a:pt x="13" y="24"/>
                    <a:pt x="12" y="37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49" y="156"/>
                    <a:pt x="103" y="165"/>
                    <a:pt x="161" y="165"/>
                  </a:cubicBezTo>
                  <a:close/>
                </a:path>
              </a:pathLst>
            </a:custGeom>
            <a:solidFill>
              <a:srgbClr val="8B8D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2" name="Freeform 775">
              <a:extLst>
                <a:ext uri="{FF2B5EF4-FFF2-40B4-BE49-F238E27FC236}">
                  <a16:creationId xmlns:a16="http://schemas.microsoft.com/office/drawing/2014/main" id="{9C91AA33-7B11-4645-AB10-CDAD85391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951" y="4460230"/>
              <a:ext cx="685731" cy="523366"/>
            </a:xfrm>
            <a:custGeom>
              <a:avLst/>
              <a:gdLst>
                <a:gd name="T0" fmla="*/ 24 w 168"/>
                <a:gd name="T1" fmla="*/ 0 h 128"/>
                <a:gd name="T2" fmla="*/ 0 w 168"/>
                <a:gd name="T3" fmla="*/ 62 h 128"/>
                <a:gd name="T4" fmla="*/ 168 w 168"/>
                <a:gd name="T5" fmla="*/ 128 h 128"/>
                <a:gd name="T6" fmla="*/ 158 w 168"/>
                <a:gd name="T7" fmla="*/ 33 h 128"/>
                <a:gd name="T8" fmla="*/ 111 w 168"/>
                <a:gd name="T9" fmla="*/ 9 h 128"/>
                <a:gd name="T10" fmla="*/ 24 w 168"/>
                <a:gd name="T11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128">
                  <a:moveTo>
                    <a:pt x="24" y="0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68" y="128"/>
                    <a:pt x="168" y="128"/>
                    <a:pt x="168" y="128"/>
                  </a:cubicBezTo>
                  <a:cubicBezTo>
                    <a:pt x="158" y="33"/>
                    <a:pt x="158" y="33"/>
                    <a:pt x="158" y="33"/>
                  </a:cubicBezTo>
                  <a:cubicBezTo>
                    <a:pt x="156" y="20"/>
                    <a:pt x="136" y="10"/>
                    <a:pt x="111" y="9"/>
                  </a:cubicBezTo>
                  <a:cubicBezTo>
                    <a:pt x="82" y="3"/>
                    <a:pt x="53" y="0"/>
                    <a:pt x="24" y="0"/>
                  </a:cubicBezTo>
                  <a:close/>
                </a:path>
              </a:pathLst>
            </a:custGeom>
            <a:solidFill>
              <a:srgbClr val="797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3" name="Freeform 776">
              <a:extLst>
                <a:ext uri="{FF2B5EF4-FFF2-40B4-BE49-F238E27FC236}">
                  <a16:creationId xmlns:a16="http://schemas.microsoft.com/office/drawing/2014/main" id="{DF65D5EC-221B-411A-B90B-A6CF8616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860" y="4209774"/>
              <a:ext cx="335093" cy="511275"/>
            </a:xfrm>
            <a:custGeom>
              <a:avLst/>
              <a:gdLst>
                <a:gd name="T0" fmla="*/ 82 w 82"/>
                <a:gd name="T1" fmla="*/ 84 h 125"/>
                <a:gd name="T2" fmla="*/ 41 w 82"/>
                <a:gd name="T3" fmla="*/ 125 h 125"/>
                <a:gd name="T4" fmla="*/ 0 w 82"/>
                <a:gd name="T5" fmla="*/ 84 h 125"/>
                <a:gd name="T6" fmla="*/ 0 w 82"/>
                <a:gd name="T7" fmla="*/ 41 h 125"/>
                <a:gd name="T8" fmla="*/ 41 w 82"/>
                <a:gd name="T9" fmla="*/ 0 h 125"/>
                <a:gd name="T10" fmla="*/ 82 w 82"/>
                <a:gd name="T11" fmla="*/ 41 h 125"/>
                <a:gd name="T12" fmla="*/ 82 w 82"/>
                <a:gd name="T13" fmla="*/ 8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25">
                  <a:moveTo>
                    <a:pt x="82" y="84"/>
                  </a:moveTo>
                  <a:cubicBezTo>
                    <a:pt x="82" y="107"/>
                    <a:pt x="64" y="125"/>
                    <a:pt x="41" y="125"/>
                  </a:cubicBezTo>
                  <a:cubicBezTo>
                    <a:pt x="18" y="125"/>
                    <a:pt x="0" y="107"/>
                    <a:pt x="0" y="84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lnTo>
                    <a:pt x="82" y="84"/>
                  </a:lnTo>
                  <a:close/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4" name="Freeform 777">
              <a:extLst>
                <a:ext uri="{FF2B5EF4-FFF2-40B4-BE49-F238E27FC236}">
                  <a16:creationId xmlns:a16="http://schemas.microsoft.com/office/drawing/2014/main" id="{5FEAD2B6-7852-4D33-98E6-7CE4D6A62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6860" y="4209774"/>
              <a:ext cx="335093" cy="459457"/>
            </a:xfrm>
            <a:custGeom>
              <a:avLst/>
              <a:gdLst>
                <a:gd name="T0" fmla="*/ 69 w 82"/>
                <a:gd name="T1" fmla="*/ 110 h 112"/>
                <a:gd name="T2" fmla="*/ 72 w 82"/>
                <a:gd name="T3" fmla="*/ 112 h 112"/>
                <a:gd name="T4" fmla="*/ 82 w 82"/>
                <a:gd name="T5" fmla="*/ 84 h 112"/>
                <a:gd name="T6" fmla="*/ 82 w 82"/>
                <a:gd name="T7" fmla="*/ 41 h 112"/>
                <a:gd name="T8" fmla="*/ 41 w 82"/>
                <a:gd name="T9" fmla="*/ 0 h 112"/>
                <a:gd name="T10" fmla="*/ 0 w 82"/>
                <a:gd name="T11" fmla="*/ 40 h 112"/>
                <a:gd name="T12" fmla="*/ 69 w 82"/>
                <a:gd name="T13" fmla="*/ 11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112">
                  <a:moveTo>
                    <a:pt x="69" y="110"/>
                  </a:moveTo>
                  <a:cubicBezTo>
                    <a:pt x="70" y="110"/>
                    <a:pt x="71" y="111"/>
                    <a:pt x="72" y="112"/>
                  </a:cubicBezTo>
                  <a:cubicBezTo>
                    <a:pt x="78" y="104"/>
                    <a:pt x="82" y="95"/>
                    <a:pt x="82" y="84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  <a:cubicBezTo>
                    <a:pt x="19" y="0"/>
                    <a:pt x="1" y="18"/>
                    <a:pt x="0" y="40"/>
                  </a:cubicBezTo>
                  <a:lnTo>
                    <a:pt x="69" y="110"/>
                  </a:lnTo>
                  <a:close/>
                </a:path>
              </a:pathLst>
            </a:custGeom>
            <a:solidFill>
              <a:srgbClr val="C1BE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5" name="Freeform 778">
              <a:extLst>
                <a:ext uri="{FF2B5EF4-FFF2-40B4-BE49-F238E27FC236}">
                  <a16:creationId xmlns:a16="http://schemas.microsoft.com/office/drawing/2014/main" id="{E00D5D7E-3152-4241-9246-53ED8E2EA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677" y="4005955"/>
              <a:ext cx="105364" cy="248729"/>
            </a:xfrm>
            <a:custGeom>
              <a:avLst/>
              <a:gdLst>
                <a:gd name="T0" fmla="*/ 24 w 26"/>
                <a:gd name="T1" fmla="*/ 30 h 61"/>
                <a:gd name="T2" fmla="*/ 20 w 26"/>
                <a:gd name="T3" fmla="*/ 59 h 61"/>
                <a:gd name="T4" fmla="*/ 5 w 26"/>
                <a:gd name="T5" fmla="*/ 36 h 61"/>
                <a:gd name="T6" fmla="*/ 7 w 26"/>
                <a:gd name="T7" fmla="*/ 2 h 61"/>
                <a:gd name="T8" fmla="*/ 24 w 26"/>
                <a:gd name="T9" fmla="*/ 3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61">
                  <a:moveTo>
                    <a:pt x="24" y="30"/>
                  </a:moveTo>
                  <a:cubicBezTo>
                    <a:pt x="26" y="47"/>
                    <a:pt x="25" y="58"/>
                    <a:pt x="20" y="59"/>
                  </a:cubicBezTo>
                  <a:cubicBezTo>
                    <a:pt x="16" y="61"/>
                    <a:pt x="10" y="52"/>
                    <a:pt x="5" y="36"/>
                  </a:cubicBezTo>
                  <a:cubicBezTo>
                    <a:pt x="0" y="20"/>
                    <a:pt x="1" y="4"/>
                    <a:pt x="7" y="2"/>
                  </a:cubicBezTo>
                  <a:cubicBezTo>
                    <a:pt x="13" y="0"/>
                    <a:pt x="21" y="13"/>
                    <a:pt x="24" y="30"/>
                  </a:cubicBezTo>
                  <a:close/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6" name="Freeform 779">
              <a:extLst>
                <a:ext uri="{FF2B5EF4-FFF2-40B4-BE49-F238E27FC236}">
                  <a16:creationId xmlns:a16="http://schemas.microsoft.com/office/drawing/2014/main" id="{06B6FFAF-07E6-4987-A515-65C083D509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3771" y="4009409"/>
              <a:ext cx="98455" cy="250456"/>
            </a:xfrm>
            <a:custGeom>
              <a:avLst/>
              <a:gdLst>
                <a:gd name="T0" fmla="*/ 2 w 24"/>
                <a:gd name="T1" fmla="*/ 31 h 61"/>
                <a:gd name="T2" fmla="*/ 8 w 24"/>
                <a:gd name="T3" fmla="*/ 60 h 61"/>
                <a:gd name="T4" fmla="*/ 21 w 24"/>
                <a:gd name="T5" fmla="*/ 36 h 61"/>
                <a:gd name="T6" fmla="*/ 15 w 24"/>
                <a:gd name="T7" fmla="*/ 2 h 61"/>
                <a:gd name="T8" fmla="*/ 2 w 24"/>
                <a:gd name="T9" fmla="*/ 3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61">
                  <a:moveTo>
                    <a:pt x="2" y="31"/>
                  </a:moveTo>
                  <a:cubicBezTo>
                    <a:pt x="0" y="48"/>
                    <a:pt x="3" y="59"/>
                    <a:pt x="8" y="60"/>
                  </a:cubicBezTo>
                  <a:cubicBezTo>
                    <a:pt x="12" y="61"/>
                    <a:pt x="17" y="52"/>
                    <a:pt x="21" y="36"/>
                  </a:cubicBezTo>
                  <a:cubicBezTo>
                    <a:pt x="24" y="19"/>
                    <a:pt x="22" y="3"/>
                    <a:pt x="15" y="2"/>
                  </a:cubicBezTo>
                  <a:cubicBezTo>
                    <a:pt x="9" y="0"/>
                    <a:pt x="3" y="14"/>
                    <a:pt x="2" y="31"/>
                  </a:cubicBezTo>
                  <a:close/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7" name="Freeform 780">
              <a:extLst>
                <a:ext uri="{FF2B5EF4-FFF2-40B4-BE49-F238E27FC236}">
                  <a16:creationId xmlns:a16="http://schemas.microsoft.com/office/drawing/2014/main" id="{CE61105D-004C-4DAA-BE85-770A89030C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314" y="3665680"/>
              <a:ext cx="658094" cy="756549"/>
            </a:xfrm>
            <a:custGeom>
              <a:avLst/>
              <a:gdLst>
                <a:gd name="T0" fmla="*/ 80 w 161"/>
                <a:gd name="T1" fmla="*/ 3 h 185"/>
                <a:gd name="T2" fmla="*/ 11 w 161"/>
                <a:gd name="T3" fmla="*/ 121 h 185"/>
                <a:gd name="T4" fmla="*/ 26 w 161"/>
                <a:gd name="T5" fmla="*/ 175 h 185"/>
                <a:gd name="T6" fmla="*/ 49 w 161"/>
                <a:gd name="T7" fmla="*/ 160 h 185"/>
                <a:gd name="T8" fmla="*/ 79 w 161"/>
                <a:gd name="T9" fmla="*/ 149 h 185"/>
                <a:gd name="T10" fmla="*/ 79 w 161"/>
                <a:gd name="T11" fmla="*/ 149 h 185"/>
                <a:gd name="T12" fmla="*/ 81 w 161"/>
                <a:gd name="T13" fmla="*/ 149 h 185"/>
                <a:gd name="T14" fmla="*/ 82 w 161"/>
                <a:gd name="T15" fmla="*/ 149 h 185"/>
                <a:gd name="T16" fmla="*/ 111 w 161"/>
                <a:gd name="T17" fmla="*/ 160 h 185"/>
                <a:gd name="T18" fmla="*/ 134 w 161"/>
                <a:gd name="T19" fmla="*/ 176 h 185"/>
                <a:gd name="T20" fmla="*/ 149 w 161"/>
                <a:gd name="T21" fmla="*/ 121 h 185"/>
                <a:gd name="T22" fmla="*/ 80 w 161"/>
                <a:gd name="T23" fmla="*/ 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" h="185">
                  <a:moveTo>
                    <a:pt x="80" y="3"/>
                  </a:moveTo>
                  <a:cubicBezTo>
                    <a:pt x="38" y="0"/>
                    <a:pt x="0" y="48"/>
                    <a:pt x="11" y="121"/>
                  </a:cubicBezTo>
                  <a:cubicBezTo>
                    <a:pt x="15" y="143"/>
                    <a:pt x="20" y="161"/>
                    <a:pt x="26" y="175"/>
                  </a:cubicBezTo>
                  <a:cubicBezTo>
                    <a:pt x="32" y="184"/>
                    <a:pt x="39" y="185"/>
                    <a:pt x="49" y="160"/>
                  </a:cubicBezTo>
                  <a:cubicBezTo>
                    <a:pt x="52" y="154"/>
                    <a:pt x="66" y="149"/>
                    <a:pt x="79" y="149"/>
                  </a:cubicBezTo>
                  <a:cubicBezTo>
                    <a:pt x="79" y="149"/>
                    <a:pt x="79" y="149"/>
                    <a:pt x="79" y="149"/>
                  </a:cubicBezTo>
                  <a:cubicBezTo>
                    <a:pt x="80" y="149"/>
                    <a:pt x="81" y="149"/>
                    <a:pt x="81" y="149"/>
                  </a:cubicBezTo>
                  <a:cubicBezTo>
                    <a:pt x="82" y="149"/>
                    <a:pt x="82" y="149"/>
                    <a:pt x="82" y="149"/>
                  </a:cubicBezTo>
                  <a:cubicBezTo>
                    <a:pt x="94" y="149"/>
                    <a:pt x="108" y="154"/>
                    <a:pt x="111" y="160"/>
                  </a:cubicBezTo>
                  <a:cubicBezTo>
                    <a:pt x="122" y="185"/>
                    <a:pt x="129" y="184"/>
                    <a:pt x="134" y="176"/>
                  </a:cubicBezTo>
                  <a:cubicBezTo>
                    <a:pt x="141" y="161"/>
                    <a:pt x="146" y="143"/>
                    <a:pt x="149" y="121"/>
                  </a:cubicBezTo>
                  <a:cubicBezTo>
                    <a:pt x="161" y="48"/>
                    <a:pt x="122" y="0"/>
                    <a:pt x="80" y="3"/>
                  </a:cubicBezTo>
                  <a:close/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8" name="Freeform 781">
              <a:extLst>
                <a:ext uri="{FF2B5EF4-FFF2-40B4-BE49-F238E27FC236}">
                  <a16:creationId xmlns:a16="http://schemas.microsoft.com/office/drawing/2014/main" id="{2DFEBE0C-7E9A-4CDA-B338-B4AA86F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4406" y="3670862"/>
              <a:ext cx="323002" cy="751367"/>
            </a:xfrm>
            <a:custGeom>
              <a:avLst/>
              <a:gdLst>
                <a:gd name="T0" fmla="*/ 0 w 79"/>
                <a:gd name="T1" fmla="*/ 2 h 184"/>
                <a:gd name="T2" fmla="*/ 0 w 79"/>
                <a:gd name="T3" fmla="*/ 148 h 184"/>
                <a:gd name="T4" fmla="*/ 29 w 79"/>
                <a:gd name="T5" fmla="*/ 159 h 184"/>
                <a:gd name="T6" fmla="*/ 52 w 79"/>
                <a:gd name="T7" fmla="*/ 175 h 184"/>
                <a:gd name="T8" fmla="*/ 67 w 79"/>
                <a:gd name="T9" fmla="*/ 120 h 184"/>
                <a:gd name="T10" fmla="*/ 0 w 79"/>
                <a:gd name="T11" fmla="*/ 2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84">
                  <a:moveTo>
                    <a:pt x="0" y="2"/>
                  </a:moveTo>
                  <a:cubicBezTo>
                    <a:pt x="0" y="148"/>
                    <a:pt x="0" y="148"/>
                    <a:pt x="0" y="148"/>
                  </a:cubicBezTo>
                  <a:cubicBezTo>
                    <a:pt x="13" y="148"/>
                    <a:pt x="26" y="153"/>
                    <a:pt x="29" y="159"/>
                  </a:cubicBezTo>
                  <a:cubicBezTo>
                    <a:pt x="40" y="184"/>
                    <a:pt x="47" y="183"/>
                    <a:pt x="52" y="175"/>
                  </a:cubicBezTo>
                  <a:cubicBezTo>
                    <a:pt x="59" y="160"/>
                    <a:pt x="64" y="142"/>
                    <a:pt x="67" y="120"/>
                  </a:cubicBezTo>
                  <a:cubicBezTo>
                    <a:pt x="79" y="48"/>
                    <a:pt x="41" y="0"/>
                    <a:pt x="0" y="2"/>
                  </a:cubicBezTo>
                  <a:close/>
                </a:path>
              </a:pathLst>
            </a:custGeom>
            <a:solidFill>
              <a:srgbClr val="DCDA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19" name="Freeform 782">
              <a:extLst>
                <a:ext uri="{FF2B5EF4-FFF2-40B4-BE49-F238E27FC236}">
                  <a16:creationId xmlns:a16="http://schemas.microsoft.com/office/drawing/2014/main" id="{BA7AD4B0-DDDC-4759-8F2C-F4CA3454D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3496" y="4149319"/>
              <a:ext cx="604548" cy="388638"/>
            </a:xfrm>
            <a:custGeom>
              <a:avLst/>
              <a:gdLst>
                <a:gd name="T0" fmla="*/ 144 w 148"/>
                <a:gd name="T1" fmla="*/ 0 h 95"/>
                <a:gd name="T2" fmla="*/ 142 w 148"/>
                <a:gd name="T3" fmla="*/ 10 h 95"/>
                <a:gd name="T4" fmla="*/ 128 w 148"/>
                <a:gd name="T5" fmla="*/ 47 h 95"/>
                <a:gd name="T6" fmla="*/ 105 w 148"/>
                <a:gd name="T7" fmla="*/ 36 h 95"/>
                <a:gd name="T8" fmla="*/ 76 w 148"/>
                <a:gd name="T9" fmla="*/ 29 h 95"/>
                <a:gd name="T10" fmla="*/ 75 w 148"/>
                <a:gd name="T11" fmla="*/ 29 h 95"/>
                <a:gd name="T12" fmla="*/ 73 w 148"/>
                <a:gd name="T13" fmla="*/ 29 h 95"/>
                <a:gd name="T14" fmla="*/ 73 w 148"/>
                <a:gd name="T15" fmla="*/ 29 h 95"/>
                <a:gd name="T16" fmla="*/ 44 w 148"/>
                <a:gd name="T17" fmla="*/ 36 h 95"/>
                <a:gd name="T18" fmla="*/ 21 w 148"/>
                <a:gd name="T19" fmla="*/ 47 h 95"/>
                <a:gd name="T20" fmla="*/ 6 w 148"/>
                <a:gd name="T21" fmla="*/ 10 h 95"/>
                <a:gd name="T22" fmla="*/ 5 w 148"/>
                <a:gd name="T23" fmla="*/ 0 h 95"/>
                <a:gd name="T24" fmla="*/ 4 w 148"/>
                <a:gd name="T25" fmla="*/ 32 h 95"/>
                <a:gd name="T26" fmla="*/ 74 w 148"/>
                <a:gd name="T27" fmla="*/ 94 h 95"/>
                <a:gd name="T28" fmla="*/ 145 w 148"/>
                <a:gd name="T29" fmla="*/ 32 h 95"/>
                <a:gd name="T30" fmla="*/ 144 w 148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8" h="95">
                  <a:moveTo>
                    <a:pt x="144" y="0"/>
                  </a:moveTo>
                  <a:cubicBezTo>
                    <a:pt x="144" y="3"/>
                    <a:pt x="143" y="6"/>
                    <a:pt x="142" y="10"/>
                  </a:cubicBezTo>
                  <a:cubicBezTo>
                    <a:pt x="139" y="25"/>
                    <a:pt x="134" y="37"/>
                    <a:pt x="128" y="47"/>
                  </a:cubicBezTo>
                  <a:cubicBezTo>
                    <a:pt x="122" y="53"/>
                    <a:pt x="115" y="54"/>
                    <a:pt x="105" y="36"/>
                  </a:cubicBezTo>
                  <a:cubicBezTo>
                    <a:pt x="102" y="32"/>
                    <a:pt x="88" y="29"/>
                    <a:pt x="76" y="29"/>
                  </a:cubicBezTo>
                  <a:cubicBezTo>
                    <a:pt x="75" y="29"/>
                    <a:pt x="75" y="29"/>
                    <a:pt x="75" y="29"/>
                  </a:cubicBezTo>
                  <a:cubicBezTo>
                    <a:pt x="75" y="29"/>
                    <a:pt x="74" y="29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60" y="29"/>
                    <a:pt x="47" y="32"/>
                    <a:pt x="44" y="36"/>
                  </a:cubicBezTo>
                  <a:cubicBezTo>
                    <a:pt x="33" y="54"/>
                    <a:pt x="26" y="53"/>
                    <a:pt x="21" y="47"/>
                  </a:cubicBezTo>
                  <a:cubicBezTo>
                    <a:pt x="15" y="37"/>
                    <a:pt x="10" y="25"/>
                    <a:pt x="6" y="10"/>
                  </a:cubicBezTo>
                  <a:cubicBezTo>
                    <a:pt x="5" y="6"/>
                    <a:pt x="5" y="3"/>
                    <a:pt x="5" y="0"/>
                  </a:cubicBezTo>
                  <a:cubicBezTo>
                    <a:pt x="1" y="9"/>
                    <a:pt x="0" y="20"/>
                    <a:pt x="4" y="32"/>
                  </a:cubicBezTo>
                  <a:cubicBezTo>
                    <a:pt x="15" y="74"/>
                    <a:pt x="15" y="95"/>
                    <a:pt x="74" y="94"/>
                  </a:cubicBezTo>
                  <a:cubicBezTo>
                    <a:pt x="138" y="93"/>
                    <a:pt x="133" y="74"/>
                    <a:pt x="145" y="32"/>
                  </a:cubicBezTo>
                  <a:cubicBezTo>
                    <a:pt x="148" y="20"/>
                    <a:pt x="147" y="9"/>
                    <a:pt x="144" y="0"/>
                  </a:cubicBezTo>
                  <a:close/>
                </a:path>
              </a:pathLst>
            </a:custGeom>
            <a:solidFill>
              <a:srgbClr val="25B7AB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0" name="Freeform 783">
              <a:extLst>
                <a:ext uri="{FF2B5EF4-FFF2-40B4-BE49-F238E27FC236}">
                  <a16:creationId xmlns:a16="http://schemas.microsoft.com/office/drawing/2014/main" id="{B1A343E7-6A34-4117-8680-ACB95751A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315" y="4149319"/>
              <a:ext cx="286729" cy="383456"/>
            </a:xfrm>
            <a:custGeom>
              <a:avLst/>
              <a:gdLst>
                <a:gd name="T0" fmla="*/ 64 w 70"/>
                <a:gd name="T1" fmla="*/ 10 h 94"/>
                <a:gd name="T2" fmla="*/ 50 w 70"/>
                <a:gd name="T3" fmla="*/ 47 h 94"/>
                <a:gd name="T4" fmla="*/ 27 w 70"/>
                <a:gd name="T5" fmla="*/ 36 h 94"/>
                <a:gd name="T6" fmla="*/ 0 w 70"/>
                <a:gd name="T7" fmla="*/ 29 h 94"/>
                <a:gd name="T8" fmla="*/ 0 w 70"/>
                <a:gd name="T9" fmla="*/ 94 h 94"/>
                <a:gd name="T10" fmla="*/ 67 w 70"/>
                <a:gd name="T11" fmla="*/ 32 h 94"/>
                <a:gd name="T12" fmla="*/ 66 w 70"/>
                <a:gd name="T13" fmla="*/ 0 h 94"/>
                <a:gd name="T14" fmla="*/ 64 w 70"/>
                <a:gd name="T15" fmla="*/ 1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94">
                  <a:moveTo>
                    <a:pt x="64" y="10"/>
                  </a:moveTo>
                  <a:cubicBezTo>
                    <a:pt x="61" y="25"/>
                    <a:pt x="56" y="37"/>
                    <a:pt x="50" y="47"/>
                  </a:cubicBezTo>
                  <a:cubicBezTo>
                    <a:pt x="44" y="53"/>
                    <a:pt x="37" y="54"/>
                    <a:pt x="27" y="36"/>
                  </a:cubicBezTo>
                  <a:cubicBezTo>
                    <a:pt x="24" y="33"/>
                    <a:pt x="12" y="30"/>
                    <a:pt x="0" y="29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60" y="92"/>
                    <a:pt x="55" y="73"/>
                    <a:pt x="67" y="32"/>
                  </a:cubicBezTo>
                  <a:cubicBezTo>
                    <a:pt x="70" y="20"/>
                    <a:pt x="69" y="9"/>
                    <a:pt x="66" y="0"/>
                  </a:cubicBezTo>
                  <a:cubicBezTo>
                    <a:pt x="66" y="3"/>
                    <a:pt x="65" y="6"/>
                    <a:pt x="64" y="10"/>
                  </a:cubicBezTo>
                  <a:close/>
                </a:path>
              </a:pathLst>
            </a:custGeom>
            <a:solidFill>
              <a:srgbClr val="25B7AB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1" name="Freeform 784">
              <a:extLst>
                <a:ext uri="{FF2B5EF4-FFF2-40B4-BE49-F238E27FC236}">
                  <a16:creationId xmlns:a16="http://schemas.microsoft.com/office/drawing/2014/main" id="{59BF776F-3364-4E61-8C4D-D2689B8B3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9406" y="4328956"/>
              <a:ext cx="172728" cy="81182"/>
            </a:xfrm>
            <a:custGeom>
              <a:avLst/>
              <a:gdLst>
                <a:gd name="T0" fmla="*/ 37 w 42"/>
                <a:gd name="T1" fmla="*/ 1 h 20"/>
                <a:gd name="T2" fmla="*/ 37 w 42"/>
                <a:gd name="T3" fmla="*/ 0 h 20"/>
                <a:gd name="T4" fmla="*/ 36 w 42"/>
                <a:gd name="T5" fmla="*/ 0 h 20"/>
                <a:gd name="T6" fmla="*/ 36 w 42"/>
                <a:gd name="T7" fmla="*/ 0 h 20"/>
                <a:gd name="T8" fmla="*/ 36 w 42"/>
                <a:gd name="T9" fmla="*/ 0 h 20"/>
                <a:gd name="T10" fmla="*/ 6 w 42"/>
                <a:gd name="T11" fmla="*/ 0 h 20"/>
                <a:gd name="T12" fmla="*/ 6 w 42"/>
                <a:gd name="T13" fmla="*/ 0 h 20"/>
                <a:gd name="T14" fmla="*/ 2 w 42"/>
                <a:gd name="T15" fmla="*/ 17 h 20"/>
                <a:gd name="T16" fmla="*/ 9 w 42"/>
                <a:gd name="T17" fmla="*/ 14 h 20"/>
                <a:gd name="T18" fmla="*/ 13 w 42"/>
                <a:gd name="T19" fmla="*/ 9 h 20"/>
                <a:gd name="T20" fmla="*/ 16 w 42"/>
                <a:gd name="T21" fmla="*/ 10 h 20"/>
                <a:gd name="T22" fmla="*/ 27 w 42"/>
                <a:gd name="T23" fmla="*/ 10 h 20"/>
                <a:gd name="T24" fmla="*/ 30 w 42"/>
                <a:gd name="T25" fmla="*/ 9 h 20"/>
                <a:gd name="T26" fmla="*/ 33 w 42"/>
                <a:gd name="T27" fmla="*/ 14 h 20"/>
                <a:gd name="T28" fmla="*/ 41 w 42"/>
                <a:gd name="T29" fmla="*/ 17 h 20"/>
                <a:gd name="T30" fmla="*/ 37 w 42"/>
                <a:gd name="T31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20">
                  <a:moveTo>
                    <a:pt x="37" y="1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13"/>
                    <a:pt x="2" y="17"/>
                  </a:cubicBezTo>
                  <a:cubicBezTo>
                    <a:pt x="3" y="20"/>
                    <a:pt x="6" y="20"/>
                    <a:pt x="9" y="14"/>
                  </a:cubicBezTo>
                  <a:cubicBezTo>
                    <a:pt x="10" y="12"/>
                    <a:pt x="12" y="11"/>
                    <a:pt x="13" y="9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8" y="10"/>
                    <a:pt x="29" y="10"/>
                    <a:pt x="30" y="9"/>
                  </a:cubicBezTo>
                  <a:cubicBezTo>
                    <a:pt x="31" y="11"/>
                    <a:pt x="32" y="12"/>
                    <a:pt x="33" y="14"/>
                  </a:cubicBezTo>
                  <a:cubicBezTo>
                    <a:pt x="37" y="20"/>
                    <a:pt x="39" y="20"/>
                    <a:pt x="41" y="17"/>
                  </a:cubicBezTo>
                  <a:cubicBezTo>
                    <a:pt x="42" y="14"/>
                    <a:pt x="37" y="2"/>
                    <a:pt x="37" y="1"/>
                  </a:cubicBezTo>
                  <a:close/>
                </a:path>
              </a:pathLst>
            </a:custGeom>
            <a:solidFill>
              <a:srgbClr val="F2E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2" name="Freeform 785">
              <a:extLst>
                <a:ext uri="{FF2B5EF4-FFF2-40B4-BE49-F238E27FC236}">
                  <a16:creationId xmlns:a16="http://schemas.microsoft.com/office/drawing/2014/main" id="{AD3FCFD7-2B7C-4C08-9340-D64612E21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5494" y="5646872"/>
              <a:ext cx="658094" cy="248729"/>
            </a:xfrm>
            <a:custGeom>
              <a:avLst/>
              <a:gdLst>
                <a:gd name="T0" fmla="*/ 161 w 161"/>
                <a:gd name="T1" fmla="*/ 61 h 61"/>
                <a:gd name="T2" fmla="*/ 45 w 161"/>
                <a:gd name="T3" fmla="*/ 61 h 61"/>
                <a:gd name="T4" fmla="*/ 0 w 161"/>
                <a:gd name="T5" fmla="*/ 17 h 61"/>
                <a:gd name="T6" fmla="*/ 0 w 161"/>
                <a:gd name="T7" fmla="*/ 2 h 61"/>
                <a:gd name="T8" fmla="*/ 0 w 161"/>
                <a:gd name="T9" fmla="*/ 0 h 61"/>
                <a:gd name="T10" fmla="*/ 99 w 161"/>
                <a:gd name="T11" fmla="*/ 0 h 61"/>
                <a:gd name="T12" fmla="*/ 161 w 161"/>
                <a:gd name="T13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" h="61">
                  <a:moveTo>
                    <a:pt x="161" y="61"/>
                  </a:moveTo>
                  <a:cubicBezTo>
                    <a:pt x="45" y="61"/>
                    <a:pt x="45" y="61"/>
                    <a:pt x="45" y="61"/>
                  </a:cubicBezTo>
                  <a:cubicBezTo>
                    <a:pt x="20" y="61"/>
                    <a:pt x="0" y="41"/>
                    <a:pt x="0" y="1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99" y="0"/>
                    <a:pt x="99" y="0"/>
                    <a:pt x="99" y="0"/>
                  </a:cubicBezTo>
                  <a:lnTo>
                    <a:pt x="161" y="6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3" name="Freeform 786">
              <a:extLst>
                <a:ext uri="{FF2B5EF4-FFF2-40B4-BE49-F238E27FC236}">
                  <a16:creationId xmlns:a16="http://schemas.microsoft.com/office/drawing/2014/main" id="{092795CE-4DDB-47BF-92C3-D97D423CC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8677" y="5641690"/>
              <a:ext cx="715094" cy="414548"/>
            </a:xfrm>
            <a:custGeom>
              <a:avLst/>
              <a:gdLst>
                <a:gd name="T0" fmla="*/ 87 w 175"/>
                <a:gd name="T1" fmla="*/ 101 h 101"/>
                <a:gd name="T2" fmla="*/ 12 w 175"/>
                <a:gd name="T3" fmla="*/ 26 h 101"/>
                <a:gd name="T4" fmla="*/ 0 w 175"/>
                <a:gd name="T5" fmla="*/ 0 h 101"/>
                <a:gd name="T6" fmla="*/ 74 w 175"/>
                <a:gd name="T7" fmla="*/ 0 h 101"/>
                <a:gd name="T8" fmla="*/ 175 w 175"/>
                <a:gd name="T9" fmla="*/ 101 h 101"/>
                <a:gd name="T10" fmla="*/ 87 w 175"/>
                <a:gd name="T11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5" h="101">
                  <a:moveTo>
                    <a:pt x="87" y="101"/>
                  </a:moveTo>
                  <a:cubicBezTo>
                    <a:pt x="12" y="26"/>
                    <a:pt x="12" y="26"/>
                    <a:pt x="12" y="26"/>
                  </a:cubicBezTo>
                  <a:cubicBezTo>
                    <a:pt x="5" y="19"/>
                    <a:pt x="1" y="10"/>
                    <a:pt x="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75" y="101"/>
                    <a:pt x="175" y="101"/>
                    <a:pt x="175" y="101"/>
                  </a:cubicBezTo>
                  <a:lnTo>
                    <a:pt x="87" y="101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4" name="Freeform 787">
              <a:extLst>
                <a:ext uri="{FF2B5EF4-FFF2-40B4-BE49-F238E27FC236}">
                  <a16:creationId xmlns:a16="http://schemas.microsoft.com/office/drawing/2014/main" id="{EB8930FA-C5DE-4C2C-8570-FB1FFFD085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2028" y="3142314"/>
              <a:ext cx="2599558" cy="2520103"/>
            </a:xfrm>
            <a:custGeom>
              <a:avLst/>
              <a:gdLst>
                <a:gd name="T0" fmla="*/ 581 w 636"/>
                <a:gd name="T1" fmla="*/ 152 h 616"/>
                <a:gd name="T2" fmla="*/ 396 w 636"/>
                <a:gd name="T3" fmla="*/ 19 h 616"/>
                <a:gd name="T4" fmla="*/ 171 w 636"/>
                <a:gd name="T5" fmla="*/ 56 h 616"/>
                <a:gd name="T6" fmla="*/ 38 w 636"/>
                <a:gd name="T7" fmla="*/ 240 h 616"/>
                <a:gd name="T8" fmla="*/ 260 w 636"/>
                <a:gd name="T9" fmla="*/ 598 h 616"/>
                <a:gd name="T10" fmla="*/ 485 w 636"/>
                <a:gd name="T11" fmla="*/ 561 h 616"/>
                <a:gd name="T12" fmla="*/ 618 w 636"/>
                <a:gd name="T13" fmla="*/ 377 h 616"/>
                <a:gd name="T14" fmla="*/ 581 w 636"/>
                <a:gd name="T15" fmla="*/ 152 h 616"/>
                <a:gd name="T16" fmla="*/ 463 w 636"/>
                <a:gd name="T17" fmla="*/ 526 h 616"/>
                <a:gd name="T18" fmla="*/ 269 w 636"/>
                <a:gd name="T19" fmla="*/ 558 h 616"/>
                <a:gd name="T20" fmla="*/ 79 w 636"/>
                <a:gd name="T21" fmla="*/ 250 h 616"/>
                <a:gd name="T22" fmla="*/ 193 w 636"/>
                <a:gd name="T23" fmla="*/ 91 h 616"/>
                <a:gd name="T24" fmla="*/ 387 w 636"/>
                <a:gd name="T25" fmla="*/ 59 h 616"/>
                <a:gd name="T26" fmla="*/ 545 w 636"/>
                <a:gd name="T27" fmla="*/ 174 h 616"/>
                <a:gd name="T28" fmla="*/ 577 w 636"/>
                <a:gd name="T29" fmla="*/ 367 h 616"/>
                <a:gd name="T30" fmla="*/ 463 w 636"/>
                <a:gd name="T31" fmla="*/ 52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36" h="616">
                  <a:moveTo>
                    <a:pt x="581" y="152"/>
                  </a:moveTo>
                  <a:cubicBezTo>
                    <a:pt x="539" y="84"/>
                    <a:pt x="473" y="37"/>
                    <a:pt x="396" y="19"/>
                  </a:cubicBezTo>
                  <a:cubicBezTo>
                    <a:pt x="319" y="0"/>
                    <a:pt x="239" y="13"/>
                    <a:pt x="171" y="56"/>
                  </a:cubicBezTo>
                  <a:cubicBezTo>
                    <a:pt x="103" y="97"/>
                    <a:pt x="56" y="163"/>
                    <a:pt x="38" y="240"/>
                  </a:cubicBezTo>
                  <a:cubicBezTo>
                    <a:pt x="0" y="400"/>
                    <a:pt x="100" y="561"/>
                    <a:pt x="260" y="598"/>
                  </a:cubicBezTo>
                  <a:cubicBezTo>
                    <a:pt x="337" y="616"/>
                    <a:pt x="417" y="603"/>
                    <a:pt x="485" y="561"/>
                  </a:cubicBezTo>
                  <a:cubicBezTo>
                    <a:pt x="552" y="519"/>
                    <a:pt x="600" y="454"/>
                    <a:pt x="618" y="377"/>
                  </a:cubicBezTo>
                  <a:cubicBezTo>
                    <a:pt x="636" y="299"/>
                    <a:pt x="623" y="220"/>
                    <a:pt x="581" y="152"/>
                  </a:cubicBezTo>
                  <a:moveTo>
                    <a:pt x="463" y="526"/>
                  </a:moveTo>
                  <a:cubicBezTo>
                    <a:pt x="405" y="562"/>
                    <a:pt x="336" y="573"/>
                    <a:pt x="269" y="558"/>
                  </a:cubicBezTo>
                  <a:cubicBezTo>
                    <a:pt x="132" y="525"/>
                    <a:pt x="46" y="387"/>
                    <a:pt x="79" y="250"/>
                  </a:cubicBezTo>
                  <a:cubicBezTo>
                    <a:pt x="94" y="183"/>
                    <a:pt x="135" y="127"/>
                    <a:pt x="193" y="91"/>
                  </a:cubicBezTo>
                  <a:cubicBezTo>
                    <a:pt x="251" y="55"/>
                    <a:pt x="320" y="44"/>
                    <a:pt x="387" y="59"/>
                  </a:cubicBezTo>
                  <a:cubicBezTo>
                    <a:pt x="453" y="75"/>
                    <a:pt x="509" y="116"/>
                    <a:pt x="545" y="174"/>
                  </a:cubicBezTo>
                  <a:cubicBezTo>
                    <a:pt x="581" y="232"/>
                    <a:pt x="593" y="301"/>
                    <a:pt x="577" y="367"/>
                  </a:cubicBezTo>
                  <a:cubicBezTo>
                    <a:pt x="561" y="433"/>
                    <a:pt x="521" y="490"/>
                    <a:pt x="463" y="526"/>
                  </a:cubicBezTo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5" name="Freeform 788">
              <a:extLst>
                <a:ext uri="{FF2B5EF4-FFF2-40B4-BE49-F238E27FC236}">
                  <a16:creationId xmlns:a16="http://schemas.microsoft.com/office/drawing/2014/main" id="{2C87988D-E082-41CF-80C2-D236E9B57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492" y="5527689"/>
              <a:ext cx="1311006" cy="1820555"/>
            </a:xfrm>
            <a:custGeom>
              <a:avLst/>
              <a:gdLst>
                <a:gd name="T0" fmla="*/ 287 w 321"/>
                <a:gd name="T1" fmla="*/ 428 h 445"/>
                <a:gd name="T2" fmla="*/ 287 w 321"/>
                <a:gd name="T3" fmla="*/ 428 h 445"/>
                <a:gd name="T4" fmla="*/ 195 w 321"/>
                <a:gd name="T5" fmla="*/ 395 h 445"/>
                <a:gd name="T6" fmla="*/ 22 w 321"/>
                <a:gd name="T7" fmla="*/ 115 h 445"/>
                <a:gd name="T8" fmla="*/ 34 w 321"/>
                <a:gd name="T9" fmla="*/ 18 h 445"/>
                <a:gd name="T10" fmla="*/ 34 w 321"/>
                <a:gd name="T11" fmla="*/ 18 h 445"/>
                <a:gd name="T12" fmla="*/ 126 w 321"/>
                <a:gd name="T13" fmla="*/ 51 h 445"/>
                <a:gd name="T14" fmla="*/ 299 w 321"/>
                <a:gd name="T15" fmla="*/ 331 h 445"/>
                <a:gd name="T16" fmla="*/ 287 w 321"/>
                <a:gd name="T17" fmla="*/ 428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1" h="445">
                  <a:moveTo>
                    <a:pt x="287" y="428"/>
                  </a:moveTo>
                  <a:cubicBezTo>
                    <a:pt x="287" y="428"/>
                    <a:pt x="287" y="428"/>
                    <a:pt x="287" y="428"/>
                  </a:cubicBezTo>
                  <a:cubicBezTo>
                    <a:pt x="259" y="445"/>
                    <a:pt x="218" y="431"/>
                    <a:pt x="195" y="395"/>
                  </a:cubicBezTo>
                  <a:cubicBezTo>
                    <a:pt x="22" y="115"/>
                    <a:pt x="22" y="115"/>
                    <a:pt x="22" y="115"/>
                  </a:cubicBezTo>
                  <a:cubicBezTo>
                    <a:pt x="0" y="79"/>
                    <a:pt x="5" y="36"/>
                    <a:pt x="34" y="18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62" y="0"/>
                    <a:pt x="103" y="15"/>
                    <a:pt x="126" y="51"/>
                  </a:cubicBezTo>
                  <a:cubicBezTo>
                    <a:pt x="299" y="331"/>
                    <a:pt x="299" y="331"/>
                    <a:pt x="299" y="331"/>
                  </a:cubicBezTo>
                  <a:cubicBezTo>
                    <a:pt x="321" y="367"/>
                    <a:pt x="316" y="410"/>
                    <a:pt x="287" y="428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6" name="Freeform 789">
              <a:extLst>
                <a:ext uri="{FF2B5EF4-FFF2-40B4-BE49-F238E27FC236}">
                  <a16:creationId xmlns:a16="http://schemas.microsoft.com/office/drawing/2014/main" id="{6AD4E115-C348-4954-B574-7473EF17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401" y="5506962"/>
              <a:ext cx="678821" cy="687458"/>
            </a:xfrm>
            <a:custGeom>
              <a:avLst/>
              <a:gdLst>
                <a:gd name="T0" fmla="*/ 120 w 166"/>
                <a:gd name="T1" fmla="*/ 144 h 168"/>
                <a:gd name="T2" fmla="*/ 120 w 166"/>
                <a:gd name="T3" fmla="*/ 144 h 168"/>
                <a:gd name="T4" fmla="*/ 57 w 166"/>
                <a:gd name="T5" fmla="*/ 157 h 168"/>
                <a:gd name="T6" fmla="*/ 6 w 166"/>
                <a:gd name="T7" fmla="*/ 74 h 168"/>
                <a:gd name="T8" fmla="*/ 46 w 166"/>
                <a:gd name="T9" fmla="*/ 23 h 168"/>
                <a:gd name="T10" fmla="*/ 46 w 166"/>
                <a:gd name="T11" fmla="*/ 23 h 168"/>
                <a:gd name="T12" fmla="*/ 109 w 166"/>
                <a:gd name="T13" fmla="*/ 10 h 168"/>
                <a:gd name="T14" fmla="*/ 160 w 166"/>
                <a:gd name="T15" fmla="*/ 93 h 168"/>
                <a:gd name="T16" fmla="*/ 120 w 166"/>
                <a:gd name="T17" fmla="*/ 144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6" h="168">
                  <a:moveTo>
                    <a:pt x="120" y="144"/>
                  </a:moveTo>
                  <a:cubicBezTo>
                    <a:pt x="120" y="144"/>
                    <a:pt x="120" y="144"/>
                    <a:pt x="120" y="144"/>
                  </a:cubicBezTo>
                  <a:cubicBezTo>
                    <a:pt x="92" y="162"/>
                    <a:pt x="63" y="168"/>
                    <a:pt x="57" y="157"/>
                  </a:cubicBezTo>
                  <a:cubicBezTo>
                    <a:pt x="6" y="74"/>
                    <a:pt x="6" y="74"/>
                    <a:pt x="6" y="74"/>
                  </a:cubicBezTo>
                  <a:cubicBezTo>
                    <a:pt x="0" y="64"/>
                    <a:pt x="17" y="41"/>
                    <a:pt x="46" y="23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74" y="5"/>
                    <a:pt x="103" y="0"/>
                    <a:pt x="109" y="10"/>
                  </a:cubicBezTo>
                  <a:cubicBezTo>
                    <a:pt x="160" y="93"/>
                    <a:pt x="160" y="93"/>
                    <a:pt x="160" y="93"/>
                  </a:cubicBezTo>
                  <a:cubicBezTo>
                    <a:pt x="166" y="104"/>
                    <a:pt x="149" y="127"/>
                    <a:pt x="120" y="144"/>
                  </a:cubicBezTo>
                  <a:close/>
                </a:path>
              </a:pathLst>
            </a:custGeom>
            <a:solidFill>
              <a:srgbClr val="7EC4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7" name="Freeform 790">
              <a:extLst>
                <a:ext uri="{FF2B5EF4-FFF2-40B4-BE49-F238E27FC236}">
                  <a16:creationId xmlns:a16="http://schemas.microsoft.com/office/drawing/2014/main" id="{DB20F4F8-0548-4A2B-8BB7-3C3E3CF86F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9304" y="3354770"/>
              <a:ext cx="1827463" cy="2095192"/>
            </a:xfrm>
            <a:custGeom>
              <a:avLst/>
              <a:gdLst>
                <a:gd name="T0" fmla="*/ 421 w 447"/>
                <a:gd name="T1" fmla="*/ 347 h 512"/>
                <a:gd name="T2" fmla="*/ 372 w 447"/>
                <a:gd name="T3" fmla="*/ 208 h 512"/>
                <a:gd name="T4" fmla="*/ 393 w 447"/>
                <a:gd name="T5" fmla="*/ 112 h 512"/>
                <a:gd name="T6" fmla="*/ 399 w 447"/>
                <a:gd name="T7" fmla="*/ 122 h 512"/>
                <a:gd name="T8" fmla="*/ 431 w 447"/>
                <a:gd name="T9" fmla="*/ 315 h 512"/>
                <a:gd name="T10" fmla="*/ 421 w 447"/>
                <a:gd name="T11" fmla="*/ 347 h 512"/>
                <a:gd name="T12" fmla="*/ 184 w 447"/>
                <a:gd name="T13" fmla="*/ 0 h 512"/>
                <a:gd name="T14" fmla="*/ 184 w 447"/>
                <a:gd name="T15" fmla="*/ 0 h 512"/>
                <a:gd name="T16" fmla="*/ 180 w 447"/>
                <a:gd name="T17" fmla="*/ 0 h 512"/>
                <a:gd name="T18" fmla="*/ 210 w 447"/>
                <a:gd name="T19" fmla="*/ 25 h 512"/>
                <a:gd name="T20" fmla="*/ 237 w 447"/>
                <a:gd name="T21" fmla="*/ 29 h 512"/>
                <a:gd name="T22" fmla="*/ 237 w 447"/>
                <a:gd name="T23" fmla="*/ 29 h 512"/>
                <a:gd name="T24" fmla="*/ 351 w 447"/>
                <a:gd name="T25" fmla="*/ 94 h 512"/>
                <a:gd name="T26" fmla="*/ 285 w 447"/>
                <a:gd name="T27" fmla="*/ 67 h 512"/>
                <a:gd name="T28" fmla="*/ 285 w 447"/>
                <a:gd name="T29" fmla="*/ 67 h 512"/>
                <a:gd name="T30" fmla="*/ 241 w 447"/>
                <a:gd name="T31" fmla="*/ 61 h 512"/>
                <a:gd name="T32" fmla="*/ 285 w 447"/>
                <a:gd name="T33" fmla="*/ 198 h 512"/>
                <a:gd name="T34" fmla="*/ 48 w 447"/>
                <a:gd name="T35" fmla="*/ 438 h 512"/>
                <a:gd name="T36" fmla="*/ 64 w 447"/>
                <a:gd name="T37" fmla="*/ 457 h 512"/>
                <a:gd name="T38" fmla="*/ 38 w 447"/>
                <a:gd name="T39" fmla="*/ 438 h 512"/>
                <a:gd name="T40" fmla="*/ 0 w 447"/>
                <a:gd name="T41" fmla="*/ 434 h 512"/>
                <a:gd name="T42" fmla="*/ 125 w 447"/>
                <a:gd name="T43" fmla="*/ 506 h 512"/>
                <a:gd name="T44" fmla="*/ 184 w 447"/>
                <a:gd name="T45" fmla="*/ 512 h 512"/>
                <a:gd name="T46" fmla="*/ 184 w 447"/>
                <a:gd name="T47" fmla="*/ 512 h 512"/>
                <a:gd name="T48" fmla="*/ 184 w 447"/>
                <a:gd name="T49" fmla="*/ 512 h 512"/>
                <a:gd name="T50" fmla="*/ 317 w 447"/>
                <a:gd name="T51" fmla="*/ 475 h 512"/>
                <a:gd name="T52" fmla="*/ 317 w 447"/>
                <a:gd name="T53" fmla="*/ 475 h 512"/>
                <a:gd name="T54" fmla="*/ 318 w 447"/>
                <a:gd name="T55" fmla="*/ 474 h 512"/>
                <a:gd name="T56" fmla="*/ 318 w 447"/>
                <a:gd name="T57" fmla="*/ 474 h 512"/>
                <a:gd name="T58" fmla="*/ 318 w 447"/>
                <a:gd name="T59" fmla="*/ 474 h 512"/>
                <a:gd name="T60" fmla="*/ 319 w 447"/>
                <a:gd name="T61" fmla="*/ 474 h 512"/>
                <a:gd name="T62" fmla="*/ 433 w 447"/>
                <a:gd name="T63" fmla="*/ 315 h 512"/>
                <a:gd name="T64" fmla="*/ 440 w 447"/>
                <a:gd name="T65" fmla="*/ 256 h 512"/>
                <a:gd name="T66" fmla="*/ 401 w 447"/>
                <a:gd name="T67" fmla="*/ 122 h 512"/>
                <a:gd name="T68" fmla="*/ 243 w 447"/>
                <a:gd name="T69" fmla="*/ 7 h 512"/>
                <a:gd name="T70" fmla="*/ 243 w 447"/>
                <a:gd name="T71" fmla="*/ 7 h 512"/>
                <a:gd name="T72" fmla="*/ 184 w 447"/>
                <a:gd name="T73" fmla="*/ 0 h 512"/>
                <a:gd name="T74" fmla="*/ 184 w 447"/>
                <a:gd name="T75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47" h="512">
                  <a:moveTo>
                    <a:pt x="421" y="347"/>
                  </a:moveTo>
                  <a:cubicBezTo>
                    <a:pt x="390" y="309"/>
                    <a:pt x="372" y="261"/>
                    <a:pt x="372" y="208"/>
                  </a:cubicBezTo>
                  <a:cubicBezTo>
                    <a:pt x="372" y="173"/>
                    <a:pt x="379" y="141"/>
                    <a:pt x="393" y="112"/>
                  </a:cubicBezTo>
                  <a:cubicBezTo>
                    <a:pt x="395" y="115"/>
                    <a:pt x="397" y="119"/>
                    <a:pt x="399" y="122"/>
                  </a:cubicBezTo>
                  <a:cubicBezTo>
                    <a:pt x="435" y="180"/>
                    <a:pt x="447" y="249"/>
                    <a:pt x="431" y="315"/>
                  </a:cubicBezTo>
                  <a:cubicBezTo>
                    <a:pt x="429" y="326"/>
                    <a:pt x="425" y="337"/>
                    <a:pt x="421" y="347"/>
                  </a:cubicBezTo>
                  <a:moveTo>
                    <a:pt x="184" y="0"/>
                  </a:moveTo>
                  <a:cubicBezTo>
                    <a:pt x="184" y="0"/>
                    <a:pt x="184" y="0"/>
                    <a:pt x="184" y="0"/>
                  </a:cubicBezTo>
                  <a:cubicBezTo>
                    <a:pt x="182" y="0"/>
                    <a:pt x="181" y="0"/>
                    <a:pt x="180" y="0"/>
                  </a:cubicBezTo>
                  <a:cubicBezTo>
                    <a:pt x="191" y="8"/>
                    <a:pt x="201" y="16"/>
                    <a:pt x="210" y="25"/>
                  </a:cubicBezTo>
                  <a:cubicBezTo>
                    <a:pt x="219" y="26"/>
                    <a:pt x="228" y="27"/>
                    <a:pt x="237" y="29"/>
                  </a:cubicBezTo>
                  <a:cubicBezTo>
                    <a:pt x="237" y="29"/>
                    <a:pt x="237" y="29"/>
                    <a:pt x="237" y="29"/>
                  </a:cubicBezTo>
                  <a:cubicBezTo>
                    <a:pt x="281" y="40"/>
                    <a:pt x="320" y="62"/>
                    <a:pt x="351" y="94"/>
                  </a:cubicBezTo>
                  <a:cubicBezTo>
                    <a:pt x="331" y="82"/>
                    <a:pt x="309" y="73"/>
                    <a:pt x="285" y="67"/>
                  </a:cubicBezTo>
                  <a:cubicBezTo>
                    <a:pt x="285" y="67"/>
                    <a:pt x="285" y="67"/>
                    <a:pt x="285" y="67"/>
                  </a:cubicBezTo>
                  <a:cubicBezTo>
                    <a:pt x="270" y="64"/>
                    <a:pt x="256" y="62"/>
                    <a:pt x="241" y="61"/>
                  </a:cubicBezTo>
                  <a:cubicBezTo>
                    <a:pt x="269" y="100"/>
                    <a:pt x="285" y="147"/>
                    <a:pt x="285" y="198"/>
                  </a:cubicBezTo>
                  <a:cubicBezTo>
                    <a:pt x="285" y="330"/>
                    <a:pt x="179" y="436"/>
                    <a:pt x="48" y="438"/>
                  </a:cubicBezTo>
                  <a:cubicBezTo>
                    <a:pt x="53" y="445"/>
                    <a:pt x="59" y="451"/>
                    <a:pt x="64" y="457"/>
                  </a:cubicBezTo>
                  <a:cubicBezTo>
                    <a:pt x="55" y="451"/>
                    <a:pt x="46" y="445"/>
                    <a:pt x="38" y="438"/>
                  </a:cubicBezTo>
                  <a:cubicBezTo>
                    <a:pt x="25" y="438"/>
                    <a:pt x="12" y="436"/>
                    <a:pt x="0" y="434"/>
                  </a:cubicBezTo>
                  <a:cubicBezTo>
                    <a:pt x="33" y="468"/>
                    <a:pt x="76" y="494"/>
                    <a:pt x="125" y="506"/>
                  </a:cubicBezTo>
                  <a:cubicBezTo>
                    <a:pt x="145" y="510"/>
                    <a:pt x="164" y="512"/>
                    <a:pt x="184" y="512"/>
                  </a:cubicBezTo>
                  <a:cubicBezTo>
                    <a:pt x="184" y="512"/>
                    <a:pt x="184" y="512"/>
                    <a:pt x="184" y="512"/>
                  </a:cubicBezTo>
                  <a:cubicBezTo>
                    <a:pt x="184" y="512"/>
                    <a:pt x="184" y="512"/>
                    <a:pt x="184" y="512"/>
                  </a:cubicBezTo>
                  <a:cubicBezTo>
                    <a:pt x="231" y="512"/>
                    <a:pt x="276" y="500"/>
                    <a:pt x="317" y="475"/>
                  </a:cubicBezTo>
                  <a:cubicBezTo>
                    <a:pt x="317" y="475"/>
                    <a:pt x="317" y="475"/>
                    <a:pt x="317" y="475"/>
                  </a:cubicBezTo>
                  <a:cubicBezTo>
                    <a:pt x="318" y="474"/>
                    <a:pt x="318" y="474"/>
                    <a:pt x="318" y="474"/>
                  </a:cubicBezTo>
                  <a:cubicBezTo>
                    <a:pt x="318" y="474"/>
                    <a:pt x="318" y="474"/>
                    <a:pt x="318" y="474"/>
                  </a:cubicBezTo>
                  <a:cubicBezTo>
                    <a:pt x="318" y="474"/>
                    <a:pt x="318" y="474"/>
                    <a:pt x="318" y="474"/>
                  </a:cubicBezTo>
                  <a:cubicBezTo>
                    <a:pt x="319" y="474"/>
                    <a:pt x="319" y="474"/>
                    <a:pt x="319" y="474"/>
                  </a:cubicBezTo>
                  <a:cubicBezTo>
                    <a:pt x="377" y="438"/>
                    <a:pt x="417" y="381"/>
                    <a:pt x="433" y="315"/>
                  </a:cubicBezTo>
                  <a:cubicBezTo>
                    <a:pt x="438" y="296"/>
                    <a:pt x="440" y="276"/>
                    <a:pt x="440" y="256"/>
                  </a:cubicBezTo>
                  <a:cubicBezTo>
                    <a:pt x="440" y="209"/>
                    <a:pt x="427" y="163"/>
                    <a:pt x="401" y="122"/>
                  </a:cubicBezTo>
                  <a:cubicBezTo>
                    <a:pt x="365" y="64"/>
                    <a:pt x="309" y="23"/>
                    <a:pt x="243" y="7"/>
                  </a:cubicBezTo>
                  <a:cubicBezTo>
                    <a:pt x="243" y="7"/>
                    <a:pt x="243" y="7"/>
                    <a:pt x="243" y="7"/>
                  </a:cubicBezTo>
                  <a:cubicBezTo>
                    <a:pt x="223" y="3"/>
                    <a:pt x="203" y="0"/>
                    <a:pt x="184" y="0"/>
                  </a:cubicBezTo>
                  <a:cubicBezTo>
                    <a:pt x="184" y="0"/>
                    <a:pt x="184" y="0"/>
                    <a:pt x="18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8" name="Freeform 791">
              <a:extLst>
                <a:ext uri="{FF2B5EF4-FFF2-40B4-BE49-F238E27FC236}">
                  <a16:creationId xmlns:a16="http://schemas.microsoft.com/office/drawing/2014/main" id="{C3ACE644-FCB1-4959-837A-0F8D9C74D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5666" y="3354770"/>
              <a:ext cx="1459552" cy="1792918"/>
            </a:xfrm>
            <a:custGeom>
              <a:avLst/>
              <a:gdLst>
                <a:gd name="T0" fmla="*/ 32 w 357"/>
                <a:gd name="T1" fmla="*/ 132 h 438"/>
                <a:gd name="T2" fmla="*/ 7 w 357"/>
                <a:gd name="T3" fmla="*/ 198 h 438"/>
                <a:gd name="T4" fmla="*/ 0 w 357"/>
                <a:gd name="T5" fmla="*/ 256 h 438"/>
                <a:gd name="T6" fmla="*/ 0 w 357"/>
                <a:gd name="T7" fmla="*/ 267 h 438"/>
                <a:gd name="T8" fmla="*/ 23 w 357"/>
                <a:gd name="T9" fmla="*/ 265 h 438"/>
                <a:gd name="T10" fmla="*/ 29 w 357"/>
                <a:gd name="T11" fmla="*/ 203 h 438"/>
                <a:gd name="T12" fmla="*/ 30 w 357"/>
                <a:gd name="T13" fmla="*/ 197 h 438"/>
                <a:gd name="T14" fmla="*/ 28 w 357"/>
                <a:gd name="T15" fmla="*/ 165 h 438"/>
                <a:gd name="T16" fmla="*/ 31 w 357"/>
                <a:gd name="T17" fmla="*/ 154 h 438"/>
                <a:gd name="T18" fmla="*/ 32 w 357"/>
                <a:gd name="T19" fmla="*/ 132 h 438"/>
                <a:gd name="T20" fmla="*/ 32 w 357"/>
                <a:gd name="T21" fmla="*/ 132 h 438"/>
                <a:gd name="T22" fmla="*/ 303 w 357"/>
                <a:gd name="T23" fmla="*/ 61 h 438"/>
                <a:gd name="T24" fmla="*/ 196 w 357"/>
                <a:gd name="T25" fmla="*/ 87 h 438"/>
                <a:gd name="T26" fmla="*/ 189 w 357"/>
                <a:gd name="T27" fmla="*/ 133 h 438"/>
                <a:gd name="T28" fmla="*/ 191 w 357"/>
                <a:gd name="T29" fmla="*/ 159 h 438"/>
                <a:gd name="T30" fmla="*/ 192 w 357"/>
                <a:gd name="T31" fmla="*/ 165 h 438"/>
                <a:gd name="T32" fmla="*/ 190 w 357"/>
                <a:gd name="T33" fmla="*/ 204 h 438"/>
                <a:gd name="T34" fmla="*/ 187 w 357"/>
                <a:gd name="T35" fmla="*/ 213 h 438"/>
                <a:gd name="T36" fmla="*/ 184 w 357"/>
                <a:gd name="T37" fmla="*/ 224 h 438"/>
                <a:gd name="T38" fmla="*/ 185 w 357"/>
                <a:gd name="T39" fmla="*/ 223 h 438"/>
                <a:gd name="T40" fmla="*/ 185 w 357"/>
                <a:gd name="T41" fmla="*/ 223 h 438"/>
                <a:gd name="T42" fmla="*/ 185 w 357"/>
                <a:gd name="T43" fmla="*/ 223 h 438"/>
                <a:gd name="T44" fmla="*/ 183 w 357"/>
                <a:gd name="T45" fmla="*/ 226 h 438"/>
                <a:gd name="T46" fmla="*/ 176 w 357"/>
                <a:gd name="T47" fmla="*/ 249 h 438"/>
                <a:gd name="T48" fmla="*/ 173 w 357"/>
                <a:gd name="T49" fmla="*/ 253 h 438"/>
                <a:gd name="T50" fmla="*/ 173 w 357"/>
                <a:gd name="T51" fmla="*/ 263 h 438"/>
                <a:gd name="T52" fmla="*/ 245 w 357"/>
                <a:gd name="T53" fmla="*/ 269 h 438"/>
                <a:gd name="T54" fmla="*/ 245 w 357"/>
                <a:gd name="T55" fmla="*/ 269 h 438"/>
                <a:gd name="T56" fmla="*/ 305 w 357"/>
                <a:gd name="T57" fmla="*/ 296 h 438"/>
                <a:gd name="T58" fmla="*/ 310 w 357"/>
                <a:gd name="T59" fmla="*/ 340 h 438"/>
                <a:gd name="T60" fmla="*/ 211 w 357"/>
                <a:gd name="T61" fmla="*/ 419 h 438"/>
                <a:gd name="T62" fmla="*/ 120 w 357"/>
                <a:gd name="T63" fmla="*/ 438 h 438"/>
                <a:gd name="T64" fmla="*/ 120 w 357"/>
                <a:gd name="T65" fmla="*/ 438 h 438"/>
                <a:gd name="T66" fmla="*/ 357 w 357"/>
                <a:gd name="T67" fmla="*/ 198 h 438"/>
                <a:gd name="T68" fmla="*/ 313 w 357"/>
                <a:gd name="T69" fmla="*/ 61 h 438"/>
                <a:gd name="T70" fmla="*/ 303 w 357"/>
                <a:gd name="T71" fmla="*/ 61 h 438"/>
                <a:gd name="T72" fmla="*/ 252 w 357"/>
                <a:gd name="T73" fmla="*/ 0 h 438"/>
                <a:gd name="T74" fmla="*/ 122 w 357"/>
                <a:gd name="T75" fmla="*/ 38 h 438"/>
                <a:gd name="T76" fmla="*/ 122 w 357"/>
                <a:gd name="T77" fmla="*/ 38 h 438"/>
                <a:gd name="T78" fmla="*/ 121 w 357"/>
                <a:gd name="T79" fmla="*/ 39 h 438"/>
                <a:gd name="T80" fmla="*/ 92 w 357"/>
                <a:gd name="T81" fmla="*/ 60 h 438"/>
                <a:gd name="T82" fmla="*/ 108 w 357"/>
                <a:gd name="T83" fmla="*/ 59 h 438"/>
                <a:gd name="T84" fmla="*/ 110 w 357"/>
                <a:gd name="T85" fmla="*/ 59 h 438"/>
                <a:gd name="T86" fmla="*/ 113 w 357"/>
                <a:gd name="T87" fmla="*/ 59 h 438"/>
                <a:gd name="T88" fmla="*/ 130 w 357"/>
                <a:gd name="T89" fmla="*/ 60 h 438"/>
                <a:gd name="T90" fmla="*/ 133 w 357"/>
                <a:gd name="T91" fmla="*/ 58 h 438"/>
                <a:gd name="T92" fmla="*/ 256 w 357"/>
                <a:gd name="T93" fmla="*/ 23 h 438"/>
                <a:gd name="T94" fmla="*/ 282 w 357"/>
                <a:gd name="T95" fmla="*/ 25 h 438"/>
                <a:gd name="T96" fmla="*/ 252 w 357"/>
                <a:gd name="T97" fmla="*/ 0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7" h="438">
                  <a:moveTo>
                    <a:pt x="32" y="132"/>
                  </a:moveTo>
                  <a:cubicBezTo>
                    <a:pt x="21" y="152"/>
                    <a:pt x="12" y="174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60"/>
                    <a:pt x="0" y="264"/>
                    <a:pt x="0" y="267"/>
                  </a:cubicBezTo>
                  <a:cubicBezTo>
                    <a:pt x="8" y="266"/>
                    <a:pt x="15" y="266"/>
                    <a:pt x="23" y="265"/>
                  </a:cubicBezTo>
                  <a:cubicBezTo>
                    <a:pt x="22" y="245"/>
                    <a:pt x="24" y="224"/>
                    <a:pt x="29" y="203"/>
                  </a:cubicBezTo>
                  <a:cubicBezTo>
                    <a:pt x="29" y="201"/>
                    <a:pt x="30" y="199"/>
                    <a:pt x="30" y="197"/>
                  </a:cubicBezTo>
                  <a:cubicBezTo>
                    <a:pt x="30" y="187"/>
                    <a:pt x="29" y="176"/>
                    <a:pt x="28" y="165"/>
                  </a:cubicBezTo>
                  <a:cubicBezTo>
                    <a:pt x="28" y="161"/>
                    <a:pt x="29" y="157"/>
                    <a:pt x="31" y="154"/>
                  </a:cubicBezTo>
                  <a:cubicBezTo>
                    <a:pt x="31" y="147"/>
                    <a:pt x="31" y="139"/>
                    <a:pt x="32" y="132"/>
                  </a:cubicBezTo>
                  <a:cubicBezTo>
                    <a:pt x="32" y="132"/>
                    <a:pt x="32" y="132"/>
                    <a:pt x="32" y="132"/>
                  </a:cubicBezTo>
                  <a:moveTo>
                    <a:pt x="303" y="61"/>
                  </a:moveTo>
                  <a:cubicBezTo>
                    <a:pt x="266" y="61"/>
                    <a:pt x="229" y="70"/>
                    <a:pt x="196" y="87"/>
                  </a:cubicBezTo>
                  <a:cubicBezTo>
                    <a:pt x="194" y="97"/>
                    <a:pt x="191" y="116"/>
                    <a:pt x="189" y="133"/>
                  </a:cubicBezTo>
                  <a:cubicBezTo>
                    <a:pt x="190" y="141"/>
                    <a:pt x="191" y="150"/>
                    <a:pt x="191" y="159"/>
                  </a:cubicBezTo>
                  <a:cubicBezTo>
                    <a:pt x="192" y="161"/>
                    <a:pt x="192" y="163"/>
                    <a:pt x="192" y="165"/>
                  </a:cubicBezTo>
                  <a:cubicBezTo>
                    <a:pt x="191" y="178"/>
                    <a:pt x="190" y="191"/>
                    <a:pt x="190" y="204"/>
                  </a:cubicBezTo>
                  <a:cubicBezTo>
                    <a:pt x="189" y="207"/>
                    <a:pt x="188" y="210"/>
                    <a:pt x="187" y="213"/>
                  </a:cubicBezTo>
                  <a:cubicBezTo>
                    <a:pt x="186" y="217"/>
                    <a:pt x="185" y="220"/>
                    <a:pt x="184" y="224"/>
                  </a:cubicBezTo>
                  <a:cubicBezTo>
                    <a:pt x="184" y="224"/>
                    <a:pt x="184" y="223"/>
                    <a:pt x="185" y="223"/>
                  </a:cubicBezTo>
                  <a:cubicBezTo>
                    <a:pt x="185" y="223"/>
                    <a:pt x="185" y="223"/>
                    <a:pt x="185" y="223"/>
                  </a:cubicBezTo>
                  <a:cubicBezTo>
                    <a:pt x="185" y="223"/>
                    <a:pt x="185" y="223"/>
                    <a:pt x="185" y="223"/>
                  </a:cubicBezTo>
                  <a:cubicBezTo>
                    <a:pt x="184" y="224"/>
                    <a:pt x="184" y="225"/>
                    <a:pt x="183" y="226"/>
                  </a:cubicBezTo>
                  <a:cubicBezTo>
                    <a:pt x="181" y="235"/>
                    <a:pt x="178" y="243"/>
                    <a:pt x="176" y="249"/>
                  </a:cubicBezTo>
                  <a:cubicBezTo>
                    <a:pt x="175" y="250"/>
                    <a:pt x="174" y="251"/>
                    <a:pt x="173" y="253"/>
                  </a:cubicBezTo>
                  <a:cubicBezTo>
                    <a:pt x="173" y="256"/>
                    <a:pt x="173" y="260"/>
                    <a:pt x="173" y="263"/>
                  </a:cubicBezTo>
                  <a:cubicBezTo>
                    <a:pt x="197" y="264"/>
                    <a:pt x="221" y="266"/>
                    <a:pt x="245" y="269"/>
                  </a:cubicBezTo>
                  <a:cubicBezTo>
                    <a:pt x="245" y="269"/>
                    <a:pt x="245" y="269"/>
                    <a:pt x="245" y="269"/>
                  </a:cubicBezTo>
                  <a:cubicBezTo>
                    <a:pt x="277" y="272"/>
                    <a:pt x="303" y="282"/>
                    <a:pt x="305" y="296"/>
                  </a:cubicBezTo>
                  <a:cubicBezTo>
                    <a:pt x="310" y="340"/>
                    <a:pt x="310" y="340"/>
                    <a:pt x="310" y="340"/>
                  </a:cubicBezTo>
                  <a:cubicBezTo>
                    <a:pt x="285" y="375"/>
                    <a:pt x="251" y="402"/>
                    <a:pt x="211" y="419"/>
                  </a:cubicBezTo>
                  <a:cubicBezTo>
                    <a:pt x="183" y="431"/>
                    <a:pt x="152" y="438"/>
                    <a:pt x="120" y="438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251" y="436"/>
                    <a:pt x="357" y="330"/>
                    <a:pt x="357" y="198"/>
                  </a:cubicBezTo>
                  <a:cubicBezTo>
                    <a:pt x="357" y="147"/>
                    <a:pt x="341" y="100"/>
                    <a:pt x="313" y="61"/>
                  </a:cubicBezTo>
                  <a:cubicBezTo>
                    <a:pt x="310" y="61"/>
                    <a:pt x="307" y="61"/>
                    <a:pt x="303" y="61"/>
                  </a:cubicBezTo>
                  <a:moveTo>
                    <a:pt x="252" y="0"/>
                  </a:moveTo>
                  <a:cubicBezTo>
                    <a:pt x="207" y="1"/>
                    <a:pt x="162" y="14"/>
                    <a:pt x="122" y="38"/>
                  </a:cubicBezTo>
                  <a:cubicBezTo>
                    <a:pt x="122" y="38"/>
                    <a:pt x="122" y="38"/>
                    <a:pt x="122" y="38"/>
                  </a:cubicBezTo>
                  <a:cubicBezTo>
                    <a:pt x="122" y="39"/>
                    <a:pt x="121" y="39"/>
                    <a:pt x="121" y="39"/>
                  </a:cubicBezTo>
                  <a:cubicBezTo>
                    <a:pt x="111" y="46"/>
                    <a:pt x="101" y="53"/>
                    <a:pt x="92" y="60"/>
                  </a:cubicBezTo>
                  <a:cubicBezTo>
                    <a:pt x="97" y="60"/>
                    <a:pt x="102" y="59"/>
                    <a:pt x="108" y="59"/>
                  </a:cubicBezTo>
                  <a:cubicBezTo>
                    <a:pt x="108" y="59"/>
                    <a:pt x="109" y="59"/>
                    <a:pt x="110" y="59"/>
                  </a:cubicBezTo>
                  <a:cubicBezTo>
                    <a:pt x="111" y="59"/>
                    <a:pt x="112" y="59"/>
                    <a:pt x="113" y="59"/>
                  </a:cubicBezTo>
                  <a:cubicBezTo>
                    <a:pt x="119" y="59"/>
                    <a:pt x="124" y="60"/>
                    <a:pt x="130" y="60"/>
                  </a:cubicBezTo>
                  <a:cubicBezTo>
                    <a:pt x="131" y="60"/>
                    <a:pt x="132" y="59"/>
                    <a:pt x="133" y="58"/>
                  </a:cubicBezTo>
                  <a:cubicBezTo>
                    <a:pt x="170" y="35"/>
                    <a:pt x="213" y="23"/>
                    <a:pt x="256" y="23"/>
                  </a:cubicBezTo>
                  <a:cubicBezTo>
                    <a:pt x="264" y="23"/>
                    <a:pt x="273" y="24"/>
                    <a:pt x="282" y="25"/>
                  </a:cubicBezTo>
                  <a:cubicBezTo>
                    <a:pt x="273" y="16"/>
                    <a:pt x="263" y="8"/>
                    <a:pt x="252" y="0"/>
                  </a:cubicBezTo>
                </a:path>
              </a:pathLst>
            </a:custGeom>
            <a:solidFill>
              <a:srgbClr val="D6D4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29" name="Freeform 792">
              <a:extLst>
                <a:ext uri="{FF2B5EF4-FFF2-40B4-BE49-F238E27FC236}">
                  <a16:creationId xmlns:a16="http://schemas.microsoft.com/office/drawing/2014/main" id="{B6FC5944-9C34-4E9C-B92B-2ACEA58FAA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5666" y="4430866"/>
              <a:ext cx="1001823" cy="716822"/>
            </a:xfrm>
            <a:custGeom>
              <a:avLst/>
              <a:gdLst>
                <a:gd name="T0" fmla="*/ 72 w 245"/>
                <a:gd name="T1" fmla="*/ 60 h 175"/>
                <a:gd name="T2" fmla="*/ 105 w 245"/>
                <a:gd name="T3" fmla="*/ 154 h 175"/>
                <a:gd name="T4" fmla="*/ 120 w 245"/>
                <a:gd name="T5" fmla="*/ 175 h 175"/>
                <a:gd name="T6" fmla="*/ 211 w 245"/>
                <a:gd name="T7" fmla="*/ 156 h 175"/>
                <a:gd name="T8" fmla="*/ 77 w 245"/>
                <a:gd name="T9" fmla="*/ 63 h 175"/>
                <a:gd name="T10" fmla="*/ 72 w 245"/>
                <a:gd name="T11" fmla="*/ 60 h 175"/>
                <a:gd name="T12" fmla="*/ 23 w 245"/>
                <a:gd name="T13" fmla="*/ 2 h 175"/>
                <a:gd name="T14" fmla="*/ 0 w 245"/>
                <a:gd name="T15" fmla="*/ 4 h 175"/>
                <a:gd name="T16" fmla="*/ 72 w 245"/>
                <a:gd name="T17" fmla="*/ 171 h 175"/>
                <a:gd name="T18" fmla="*/ 110 w 245"/>
                <a:gd name="T19" fmla="*/ 175 h 175"/>
                <a:gd name="T20" fmla="*/ 58 w 245"/>
                <a:gd name="T21" fmla="*/ 116 h 175"/>
                <a:gd name="T22" fmla="*/ 23 w 245"/>
                <a:gd name="T23" fmla="*/ 2 h 175"/>
                <a:gd name="T24" fmla="*/ 173 w 245"/>
                <a:gd name="T25" fmla="*/ 0 h 175"/>
                <a:gd name="T26" fmla="*/ 173 w 245"/>
                <a:gd name="T27" fmla="*/ 0 h 175"/>
                <a:gd name="T28" fmla="*/ 245 w 245"/>
                <a:gd name="T29" fmla="*/ 6 h 175"/>
                <a:gd name="T30" fmla="*/ 173 w 245"/>
                <a:gd name="T3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5" h="175">
                  <a:moveTo>
                    <a:pt x="72" y="60"/>
                  </a:moveTo>
                  <a:cubicBezTo>
                    <a:pt x="76" y="93"/>
                    <a:pt x="87" y="125"/>
                    <a:pt x="105" y="154"/>
                  </a:cubicBezTo>
                  <a:cubicBezTo>
                    <a:pt x="110" y="161"/>
                    <a:pt x="115" y="169"/>
                    <a:pt x="120" y="175"/>
                  </a:cubicBezTo>
                  <a:cubicBezTo>
                    <a:pt x="152" y="175"/>
                    <a:pt x="183" y="168"/>
                    <a:pt x="211" y="156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5" y="62"/>
                    <a:pt x="74" y="61"/>
                    <a:pt x="72" y="60"/>
                  </a:cubicBezTo>
                  <a:moveTo>
                    <a:pt x="23" y="2"/>
                  </a:moveTo>
                  <a:cubicBezTo>
                    <a:pt x="15" y="3"/>
                    <a:pt x="8" y="3"/>
                    <a:pt x="0" y="4"/>
                  </a:cubicBezTo>
                  <a:cubicBezTo>
                    <a:pt x="3" y="67"/>
                    <a:pt x="29" y="127"/>
                    <a:pt x="72" y="171"/>
                  </a:cubicBezTo>
                  <a:cubicBezTo>
                    <a:pt x="84" y="173"/>
                    <a:pt x="97" y="175"/>
                    <a:pt x="110" y="175"/>
                  </a:cubicBezTo>
                  <a:cubicBezTo>
                    <a:pt x="89" y="159"/>
                    <a:pt x="72" y="139"/>
                    <a:pt x="58" y="116"/>
                  </a:cubicBezTo>
                  <a:cubicBezTo>
                    <a:pt x="36" y="81"/>
                    <a:pt x="24" y="42"/>
                    <a:pt x="23" y="2"/>
                  </a:cubicBezTo>
                  <a:moveTo>
                    <a:pt x="173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97" y="1"/>
                    <a:pt x="221" y="3"/>
                    <a:pt x="245" y="6"/>
                  </a:cubicBezTo>
                  <a:cubicBezTo>
                    <a:pt x="221" y="3"/>
                    <a:pt x="197" y="1"/>
                    <a:pt x="173" y="0"/>
                  </a:cubicBezTo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0" name="Freeform 793">
              <a:extLst>
                <a:ext uri="{FF2B5EF4-FFF2-40B4-BE49-F238E27FC236}">
                  <a16:creationId xmlns:a16="http://schemas.microsoft.com/office/drawing/2014/main" id="{D62E6C5E-1D09-46B0-809D-895A47594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031" y="4430866"/>
              <a:ext cx="953459" cy="639094"/>
            </a:xfrm>
            <a:custGeom>
              <a:avLst/>
              <a:gdLst>
                <a:gd name="T0" fmla="*/ 96 w 233"/>
                <a:gd name="T1" fmla="*/ 0 h 156"/>
                <a:gd name="T2" fmla="*/ 95 w 233"/>
                <a:gd name="T3" fmla="*/ 7 h 156"/>
                <a:gd name="T4" fmla="*/ 94 w 233"/>
                <a:gd name="T5" fmla="*/ 26 h 156"/>
                <a:gd name="T6" fmla="*/ 94 w 233"/>
                <a:gd name="T7" fmla="*/ 26 h 156"/>
                <a:gd name="T8" fmla="*/ 94 w 233"/>
                <a:gd name="T9" fmla="*/ 27 h 156"/>
                <a:gd name="T10" fmla="*/ 34 w 233"/>
                <a:gd name="T11" fmla="*/ 71 h 156"/>
                <a:gd name="T12" fmla="*/ 34 w 233"/>
                <a:gd name="T13" fmla="*/ 71 h 156"/>
                <a:gd name="T14" fmla="*/ 34 w 233"/>
                <a:gd name="T15" fmla="*/ 71 h 156"/>
                <a:gd name="T16" fmla="*/ 33 w 233"/>
                <a:gd name="T17" fmla="*/ 71 h 156"/>
                <a:gd name="T18" fmla="*/ 0 w 233"/>
                <a:gd name="T19" fmla="*/ 63 h 156"/>
                <a:gd name="T20" fmla="*/ 134 w 233"/>
                <a:gd name="T21" fmla="*/ 156 h 156"/>
                <a:gd name="T22" fmla="*/ 233 w 233"/>
                <a:gd name="T23" fmla="*/ 77 h 156"/>
                <a:gd name="T24" fmla="*/ 228 w 233"/>
                <a:gd name="T25" fmla="*/ 33 h 156"/>
                <a:gd name="T26" fmla="*/ 168 w 233"/>
                <a:gd name="T27" fmla="*/ 6 h 156"/>
                <a:gd name="T28" fmla="*/ 168 w 233"/>
                <a:gd name="T29" fmla="*/ 6 h 156"/>
                <a:gd name="T30" fmla="*/ 96 w 233"/>
                <a:gd name="T3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3" h="156">
                  <a:moveTo>
                    <a:pt x="96" y="0"/>
                  </a:moveTo>
                  <a:cubicBezTo>
                    <a:pt x="95" y="2"/>
                    <a:pt x="95" y="5"/>
                    <a:pt x="95" y="7"/>
                  </a:cubicBezTo>
                  <a:cubicBezTo>
                    <a:pt x="95" y="14"/>
                    <a:pt x="94" y="20"/>
                    <a:pt x="94" y="26"/>
                  </a:cubicBezTo>
                  <a:cubicBezTo>
                    <a:pt x="94" y="26"/>
                    <a:pt x="94" y="26"/>
                    <a:pt x="94" y="26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1" y="53"/>
                    <a:pt x="65" y="71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3" y="71"/>
                    <a:pt x="33" y="71"/>
                  </a:cubicBezTo>
                  <a:cubicBezTo>
                    <a:pt x="21" y="71"/>
                    <a:pt x="9" y="68"/>
                    <a:pt x="0" y="63"/>
                  </a:cubicBezTo>
                  <a:cubicBezTo>
                    <a:pt x="134" y="156"/>
                    <a:pt x="134" y="156"/>
                    <a:pt x="134" y="156"/>
                  </a:cubicBezTo>
                  <a:cubicBezTo>
                    <a:pt x="174" y="139"/>
                    <a:pt x="208" y="112"/>
                    <a:pt x="233" y="77"/>
                  </a:cubicBezTo>
                  <a:cubicBezTo>
                    <a:pt x="228" y="33"/>
                    <a:pt x="228" y="33"/>
                    <a:pt x="228" y="33"/>
                  </a:cubicBezTo>
                  <a:cubicBezTo>
                    <a:pt x="226" y="19"/>
                    <a:pt x="200" y="9"/>
                    <a:pt x="168" y="6"/>
                  </a:cubicBezTo>
                  <a:cubicBezTo>
                    <a:pt x="168" y="6"/>
                    <a:pt x="168" y="6"/>
                    <a:pt x="168" y="6"/>
                  </a:cubicBezTo>
                  <a:cubicBezTo>
                    <a:pt x="144" y="3"/>
                    <a:pt x="120" y="1"/>
                    <a:pt x="96" y="0"/>
                  </a:cubicBezTo>
                </a:path>
              </a:pathLst>
            </a:custGeom>
            <a:solidFill>
              <a:srgbClr val="5BBE77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1" name="Freeform 794">
              <a:extLst>
                <a:ext uri="{FF2B5EF4-FFF2-40B4-BE49-F238E27FC236}">
                  <a16:creationId xmlns:a16="http://schemas.microsoft.com/office/drawing/2014/main" id="{4D8098B4-B1C9-43A9-8E4A-B97C0DEA6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2394" y="4391138"/>
              <a:ext cx="419729" cy="329911"/>
            </a:xfrm>
            <a:custGeom>
              <a:avLst/>
              <a:gdLst>
                <a:gd name="T0" fmla="*/ 1 w 103"/>
                <a:gd name="T1" fmla="*/ 26 h 81"/>
                <a:gd name="T2" fmla="*/ 2 w 103"/>
                <a:gd name="T3" fmla="*/ 70 h 81"/>
                <a:gd name="T4" fmla="*/ 7 w 103"/>
                <a:gd name="T5" fmla="*/ 73 h 81"/>
                <a:gd name="T6" fmla="*/ 40 w 103"/>
                <a:gd name="T7" fmla="*/ 81 h 81"/>
                <a:gd name="T8" fmla="*/ 37 w 103"/>
                <a:gd name="T9" fmla="*/ 81 h 81"/>
                <a:gd name="T10" fmla="*/ 36 w 103"/>
                <a:gd name="T11" fmla="*/ 68 h 81"/>
                <a:gd name="T12" fmla="*/ 36 w 103"/>
                <a:gd name="T13" fmla="*/ 43 h 81"/>
                <a:gd name="T14" fmla="*/ 22 w 103"/>
                <a:gd name="T15" fmla="*/ 42 h 81"/>
                <a:gd name="T16" fmla="*/ 1 w 103"/>
                <a:gd name="T17" fmla="*/ 26 h 81"/>
                <a:gd name="T18" fmla="*/ 103 w 103"/>
                <a:gd name="T19" fmla="*/ 0 h 81"/>
                <a:gd name="T20" fmla="*/ 103 w 103"/>
                <a:gd name="T21" fmla="*/ 1 h 81"/>
                <a:gd name="T22" fmla="*/ 102 w 103"/>
                <a:gd name="T23" fmla="*/ 15 h 81"/>
                <a:gd name="T24" fmla="*/ 102 w 103"/>
                <a:gd name="T25" fmla="*/ 17 h 81"/>
                <a:gd name="T26" fmla="*/ 103 w 103"/>
                <a:gd name="T27" fmla="*/ 10 h 81"/>
                <a:gd name="T28" fmla="*/ 103 w 103"/>
                <a:gd name="T29" fmla="*/ 10 h 81"/>
                <a:gd name="T30" fmla="*/ 103 w 103"/>
                <a:gd name="T3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3" h="81">
                  <a:moveTo>
                    <a:pt x="1" y="26"/>
                  </a:moveTo>
                  <a:cubicBezTo>
                    <a:pt x="0" y="41"/>
                    <a:pt x="0" y="56"/>
                    <a:pt x="2" y="70"/>
                  </a:cubicBezTo>
                  <a:cubicBezTo>
                    <a:pt x="4" y="71"/>
                    <a:pt x="5" y="72"/>
                    <a:pt x="7" y="73"/>
                  </a:cubicBezTo>
                  <a:cubicBezTo>
                    <a:pt x="16" y="78"/>
                    <a:pt x="28" y="81"/>
                    <a:pt x="40" y="81"/>
                  </a:cubicBezTo>
                  <a:cubicBezTo>
                    <a:pt x="39" y="81"/>
                    <a:pt x="38" y="81"/>
                    <a:pt x="37" y="81"/>
                  </a:cubicBezTo>
                  <a:cubicBezTo>
                    <a:pt x="36" y="77"/>
                    <a:pt x="36" y="72"/>
                    <a:pt x="36" y="68"/>
                  </a:cubicBezTo>
                  <a:cubicBezTo>
                    <a:pt x="36" y="59"/>
                    <a:pt x="36" y="51"/>
                    <a:pt x="36" y="43"/>
                  </a:cubicBezTo>
                  <a:cubicBezTo>
                    <a:pt x="31" y="42"/>
                    <a:pt x="26" y="42"/>
                    <a:pt x="22" y="42"/>
                  </a:cubicBezTo>
                  <a:cubicBezTo>
                    <a:pt x="18" y="42"/>
                    <a:pt x="9" y="34"/>
                    <a:pt x="1" y="26"/>
                  </a:cubicBezTo>
                  <a:moveTo>
                    <a:pt x="103" y="0"/>
                  </a:moveTo>
                  <a:cubicBezTo>
                    <a:pt x="103" y="0"/>
                    <a:pt x="103" y="1"/>
                    <a:pt x="103" y="1"/>
                  </a:cubicBezTo>
                  <a:cubicBezTo>
                    <a:pt x="103" y="5"/>
                    <a:pt x="103" y="10"/>
                    <a:pt x="102" y="15"/>
                  </a:cubicBezTo>
                  <a:cubicBezTo>
                    <a:pt x="102" y="15"/>
                    <a:pt x="102" y="16"/>
                    <a:pt x="102" y="17"/>
                  </a:cubicBezTo>
                  <a:cubicBezTo>
                    <a:pt x="102" y="15"/>
                    <a:pt x="102" y="12"/>
                    <a:pt x="103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3" y="7"/>
                    <a:pt x="103" y="3"/>
                    <a:pt x="103" y="0"/>
                  </a:cubicBezTo>
                </a:path>
              </a:pathLst>
            </a:custGeom>
            <a:solidFill>
              <a:srgbClr val="E2E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2" name="Freeform 795">
              <a:extLst>
                <a:ext uri="{FF2B5EF4-FFF2-40B4-BE49-F238E27FC236}">
                  <a16:creationId xmlns:a16="http://schemas.microsoft.com/office/drawing/2014/main" id="{BC3D7562-BFFB-42CD-A065-8ADE09FF1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9213" y="4394593"/>
              <a:ext cx="272910" cy="326456"/>
            </a:xfrm>
            <a:custGeom>
              <a:avLst/>
              <a:gdLst>
                <a:gd name="T0" fmla="*/ 67 w 67"/>
                <a:gd name="T1" fmla="*/ 0 h 80"/>
                <a:gd name="T2" fmla="*/ 50 w 67"/>
                <a:gd name="T3" fmla="*/ 20 h 80"/>
                <a:gd name="T4" fmla="*/ 45 w 67"/>
                <a:gd name="T5" fmla="*/ 25 h 80"/>
                <a:gd name="T6" fmla="*/ 24 w 67"/>
                <a:gd name="T7" fmla="*/ 41 h 80"/>
                <a:gd name="T8" fmla="*/ 8 w 67"/>
                <a:gd name="T9" fmla="*/ 42 h 80"/>
                <a:gd name="T10" fmla="*/ 5 w 67"/>
                <a:gd name="T11" fmla="*/ 42 h 80"/>
                <a:gd name="T12" fmla="*/ 3 w 67"/>
                <a:gd name="T13" fmla="*/ 42 h 80"/>
                <a:gd name="T14" fmla="*/ 0 w 67"/>
                <a:gd name="T15" fmla="*/ 42 h 80"/>
                <a:gd name="T16" fmla="*/ 0 w 67"/>
                <a:gd name="T17" fmla="*/ 67 h 80"/>
                <a:gd name="T18" fmla="*/ 1 w 67"/>
                <a:gd name="T19" fmla="*/ 80 h 80"/>
                <a:gd name="T20" fmla="*/ 4 w 67"/>
                <a:gd name="T21" fmla="*/ 80 h 80"/>
                <a:gd name="T22" fmla="*/ 5 w 67"/>
                <a:gd name="T23" fmla="*/ 80 h 80"/>
                <a:gd name="T24" fmla="*/ 5 w 67"/>
                <a:gd name="T25" fmla="*/ 80 h 80"/>
                <a:gd name="T26" fmla="*/ 5 w 67"/>
                <a:gd name="T27" fmla="*/ 80 h 80"/>
                <a:gd name="T28" fmla="*/ 65 w 67"/>
                <a:gd name="T29" fmla="*/ 36 h 80"/>
                <a:gd name="T30" fmla="*/ 65 w 67"/>
                <a:gd name="T31" fmla="*/ 35 h 80"/>
                <a:gd name="T32" fmla="*/ 65 w 67"/>
                <a:gd name="T33" fmla="*/ 35 h 80"/>
                <a:gd name="T34" fmla="*/ 66 w 67"/>
                <a:gd name="T35" fmla="*/ 16 h 80"/>
                <a:gd name="T36" fmla="*/ 66 w 67"/>
                <a:gd name="T37" fmla="*/ 14 h 80"/>
                <a:gd name="T38" fmla="*/ 67 w 67"/>
                <a:gd name="T3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80">
                  <a:moveTo>
                    <a:pt x="67" y="0"/>
                  </a:moveTo>
                  <a:cubicBezTo>
                    <a:pt x="63" y="5"/>
                    <a:pt x="57" y="12"/>
                    <a:pt x="50" y="20"/>
                  </a:cubicBezTo>
                  <a:cubicBezTo>
                    <a:pt x="48" y="22"/>
                    <a:pt x="47" y="23"/>
                    <a:pt x="45" y="25"/>
                  </a:cubicBezTo>
                  <a:cubicBezTo>
                    <a:pt x="37" y="34"/>
                    <a:pt x="28" y="41"/>
                    <a:pt x="24" y="41"/>
                  </a:cubicBezTo>
                  <a:cubicBezTo>
                    <a:pt x="20" y="41"/>
                    <a:pt x="14" y="42"/>
                    <a:pt x="8" y="42"/>
                  </a:cubicBezTo>
                  <a:cubicBezTo>
                    <a:pt x="7" y="42"/>
                    <a:pt x="6" y="42"/>
                    <a:pt x="5" y="42"/>
                  </a:cubicBezTo>
                  <a:cubicBezTo>
                    <a:pt x="4" y="42"/>
                    <a:pt x="4" y="42"/>
                    <a:pt x="3" y="42"/>
                  </a:cubicBezTo>
                  <a:cubicBezTo>
                    <a:pt x="2" y="42"/>
                    <a:pt x="1" y="42"/>
                    <a:pt x="0" y="42"/>
                  </a:cubicBezTo>
                  <a:cubicBezTo>
                    <a:pt x="0" y="50"/>
                    <a:pt x="0" y="58"/>
                    <a:pt x="0" y="67"/>
                  </a:cubicBezTo>
                  <a:cubicBezTo>
                    <a:pt x="0" y="71"/>
                    <a:pt x="0" y="76"/>
                    <a:pt x="1" y="80"/>
                  </a:cubicBezTo>
                  <a:cubicBezTo>
                    <a:pt x="2" y="80"/>
                    <a:pt x="3" y="80"/>
                    <a:pt x="4" y="80"/>
                  </a:cubicBezTo>
                  <a:cubicBezTo>
                    <a:pt x="4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36" y="80"/>
                    <a:pt x="62" y="62"/>
                    <a:pt x="65" y="36"/>
                  </a:cubicBezTo>
                  <a:cubicBezTo>
                    <a:pt x="65" y="36"/>
                    <a:pt x="65" y="36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29"/>
                    <a:pt x="66" y="23"/>
                    <a:pt x="66" y="16"/>
                  </a:cubicBezTo>
                  <a:cubicBezTo>
                    <a:pt x="66" y="15"/>
                    <a:pt x="66" y="14"/>
                    <a:pt x="66" y="14"/>
                  </a:cubicBezTo>
                  <a:cubicBezTo>
                    <a:pt x="67" y="9"/>
                    <a:pt x="67" y="4"/>
                    <a:pt x="67" y="0"/>
                  </a:cubicBezTo>
                </a:path>
              </a:pathLst>
            </a:custGeom>
            <a:solidFill>
              <a:srgbClr val="CBC9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3" name="Freeform 796">
              <a:extLst>
                <a:ext uri="{FF2B5EF4-FFF2-40B4-BE49-F238E27FC236}">
                  <a16:creationId xmlns:a16="http://schemas.microsoft.com/office/drawing/2014/main" id="{0B412879-1F0C-4BAA-894B-50F9BA9D2B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1757" y="3895409"/>
              <a:ext cx="654640" cy="670185"/>
            </a:xfrm>
            <a:custGeom>
              <a:avLst/>
              <a:gdLst>
                <a:gd name="T0" fmla="*/ 40 w 160"/>
                <a:gd name="T1" fmla="*/ 141 h 164"/>
                <a:gd name="T2" fmla="*/ 40 w 160"/>
                <a:gd name="T3" fmla="*/ 147 h 164"/>
                <a:gd name="T4" fmla="*/ 61 w 160"/>
                <a:gd name="T5" fmla="*/ 163 h 164"/>
                <a:gd name="T6" fmla="*/ 75 w 160"/>
                <a:gd name="T7" fmla="*/ 164 h 164"/>
                <a:gd name="T8" fmla="*/ 78 w 160"/>
                <a:gd name="T9" fmla="*/ 164 h 164"/>
                <a:gd name="T10" fmla="*/ 80 w 160"/>
                <a:gd name="T11" fmla="*/ 164 h 164"/>
                <a:gd name="T12" fmla="*/ 83 w 160"/>
                <a:gd name="T13" fmla="*/ 164 h 164"/>
                <a:gd name="T14" fmla="*/ 99 w 160"/>
                <a:gd name="T15" fmla="*/ 163 h 164"/>
                <a:gd name="T16" fmla="*/ 120 w 160"/>
                <a:gd name="T17" fmla="*/ 147 h 164"/>
                <a:gd name="T18" fmla="*/ 95 w 160"/>
                <a:gd name="T19" fmla="*/ 158 h 164"/>
                <a:gd name="T20" fmla="*/ 82 w 160"/>
                <a:gd name="T21" fmla="*/ 160 h 164"/>
                <a:gd name="T22" fmla="*/ 82 w 160"/>
                <a:gd name="T23" fmla="*/ 160 h 164"/>
                <a:gd name="T24" fmla="*/ 81 w 160"/>
                <a:gd name="T25" fmla="*/ 160 h 164"/>
                <a:gd name="T26" fmla="*/ 80 w 160"/>
                <a:gd name="T27" fmla="*/ 160 h 164"/>
                <a:gd name="T28" fmla="*/ 40 w 160"/>
                <a:gd name="T29" fmla="*/ 141 h 164"/>
                <a:gd name="T30" fmla="*/ 143 w 160"/>
                <a:gd name="T31" fmla="*/ 110 h 164"/>
                <a:gd name="T32" fmla="*/ 134 w 160"/>
                <a:gd name="T33" fmla="*/ 117 h 164"/>
                <a:gd name="T34" fmla="*/ 143 w 160"/>
                <a:gd name="T35" fmla="*/ 110 h 164"/>
                <a:gd name="T36" fmla="*/ 152 w 160"/>
                <a:gd name="T37" fmla="*/ 94 h 164"/>
                <a:gd name="T38" fmla="*/ 150 w 160"/>
                <a:gd name="T39" fmla="*/ 99 h 164"/>
                <a:gd name="T40" fmla="*/ 148 w 160"/>
                <a:gd name="T41" fmla="*/ 105 h 164"/>
                <a:gd name="T42" fmla="*/ 125 w 160"/>
                <a:gd name="T43" fmla="*/ 142 h 164"/>
                <a:gd name="T44" fmla="*/ 142 w 160"/>
                <a:gd name="T45" fmla="*/ 122 h 164"/>
                <a:gd name="T46" fmla="*/ 142 w 160"/>
                <a:gd name="T47" fmla="*/ 121 h 164"/>
                <a:gd name="T48" fmla="*/ 145 w 160"/>
                <a:gd name="T49" fmla="*/ 117 h 164"/>
                <a:gd name="T50" fmla="*/ 152 w 160"/>
                <a:gd name="T51" fmla="*/ 94 h 164"/>
                <a:gd name="T52" fmla="*/ 156 w 160"/>
                <a:gd name="T53" fmla="*/ 81 h 164"/>
                <a:gd name="T54" fmla="*/ 152 w 160"/>
                <a:gd name="T55" fmla="*/ 84 h 164"/>
                <a:gd name="T56" fmla="*/ 151 w 160"/>
                <a:gd name="T57" fmla="*/ 95 h 164"/>
                <a:gd name="T58" fmla="*/ 153 w 160"/>
                <a:gd name="T59" fmla="*/ 92 h 164"/>
                <a:gd name="T60" fmla="*/ 156 w 160"/>
                <a:gd name="T61" fmla="*/ 81 h 164"/>
                <a:gd name="T62" fmla="*/ 15 w 160"/>
                <a:gd name="T63" fmla="*/ 7 h 164"/>
                <a:gd name="T64" fmla="*/ 12 w 160"/>
                <a:gd name="T65" fmla="*/ 12 h 164"/>
                <a:gd name="T66" fmla="*/ 11 w 160"/>
                <a:gd name="T67" fmla="*/ 17 h 164"/>
                <a:gd name="T68" fmla="*/ 15 w 160"/>
                <a:gd name="T69" fmla="*/ 21 h 164"/>
                <a:gd name="T70" fmla="*/ 15 w 160"/>
                <a:gd name="T71" fmla="*/ 7 h 164"/>
                <a:gd name="T72" fmla="*/ 158 w 160"/>
                <a:gd name="T73" fmla="*/ 1 h 164"/>
                <a:gd name="T74" fmla="*/ 156 w 160"/>
                <a:gd name="T75" fmla="*/ 19 h 164"/>
                <a:gd name="T76" fmla="*/ 160 w 160"/>
                <a:gd name="T77" fmla="*/ 27 h 164"/>
                <a:gd name="T78" fmla="*/ 158 w 160"/>
                <a:gd name="T79" fmla="*/ 1 h 164"/>
                <a:gd name="T80" fmla="*/ 1 w 160"/>
                <a:gd name="T81" fmla="*/ 0 h 164"/>
                <a:gd name="T82" fmla="*/ 0 w 160"/>
                <a:gd name="T83" fmla="*/ 22 h 164"/>
                <a:gd name="T84" fmla="*/ 3 w 160"/>
                <a:gd name="T85" fmla="*/ 19 h 164"/>
                <a:gd name="T86" fmla="*/ 1 w 160"/>
                <a:gd name="T87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0" h="164">
                  <a:moveTo>
                    <a:pt x="40" y="141"/>
                  </a:moveTo>
                  <a:cubicBezTo>
                    <a:pt x="40" y="143"/>
                    <a:pt x="40" y="145"/>
                    <a:pt x="40" y="147"/>
                  </a:cubicBezTo>
                  <a:cubicBezTo>
                    <a:pt x="48" y="155"/>
                    <a:pt x="57" y="163"/>
                    <a:pt x="61" y="163"/>
                  </a:cubicBezTo>
                  <a:cubicBezTo>
                    <a:pt x="65" y="163"/>
                    <a:pt x="70" y="163"/>
                    <a:pt x="75" y="164"/>
                  </a:cubicBezTo>
                  <a:cubicBezTo>
                    <a:pt x="76" y="164"/>
                    <a:pt x="77" y="164"/>
                    <a:pt x="78" y="164"/>
                  </a:cubicBezTo>
                  <a:cubicBezTo>
                    <a:pt x="79" y="164"/>
                    <a:pt x="79" y="164"/>
                    <a:pt x="80" y="164"/>
                  </a:cubicBezTo>
                  <a:cubicBezTo>
                    <a:pt x="81" y="164"/>
                    <a:pt x="82" y="164"/>
                    <a:pt x="83" y="164"/>
                  </a:cubicBezTo>
                  <a:cubicBezTo>
                    <a:pt x="89" y="164"/>
                    <a:pt x="95" y="163"/>
                    <a:pt x="99" y="163"/>
                  </a:cubicBezTo>
                  <a:cubicBezTo>
                    <a:pt x="103" y="163"/>
                    <a:pt x="112" y="156"/>
                    <a:pt x="120" y="147"/>
                  </a:cubicBezTo>
                  <a:cubicBezTo>
                    <a:pt x="112" y="154"/>
                    <a:pt x="104" y="158"/>
                    <a:pt x="95" y="158"/>
                  </a:cubicBezTo>
                  <a:cubicBezTo>
                    <a:pt x="94" y="158"/>
                    <a:pt x="83" y="160"/>
                    <a:pt x="82" y="160"/>
                  </a:cubicBezTo>
                  <a:cubicBezTo>
                    <a:pt x="82" y="160"/>
                    <a:pt x="82" y="160"/>
                    <a:pt x="82" y="160"/>
                  </a:cubicBezTo>
                  <a:cubicBezTo>
                    <a:pt x="82" y="160"/>
                    <a:pt x="81" y="160"/>
                    <a:pt x="81" y="160"/>
                  </a:cubicBezTo>
                  <a:cubicBezTo>
                    <a:pt x="81" y="160"/>
                    <a:pt x="81" y="160"/>
                    <a:pt x="80" y="160"/>
                  </a:cubicBezTo>
                  <a:cubicBezTo>
                    <a:pt x="63" y="157"/>
                    <a:pt x="50" y="151"/>
                    <a:pt x="40" y="141"/>
                  </a:cubicBezTo>
                  <a:moveTo>
                    <a:pt x="143" y="110"/>
                  </a:moveTo>
                  <a:cubicBezTo>
                    <a:pt x="140" y="112"/>
                    <a:pt x="137" y="114"/>
                    <a:pt x="134" y="117"/>
                  </a:cubicBezTo>
                  <a:cubicBezTo>
                    <a:pt x="137" y="116"/>
                    <a:pt x="140" y="113"/>
                    <a:pt x="143" y="110"/>
                  </a:cubicBezTo>
                  <a:moveTo>
                    <a:pt x="152" y="94"/>
                  </a:moveTo>
                  <a:cubicBezTo>
                    <a:pt x="152" y="96"/>
                    <a:pt x="151" y="98"/>
                    <a:pt x="150" y="99"/>
                  </a:cubicBezTo>
                  <a:cubicBezTo>
                    <a:pt x="149" y="101"/>
                    <a:pt x="149" y="103"/>
                    <a:pt x="148" y="105"/>
                  </a:cubicBezTo>
                  <a:cubicBezTo>
                    <a:pt x="141" y="119"/>
                    <a:pt x="133" y="132"/>
                    <a:pt x="125" y="142"/>
                  </a:cubicBezTo>
                  <a:cubicBezTo>
                    <a:pt x="132" y="134"/>
                    <a:pt x="138" y="127"/>
                    <a:pt x="142" y="122"/>
                  </a:cubicBezTo>
                  <a:cubicBezTo>
                    <a:pt x="142" y="122"/>
                    <a:pt x="142" y="121"/>
                    <a:pt x="142" y="121"/>
                  </a:cubicBezTo>
                  <a:cubicBezTo>
                    <a:pt x="143" y="119"/>
                    <a:pt x="144" y="118"/>
                    <a:pt x="145" y="117"/>
                  </a:cubicBezTo>
                  <a:cubicBezTo>
                    <a:pt x="147" y="111"/>
                    <a:pt x="150" y="103"/>
                    <a:pt x="152" y="94"/>
                  </a:cubicBezTo>
                  <a:moveTo>
                    <a:pt x="156" y="81"/>
                  </a:moveTo>
                  <a:cubicBezTo>
                    <a:pt x="155" y="82"/>
                    <a:pt x="154" y="83"/>
                    <a:pt x="152" y="84"/>
                  </a:cubicBezTo>
                  <a:cubicBezTo>
                    <a:pt x="152" y="88"/>
                    <a:pt x="152" y="91"/>
                    <a:pt x="151" y="95"/>
                  </a:cubicBezTo>
                  <a:cubicBezTo>
                    <a:pt x="152" y="94"/>
                    <a:pt x="152" y="93"/>
                    <a:pt x="153" y="92"/>
                  </a:cubicBezTo>
                  <a:cubicBezTo>
                    <a:pt x="154" y="88"/>
                    <a:pt x="155" y="85"/>
                    <a:pt x="156" y="81"/>
                  </a:cubicBezTo>
                  <a:moveTo>
                    <a:pt x="15" y="7"/>
                  </a:moveTo>
                  <a:cubicBezTo>
                    <a:pt x="14" y="8"/>
                    <a:pt x="13" y="10"/>
                    <a:pt x="12" y="12"/>
                  </a:cubicBezTo>
                  <a:cubicBezTo>
                    <a:pt x="11" y="14"/>
                    <a:pt x="11" y="15"/>
                    <a:pt x="11" y="17"/>
                  </a:cubicBezTo>
                  <a:cubicBezTo>
                    <a:pt x="12" y="18"/>
                    <a:pt x="14" y="19"/>
                    <a:pt x="15" y="21"/>
                  </a:cubicBezTo>
                  <a:cubicBezTo>
                    <a:pt x="15" y="16"/>
                    <a:pt x="15" y="11"/>
                    <a:pt x="15" y="7"/>
                  </a:cubicBezTo>
                  <a:moveTo>
                    <a:pt x="158" y="1"/>
                  </a:moveTo>
                  <a:cubicBezTo>
                    <a:pt x="157" y="8"/>
                    <a:pt x="156" y="14"/>
                    <a:pt x="156" y="19"/>
                  </a:cubicBezTo>
                  <a:cubicBezTo>
                    <a:pt x="158" y="21"/>
                    <a:pt x="159" y="24"/>
                    <a:pt x="160" y="27"/>
                  </a:cubicBezTo>
                  <a:cubicBezTo>
                    <a:pt x="160" y="18"/>
                    <a:pt x="159" y="9"/>
                    <a:pt x="158" y="1"/>
                  </a:cubicBezTo>
                  <a:moveTo>
                    <a:pt x="1" y="0"/>
                  </a:moveTo>
                  <a:cubicBezTo>
                    <a:pt x="0" y="7"/>
                    <a:pt x="0" y="15"/>
                    <a:pt x="0" y="22"/>
                  </a:cubicBezTo>
                  <a:cubicBezTo>
                    <a:pt x="1" y="21"/>
                    <a:pt x="2" y="20"/>
                    <a:pt x="3" y="19"/>
                  </a:cubicBezTo>
                  <a:cubicBezTo>
                    <a:pt x="3" y="13"/>
                    <a:pt x="2" y="7"/>
                    <a:pt x="1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4" name="Freeform 797">
              <a:extLst>
                <a:ext uri="{FF2B5EF4-FFF2-40B4-BE49-F238E27FC236}">
                  <a16:creationId xmlns:a16="http://schemas.microsoft.com/office/drawing/2014/main" id="{7B1449A4-99B8-4BC9-B28A-ED4252FEFD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9666" y="3964500"/>
              <a:ext cx="74273" cy="196910"/>
            </a:xfrm>
            <a:custGeom>
              <a:avLst/>
              <a:gdLst>
                <a:gd name="T0" fmla="*/ 6 w 18"/>
                <a:gd name="T1" fmla="*/ 2 h 48"/>
                <a:gd name="T2" fmla="*/ 3 w 18"/>
                <a:gd name="T3" fmla="*/ 5 h 48"/>
                <a:gd name="T4" fmla="*/ 0 w 18"/>
                <a:gd name="T5" fmla="*/ 16 h 48"/>
                <a:gd name="T6" fmla="*/ 2 w 18"/>
                <a:gd name="T7" fmla="*/ 48 h 48"/>
                <a:gd name="T8" fmla="*/ 9 w 18"/>
                <a:gd name="T9" fmla="*/ 27 h 48"/>
                <a:gd name="T10" fmla="*/ 8 w 18"/>
                <a:gd name="T11" fmla="*/ 20 h 48"/>
                <a:gd name="T12" fmla="*/ 8 w 18"/>
                <a:gd name="T13" fmla="*/ 14 h 48"/>
                <a:gd name="T14" fmla="*/ 8 w 18"/>
                <a:gd name="T15" fmla="*/ 14 h 48"/>
                <a:gd name="T16" fmla="*/ 7 w 18"/>
                <a:gd name="T17" fmla="*/ 14 h 48"/>
                <a:gd name="T18" fmla="*/ 6 w 18"/>
                <a:gd name="T19" fmla="*/ 2 h 48"/>
                <a:gd name="T20" fmla="*/ 14 w 18"/>
                <a:gd name="T21" fmla="*/ 0 h 48"/>
                <a:gd name="T22" fmla="*/ 13 w 18"/>
                <a:gd name="T23" fmla="*/ 7 h 48"/>
                <a:gd name="T24" fmla="*/ 18 w 18"/>
                <a:gd name="T25" fmla="*/ 5 h 48"/>
                <a:gd name="T26" fmla="*/ 18 w 18"/>
                <a:gd name="T27" fmla="*/ 5 h 48"/>
                <a:gd name="T28" fmla="*/ 18 w 18"/>
                <a:gd name="T29" fmla="*/ 4 h 48"/>
                <a:gd name="T30" fmla="*/ 14 w 18"/>
                <a:gd name="T3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6" y="2"/>
                  </a:moveTo>
                  <a:cubicBezTo>
                    <a:pt x="5" y="3"/>
                    <a:pt x="4" y="4"/>
                    <a:pt x="3" y="5"/>
                  </a:cubicBezTo>
                  <a:cubicBezTo>
                    <a:pt x="1" y="8"/>
                    <a:pt x="0" y="12"/>
                    <a:pt x="0" y="16"/>
                  </a:cubicBezTo>
                  <a:cubicBezTo>
                    <a:pt x="1" y="27"/>
                    <a:pt x="2" y="38"/>
                    <a:pt x="2" y="48"/>
                  </a:cubicBezTo>
                  <a:cubicBezTo>
                    <a:pt x="4" y="41"/>
                    <a:pt x="6" y="34"/>
                    <a:pt x="9" y="27"/>
                  </a:cubicBezTo>
                  <a:cubicBezTo>
                    <a:pt x="8" y="25"/>
                    <a:pt x="8" y="23"/>
                    <a:pt x="8" y="20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7" y="14"/>
                  </a:cubicBezTo>
                  <a:cubicBezTo>
                    <a:pt x="7" y="14"/>
                    <a:pt x="7" y="9"/>
                    <a:pt x="6" y="2"/>
                  </a:cubicBezTo>
                  <a:moveTo>
                    <a:pt x="14" y="0"/>
                  </a:moveTo>
                  <a:cubicBezTo>
                    <a:pt x="14" y="2"/>
                    <a:pt x="13" y="4"/>
                    <a:pt x="13" y="7"/>
                  </a:cubicBezTo>
                  <a:cubicBezTo>
                    <a:pt x="15" y="6"/>
                    <a:pt x="16" y="6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4"/>
                    <a:pt x="18" y="4"/>
                  </a:cubicBezTo>
                  <a:cubicBezTo>
                    <a:pt x="17" y="2"/>
                    <a:pt x="15" y="1"/>
                    <a:pt x="14" y="0"/>
                  </a:cubicBezTo>
                </a:path>
              </a:pathLst>
            </a:custGeom>
            <a:solidFill>
              <a:srgbClr val="E2E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5" name="Freeform 798">
              <a:extLst>
                <a:ext uri="{FF2B5EF4-FFF2-40B4-BE49-F238E27FC236}">
                  <a16:creationId xmlns:a16="http://schemas.microsoft.com/office/drawing/2014/main" id="{EAC93C9C-5612-4C9C-A7CD-FCE9B0B259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94942" y="3973136"/>
              <a:ext cx="44909" cy="266001"/>
            </a:xfrm>
            <a:custGeom>
              <a:avLst/>
              <a:gdLst>
                <a:gd name="T0" fmla="*/ 0 w 11"/>
                <a:gd name="T1" fmla="*/ 12 h 65"/>
                <a:gd name="T2" fmla="*/ 0 w 11"/>
                <a:gd name="T3" fmla="*/ 14 h 65"/>
                <a:gd name="T4" fmla="*/ 1 w 11"/>
                <a:gd name="T5" fmla="*/ 28 h 65"/>
                <a:gd name="T6" fmla="*/ 3 w 11"/>
                <a:gd name="T7" fmla="*/ 19 h 65"/>
                <a:gd name="T8" fmla="*/ 3 w 11"/>
                <a:gd name="T9" fmla="*/ 13 h 65"/>
                <a:gd name="T10" fmla="*/ 2 w 11"/>
                <a:gd name="T11" fmla="*/ 12 h 65"/>
                <a:gd name="T12" fmla="*/ 0 w 11"/>
                <a:gd name="T13" fmla="*/ 12 h 65"/>
                <a:gd name="T14" fmla="*/ 6 w 11"/>
                <a:gd name="T15" fmla="*/ 0 h 65"/>
                <a:gd name="T16" fmla="*/ 5 w 11"/>
                <a:gd name="T17" fmla="*/ 6 h 65"/>
                <a:gd name="T18" fmla="*/ 9 w 11"/>
                <a:gd name="T19" fmla="*/ 13 h 65"/>
                <a:gd name="T20" fmla="*/ 10 w 11"/>
                <a:gd name="T21" fmla="*/ 19 h 65"/>
                <a:gd name="T22" fmla="*/ 3 w 11"/>
                <a:gd name="T23" fmla="*/ 36 h 65"/>
                <a:gd name="T24" fmla="*/ 1 w 11"/>
                <a:gd name="T25" fmla="*/ 38 h 65"/>
                <a:gd name="T26" fmla="*/ 2 w 11"/>
                <a:gd name="T27" fmla="*/ 65 h 65"/>
                <a:gd name="T28" fmla="*/ 6 w 11"/>
                <a:gd name="T29" fmla="*/ 62 h 65"/>
                <a:gd name="T30" fmla="*/ 9 w 11"/>
                <a:gd name="T31" fmla="*/ 53 h 65"/>
                <a:gd name="T32" fmla="*/ 11 w 11"/>
                <a:gd name="T33" fmla="*/ 14 h 65"/>
                <a:gd name="T34" fmla="*/ 10 w 11"/>
                <a:gd name="T35" fmla="*/ 8 h 65"/>
                <a:gd name="T36" fmla="*/ 6 w 11"/>
                <a:gd name="T37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65">
                  <a:moveTo>
                    <a:pt x="0" y="12"/>
                  </a:moveTo>
                  <a:cubicBezTo>
                    <a:pt x="0" y="13"/>
                    <a:pt x="0" y="14"/>
                    <a:pt x="0" y="14"/>
                  </a:cubicBezTo>
                  <a:cubicBezTo>
                    <a:pt x="0" y="19"/>
                    <a:pt x="0" y="24"/>
                    <a:pt x="1" y="28"/>
                  </a:cubicBezTo>
                  <a:cubicBezTo>
                    <a:pt x="2" y="25"/>
                    <a:pt x="3" y="22"/>
                    <a:pt x="3" y="19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3"/>
                    <a:pt x="2" y="12"/>
                  </a:cubicBezTo>
                  <a:cubicBezTo>
                    <a:pt x="1" y="12"/>
                    <a:pt x="0" y="12"/>
                    <a:pt x="0" y="12"/>
                  </a:cubicBezTo>
                  <a:moveTo>
                    <a:pt x="6" y="0"/>
                  </a:moveTo>
                  <a:cubicBezTo>
                    <a:pt x="5" y="2"/>
                    <a:pt x="5" y="5"/>
                    <a:pt x="5" y="6"/>
                  </a:cubicBezTo>
                  <a:cubicBezTo>
                    <a:pt x="7" y="8"/>
                    <a:pt x="9" y="10"/>
                    <a:pt x="9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5"/>
                    <a:pt x="8" y="31"/>
                    <a:pt x="3" y="36"/>
                  </a:cubicBezTo>
                  <a:cubicBezTo>
                    <a:pt x="3" y="37"/>
                    <a:pt x="2" y="37"/>
                    <a:pt x="1" y="38"/>
                  </a:cubicBezTo>
                  <a:cubicBezTo>
                    <a:pt x="2" y="48"/>
                    <a:pt x="3" y="57"/>
                    <a:pt x="2" y="65"/>
                  </a:cubicBezTo>
                  <a:cubicBezTo>
                    <a:pt x="4" y="64"/>
                    <a:pt x="5" y="63"/>
                    <a:pt x="6" y="62"/>
                  </a:cubicBezTo>
                  <a:cubicBezTo>
                    <a:pt x="7" y="59"/>
                    <a:pt x="8" y="56"/>
                    <a:pt x="9" y="53"/>
                  </a:cubicBezTo>
                  <a:cubicBezTo>
                    <a:pt x="9" y="40"/>
                    <a:pt x="10" y="27"/>
                    <a:pt x="11" y="14"/>
                  </a:cubicBezTo>
                  <a:cubicBezTo>
                    <a:pt x="11" y="12"/>
                    <a:pt x="11" y="10"/>
                    <a:pt x="10" y="8"/>
                  </a:cubicBezTo>
                  <a:cubicBezTo>
                    <a:pt x="9" y="5"/>
                    <a:pt x="8" y="2"/>
                    <a:pt x="6" y="0"/>
                  </a:cubicBezTo>
                </a:path>
              </a:pathLst>
            </a:custGeom>
            <a:solidFill>
              <a:srgbClr val="E2E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6" name="Freeform 799">
              <a:extLst>
                <a:ext uri="{FF2B5EF4-FFF2-40B4-BE49-F238E27FC236}">
                  <a16:creationId xmlns:a16="http://schemas.microsoft.com/office/drawing/2014/main" id="{6B97F14C-9E08-40D9-98BB-6F5A83CE1E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3939" y="3764135"/>
              <a:ext cx="272910" cy="532003"/>
            </a:xfrm>
            <a:custGeom>
              <a:avLst/>
              <a:gdLst>
                <a:gd name="T0" fmla="*/ 67 w 67"/>
                <a:gd name="T1" fmla="*/ 75 h 130"/>
                <a:gd name="T2" fmla="*/ 57 w 67"/>
                <a:gd name="T3" fmla="*/ 75 h 130"/>
                <a:gd name="T4" fmla="*/ 51 w 67"/>
                <a:gd name="T5" fmla="*/ 87 h 130"/>
                <a:gd name="T6" fmla="*/ 50 w 67"/>
                <a:gd name="T7" fmla="*/ 89 h 130"/>
                <a:gd name="T8" fmla="*/ 33 w 67"/>
                <a:gd name="T9" fmla="*/ 130 h 130"/>
                <a:gd name="T10" fmla="*/ 62 w 67"/>
                <a:gd name="T11" fmla="*/ 121 h 130"/>
                <a:gd name="T12" fmla="*/ 66 w 67"/>
                <a:gd name="T13" fmla="*/ 123 h 130"/>
                <a:gd name="T14" fmla="*/ 67 w 67"/>
                <a:gd name="T15" fmla="*/ 75 h 130"/>
                <a:gd name="T16" fmla="*/ 67 w 67"/>
                <a:gd name="T17" fmla="*/ 60 h 130"/>
                <a:gd name="T18" fmla="*/ 65 w 67"/>
                <a:gd name="T19" fmla="*/ 62 h 130"/>
                <a:gd name="T20" fmla="*/ 67 w 67"/>
                <a:gd name="T21" fmla="*/ 62 h 130"/>
                <a:gd name="T22" fmla="*/ 67 w 67"/>
                <a:gd name="T23" fmla="*/ 60 h 130"/>
                <a:gd name="T24" fmla="*/ 7 w 67"/>
                <a:gd name="T25" fmla="*/ 0 h 130"/>
                <a:gd name="T26" fmla="*/ 6 w 67"/>
                <a:gd name="T27" fmla="*/ 1 h 130"/>
                <a:gd name="T28" fmla="*/ 7 w 67"/>
                <a:gd name="T29" fmla="*/ 29 h 130"/>
                <a:gd name="T30" fmla="*/ 0 w 67"/>
                <a:gd name="T31" fmla="*/ 39 h 130"/>
                <a:gd name="T32" fmla="*/ 0 w 67"/>
                <a:gd name="T33" fmla="*/ 53 h 130"/>
                <a:gd name="T34" fmla="*/ 0 w 67"/>
                <a:gd name="T35" fmla="*/ 54 h 130"/>
                <a:gd name="T36" fmla="*/ 32 w 67"/>
                <a:gd name="T37" fmla="*/ 5 h 130"/>
                <a:gd name="T38" fmla="*/ 7 w 67"/>
                <a:gd name="T39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30">
                  <a:moveTo>
                    <a:pt x="67" y="75"/>
                  </a:moveTo>
                  <a:cubicBezTo>
                    <a:pt x="57" y="75"/>
                    <a:pt x="57" y="75"/>
                    <a:pt x="57" y="75"/>
                  </a:cubicBezTo>
                  <a:cubicBezTo>
                    <a:pt x="56" y="79"/>
                    <a:pt x="54" y="83"/>
                    <a:pt x="51" y="87"/>
                  </a:cubicBezTo>
                  <a:cubicBezTo>
                    <a:pt x="50" y="88"/>
                    <a:pt x="50" y="88"/>
                    <a:pt x="50" y="89"/>
                  </a:cubicBezTo>
                  <a:cubicBezTo>
                    <a:pt x="43" y="102"/>
                    <a:pt x="37" y="115"/>
                    <a:pt x="33" y="130"/>
                  </a:cubicBezTo>
                  <a:cubicBezTo>
                    <a:pt x="37" y="125"/>
                    <a:pt x="48" y="121"/>
                    <a:pt x="62" y="121"/>
                  </a:cubicBezTo>
                  <a:cubicBezTo>
                    <a:pt x="62" y="121"/>
                    <a:pt x="65" y="123"/>
                    <a:pt x="66" y="123"/>
                  </a:cubicBezTo>
                  <a:cubicBezTo>
                    <a:pt x="66" y="107"/>
                    <a:pt x="66" y="91"/>
                    <a:pt x="67" y="75"/>
                  </a:cubicBezTo>
                  <a:moveTo>
                    <a:pt x="67" y="60"/>
                  </a:moveTo>
                  <a:cubicBezTo>
                    <a:pt x="66" y="61"/>
                    <a:pt x="66" y="62"/>
                    <a:pt x="65" y="6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2"/>
                    <a:pt x="67" y="61"/>
                    <a:pt x="67" y="60"/>
                  </a:cubicBezTo>
                  <a:moveTo>
                    <a:pt x="7" y="0"/>
                  </a:moveTo>
                  <a:cubicBezTo>
                    <a:pt x="7" y="0"/>
                    <a:pt x="7" y="1"/>
                    <a:pt x="6" y="1"/>
                  </a:cubicBezTo>
                  <a:cubicBezTo>
                    <a:pt x="7" y="10"/>
                    <a:pt x="7" y="20"/>
                    <a:pt x="7" y="29"/>
                  </a:cubicBezTo>
                  <a:cubicBezTo>
                    <a:pt x="5" y="32"/>
                    <a:pt x="2" y="36"/>
                    <a:pt x="0" y="39"/>
                  </a:cubicBezTo>
                  <a:cubicBezTo>
                    <a:pt x="0" y="43"/>
                    <a:pt x="0" y="48"/>
                    <a:pt x="0" y="53"/>
                  </a:cubicBezTo>
                  <a:cubicBezTo>
                    <a:pt x="0" y="53"/>
                    <a:pt x="0" y="54"/>
                    <a:pt x="0" y="54"/>
                  </a:cubicBezTo>
                  <a:cubicBezTo>
                    <a:pt x="9" y="37"/>
                    <a:pt x="19" y="20"/>
                    <a:pt x="32" y="5"/>
                  </a:cubicBezTo>
                  <a:cubicBezTo>
                    <a:pt x="24" y="4"/>
                    <a:pt x="15" y="2"/>
                    <a:pt x="7" y="0"/>
                  </a:cubicBezTo>
                </a:path>
              </a:pathLst>
            </a:custGeom>
            <a:solidFill>
              <a:srgbClr val="F4F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7" name="Freeform 800">
              <a:extLst>
                <a:ext uri="{FF2B5EF4-FFF2-40B4-BE49-F238E27FC236}">
                  <a16:creationId xmlns:a16="http://schemas.microsoft.com/office/drawing/2014/main" id="{D6224517-79D1-4086-B1A7-806E711D6F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3395" y="3781408"/>
              <a:ext cx="293638" cy="592457"/>
            </a:xfrm>
            <a:custGeom>
              <a:avLst/>
              <a:gdLst>
                <a:gd name="T0" fmla="*/ 69 w 72"/>
                <a:gd name="T1" fmla="*/ 127 h 145"/>
                <a:gd name="T2" fmla="*/ 67 w 72"/>
                <a:gd name="T3" fmla="*/ 133 h 145"/>
                <a:gd name="T4" fmla="*/ 69 w 72"/>
                <a:gd name="T5" fmla="*/ 127 h 145"/>
                <a:gd name="T6" fmla="*/ 11 w 72"/>
                <a:gd name="T7" fmla="*/ 71 h 145"/>
                <a:gd name="T8" fmla="*/ 1 w 72"/>
                <a:gd name="T9" fmla="*/ 71 h 145"/>
                <a:gd name="T10" fmla="*/ 0 w 72"/>
                <a:gd name="T11" fmla="*/ 119 h 145"/>
                <a:gd name="T12" fmla="*/ 1 w 72"/>
                <a:gd name="T13" fmla="*/ 120 h 145"/>
                <a:gd name="T14" fmla="*/ 6 w 72"/>
                <a:gd name="T15" fmla="*/ 117 h 145"/>
                <a:gd name="T16" fmla="*/ 35 w 72"/>
                <a:gd name="T17" fmla="*/ 126 h 145"/>
                <a:gd name="T18" fmla="*/ 52 w 72"/>
                <a:gd name="T19" fmla="*/ 145 h 145"/>
                <a:gd name="T20" fmla="*/ 53 w 72"/>
                <a:gd name="T21" fmla="*/ 145 h 145"/>
                <a:gd name="T22" fmla="*/ 62 w 72"/>
                <a:gd name="T23" fmla="*/ 138 h 145"/>
                <a:gd name="T24" fmla="*/ 70 w 72"/>
                <a:gd name="T25" fmla="*/ 123 h 145"/>
                <a:gd name="T26" fmla="*/ 71 w 72"/>
                <a:gd name="T27" fmla="*/ 112 h 145"/>
                <a:gd name="T28" fmla="*/ 70 w 72"/>
                <a:gd name="T29" fmla="*/ 85 h 145"/>
                <a:gd name="T30" fmla="*/ 50 w 72"/>
                <a:gd name="T31" fmla="*/ 93 h 145"/>
                <a:gd name="T32" fmla="*/ 39 w 72"/>
                <a:gd name="T33" fmla="*/ 93 h 145"/>
                <a:gd name="T34" fmla="*/ 39 w 72"/>
                <a:gd name="T35" fmla="*/ 93 h 145"/>
                <a:gd name="T36" fmla="*/ 18 w 72"/>
                <a:gd name="T37" fmla="*/ 84 h 145"/>
                <a:gd name="T38" fmla="*/ 11 w 72"/>
                <a:gd name="T39" fmla="*/ 71 h 145"/>
                <a:gd name="T40" fmla="*/ 44 w 72"/>
                <a:gd name="T41" fmla="*/ 54 h 145"/>
                <a:gd name="T42" fmla="*/ 18 w 72"/>
                <a:gd name="T43" fmla="*/ 58 h 145"/>
                <a:gd name="T44" fmla="*/ 18 w 72"/>
                <a:gd name="T45" fmla="*/ 60 h 145"/>
                <a:gd name="T46" fmla="*/ 18 w 72"/>
                <a:gd name="T47" fmla="*/ 66 h 145"/>
                <a:gd name="T48" fmla="*/ 23 w 72"/>
                <a:gd name="T49" fmla="*/ 79 h 145"/>
                <a:gd name="T50" fmla="*/ 39 w 72"/>
                <a:gd name="T51" fmla="*/ 86 h 145"/>
                <a:gd name="T52" fmla="*/ 50 w 72"/>
                <a:gd name="T53" fmla="*/ 86 h 145"/>
                <a:gd name="T54" fmla="*/ 67 w 72"/>
                <a:gd name="T55" fmla="*/ 79 h 145"/>
                <a:gd name="T56" fmla="*/ 70 w 72"/>
                <a:gd name="T57" fmla="*/ 75 h 145"/>
                <a:gd name="T58" fmla="*/ 69 w 72"/>
                <a:gd name="T59" fmla="*/ 61 h 145"/>
                <a:gd name="T60" fmla="*/ 69 w 72"/>
                <a:gd name="T61" fmla="*/ 59 h 145"/>
                <a:gd name="T62" fmla="*/ 68 w 72"/>
                <a:gd name="T63" fmla="*/ 59 h 145"/>
                <a:gd name="T64" fmla="*/ 68 w 72"/>
                <a:gd name="T65" fmla="*/ 58 h 145"/>
                <a:gd name="T66" fmla="*/ 66 w 72"/>
                <a:gd name="T67" fmla="*/ 57 h 145"/>
                <a:gd name="T68" fmla="*/ 65 w 72"/>
                <a:gd name="T69" fmla="*/ 57 h 145"/>
                <a:gd name="T70" fmla="*/ 44 w 72"/>
                <a:gd name="T71" fmla="*/ 54 h 145"/>
                <a:gd name="T72" fmla="*/ 56 w 72"/>
                <a:gd name="T73" fmla="*/ 0 h 145"/>
                <a:gd name="T74" fmla="*/ 1 w 72"/>
                <a:gd name="T75" fmla="*/ 56 h 145"/>
                <a:gd name="T76" fmla="*/ 1 w 72"/>
                <a:gd name="T77" fmla="*/ 58 h 145"/>
                <a:gd name="T78" fmla="*/ 11 w 72"/>
                <a:gd name="T79" fmla="*/ 58 h 145"/>
                <a:gd name="T80" fmla="*/ 12 w 72"/>
                <a:gd name="T81" fmla="*/ 55 h 145"/>
                <a:gd name="T82" fmla="*/ 12 w 72"/>
                <a:gd name="T83" fmla="*/ 53 h 145"/>
                <a:gd name="T84" fmla="*/ 14 w 72"/>
                <a:gd name="T85" fmla="*/ 52 h 145"/>
                <a:gd name="T86" fmla="*/ 44 w 72"/>
                <a:gd name="T87" fmla="*/ 47 h 145"/>
                <a:gd name="T88" fmla="*/ 67 w 72"/>
                <a:gd name="T89" fmla="*/ 50 h 145"/>
                <a:gd name="T90" fmla="*/ 67 w 72"/>
                <a:gd name="T91" fmla="*/ 50 h 145"/>
                <a:gd name="T92" fmla="*/ 67 w 72"/>
                <a:gd name="T93" fmla="*/ 50 h 145"/>
                <a:gd name="T94" fmla="*/ 66 w 72"/>
                <a:gd name="T95" fmla="*/ 40 h 145"/>
                <a:gd name="T96" fmla="*/ 56 w 72"/>
                <a:gd name="T97" fmla="*/ 25 h 145"/>
                <a:gd name="T98" fmla="*/ 56 w 72"/>
                <a:gd name="T9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2" h="145">
                  <a:moveTo>
                    <a:pt x="69" y="127"/>
                  </a:moveTo>
                  <a:cubicBezTo>
                    <a:pt x="68" y="129"/>
                    <a:pt x="67" y="131"/>
                    <a:pt x="67" y="133"/>
                  </a:cubicBezTo>
                  <a:cubicBezTo>
                    <a:pt x="68" y="131"/>
                    <a:pt x="68" y="129"/>
                    <a:pt x="69" y="127"/>
                  </a:cubicBezTo>
                  <a:moveTo>
                    <a:pt x="11" y="71"/>
                  </a:moveTo>
                  <a:cubicBezTo>
                    <a:pt x="1" y="71"/>
                    <a:pt x="1" y="71"/>
                    <a:pt x="1" y="71"/>
                  </a:cubicBezTo>
                  <a:cubicBezTo>
                    <a:pt x="0" y="87"/>
                    <a:pt x="0" y="103"/>
                    <a:pt x="0" y="119"/>
                  </a:cubicBezTo>
                  <a:cubicBezTo>
                    <a:pt x="1" y="120"/>
                    <a:pt x="1" y="120"/>
                    <a:pt x="1" y="120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20" y="117"/>
                    <a:pt x="31" y="121"/>
                    <a:pt x="35" y="126"/>
                  </a:cubicBezTo>
                  <a:cubicBezTo>
                    <a:pt x="42" y="140"/>
                    <a:pt x="47" y="145"/>
                    <a:pt x="52" y="145"/>
                  </a:cubicBezTo>
                  <a:cubicBezTo>
                    <a:pt x="52" y="145"/>
                    <a:pt x="53" y="145"/>
                    <a:pt x="53" y="145"/>
                  </a:cubicBezTo>
                  <a:cubicBezTo>
                    <a:pt x="56" y="142"/>
                    <a:pt x="59" y="140"/>
                    <a:pt x="62" y="138"/>
                  </a:cubicBezTo>
                  <a:cubicBezTo>
                    <a:pt x="65" y="133"/>
                    <a:pt x="68" y="127"/>
                    <a:pt x="70" y="123"/>
                  </a:cubicBezTo>
                  <a:cubicBezTo>
                    <a:pt x="71" y="119"/>
                    <a:pt x="71" y="116"/>
                    <a:pt x="71" y="112"/>
                  </a:cubicBezTo>
                  <a:cubicBezTo>
                    <a:pt x="72" y="104"/>
                    <a:pt x="71" y="95"/>
                    <a:pt x="70" y="85"/>
                  </a:cubicBezTo>
                  <a:cubicBezTo>
                    <a:pt x="65" y="90"/>
                    <a:pt x="58" y="93"/>
                    <a:pt x="50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9" y="93"/>
                    <a:pt x="39" y="93"/>
                    <a:pt x="39" y="93"/>
                  </a:cubicBezTo>
                  <a:cubicBezTo>
                    <a:pt x="31" y="93"/>
                    <a:pt x="23" y="90"/>
                    <a:pt x="18" y="84"/>
                  </a:cubicBezTo>
                  <a:cubicBezTo>
                    <a:pt x="15" y="80"/>
                    <a:pt x="12" y="76"/>
                    <a:pt x="11" y="71"/>
                  </a:cubicBezTo>
                  <a:moveTo>
                    <a:pt x="44" y="54"/>
                  </a:moveTo>
                  <a:cubicBezTo>
                    <a:pt x="35" y="54"/>
                    <a:pt x="26" y="55"/>
                    <a:pt x="18" y="58"/>
                  </a:cubicBezTo>
                  <a:cubicBezTo>
                    <a:pt x="18" y="59"/>
                    <a:pt x="18" y="59"/>
                    <a:pt x="18" y="60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7" y="71"/>
                    <a:pt x="19" y="75"/>
                    <a:pt x="23" y="79"/>
                  </a:cubicBezTo>
                  <a:cubicBezTo>
                    <a:pt x="27" y="84"/>
                    <a:pt x="33" y="86"/>
                    <a:pt x="39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7" y="86"/>
                    <a:pt x="63" y="83"/>
                    <a:pt x="67" y="79"/>
                  </a:cubicBezTo>
                  <a:cubicBezTo>
                    <a:pt x="68" y="77"/>
                    <a:pt x="69" y="76"/>
                    <a:pt x="70" y="75"/>
                  </a:cubicBezTo>
                  <a:cubicBezTo>
                    <a:pt x="69" y="71"/>
                    <a:pt x="69" y="66"/>
                    <a:pt x="69" y="61"/>
                  </a:cubicBezTo>
                  <a:cubicBezTo>
                    <a:pt x="69" y="61"/>
                    <a:pt x="69" y="60"/>
                    <a:pt x="69" y="59"/>
                  </a:cubicBezTo>
                  <a:cubicBezTo>
                    <a:pt x="69" y="59"/>
                    <a:pt x="68" y="59"/>
                    <a:pt x="68" y="59"/>
                  </a:cubicBezTo>
                  <a:cubicBezTo>
                    <a:pt x="68" y="59"/>
                    <a:pt x="68" y="58"/>
                    <a:pt x="68" y="58"/>
                  </a:cubicBezTo>
                  <a:cubicBezTo>
                    <a:pt x="67" y="57"/>
                    <a:pt x="66" y="57"/>
                    <a:pt x="66" y="57"/>
                  </a:cubicBezTo>
                  <a:cubicBezTo>
                    <a:pt x="65" y="57"/>
                    <a:pt x="65" y="57"/>
                    <a:pt x="65" y="57"/>
                  </a:cubicBezTo>
                  <a:cubicBezTo>
                    <a:pt x="58" y="55"/>
                    <a:pt x="51" y="54"/>
                    <a:pt x="44" y="54"/>
                  </a:cubicBezTo>
                  <a:moveTo>
                    <a:pt x="56" y="0"/>
                  </a:moveTo>
                  <a:cubicBezTo>
                    <a:pt x="34" y="16"/>
                    <a:pt x="16" y="35"/>
                    <a:pt x="1" y="56"/>
                  </a:cubicBezTo>
                  <a:cubicBezTo>
                    <a:pt x="1" y="57"/>
                    <a:pt x="1" y="58"/>
                    <a:pt x="1" y="58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7"/>
                    <a:pt x="12" y="56"/>
                    <a:pt x="12" y="55"/>
                  </a:cubicBezTo>
                  <a:cubicBezTo>
                    <a:pt x="12" y="53"/>
                    <a:pt x="12" y="53"/>
                    <a:pt x="12" y="53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24" y="49"/>
                    <a:pt x="34" y="47"/>
                    <a:pt x="44" y="47"/>
                  </a:cubicBezTo>
                  <a:cubicBezTo>
                    <a:pt x="52" y="47"/>
                    <a:pt x="59" y="48"/>
                    <a:pt x="67" y="5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7" y="50"/>
                    <a:pt x="67" y="50"/>
                    <a:pt x="67" y="50"/>
                  </a:cubicBezTo>
                  <a:cubicBezTo>
                    <a:pt x="67" y="47"/>
                    <a:pt x="66" y="43"/>
                    <a:pt x="66" y="40"/>
                  </a:cubicBezTo>
                  <a:cubicBezTo>
                    <a:pt x="63" y="35"/>
                    <a:pt x="59" y="30"/>
                    <a:pt x="56" y="25"/>
                  </a:cubicBezTo>
                  <a:cubicBezTo>
                    <a:pt x="56" y="17"/>
                    <a:pt x="56" y="9"/>
                    <a:pt x="56" y="0"/>
                  </a:cubicBezTo>
                </a:path>
              </a:pathLst>
            </a:custGeom>
            <a:solidFill>
              <a:srgbClr val="E2E1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8" name="Freeform 801">
              <a:extLst>
                <a:ext uri="{FF2B5EF4-FFF2-40B4-BE49-F238E27FC236}">
                  <a16:creationId xmlns:a16="http://schemas.microsoft.com/office/drawing/2014/main" id="{2CFB427B-AD17-454C-A343-330E4CE77F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6939" y="3596589"/>
              <a:ext cx="400729" cy="424911"/>
            </a:xfrm>
            <a:custGeom>
              <a:avLst/>
              <a:gdLst>
                <a:gd name="T0" fmla="*/ 20 w 98"/>
                <a:gd name="T1" fmla="*/ 42 h 104"/>
                <a:gd name="T2" fmla="*/ 0 w 98"/>
                <a:gd name="T3" fmla="*/ 73 h 104"/>
                <a:gd name="T4" fmla="*/ 0 w 98"/>
                <a:gd name="T5" fmla="*/ 73 h 104"/>
                <a:gd name="T6" fmla="*/ 2 w 98"/>
                <a:gd name="T7" fmla="*/ 92 h 104"/>
                <a:gd name="T8" fmla="*/ 3 w 98"/>
                <a:gd name="T9" fmla="*/ 104 h 104"/>
                <a:gd name="T10" fmla="*/ 4 w 98"/>
                <a:gd name="T11" fmla="*/ 104 h 104"/>
                <a:gd name="T12" fmla="*/ 5 w 98"/>
                <a:gd name="T13" fmla="*/ 100 h 104"/>
                <a:gd name="T14" fmla="*/ 5 w 98"/>
                <a:gd name="T15" fmla="*/ 98 h 104"/>
                <a:gd name="T16" fmla="*/ 7 w 98"/>
                <a:gd name="T17" fmla="*/ 97 h 104"/>
                <a:gd name="T18" fmla="*/ 9 w 98"/>
                <a:gd name="T19" fmla="*/ 97 h 104"/>
                <a:gd name="T20" fmla="*/ 10 w 98"/>
                <a:gd name="T21" fmla="*/ 90 h 104"/>
                <a:gd name="T22" fmla="*/ 11 w 98"/>
                <a:gd name="T23" fmla="*/ 85 h 104"/>
                <a:gd name="T24" fmla="*/ 14 w 98"/>
                <a:gd name="T25" fmla="*/ 80 h 104"/>
                <a:gd name="T26" fmla="*/ 21 w 98"/>
                <a:gd name="T27" fmla="*/ 70 h 104"/>
                <a:gd name="T28" fmla="*/ 20 w 98"/>
                <a:gd name="T29" fmla="*/ 42 h 104"/>
                <a:gd name="T30" fmla="*/ 51 w 98"/>
                <a:gd name="T31" fmla="*/ 8 h 104"/>
                <a:gd name="T32" fmla="*/ 21 w 98"/>
                <a:gd name="T33" fmla="*/ 41 h 104"/>
                <a:gd name="T34" fmla="*/ 46 w 98"/>
                <a:gd name="T35" fmla="*/ 46 h 104"/>
                <a:gd name="T36" fmla="*/ 84 w 98"/>
                <a:gd name="T37" fmla="*/ 11 h 104"/>
                <a:gd name="T38" fmla="*/ 51 w 98"/>
                <a:gd name="T39" fmla="*/ 8 h 104"/>
                <a:gd name="T40" fmla="*/ 81 w 98"/>
                <a:gd name="T41" fmla="*/ 0 h 104"/>
                <a:gd name="T42" fmla="*/ 78 w 98"/>
                <a:gd name="T43" fmla="*/ 0 h 104"/>
                <a:gd name="T44" fmla="*/ 80 w 98"/>
                <a:gd name="T45" fmla="*/ 0 h 104"/>
                <a:gd name="T46" fmla="*/ 97 w 98"/>
                <a:gd name="T47" fmla="*/ 2 h 104"/>
                <a:gd name="T48" fmla="*/ 98 w 98"/>
                <a:gd name="T49" fmla="*/ 1 h 104"/>
                <a:gd name="T50" fmla="*/ 81 w 98"/>
                <a:gd name="T51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" h="104">
                  <a:moveTo>
                    <a:pt x="20" y="42"/>
                  </a:moveTo>
                  <a:cubicBezTo>
                    <a:pt x="13" y="52"/>
                    <a:pt x="6" y="62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1" y="80"/>
                    <a:pt x="2" y="86"/>
                    <a:pt x="2" y="92"/>
                  </a:cubicBezTo>
                  <a:cubicBezTo>
                    <a:pt x="3" y="99"/>
                    <a:pt x="3" y="104"/>
                    <a:pt x="3" y="104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4" y="103"/>
                    <a:pt x="5" y="101"/>
                    <a:pt x="5" y="100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7"/>
                    <a:pt x="8" y="97"/>
                    <a:pt x="9" y="97"/>
                  </a:cubicBezTo>
                  <a:cubicBezTo>
                    <a:pt x="9" y="94"/>
                    <a:pt x="10" y="92"/>
                    <a:pt x="10" y="90"/>
                  </a:cubicBezTo>
                  <a:cubicBezTo>
                    <a:pt x="10" y="88"/>
                    <a:pt x="10" y="87"/>
                    <a:pt x="11" y="85"/>
                  </a:cubicBezTo>
                  <a:cubicBezTo>
                    <a:pt x="12" y="83"/>
                    <a:pt x="13" y="81"/>
                    <a:pt x="14" y="80"/>
                  </a:cubicBezTo>
                  <a:cubicBezTo>
                    <a:pt x="16" y="77"/>
                    <a:pt x="19" y="73"/>
                    <a:pt x="21" y="70"/>
                  </a:cubicBezTo>
                  <a:cubicBezTo>
                    <a:pt x="21" y="61"/>
                    <a:pt x="21" y="51"/>
                    <a:pt x="20" y="42"/>
                  </a:cubicBezTo>
                  <a:moveTo>
                    <a:pt x="51" y="8"/>
                  </a:moveTo>
                  <a:cubicBezTo>
                    <a:pt x="40" y="18"/>
                    <a:pt x="30" y="29"/>
                    <a:pt x="21" y="41"/>
                  </a:cubicBezTo>
                  <a:cubicBezTo>
                    <a:pt x="29" y="43"/>
                    <a:pt x="38" y="45"/>
                    <a:pt x="46" y="46"/>
                  </a:cubicBezTo>
                  <a:cubicBezTo>
                    <a:pt x="57" y="33"/>
                    <a:pt x="70" y="21"/>
                    <a:pt x="84" y="11"/>
                  </a:cubicBezTo>
                  <a:cubicBezTo>
                    <a:pt x="73" y="9"/>
                    <a:pt x="61" y="9"/>
                    <a:pt x="51" y="8"/>
                  </a:cubicBezTo>
                  <a:moveTo>
                    <a:pt x="81" y="0"/>
                  </a:moveTo>
                  <a:cubicBezTo>
                    <a:pt x="80" y="0"/>
                    <a:pt x="79" y="0"/>
                    <a:pt x="78" y="0"/>
                  </a:cubicBezTo>
                  <a:cubicBezTo>
                    <a:pt x="79" y="0"/>
                    <a:pt x="80" y="0"/>
                    <a:pt x="80" y="0"/>
                  </a:cubicBezTo>
                  <a:cubicBezTo>
                    <a:pt x="84" y="0"/>
                    <a:pt x="90" y="1"/>
                    <a:pt x="97" y="2"/>
                  </a:cubicBezTo>
                  <a:cubicBezTo>
                    <a:pt x="97" y="2"/>
                    <a:pt x="98" y="1"/>
                    <a:pt x="98" y="1"/>
                  </a:cubicBezTo>
                  <a:cubicBezTo>
                    <a:pt x="92" y="1"/>
                    <a:pt x="87" y="0"/>
                    <a:pt x="81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39" name="Freeform 802">
              <a:extLst>
                <a:ext uri="{FF2B5EF4-FFF2-40B4-BE49-F238E27FC236}">
                  <a16:creationId xmlns:a16="http://schemas.microsoft.com/office/drawing/2014/main" id="{6D6F1563-48F9-487F-813A-5A4840E082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213" y="3596589"/>
              <a:ext cx="462911" cy="424911"/>
            </a:xfrm>
            <a:custGeom>
              <a:avLst/>
              <a:gdLst>
                <a:gd name="T0" fmla="*/ 97 w 113"/>
                <a:gd name="T1" fmla="*/ 103 h 104"/>
                <a:gd name="T2" fmla="*/ 97 w 113"/>
                <a:gd name="T3" fmla="*/ 104 h 104"/>
                <a:gd name="T4" fmla="*/ 98 w 113"/>
                <a:gd name="T5" fmla="*/ 104 h 104"/>
                <a:gd name="T6" fmla="*/ 100 w 113"/>
                <a:gd name="T7" fmla="*/ 104 h 104"/>
                <a:gd name="T8" fmla="*/ 97 w 113"/>
                <a:gd name="T9" fmla="*/ 103 h 104"/>
                <a:gd name="T10" fmla="*/ 113 w 113"/>
                <a:gd name="T11" fmla="*/ 28 h 104"/>
                <a:gd name="T12" fmla="*/ 98 w 113"/>
                <a:gd name="T13" fmla="*/ 37 h 104"/>
                <a:gd name="T14" fmla="*/ 85 w 113"/>
                <a:gd name="T15" fmla="*/ 45 h 104"/>
                <a:gd name="T16" fmla="*/ 85 w 113"/>
                <a:gd name="T17" fmla="*/ 70 h 104"/>
                <a:gd name="T18" fmla="*/ 95 w 113"/>
                <a:gd name="T19" fmla="*/ 85 h 104"/>
                <a:gd name="T20" fmla="*/ 96 w 113"/>
                <a:gd name="T21" fmla="*/ 95 h 104"/>
                <a:gd name="T22" fmla="*/ 103 w 113"/>
                <a:gd name="T23" fmla="*/ 98 h 104"/>
                <a:gd name="T24" fmla="*/ 104 w 113"/>
                <a:gd name="T25" fmla="*/ 92 h 104"/>
                <a:gd name="T26" fmla="*/ 106 w 113"/>
                <a:gd name="T27" fmla="*/ 74 h 104"/>
                <a:gd name="T28" fmla="*/ 113 w 113"/>
                <a:gd name="T29" fmla="*/ 28 h 104"/>
                <a:gd name="T30" fmla="*/ 25 w 113"/>
                <a:gd name="T31" fmla="*/ 0 h 104"/>
                <a:gd name="T32" fmla="*/ 9 w 113"/>
                <a:gd name="T33" fmla="*/ 1 h 104"/>
                <a:gd name="T34" fmla="*/ 0 w 113"/>
                <a:gd name="T35" fmla="*/ 8 h 104"/>
                <a:gd name="T36" fmla="*/ 33 w 113"/>
                <a:gd name="T37" fmla="*/ 11 h 104"/>
                <a:gd name="T38" fmla="*/ 46 w 113"/>
                <a:gd name="T39" fmla="*/ 2 h 104"/>
                <a:gd name="T40" fmla="*/ 29 w 113"/>
                <a:gd name="T41" fmla="*/ 0 h 104"/>
                <a:gd name="T42" fmla="*/ 27 w 113"/>
                <a:gd name="T43" fmla="*/ 0 h 104"/>
                <a:gd name="T44" fmla="*/ 25 w 113"/>
                <a:gd name="T4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3" h="104">
                  <a:moveTo>
                    <a:pt x="97" y="103"/>
                  </a:moveTo>
                  <a:cubicBezTo>
                    <a:pt x="97" y="103"/>
                    <a:pt x="97" y="104"/>
                    <a:pt x="97" y="104"/>
                  </a:cubicBezTo>
                  <a:cubicBezTo>
                    <a:pt x="97" y="104"/>
                    <a:pt x="98" y="104"/>
                    <a:pt x="98" y="104"/>
                  </a:cubicBezTo>
                  <a:cubicBezTo>
                    <a:pt x="98" y="104"/>
                    <a:pt x="99" y="104"/>
                    <a:pt x="100" y="104"/>
                  </a:cubicBezTo>
                  <a:cubicBezTo>
                    <a:pt x="99" y="104"/>
                    <a:pt x="98" y="103"/>
                    <a:pt x="97" y="103"/>
                  </a:cubicBezTo>
                  <a:moveTo>
                    <a:pt x="113" y="28"/>
                  </a:moveTo>
                  <a:cubicBezTo>
                    <a:pt x="108" y="31"/>
                    <a:pt x="102" y="34"/>
                    <a:pt x="98" y="37"/>
                  </a:cubicBezTo>
                  <a:cubicBezTo>
                    <a:pt x="93" y="40"/>
                    <a:pt x="89" y="43"/>
                    <a:pt x="85" y="45"/>
                  </a:cubicBezTo>
                  <a:cubicBezTo>
                    <a:pt x="85" y="54"/>
                    <a:pt x="85" y="62"/>
                    <a:pt x="85" y="70"/>
                  </a:cubicBezTo>
                  <a:cubicBezTo>
                    <a:pt x="88" y="75"/>
                    <a:pt x="92" y="80"/>
                    <a:pt x="95" y="85"/>
                  </a:cubicBezTo>
                  <a:cubicBezTo>
                    <a:pt x="95" y="88"/>
                    <a:pt x="96" y="92"/>
                    <a:pt x="96" y="95"/>
                  </a:cubicBezTo>
                  <a:cubicBezTo>
                    <a:pt x="98" y="96"/>
                    <a:pt x="101" y="97"/>
                    <a:pt x="103" y="98"/>
                  </a:cubicBezTo>
                  <a:cubicBezTo>
                    <a:pt x="103" y="97"/>
                    <a:pt x="103" y="94"/>
                    <a:pt x="104" y="92"/>
                  </a:cubicBezTo>
                  <a:cubicBezTo>
                    <a:pt x="104" y="87"/>
                    <a:pt x="105" y="81"/>
                    <a:pt x="106" y="74"/>
                  </a:cubicBezTo>
                  <a:cubicBezTo>
                    <a:pt x="108" y="57"/>
                    <a:pt x="111" y="38"/>
                    <a:pt x="113" y="28"/>
                  </a:cubicBezTo>
                  <a:moveTo>
                    <a:pt x="25" y="0"/>
                  </a:moveTo>
                  <a:cubicBezTo>
                    <a:pt x="19" y="0"/>
                    <a:pt x="14" y="1"/>
                    <a:pt x="9" y="1"/>
                  </a:cubicBezTo>
                  <a:cubicBezTo>
                    <a:pt x="6" y="4"/>
                    <a:pt x="3" y="6"/>
                    <a:pt x="0" y="8"/>
                  </a:cubicBezTo>
                  <a:cubicBezTo>
                    <a:pt x="10" y="9"/>
                    <a:pt x="22" y="9"/>
                    <a:pt x="33" y="11"/>
                  </a:cubicBezTo>
                  <a:cubicBezTo>
                    <a:pt x="37" y="8"/>
                    <a:pt x="42" y="5"/>
                    <a:pt x="46" y="2"/>
                  </a:cubicBezTo>
                  <a:cubicBezTo>
                    <a:pt x="39" y="1"/>
                    <a:pt x="33" y="0"/>
                    <a:pt x="29" y="0"/>
                  </a:cubicBez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0" name="Freeform 803">
              <a:extLst>
                <a:ext uri="{FF2B5EF4-FFF2-40B4-BE49-F238E27FC236}">
                  <a16:creationId xmlns:a16="http://schemas.microsoft.com/office/drawing/2014/main" id="{4DEA6A79-14B4-4AA5-978D-0EDA204ADF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2485" y="3985227"/>
              <a:ext cx="274638" cy="143364"/>
            </a:xfrm>
            <a:custGeom>
              <a:avLst/>
              <a:gdLst>
                <a:gd name="T0" fmla="*/ 67 w 67"/>
                <a:gd name="T1" fmla="*/ 21 h 35"/>
                <a:gd name="T2" fmla="*/ 67 w 67"/>
                <a:gd name="T3" fmla="*/ 21 h 35"/>
                <a:gd name="T4" fmla="*/ 60 w 67"/>
                <a:gd name="T5" fmla="*/ 35 h 35"/>
                <a:gd name="T6" fmla="*/ 61 w 67"/>
                <a:gd name="T7" fmla="*/ 33 h 35"/>
                <a:gd name="T8" fmla="*/ 67 w 67"/>
                <a:gd name="T9" fmla="*/ 21 h 35"/>
                <a:gd name="T10" fmla="*/ 10 w 67"/>
                <a:gd name="T11" fmla="*/ 0 h 35"/>
                <a:gd name="T12" fmla="*/ 5 w 67"/>
                <a:gd name="T13" fmla="*/ 2 h 35"/>
                <a:gd name="T14" fmla="*/ 3 w 67"/>
                <a:gd name="T15" fmla="*/ 2 h 35"/>
                <a:gd name="T16" fmla="*/ 1 w 67"/>
                <a:gd name="T17" fmla="*/ 3 h 35"/>
                <a:gd name="T18" fmla="*/ 1 w 67"/>
                <a:gd name="T19" fmla="*/ 5 h 35"/>
                <a:gd name="T20" fmla="*/ 0 w 67"/>
                <a:gd name="T21" fmla="*/ 9 h 35"/>
                <a:gd name="T22" fmla="*/ 0 w 67"/>
                <a:gd name="T23" fmla="*/ 9 h 35"/>
                <a:gd name="T24" fmla="*/ 0 w 67"/>
                <a:gd name="T25" fmla="*/ 15 h 35"/>
                <a:gd name="T26" fmla="*/ 1 w 67"/>
                <a:gd name="T27" fmla="*/ 22 h 35"/>
                <a:gd name="T28" fmla="*/ 10 w 67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7" h="35">
                  <a:moveTo>
                    <a:pt x="67" y="21"/>
                  </a:moveTo>
                  <a:cubicBezTo>
                    <a:pt x="67" y="21"/>
                    <a:pt x="67" y="21"/>
                    <a:pt x="67" y="21"/>
                  </a:cubicBezTo>
                  <a:cubicBezTo>
                    <a:pt x="64" y="25"/>
                    <a:pt x="62" y="30"/>
                    <a:pt x="60" y="35"/>
                  </a:cubicBezTo>
                  <a:cubicBezTo>
                    <a:pt x="60" y="34"/>
                    <a:pt x="60" y="34"/>
                    <a:pt x="61" y="33"/>
                  </a:cubicBezTo>
                  <a:cubicBezTo>
                    <a:pt x="64" y="29"/>
                    <a:pt x="66" y="25"/>
                    <a:pt x="67" y="21"/>
                  </a:cubicBezTo>
                  <a:moveTo>
                    <a:pt x="10" y="0"/>
                  </a:moveTo>
                  <a:cubicBezTo>
                    <a:pt x="8" y="1"/>
                    <a:pt x="7" y="1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3" y="15"/>
                    <a:pt x="7" y="7"/>
                    <a:pt x="10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1" name="Freeform 804">
              <a:extLst>
                <a:ext uri="{FF2B5EF4-FFF2-40B4-BE49-F238E27FC236}">
                  <a16:creationId xmlns:a16="http://schemas.microsoft.com/office/drawing/2014/main" id="{98AA20A9-49A7-4066-901C-E305262554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8305" y="3973136"/>
              <a:ext cx="278092" cy="188274"/>
            </a:xfrm>
            <a:custGeom>
              <a:avLst/>
              <a:gdLst>
                <a:gd name="T0" fmla="*/ 28 w 68"/>
                <a:gd name="T1" fmla="*/ 39 h 46"/>
                <a:gd name="T2" fmla="*/ 12 w 68"/>
                <a:gd name="T3" fmla="*/ 32 h 46"/>
                <a:gd name="T4" fmla="*/ 7 w 68"/>
                <a:gd name="T5" fmla="*/ 19 h 46"/>
                <a:gd name="T6" fmla="*/ 7 w 68"/>
                <a:gd name="T7" fmla="*/ 13 h 46"/>
                <a:gd name="T8" fmla="*/ 7 w 68"/>
                <a:gd name="T9" fmla="*/ 11 h 46"/>
                <a:gd name="T10" fmla="*/ 33 w 68"/>
                <a:gd name="T11" fmla="*/ 7 h 46"/>
                <a:gd name="T12" fmla="*/ 54 w 68"/>
                <a:gd name="T13" fmla="*/ 10 h 46"/>
                <a:gd name="T14" fmla="*/ 55 w 68"/>
                <a:gd name="T15" fmla="*/ 10 h 46"/>
                <a:gd name="T16" fmla="*/ 57 w 68"/>
                <a:gd name="T17" fmla="*/ 11 h 46"/>
                <a:gd name="T18" fmla="*/ 60 w 68"/>
                <a:gd name="T19" fmla="*/ 12 h 46"/>
                <a:gd name="T20" fmla="*/ 61 w 68"/>
                <a:gd name="T21" fmla="*/ 13 h 46"/>
                <a:gd name="T22" fmla="*/ 61 w 68"/>
                <a:gd name="T23" fmla="*/ 19 h 46"/>
                <a:gd name="T24" fmla="*/ 59 w 68"/>
                <a:gd name="T25" fmla="*/ 28 h 46"/>
                <a:gd name="T26" fmla="*/ 56 w 68"/>
                <a:gd name="T27" fmla="*/ 32 h 46"/>
                <a:gd name="T28" fmla="*/ 39 w 68"/>
                <a:gd name="T29" fmla="*/ 39 h 46"/>
                <a:gd name="T30" fmla="*/ 28 w 68"/>
                <a:gd name="T31" fmla="*/ 39 h 46"/>
                <a:gd name="T32" fmla="*/ 33 w 68"/>
                <a:gd name="T33" fmla="*/ 0 h 46"/>
                <a:gd name="T34" fmla="*/ 3 w 68"/>
                <a:gd name="T35" fmla="*/ 5 h 46"/>
                <a:gd name="T36" fmla="*/ 1 w 68"/>
                <a:gd name="T37" fmla="*/ 6 h 46"/>
                <a:gd name="T38" fmla="*/ 1 w 68"/>
                <a:gd name="T39" fmla="*/ 8 h 46"/>
                <a:gd name="T40" fmla="*/ 0 w 68"/>
                <a:gd name="T41" fmla="*/ 11 h 46"/>
                <a:gd name="T42" fmla="*/ 4 w 68"/>
                <a:gd name="T43" fmla="*/ 11 h 46"/>
                <a:gd name="T44" fmla="*/ 4 w 68"/>
                <a:gd name="T45" fmla="*/ 24 h 46"/>
                <a:gd name="T46" fmla="*/ 0 w 68"/>
                <a:gd name="T47" fmla="*/ 24 h 46"/>
                <a:gd name="T48" fmla="*/ 7 w 68"/>
                <a:gd name="T49" fmla="*/ 37 h 46"/>
                <a:gd name="T50" fmla="*/ 28 w 68"/>
                <a:gd name="T51" fmla="*/ 46 h 46"/>
                <a:gd name="T52" fmla="*/ 28 w 68"/>
                <a:gd name="T53" fmla="*/ 46 h 46"/>
                <a:gd name="T54" fmla="*/ 39 w 68"/>
                <a:gd name="T55" fmla="*/ 46 h 46"/>
                <a:gd name="T56" fmla="*/ 59 w 68"/>
                <a:gd name="T57" fmla="*/ 38 h 46"/>
                <a:gd name="T58" fmla="*/ 61 w 68"/>
                <a:gd name="T59" fmla="*/ 36 h 46"/>
                <a:gd name="T60" fmla="*/ 68 w 68"/>
                <a:gd name="T61" fmla="*/ 19 h 46"/>
                <a:gd name="T62" fmla="*/ 67 w 68"/>
                <a:gd name="T63" fmla="*/ 13 h 46"/>
                <a:gd name="T64" fmla="*/ 63 w 68"/>
                <a:gd name="T65" fmla="*/ 6 h 46"/>
                <a:gd name="T66" fmla="*/ 56 w 68"/>
                <a:gd name="T67" fmla="*/ 3 h 46"/>
                <a:gd name="T68" fmla="*/ 56 w 68"/>
                <a:gd name="T69" fmla="*/ 3 h 46"/>
                <a:gd name="T70" fmla="*/ 56 w 68"/>
                <a:gd name="T71" fmla="*/ 3 h 46"/>
                <a:gd name="T72" fmla="*/ 33 w 68"/>
                <a:gd name="T7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46">
                  <a:moveTo>
                    <a:pt x="28" y="39"/>
                  </a:moveTo>
                  <a:cubicBezTo>
                    <a:pt x="22" y="39"/>
                    <a:pt x="16" y="37"/>
                    <a:pt x="12" y="32"/>
                  </a:cubicBezTo>
                  <a:cubicBezTo>
                    <a:pt x="8" y="28"/>
                    <a:pt x="6" y="24"/>
                    <a:pt x="7" y="19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15" y="8"/>
                    <a:pt x="24" y="7"/>
                    <a:pt x="33" y="7"/>
                  </a:cubicBezTo>
                  <a:cubicBezTo>
                    <a:pt x="40" y="7"/>
                    <a:pt x="47" y="8"/>
                    <a:pt x="54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6" y="10"/>
                    <a:pt x="57" y="11"/>
                  </a:cubicBezTo>
                  <a:cubicBezTo>
                    <a:pt x="58" y="11"/>
                    <a:pt x="59" y="12"/>
                    <a:pt x="60" y="12"/>
                  </a:cubicBezTo>
                  <a:cubicBezTo>
                    <a:pt x="60" y="13"/>
                    <a:pt x="61" y="13"/>
                    <a:pt x="61" y="13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22"/>
                    <a:pt x="60" y="25"/>
                    <a:pt x="59" y="28"/>
                  </a:cubicBezTo>
                  <a:cubicBezTo>
                    <a:pt x="58" y="29"/>
                    <a:pt x="57" y="30"/>
                    <a:pt x="56" y="32"/>
                  </a:cubicBezTo>
                  <a:cubicBezTo>
                    <a:pt x="52" y="36"/>
                    <a:pt x="46" y="39"/>
                    <a:pt x="39" y="39"/>
                  </a:cubicBezTo>
                  <a:cubicBezTo>
                    <a:pt x="28" y="39"/>
                    <a:pt x="28" y="39"/>
                    <a:pt x="28" y="39"/>
                  </a:cubicBezTo>
                  <a:moveTo>
                    <a:pt x="33" y="0"/>
                  </a:moveTo>
                  <a:cubicBezTo>
                    <a:pt x="23" y="0"/>
                    <a:pt x="13" y="2"/>
                    <a:pt x="3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9"/>
                    <a:pt x="4" y="33"/>
                    <a:pt x="7" y="37"/>
                  </a:cubicBezTo>
                  <a:cubicBezTo>
                    <a:pt x="12" y="43"/>
                    <a:pt x="20" y="46"/>
                    <a:pt x="28" y="46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47" y="46"/>
                    <a:pt x="54" y="43"/>
                    <a:pt x="59" y="38"/>
                  </a:cubicBezTo>
                  <a:cubicBezTo>
                    <a:pt x="60" y="37"/>
                    <a:pt x="61" y="37"/>
                    <a:pt x="61" y="36"/>
                  </a:cubicBezTo>
                  <a:cubicBezTo>
                    <a:pt x="66" y="31"/>
                    <a:pt x="68" y="25"/>
                    <a:pt x="68" y="19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10"/>
                    <a:pt x="65" y="8"/>
                    <a:pt x="63" y="6"/>
                  </a:cubicBezTo>
                  <a:cubicBezTo>
                    <a:pt x="61" y="5"/>
                    <a:pt x="58" y="4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56" y="3"/>
                    <a:pt x="56" y="3"/>
                    <a:pt x="56" y="3"/>
                  </a:cubicBezTo>
                  <a:cubicBezTo>
                    <a:pt x="48" y="1"/>
                    <a:pt x="41" y="0"/>
                    <a:pt x="33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2" name="Freeform 805">
              <a:extLst>
                <a:ext uri="{FF2B5EF4-FFF2-40B4-BE49-F238E27FC236}">
                  <a16:creationId xmlns:a16="http://schemas.microsoft.com/office/drawing/2014/main" id="{E661AB93-2C58-439D-9B3E-A54728D792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7122" y="4018046"/>
              <a:ext cx="98455" cy="53546"/>
            </a:xfrm>
            <a:custGeom>
              <a:avLst/>
              <a:gdLst>
                <a:gd name="T0" fmla="*/ 24 w 24"/>
                <a:gd name="T1" fmla="*/ 0 h 13"/>
                <a:gd name="T2" fmla="*/ 20 w 24"/>
                <a:gd name="T3" fmla="*/ 0 h 13"/>
                <a:gd name="T4" fmla="*/ 10 w 24"/>
                <a:gd name="T5" fmla="*/ 0 h 13"/>
                <a:gd name="T6" fmla="*/ 8 w 24"/>
                <a:gd name="T7" fmla="*/ 0 h 13"/>
                <a:gd name="T8" fmla="*/ 0 w 24"/>
                <a:gd name="T9" fmla="*/ 13 h 13"/>
                <a:gd name="T10" fmla="*/ 0 w 24"/>
                <a:gd name="T11" fmla="*/ 13 h 13"/>
                <a:gd name="T12" fmla="*/ 10 w 24"/>
                <a:gd name="T13" fmla="*/ 13 h 13"/>
                <a:gd name="T14" fmla="*/ 20 w 24"/>
                <a:gd name="T15" fmla="*/ 13 h 13"/>
                <a:gd name="T16" fmla="*/ 24 w 24"/>
                <a:gd name="T17" fmla="*/ 13 h 13"/>
                <a:gd name="T18" fmla="*/ 24 w 24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3">
                  <a:moveTo>
                    <a:pt x="24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4"/>
                    <a:pt x="3" y="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3" name="Freeform 806">
              <a:extLst>
                <a:ext uri="{FF2B5EF4-FFF2-40B4-BE49-F238E27FC236}">
                  <a16:creationId xmlns:a16="http://schemas.microsoft.com/office/drawing/2014/main" id="{A7E3A42D-6CE6-47E2-A6F5-BC01F35255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45849" y="4259865"/>
              <a:ext cx="466366" cy="290183"/>
            </a:xfrm>
            <a:custGeom>
              <a:avLst/>
              <a:gdLst>
                <a:gd name="T0" fmla="*/ 36 w 114"/>
                <a:gd name="T1" fmla="*/ 29 h 71"/>
                <a:gd name="T2" fmla="*/ 25 w 114"/>
                <a:gd name="T3" fmla="*/ 19 h 71"/>
                <a:gd name="T4" fmla="*/ 25 w 114"/>
                <a:gd name="T5" fmla="*/ 17 h 71"/>
                <a:gd name="T6" fmla="*/ 59 w 114"/>
                <a:gd name="T7" fmla="*/ 17 h 71"/>
                <a:gd name="T8" fmla="*/ 59 w 114"/>
                <a:gd name="T9" fmla="*/ 19 h 71"/>
                <a:gd name="T10" fmla="*/ 48 w 114"/>
                <a:gd name="T11" fmla="*/ 29 h 71"/>
                <a:gd name="T12" fmla="*/ 36 w 114"/>
                <a:gd name="T13" fmla="*/ 29 h 71"/>
                <a:gd name="T14" fmla="*/ 47 w 114"/>
                <a:gd name="T15" fmla="*/ 0 h 71"/>
                <a:gd name="T16" fmla="*/ 42 w 114"/>
                <a:gd name="T17" fmla="*/ 3 h 71"/>
                <a:gd name="T18" fmla="*/ 41 w 114"/>
                <a:gd name="T19" fmla="*/ 2 h 71"/>
                <a:gd name="T20" fmla="*/ 37 w 114"/>
                <a:gd name="T21" fmla="*/ 0 h 71"/>
                <a:gd name="T22" fmla="*/ 8 w 114"/>
                <a:gd name="T23" fmla="*/ 9 h 71"/>
                <a:gd name="T24" fmla="*/ 5 w 114"/>
                <a:gd name="T25" fmla="*/ 20 h 71"/>
                <a:gd name="T26" fmla="*/ 0 w 114"/>
                <a:gd name="T27" fmla="*/ 52 h 71"/>
                <a:gd name="T28" fmla="*/ 40 w 114"/>
                <a:gd name="T29" fmla="*/ 71 h 71"/>
                <a:gd name="T30" fmla="*/ 41 w 114"/>
                <a:gd name="T31" fmla="*/ 71 h 71"/>
                <a:gd name="T32" fmla="*/ 42 w 114"/>
                <a:gd name="T33" fmla="*/ 71 h 71"/>
                <a:gd name="T34" fmla="*/ 42 w 114"/>
                <a:gd name="T35" fmla="*/ 71 h 71"/>
                <a:gd name="T36" fmla="*/ 55 w 114"/>
                <a:gd name="T37" fmla="*/ 69 h 71"/>
                <a:gd name="T38" fmla="*/ 80 w 114"/>
                <a:gd name="T39" fmla="*/ 58 h 71"/>
                <a:gd name="T40" fmla="*/ 85 w 114"/>
                <a:gd name="T41" fmla="*/ 53 h 71"/>
                <a:gd name="T42" fmla="*/ 108 w 114"/>
                <a:gd name="T43" fmla="*/ 16 h 71"/>
                <a:gd name="T44" fmla="*/ 110 w 114"/>
                <a:gd name="T45" fmla="*/ 10 h 71"/>
                <a:gd name="T46" fmla="*/ 112 w 114"/>
                <a:gd name="T47" fmla="*/ 5 h 71"/>
                <a:gd name="T48" fmla="*/ 114 w 114"/>
                <a:gd name="T49" fmla="*/ 2 h 71"/>
                <a:gd name="T50" fmla="*/ 113 w 114"/>
                <a:gd name="T51" fmla="*/ 3 h 71"/>
                <a:gd name="T52" fmla="*/ 111 w 114"/>
                <a:gd name="T53" fmla="*/ 6 h 71"/>
                <a:gd name="T54" fmla="*/ 103 w 114"/>
                <a:gd name="T55" fmla="*/ 21 h 71"/>
                <a:gd name="T56" fmla="*/ 94 w 114"/>
                <a:gd name="T57" fmla="*/ 28 h 71"/>
                <a:gd name="T58" fmla="*/ 93 w 114"/>
                <a:gd name="T59" fmla="*/ 28 h 71"/>
                <a:gd name="T60" fmla="*/ 76 w 114"/>
                <a:gd name="T61" fmla="*/ 9 h 71"/>
                <a:gd name="T62" fmla="*/ 47 w 114"/>
                <a:gd name="T63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4" h="71">
                  <a:moveTo>
                    <a:pt x="36" y="29"/>
                  </a:moveTo>
                  <a:cubicBezTo>
                    <a:pt x="30" y="29"/>
                    <a:pt x="25" y="24"/>
                    <a:pt x="25" y="19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59" y="17"/>
                    <a:pt x="59" y="17"/>
                    <a:pt x="59" y="17"/>
                  </a:cubicBezTo>
                  <a:cubicBezTo>
                    <a:pt x="59" y="17"/>
                    <a:pt x="59" y="18"/>
                    <a:pt x="59" y="19"/>
                  </a:cubicBezTo>
                  <a:cubicBezTo>
                    <a:pt x="59" y="24"/>
                    <a:pt x="54" y="29"/>
                    <a:pt x="48" y="29"/>
                  </a:cubicBezTo>
                  <a:cubicBezTo>
                    <a:pt x="36" y="29"/>
                    <a:pt x="36" y="29"/>
                    <a:pt x="36" y="29"/>
                  </a:cubicBezTo>
                  <a:moveTo>
                    <a:pt x="47" y="0"/>
                  </a:moveTo>
                  <a:cubicBezTo>
                    <a:pt x="42" y="3"/>
                    <a:pt x="42" y="3"/>
                    <a:pt x="42" y="3"/>
                  </a:cubicBezTo>
                  <a:cubicBezTo>
                    <a:pt x="42" y="3"/>
                    <a:pt x="42" y="3"/>
                    <a:pt x="41" y="2"/>
                  </a:cubicBezTo>
                  <a:cubicBezTo>
                    <a:pt x="40" y="2"/>
                    <a:pt x="37" y="0"/>
                    <a:pt x="37" y="0"/>
                  </a:cubicBezTo>
                  <a:cubicBezTo>
                    <a:pt x="23" y="0"/>
                    <a:pt x="12" y="4"/>
                    <a:pt x="8" y="9"/>
                  </a:cubicBezTo>
                  <a:cubicBezTo>
                    <a:pt x="7" y="12"/>
                    <a:pt x="6" y="16"/>
                    <a:pt x="5" y="20"/>
                  </a:cubicBezTo>
                  <a:cubicBezTo>
                    <a:pt x="3" y="30"/>
                    <a:pt x="1" y="41"/>
                    <a:pt x="0" y="52"/>
                  </a:cubicBezTo>
                  <a:cubicBezTo>
                    <a:pt x="10" y="62"/>
                    <a:pt x="23" y="68"/>
                    <a:pt x="40" y="71"/>
                  </a:cubicBezTo>
                  <a:cubicBezTo>
                    <a:pt x="41" y="71"/>
                    <a:pt x="41" y="71"/>
                    <a:pt x="41" y="71"/>
                  </a:cubicBezTo>
                  <a:cubicBezTo>
                    <a:pt x="41" y="71"/>
                    <a:pt x="42" y="71"/>
                    <a:pt x="42" y="71"/>
                  </a:cubicBezTo>
                  <a:cubicBezTo>
                    <a:pt x="42" y="71"/>
                    <a:pt x="42" y="71"/>
                    <a:pt x="42" y="71"/>
                  </a:cubicBezTo>
                  <a:cubicBezTo>
                    <a:pt x="43" y="71"/>
                    <a:pt x="54" y="69"/>
                    <a:pt x="55" y="69"/>
                  </a:cubicBezTo>
                  <a:cubicBezTo>
                    <a:pt x="64" y="69"/>
                    <a:pt x="72" y="65"/>
                    <a:pt x="80" y="58"/>
                  </a:cubicBezTo>
                  <a:cubicBezTo>
                    <a:pt x="82" y="56"/>
                    <a:pt x="83" y="55"/>
                    <a:pt x="85" y="53"/>
                  </a:cubicBezTo>
                  <a:cubicBezTo>
                    <a:pt x="93" y="43"/>
                    <a:pt x="101" y="30"/>
                    <a:pt x="108" y="16"/>
                  </a:cubicBezTo>
                  <a:cubicBezTo>
                    <a:pt x="108" y="14"/>
                    <a:pt x="109" y="12"/>
                    <a:pt x="110" y="10"/>
                  </a:cubicBezTo>
                  <a:cubicBezTo>
                    <a:pt x="111" y="9"/>
                    <a:pt x="112" y="7"/>
                    <a:pt x="112" y="5"/>
                  </a:cubicBezTo>
                  <a:cubicBezTo>
                    <a:pt x="113" y="4"/>
                    <a:pt x="113" y="3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2" y="4"/>
                    <a:pt x="112" y="5"/>
                    <a:pt x="111" y="6"/>
                  </a:cubicBezTo>
                  <a:cubicBezTo>
                    <a:pt x="109" y="10"/>
                    <a:pt x="106" y="16"/>
                    <a:pt x="103" y="21"/>
                  </a:cubicBezTo>
                  <a:cubicBezTo>
                    <a:pt x="100" y="24"/>
                    <a:pt x="97" y="27"/>
                    <a:pt x="94" y="28"/>
                  </a:cubicBezTo>
                  <a:cubicBezTo>
                    <a:pt x="94" y="28"/>
                    <a:pt x="93" y="28"/>
                    <a:pt x="93" y="28"/>
                  </a:cubicBezTo>
                  <a:cubicBezTo>
                    <a:pt x="88" y="28"/>
                    <a:pt x="83" y="23"/>
                    <a:pt x="76" y="9"/>
                  </a:cubicBezTo>
                  <a:cubicBezTo>
                    <a:pt x="72" y="4"/>
                    <a:pt x="61" y="0"/>
                    <a:pt x="47" y="0"/>
                  </a:cubicBezTo>
                </a:path>
              </a:pathLst>
            </a:custGeom>
            <a:solidFill>
              <a:srgbClr val="3849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4" name="Freeform 807">
              <a:extLst>
                <a:ext uri="{FF2B5EF4-FFF2-40B4-BE49-F238E27FC236}">
                  <a16:creationId xmlns:a16="http://schemas.microsoft.com/office/drawing/2014/main" id="{285F5C5D-D4D2-4AC7-BAE1-693C12CAF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7759" y="4328956"/>
              <a:ext cx="139910" cy="48364"/>
            </a:xfrm>
            <a:custGeom>
              <a:avLst/>
              <a:gdLst>
                <a:gd name="T0" fmla="*/ 34 w 34"/>
                <a:gd name="T1" fmla="*/ 0 h 12"/>
                <a:gd name="T2" fmla="*/ 0 w 34"/>
                <a:gd name="T3" fmla="*/ 0 h 12"/>
                <a:gd name="T4" fmla="*/ 0 w 34"/>
                <a:gd name="T5" fmla="*/ 2 h 12"/>
                <a:gd name="T6" fmla="*/ 11 w 34"/>
                <a:gd name="T7" fmla="*/ 12 h 12"/>
                <a:gd name="T8" fmla="*/ 23 w 34"/>
                <a:gd name="T9" fmla="*/ 12 h 12"/>
                <a:gd name="T10" fmla="*/ 34 w 34"/>
                <a:gd name="T11" fmla="*/ 2 h 12"/>
                <a:gd name="T12" fmla="*/ 34 w 34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7"/>
                    <a:pt x="5" y="12"/>
                    <a:pt x="11" y="12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9" y="12"/>
                    <a:pt x="34" y="7"/>
                    <a:pt x="34" y="2"/>
                  </a:cubicBezTo>
                  <a:cubicBezTo>
                    <a:pt x="34" y="1"/>
                    <a:pt x="34" y="0"/>
                    <a:pt x="34" y="0"/>
                  </a:cubicBezTo>
                </a:path>
              </a:pathLst>
            </a:custGeom>
            <a:solidFill>
              <a:srgbClr val="F4F1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5" name="Freeform 808">
              <a:extLst>
                <a:ext uri="{FF2B5EF4-FFF2-40B4-BE49-F238E27FC236}">
                  <a16:creationId xmlns:a16="http://schemas.microsoft.com/office/drawing/2014/main" id="{9FA0265E-05B5-49AC-A53D-C450D4A7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1038" y="3814226"/>
              <a:ext cx="305729" cy="960368"/>
            </a:xfrm>
            <a:custGeom>
              <a:avLst/>
              <a:gdLst>
                <a:gd name="T0" fmla="*/ 21 w 75"/>
                <a:gd name="T1" fmla="*/ 0 h 235"/>
                <a:gd name="T2" fmla="*/ 0 w 75"/>
                <a:gd name="T3" fmla="*/ 96 h 235"/>
                <a:gd name="T4" fmla="*/ 49 w 75"/>
                <a:gd name="T5" fmla="*/ 235 h 235"/>
                <a:gd name="T6" fmla="*/ 59 w 75"/>
                <a:gd name="T7" fmla="*/ 203 h 235"/>
                <a:gd name="T8" fmla="*/ 27 w 75"/>
                <a:gd name="T9" fmla="*/ 10 h 235"/>
                <a:gd name="T10" fmla="*/ 21 w 75"/>
                <a:gd name="T1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235">
                  <a:moveTo>
                    <a:pt x="21" y="0"/>
                  </a:moveTo>
                  <a:cubicBezTo>
                    <a:pt x="7" y="29"/>
                    <a:pt x="0" y="61"/>
                    <a:pt x="0" y="96"/>
                  </a:cubicBezTo>
                  <a:cubicBezTo>
                    <a:pt x="0" y="149"/>
                    <a:pt x="18" y="197"/>
                    <a:pt x="49" y="235"/>
                  </a:cubicBezTo>
                  <a:cubicBezTo>
                    <a:pt x="53" y="225"/>
                    <a:pt x="57" y="214"/>
                    <a:pt x="59" y="203"/>
                  </a:cubicBezTo>
                  <a:cubicBezTo>
                    <a:pt x="75" y="137"/>
                    <a:pt x="63" y="68"/>
                    <a:pt x="27" y="10"/>
                  </a:cubicBezTo>
                  <a:cubicBezTo>
                    <a:pt x="25" y="7"/>
                    <a:pt x="23" y="3"/>
                    <a:pt x="21" y="0"/>
                  </a:cubicBezTo>
                </a:path>
              </a:pathLst>
            </a:custGeom>
            <a:solidFill>
              <a:srgbClr val="25B7AB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6" name="Freeform 809">
              <a:extLst>
                <a:ext uri="{FF2B5EF4-FFF2-40B4-BE49-F238E27FC236}">
                  <a16:creationId xmlns:a16="http://schemas.microsoft.com/office/drawing/2014/main" id="{58F5D8A9-1DB3-454C-B593-2D8921B851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55666" y="3354770"/>
              <a:ext cx="2093465" cy="2095192"/>
            </a:xfrm>
            <a:custGeom>
              <a:avLst/>
              <a:gdLst>
                <a:gd name="T0" fmla="*/ 256 w 512"/>
                <a:gd name="T1" fmla="*/ 512 h 512"/>
                <a:gd name="T2" fmla="*/ 256 w 512"/>
                <a:gd name="T3" fmla="*/ 512 h 512"/>
                <a:gd name="T4" fmla="*/ 256 w 512"/>
                <a:gd name="T5" fmla="*/ 512 h 512"/>
                <a:gd name="T6" fmla="*/ 256 w 512"/>
                <a:gd name="T7" fmla="*/ 512 h 512"/>
                <a:gd name="T8" fmla="*/ 389 w 512"/>
                <a:gd name="T9" fmla="*/ 475 h 512"/>
                <a:gd name="T10" fmla="*/ 256 w 512"/>
                <a:gd name="T11" fmla="*/ 512 h 512"/>
                <a:gd name="T12" fmla="*/ 389 w 512"/>
                <a:gd name="T13" fmla="*/ 475 h 512"/>
                <a:gd name="T14" fmla="*/ 390 w 512"/>
                <a:gd name="T15" fmla="*/ 474 h 512"/>
                <a:gd name="T16" fmla="*/ 389 w 512"/>
                <a:gd name="T17" fmla="*/ 475 h 512"/>
                <a:gd name="T18" fmla="*/ 390 w 512"/>
                <a:gd name="T19" fmla="*/ 474 h 512"/>
                <a:gd name="T20" fmla="*/ 390 w 512"/>
                <a:gd name="T21" fmla="*/ 474 h 512"/>
                <a:gd name="T22" fmla="*/ 390 w 512"/>
                <a:gd name="T23" fmla="*/ 474 h 512"/>
                <a:gd name="T24" fmla="*/ 390 w 512"/>
                <a:gd name="T25" fmla="*/ 474 h 512"/>
                <a:gd name="T26" fmla="*/ 122 w 512"/>
                <a:gd name="T27" fmla="*/ 38 h 512"/>
                <a:gd name="T28" fmla="*/ 121 w 512"/>
                <a:gd name="T29" fmla="*/ 39 h 512"/>
                <a:gd name="T30" fmla="*/ 7 w 512"/>
                <a:gd name="T31" fmla="*/ 198 h 512"/>
                <a:gd name="T32" fmla="*/ 0 w 512"/>
                <a:gd name="T33" fmla="*/ 256 h 512"/>
                <a:gd name="T34" fmla="*/ 7 w 512"/>
                <a:gd name="T35" fmla="*/ 198 h 512"/>
                <a:gd name="T36" fmla="*/ 32 w 512"/>
                <a:gd name="T37" fmla="*/ 132 h 512"/>
                <a:gd name="T38" fmla="*/ 52 w 512"/>
                <a:gd name="T39" fmla="*/ 101 h 512"/>
                <a:gd name="T40" fmla="*/ 53 w 512"/>
                <a:gd name="T41" fmla="*/ 100 h 512"/>
                <a:gd name="T42" fmla="*/ 83 w 512"/>
                <a:gd name="T43" fmla="*/ 67 h 512"/>
                <a:gd name="T44" fmla="*/ 92 w 512"/>
                <a:gd name="T45" fmla="*/ 60 h 512"/>
                <a:gd name="T46" fmla="*/ 121 w 512"/>
                <a:gd name="T47" fmla="*/ 39 h 512"/>
                <a:gd name="T48" fmla="*/ 122 w 512"/>
                <a:gd name="T49" fmla="*/ 38 h 512"/>
                <a:gd name="T50" fmla="*/ 315 w 512"/>
                <a:gd name="T51" fmla="*/ 7 h 512"/>
                <a:gd name="T52" fmla="*/ 315 w 512"/>
                <a:gd name="T53" fmla="*/ 7 h 512"/>
                <a:gd name="T54" fmla="*/ 473 w 512"/>
                <a:gd name="T55" fmla="*/ 122 h 512"/>
                <a:gd name="T56" fmla="*/ 512 w 512"/>
                <a:gd name="T57" fmla="*/ 256 h 512"/>
                <a:gd name="T58" fmla="*/ 473 w 512"/>
                <a:gd name="T59" fmla="*/ 122 h 512"/>
                <a:gd name="T60" fmla="*/ 315 w 512"/>
                <a:gd name="T61" fmla="*/ 7 h 512"/>
                <a:gd name="T62" fmla="*/ 315 w 512"/>
                <a:gd name="T63" fmla="*/ 7 h 512"/>
                <a:gd name="T64" fmla="*/ 256 w 512"/>
                <a:gd name="T65" fmla="*/ 0 h 512"/>
                <a:gd name="T66" fmla="*/ 122 w 512"/>
                <a:gd name="T67" fmla="*/ 38 h 512"/>
                <a:gd name="T68" fmla="*/ 252 w 512"/>
                <a:gd name="T69" fmla="*/ 0 h 512"/>
                <a:gd name="T70" fmla="*/ 256 w 512"/>
                <a:gd name="T71" fmla="*/ 0 h 512"/>
                <a:gd name="T72" fmla="*/ 256 w 512"/>
                <a:gd name="T73" fmla="*/ 0 h 512"/>
                <a:gd name="T74" fmla="*/ 256 w 512"/>
                <a:gd name="T75" fmla="*/ 0 h 512"/>
                <a:gd name="T76" fmla="*/ 256 w 512"/>
                <a:gd name="T77" fmla="*/ 0 h 512"/>
                <a:gd name="T78" fmla="*/ 256 w 512"/>
                <a:gd name="T79" fmla="*/ 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12" h="512">
                  <a:moveTo>
                    <a:pt x="256" y="512"/>
                  </a:move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cubicBezTo>
                    <a:pt x="256" y="512"/>
                    <a:pt x="256" y="512"/>
                    <a:pt x="256" y="512"/>
                  </a:cubicBezTo>
                  <a:moveTo>
                    <a:pt x="389" y="475"/>
                  </a:moveTo>
                  <a:cubicBezTo>
                    <a:pt x="348" y="500"/>
                    <a:pt x="303" y="512"/>
                    <a:pt x="256" y="512"/>
                  </a:cubicBezTo>
                  <a:cubicBezTo>
                    <a:pt x="303" y="512"/>
                    <a:pt x="348" y="500"/>
                    <a:pt x="389" y="475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89" y="475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390" y="474"/>
                  </a:moveTo>
                  <a:cubicBezTo>
                    <a:pt x="390" y="474"/>
                    <a:pt x="390" y="474"/>
                    <a:pt x="390" y="474"/>
                  </a:cubicBezTo>
                  <a:cubicBezTo>
                    <a:pt x="390" y="474"/>
                    <a:pt x="390" y="474"/>
                    <a:pt x="390" y="474"/>
                  </a:cubicBezTo>
                  <a:moveTo>
                    <a:pt x="122" y="38"/>
                  </a:moveTo>
                  <a:cubicBezTo>
                    <a:pt x="122" y="39"/>
                    <a:pt x="121" y="39"/>
                    <a:pt x="121" y="39"/>
                  </a:cubicBezTo>
                  <a:cubicBezTo>
                    <a:pt x="63" y="75"/>
                    <a:pt x="22" y="131"/>
                    <a:pt x="7" y="198"/>
                  </a:cubicBezTo>
                  <a:cubicBezTo>
                    <a:pt x="2" y="217"/>
                    <a:pt x="0" y="237"/>
                    <a:pt x="0" y="256"/>
                  </a:cubicBezTo>
                  <a:cubicBezTo>
                    <a:pt x="0" y="237"/>
                    <a:pt x="2" y="217"/>
                    <a:pt x="7" y="198"/>
                  </a:cubicBezTo>
                  <a:cubicBezTo>
                    <a:pt x="12" y="174"/>
                    <a:pt x="21" y="152"/>
                    <a:pt x="32" y="132"/>
                  </a:cubicBezTo>
                  <a:cubicBezTo>
                    <a:pt x="38" y="121"/>
                    <a:pt x="45" y="111"/>
                    <a:pt x="52" y="101"/>
                  </a:cubicBezTo>
                  <a:cubicBezTo>
                    <a:pt x="53" y="101"/>
                    <a:pt x="53" y="100"/>
                    <a:pt x="53" y="100"/>
                  </a:cubicBezTo>
                  <a:cubicBezTo>
                    <a:pt x="62" y="88"/>
                    <a:pt x="72" y="77"/>
                    <a:pt x="83" y="67"/>
                  </a:cubicBezTo>
                  <a:cubicBezTo>
                    <a:pt x="86" y="65"/>
                    <a:pt x="89" y="63"/>
                    <a:pt x="92" y="60"/>
                  </a:cubicBezTo>
                  <a:cubicBezTo>
                    <a:pt x="101" y="53"/>
                    <a:pt x="111" y="46"/>
                    <a:pt x="121" y="39"/>
                  </a:cubicBezTo>
                  <a:cubicBezTo>
                    <a:pt x="121" y="39"/>
                    <a:pt x="122" y="39"/>
                    <a:pt x="122" y="38"/>
                  </a:cubicBezTo>
                  <a:moveTo>
                    <a:pt x="315" y="7"/>
                  </a:moveTo>
                  <a:cubicBezTo>
                    <a:pt x="315" y="7"/>
                    <a:pt x="315" y="7"/>
                    <a:pt x="315" y="7"/>
                  </a:cubicBezTo>
                  <a:cubicBezTo>
                    <a:pt x="381" y="23"/>
                    <a:pt x="437" y="64"/>
                    <a:pt x="473" y="122"/>
                  </a:cubicBezTo>
                  <a:cubicBezTo>
                    <a:pt x="499" y="163"/>
                    <a:pt x="512" y="209"/>
                    <a:pt x="512" y="256"/>
                  </a:cubicBezTo>
                  <a:cubicBezTo>
                    <a:pt x="512" y="209"/>
                    <a:pt x="499" y="163"/>
                    <a:pt x="473" y="122"/>
                  </a:cubicBezTo>
                  <a:cubicBezTo>
                    <a:pt x="437" y="64"/>
                    <a:pt x="381" y="23"/>
                    <a:pt x="315" y="7"/>
                  </a:cubicBezTo>
                  <a:cubicBezTo>
                    <a:pt x="315" y="7"/>
                    <a:pt x="315" y="7"/>
                    <a:pt x="315" y="7"/>
                  </a:cubicBezTo>
                  <a:moveTo>
                    <a:pt x="256" y="0"/>
                  </a:moveTo>
                  <a:cubicBezTo>
                    <a:pt x="209" y="0"/>
                    <a:pt x="163" y="13"/>
                    <a:pt x="122" y="38"/>
                  </a:cubicBezTo>
                  <a:cubicBezTo>
                    <a:pt x="162" y="14"/>
                    <a:pt x="207" y="1"/>
                    <a:pt x="252" y="0"/>
                  </a:cubicBezTo>
                  <a:cubicBezTo>
                    <a:pt x="253" y="0"/>
                    <a:pt x="254" y="0"/>
                    <a:pt x="256" y="0"/>
                  </a:cubicBezTo>
                  <a:moveTo>
                    <a:pt x="256" y="0"/>
                  </a:move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56" y="0"/>
                    <a:pt x="256" y="0"/>
                    <a:pt x="256" y="0"/>
                  </a:cubicBezTo>
                </a:path>
              </a:pathLst>
            </a:custGeom>
            <a:solidFill>
              <a:srgbClr val="6467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7" name="Freeform 810">
              <a:extLst>
                <a:ext uri="{FF2B5EF4-FFF2-40B4-BE49-F238E27FC236}">
                  <a16:creationId xmlns:a16="http://schemas.microsoft.com/office/drawing/2014/main" id="{A2C3F745-97E3-4055-AC15-32E7DDED9D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4759" y="3456679"/>
              <a:ext cx="1279915" cy="1768736"/>
            </a:xfrm>
            <a:custGeom>
              <a:avLst/>
              <a:gdLst>
                <a:gd name="T0" fmla="*/ 0 w 313"/>
                <a:gd name="T1" fmla="*/ 413 h 432"/>
                <a:gd name="T2" fmla="*/ 26 w 313"/>
                <a:gd name="T3" fmla="*/ 432 h 432"/>
                <a:gd name="T4" fmla="*/ 10 w 313"/>
                <a:gd name="T5" fmla="*/ 413 h 432"/>
                <a:gd name="T6" fmla="*/ 7 w 313"/>
                <a:gd name="T7" fmla="*/ 413 h 432"/>
                <a:gd name="T8" fmla="*/ 0 w 313"/>
                <a:gd name="T9" fmla="*/ 413 h 432"/>
                <a:gd name="T10" fmla="*/ 172 w 313"/>
                <a:gd name="T11" fmla="*/ 0 h 432"/>
                <a:gd name="T12" fmla="*/ 203 w 313"/>
                <a:gd name="T13" fmla="*/ 36 h 432"/>
                <a:gd name="T14" fmla="*/ 247 w 313"/>
                <a:gd name="T15" fmla="*/ 42 h 432"/>
                <a:gd name="T16" fmla="*/ 247 w 313"/>
                <a:gd name="T17" fmla="*/ 42 h 432"/>
                <a:gd name="T18" fmla="*/ 313 w 313"/>
                <a:gd name="T19" fmla="*/ 69 h 432"/>
                <a:gd name="T20" fmla="*/ 199 w 313"/>
                <a:gd name="T21" fmla="*/ 4 h 432"/>
                <a:gd name="T22" fmla="*/ 199 w 313"/>
                <a:gd name="T23" fmla="*/ 4 h 432"/>
                <a:gd name="T24" fmla="*/ 172 w 313"/>
                <a:gd name="T25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3" h="432">
                  <a:moveTo>
                    <a:pt x="0" y="413"/>
                  </a:moveTo>
                  <a:cubicBezTo>
                    <a:pt x="8" y="420"/>
                    <a:pt x="17" y="426"/>
                    <a:pt x="26" y="432"/>
                  </a:cubicBezTo>
                  <a:cubicBezTo>
                    <a:pt x="21" y="426"/>
                    <a:pt x="15" y="420"/>
                    <a:pt x="10" y="413"/>
                  </a:cubicBezTo>
                  <a:cubicBezTo>
                    <a:pt x="9" y="413"/>
                    <a:pt x="8" y="413"/>
                    <a:pt x="7" y="413"/>
                  </a:cubicBezTo>
                  <a:cubicBezTo>
                    <a:pt x="4" y="413"/>
                    <a:pt x="2" y="413"/>
                    <a:pt x="0" y="413"/>
                  </a:cubicBezTo>
                  <a:moveTo>
                    <a:pt x="172" y="0"/>
                  </a:moveTo>
                  <a:cubicBezTo>
                    <a:pt x="184" y="11"/>
                    <a:pt x="194" y="23"/>
                    <a:pt x="203" y="36"/>
                  </a:cubicBezTo>
                  <a:cubicBezTo>
                    <a:pt x="218" y="37"/>
                    <a:pt x="232" y="39"/>
                    <a:pt x="247" y="42"/>
                  </a:cubicBezTo>
                  <a:cubicBezTo>
                    <a:pt x="247" y="42"/>
                    <a:pt x="247" y="42"/>
                    <a:pt x="247" y="42"/>
                  </a:cubicBezTo>
                  <a:cubicBezTo>
                    <a:pt x="271" y="48"/>
                    <a:pt x="293" y="57"/>
                    <a:pt x="313" y="69"/>
                  </a:cubicBezTo>
                  <a:cubicBezTo>
                    <a:pt x="282" y="37"/>
                    <a:pt x="243" y="15"/>
                    <a:pt x="199" y="4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0" y="2"/>
                    <a:pt x="181" y="1"/>
                    <a:pt x="17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8" name="Freeform 811">
              <a:extLst>
                <a:ext uri="{FF2B5EF4-FFF2-40B4-BE49-F238E27FC236}">
                  <a16:creationId xmlns:a16="http://schemas.microsoft.com/office/drawing/2014/main" id="{7C7AF8C4-1388-4CCD-A8BB-E511D3AD23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45484" y="3449770"/>
              <a:ext cx="1190097" cy="989732"/>
            </a:xfrm>
            <a:custGeom>
              <a:avLst/>
              <a:gdLst>
                <a:gd name="T0" fmla="*/ 8 w 291"/>
                <a:gd name="T1" fmla="*/ 174 h 242"/>
                <a:gd name="T2" fmla="*/ 7 w 291"/>
                <a:gd name="T3" fmla="*/ 180 h 242"/>
                <a:gd name="T4" fmla="*/ 1 w 291"/>
                <a:gd name="T5" fmla="*/ 242 h 242"/>
                <a:gd name="T6" fmla="*/ 27 w 291"/>
                <a:gd name="T7" fmla="*/ 240 h 242"/>
                <a:gd name="T8" fmla="*/ 26 w 291"/>
                <a:gd name="T9" fmla="*/ 229 h 242"/>
                <a:gd name="T10" fmla="*/ 24 w 291"/>
                <a:gd name="T11" fmla="*/ 226 h 242"/>
                <a:gd name="T12" fmla="*/ 14 w 291"/>
                <a:gd name="T13" fmla="*/ 192 h 242"/>
                <a:gd name="T14" fmla="*/ 8 w 291"/>
                <a:gd name="T15" fmla="*/ 181 h 242"/>
                <a:gd name="T16" fmla="*/ 8 w 291"/>
                <a:gd name="T17" fmla="*/ 174 h 242"/>
                <a:gd name="T18" fmla="*/ 234 w 291"/>
                <a:gd name="T19" fmla="*/ 0 h 242"/>
                <a:gd name="T20" fmla="*/ 111 w 291"/>
                <a:gd name="T21" fmla="*/ 35 h 242"/>
                <a:gd name="T22" fmla="*/ 108 w 291"/>
                <a:gd name="T23" fmla="*/ 37 h 242"/>
                <a:gd name="T24" fmla="*/ 122 w 291"/>
                <a:gd name="T25" fmla="*/ 40 h 242"/>
                <a:gd name="T26" fmla="*/ 175 w 291"/>
                <a:gd name="T27" fmla="*/ 59 h 242"/>
                <a:gd name="T28" fmla="*/ 174 w 291"/>
                <a:gd name="T29" fmla="*/ 64 h 242"/>
                <a:gd name="T30" fmla="*/ 281 w 291"/>
                <a:gd name="T31" fmla="*/ 38 h 242"/>
                <a:gd name="T32" fmla="*/ 291 w 291"/>
                <a:gd name="T33" fmla="*/ 38 h 242"/>
                <a:gd name="T34" fmla="*/ 260 w 291"/>
                <a:gd name="T35" fmla="*/ 2 h 242"/>
                <a:gd name="T36" fmla="*/ 234 w 291"/>
                <a:gd name="T37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1" h="242">
                  <a:moveTo>
                    <a:pt x="8" y="174"/>
                  </a:moveTo>
                  <a:cubicBezTo>
                    <a:pt x="8" y="176"/>
                    <a:pt x="7" y="178"/>
                    <a:pt x="7" y="180"/>
                  </a:cubicBezTo>
                  <a:cubicBezTo>
                    <a:pt x="2" y="201"/>
                    <a:pt x="0" y="222"/>
                    <a:pt x="1" y="242"/>
                  </a:cubicBezTo>
                  <a:cubicBezTo>
                    <a:pt x="9" y="242"/>
                    <a:pt x="18" y="241"/>
                    <a:pt x="27" y="240"/>
                  </a:cubicBezTo>
                  <a:cubicBezTo>
                    <a:pt x="27" y="237"/>
                    <a:pt x="27" y="233"/>
                    <a:pt x="26" y="229"/>
                  </a:cubicBezTo>
                  <a:cubicBezTo>
                    <a:pt x="25" y="228"/>
                    <a:pt x="25" y="227"/>
                    <a:pt x="24" y="226"/>
                  </a:cubicBezTo>
                  <a:cubicBezTo>
                    <a:pt x="21" y="217"/>
                    <a:pt x="17" y="206"/>
                    <a:pt x="14" y="192"/>
                  </a:cubicBezTo>
                  <a:cubicBezTo>
                    <a:pt x="11" y="190"/>
                    <a:pt x="9" y="186"/>
                    <a:pt x="8" y="181"/>
                  </a:cubicBezTo>
                  <a:cubicBezTo>
                    <a:pt x="8" y="179"/>
                    <a:pt x="8" y="176"/>
                    <a:pt x="8" y="174"/>
                  </a:cubicBezTo>
                  <a:moveTo>
                    <a:pt x="234" y="0"/>
                  </a:moveTo>
                  <a:cubicBezTo>
                    <a:pt x="191" y="0"/>
                    <a:pt x="148" y="12"/>
                    <a:pt x="111" y="35"/>
                  </a:cubicBezTo>
                  <a:cubicBezTo>
                    <a:pt x="110" y="36"/>
                    <a:pt x="109" y="37"/>
                    <a:pt x="108" y="37"/>
                  </a:cubicBezTo>
                  <a:cubicBezTo>
                    <a:pt x="113" y="38"/>
                    <a:pt x="118" y="39"/>
                    <a:pt x="122" y="40"/>
                  </a:cubicBezTo>
                  <a:cubicBezTo>
                    <a:pt x="148" y="45"/>
                    <a:pt x="177" y="53"/>
                    <a:pt x="175" y="59"/>
                  </a:cubicBezTo>
                  <a:cubicBezTo>
                    <a:pt x="175" y="60"/>
                    <a:pt x="174" y="62"/>
                    <a:pt x="174" y="64"/>
                  </a:cubicBezTo>
                  <a:cubicBezTo>
                    <a:pt x="207" y="47"/>
                    <a:pt x="244" y="38"/>
                    <a:pt x="281" y="38"/>
                  </a:cubicBezTo>
                  <a:cubicBezTo>
                    <a:pt x="285" y="38"/>
                    <a:pt x="288" y="38"/>
                    <a:pt x="291" y="38"/>
                  </a:cubicBezTo>
                  <a:cubicBezTo>
                    <a:pt x="282" y="25"/>
                    <a:pt x="272" y="13"/>
                    <a:pt x="260" y="2"/>
                  </a:cubicBezTo>
                  <a:cubicBezTo>
                    <a:pt x="251" y="1"/>
                    <a:pt x="242" y="0"/>
                    <a:pt x="234" y="0"/>
                  </a:cubicBezTo>
                </a:path>
              </a:pathLst>
            </a:custGeom>
            <a:solidFill>
              <a:srgbClr val="DDDB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49" name="Freeform 812">
              <a:extLst>
                <a:ext uri="{FF2B5EF4-FFF2-40B4-BE49-F238E27FC236}">
                  <a16:creationId xmlns:a16="http://schemas.microsoft.com/office/drawing/2014/main" id="{D6FC9338-0587-4291-9027-C2BCCD517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939" y="4430866"/>
              <a:ext cx="397275" cy="716822"/>
            </a:xfrm>
            <a:custGeom>
              <a:avLst/>
              <a:gdLst>
                <a:gd name="T0" fmla="*/ 26 w 97"/>
                <a:gd name="T1" fmla="*/ 0 h 175"/>
                <a:gd name="T2" fmla="*/ 0 w 97"/>
                <a:gd name="T3" fmla="*/ 2 h 175"/>
                <a:gd name="T4" fmla="*/ 35 w 97"/>
                <a:gd name="T5" fmla="*/ 116 h 175"/>
                <a:gd name="T6" fmla="*/ 87 w 97"/>
                <a:gd name="T7" fmla="*/ 175 h 175"/>
                <a:gd name="T8" fmla="*/ 94 w 97"/>
                <a:gd name="T9" fmla="*/ 175 h 175"/>
                <a:gd name="T10" fmla="*/ 97 w 97"/>
                <a:gd name="T11" fmla="*/ 175 h 175"/>
                <a:gd name="T12" fmla="*/ 82 w 97"/>
                <a:gd name="T13" fmla="*/ 154 h 175"/>
                <a:gd name="T14" fmla="*/ 49 w 97"/>
                <a:gd name="T15" fmla="*/ 60 h 175"/>
                <a:gd name="T16" fmla="*/ 28 w 97"/>
                <a:gd name="T17" fmla="*/ 26 h 175"/>
                <a:gd name="T18" fmla="*/ 26 w 97"/>
                <a:gd name="T19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75">
                  <a:moveTo>
                    <a:pt x="26" y="0"/>
                  </a:moveTo>
                  <a:cubicBezTo>
                    <a:pt x="17" y="1"/>
                    <a:pt x="8" y="2"/>
                    <a:pt x="0" y="2"/>
                  </a:cubicBezTo>
                  <a:cubicBezTo>
                    <a:pt x="1" y="42"/>
                    <a:pt x="13" y="81"/>
                    <a:pt x="35" y="116"/>
                  </a:cubicBezTo>
                  <a:cubicBezTo>
                    <a:pt x="49" y="139"/>
                    <a:pt x="66" y="159"/>
                    <a:pt x="87" y="175"/>
                  </a:cubicBezTo>
                  <a:cubicBezTo>
                    <a:pt x="89" y="175"/>
                    <a:pt x="91" y="175"/>
                    <a:pt x="94" y="175"/>
                  </a:cubicBezTo>
                  <a:cubicBezTo>
                    <a:pt x="95" y="175"/>
                    <a:pt x="96" y="175"/>
                    <a:pt x="97" y="175"/>
                  </a:cubicBezTo>
                  <a:cubicBezTo>
                    <a:pt x="92" y="169"/>
                    <a:pt x="87" y="161"/>
                    <a:pt x="82" y="154"/>
                  </a:cubicBezTo>
                  <a:cubicBezTo>
                    <a:pt x="64" y="125"/>
                    <a:pt x="53" y="93"/>
                    <a:pt x="49" y="60"/>
                  </a:cubicBezTo>
                  <a:cubicBezTo>
                    <a:pt x="37" y="52"/>
                    <a:pt x="29" y="40"/>
                    <a:pt x="28" y="26"/>
                  </a:cubicBezTo>
                  <a:cubicBezTo>
                    <a:pt x="27" y="18"/>
                    <a:pt x="27" y="9"/>
                    <a:pt x="26" y="0"/>
                  </a:cubicBezTo>
                </a:path>
              </a:pathLst>
            </a:custGeom>
            <a:solidFill>
              <a:srgbClr val="5BBE77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0" name="Freeform 813">
              <a:extLst>
                <a:ext uri="{FF2B5EF4-FFF2-40B4-BE49-F238E27FC236}">
                  <a16:creationId xmlns:a16="http://schemas.microsoft.com/office/drawing/2014/main" id="{03D21D57-7EFC-4F4E-92D7-810C8ADBC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2576" y="4385957"/>
              <a:ext cx="96728" cy="290183"/>
            </a:xfrm>
            <a:custGeom>
              <a:avLst/>
              <a:gdLst>
                <a:gd name="T0" fmla="*/ 0 w 24"/>
                <a:gd name="T1" fmla="*/ 0 h 71"/>
                <a:gd name="T2" fmla="*/ 1 w 24"/>
                <a:gd name="T3" fmla="*/ 11 h 71"/>
                <a:gd name="T4" fmla="*/ 3 w 24"/>
                <a:gd name="T5" fmla="*/ 37 h 71"/>
                <a:gd name="T6" fmla="*/ 24 w 24"/>
                <a:gd name="T7" fmla="*/ 71 h 71"/>
                <a:gd name="T8" fmla="*/ 23 w 24"/>
                <a:gd name="T9" fmla="*/ 27 h 71"/>
                <a:gd name="T10" fmla="*/ 0 w 24"/>
                <a:gd name="T1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71">
                  <a:moveTo>
                    <a:pt x="0" y="0"/>
                  </a:moveTo>
                  <a:cubicBezTo>
                    <a:pt x="1" y="4"/>
                    <a:pt x="1" y="8"/>
                    <a:pt x="1" y="11"/>
                  </a:cubicBezTo>
                  <a:cubicBezTo>
                    <a:pt x="2" y="20"/>
                    <a:pt x="2" y="29"/>
                    <a:pt x="3" y="37"/>
                  </a:cubicBezTo>
                  <a:cubicBezTo>
                    <a:pt x="4" y="51"/>
                    <a:pt x="12" y="63"/>
                    <a:pt x="24" y="71"/>
                  </a:cubicBezTo>
                  <a:cubicBezTo>
                    <a:pt x="22" y="57"/>
                    <a:pt x="22" y="42"/>
                    <a:pt x="23" y="27"/>
                  </a:cubicBezTo>
                  <a:cubicBezTo>
                    <a:pt x="13" y="17"/>
                    <a:pt x="4" y="6"/>
                    <a:pt x="0" y="0"/>
                  </a:cubicBezTo>
                </a:path>
              </a:pathLst>
            </a:custGeom>
            <a:solidFill>
              <a:srgbClr val="E7E6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1" name="Freeform 814">
              <a:extLst>
                <a:ext uri="{FF2B5EF4-FFF2-40B4-BE49-F238E27FC236}">
                  <a16:creationId xmlns:a16="http://schemas.microsoft.com/office/drawing/2014/main" id="{EC49B30A-B0C6-44AA-A725-929EED369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2485" y="4235683"/>
              <a:ext cx="143364" cy="260819"/>
            </a:xfrm>
            <a:custGeom>
              <a:avLst/>
              <a:gdLst>
                <a:gd name="T0" fmla="*/ 16 w 35"/>
                <a:gd name="T1" fmla="*/ 26 h 64"/>
                <a:gd name="T2" fmla="*/ 24 w 35"/>
                <a:gd name="T3" fmla="*/ 33 h 64"/>
                <a:gd name="T4" fmla="*/ 16 w 35"/>
                <a:gd name="T5" fmla="*/ 26 h 64"/>
                <a:gd name="T6" fmla="*/ 0 w 35"/>
                <a:gd name="T7" fmla="*/ 0 h 64"/>
                <a:gd name="T8" fmla="*/ 10 w 35"/>
                <a:gd name="T9" fmla="*/ 34 h 64"/>
                <a:gd name="T10" fmla="*/ 12 w 35"/>
                <a:gd name="T11" fmla="*/ 37 h 64"/>
                <a:gd name="T12" fmla="*/ 35 w 35"/>
                <a:gd name="T13" fmla="*/ 64 h 64"/>
                <a:gd name="T14" fmla="*/ 35 w 35"/>
                <a:gd name="T15" fmla="*/ 58 h 64"/>
                <a:gd name="T16" fmla="*/ 5 w 35"/>
                <a:gd name="T17" fmla="*/ 8 h 64"/>
                <a:gd name="T18" fmla="*/ 9 w 35"/>
                <a:gd name="T19" fmla="*/ 14 h 64"/>
                <a:gd name="T20" fmla="*/ 7 w 35"/>
                <a:gd name="T21" fmla="*/ 1 h 64"/>
                <a:gd name="T22" fmla="*/ 5 w 35"/>
                <a:gd name="T23" fmla="*/ 2 h 64"/>
                <a:gd name="T24" fmla="*/ 4 w 35"/>
                <a:gd name="T25" fmla="*/ 2 h 64"/>
                <a:gd name="T26" fmla="*/ 0 w 35"/>
                <a:gd name="T2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64">
                  <a:moveTo>
                    <a:pt x="16" y="26"/>
                  </a:moveTo>
                  <a:cubicBezTo>
                    <a:pt x="18" y="30"/>
                    <a:pt x="21" y="33"/>
                    <a:pt x="24" y="33"/>
                  </a:cubicBezTo>
                  <a:cubicBezTo>
                    <a:pt x="21" y="31"/>
                    <a:pt x="18" y="28"/>
                    <a:pt x="16" y="26"/>
                  </a:cubicBezTo>
                  <a:moveTo>
                    <a:pt x="0" y="0"/>
                  </a:moveTo>
                  <a:cubicBezTo>
                    <a:pt x="3" y="14"/>
                    <a:pt x="7" y="25"/>
                    <a:pt x="10" y="34"/>
                  </a:cubicBezTo>
                  <a:cubicBezTo>
                    <a:pt x="11" y="35"/>
                    <a:pt x="11" y="36"/>
                    <a:pt x="12" y="37"/>
                  </a:cubicBezTo>
                  <a:cubicBezTo>
                    <a:pt x="16" y="43"/>
                    <a:pt x="25" y="54"/>
                    <a:pt x="35" y="64"/>
                  </a:cubicBezTo>
                  <a:cubicBezTo>
                    <a:pt x="35" y="62"/>
                    <a:pt x="35" y="60"/>
                    <a:pt x="35" y="58"/>
                  </a:cubicBezTo>
                  <a:cubicBezTo>
                    <a:pt x="22" y="46"/>
                    <a:pt x="14" y="28"/>
                    <a:pt x="5" y="8"/>
                  </a:cubicBezTo>
                  <a:cubicBezTo>
                    <a:pt x="6" y="10"/>
                    <a:pt x="8" y="12"/>
                    <a:pt x="9" y="14"/>
                  </a:cubicBezTo>
                  <a:cubicBezTo>
                    <a:pt x="8" y="10"/>
                    <a:pt x="8" y="6"/>
                    <a:pt x="7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3" y="2"/>
                    <a:pt x="1" y="1"/>
                    <a:pt x="0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2" name="Freeform 815">
              <a:extLst>
                <a:ext uri="{FF2B5EF4-FFF2-40B4-BE49-F238E27FC236}">
                  <a16:creationId xmlns:a16="http://schemas.microsoft.com/office/drawing/2014/main" id="{D60C407B-29F0-4263-932B-34BE6EAE02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8303" y="3985227"/>
              <a:ext cx="65637" cy="257365"/>
            </a:xfrm>
            <a:custGeom>
              <a:avLst/>
              <a:gdLst>
                <a:gd name="T0" fmla="*/ 7 w 16"/>
                <a:gd name="T1" fmla="*/ 22 h 63"/>
                <a:gd name="T2" fmla="*/ 0 w 16"/>
                <a:gd name="T3" fmla="*/ 43 h 63"/>
                <a:gd name="T4" fmla="*/ 0 w 16"/>
                <a:gd name="T5" fmla="*/ 50 h 63"/>
                <a:gd name="T6" fmla="*/ 6 w 16"/>
                <a:gd name="T7" fmla="*/ 61 h 63"/>
                <a:gd name="T8" fmla="*/ 10 w 16"/>
                <a:gd name="T9" fmla="*/ 63 h 63"/>
                <a:gd name="T10" fmla="*/ 11 w 16"/>
                <a:gd name="T11" fmla="*/ 63 h 63"/>
                <a:gd name="T12" fmla="*/ 13 w 16"/>
                <a:gd name="T13" fmla="*/ 62 h 63"/>
                <a:gd name="T14" fmla="*/ 14 w 16"/>
                <a:gd name="T15" fmla="*/ 35 h 63"/>
                <a:gd name="T16" fmla="*/ 13 w 16"/>
                <a:gd name="T17" fmla="*/ 34 h 63"/>
                <a:gd name="T18" fmla="*/ 7 w 16"/>
                <a:gd name="T19" fmla="*/ 22 h 63"/>
                <a:gd name="T20" fmla="*/ 16 w 16"/>
                <a:gd name="T21" fmla="*/ 7 h 63"/>
                <a:gd name="T22" fmla="*/ 13 w 16"/>
                <a:gd name="T23" fmla="*/ 8 h 63"/>
                <a:gd name="T24" fmla="*/ 13 w 16"/>
                <a:gd name="T25" fmla="*/ 10 h 63"/>
                <a:gd name="T26" fmla="*/ 13 w 16"/>
                <a:gd name="T27" fmla="*/ 16 h 63"/>
                <a:gd name="T28" fmla="*/ 15 w 16"/>
                <a:gd name="T29" fmla="*/ 25 h 63"/>
                <a:gd name="T30" fmla="*/ 16 w 16"/>
                <a:gd name="T31" fmla="*/ 11 h 63"/>
                <a:gd name="T32" fmla="*/ 16 w 16"/>
                <a:gd name="T33" fmla="*/ 7 h 63"/>
                <a:gd name="T34" fmla="*/ 16 w 16"/>
                <a:gd name="T35" fmla="*/ 0 h 63"/>
                <a:gd name="T36" fmla="*/ 16 w 16"/>
                <a:gd name="T37" fmla="*/ 0 h 63"/>
                <a:gd name="T38" fmla="*/ 16 w 16"/>
                <a:gd name="T39" fmla="*/ 0 h 63"/>
                <a:gd name="T40" fmla="*/ 16 w 16"/>
                <a:gd name="T4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63">
                  <a:moveTo>
                    <a:pt x="7" y="22"/>
                  </a:moveTo>
                  <a:cubicBezTo>
                    <a:pt x="4" y="29"/>
                    <a:pt x="2" y="36"/>
                    <a:pt x="0" y="43"/>
                  </a:cubicBezTo>
                  <a:cubicBezTo>
                    <a:pt x="0" y="45"/>
                    <a:pt x="0" y="48"/>
                    <a:pt x="0" y="50"/>
                  </a:cubicBezTo>
                  <a:cubicBezTo>
                    <a:pt x="1" y="55"/>
                    <a:pt x="3" y="59"/>
                    <a:pt x="6" y="61"/>
                  </a:cubicBezTo>
                  <a:cubicBezTo>
                    <a:pt x="7" y="62"/>
                    <a:pt x="9" y="63"/>
                    <a:pt x="10" y="63"/>
                  </a:cubicBezTo>
                  <a:cubicBezTo>
                    <a:pt x="11" y="63"/>
                    <a:pt x="11" y="63"/>
                    <a:pt x="11" y="63"/>
                  </a:cubicBezTo>
                  <a:cubicBezTo>
                    <a:pt x="12" y="63"/>
                    <a:pt x="13" y="62"/>
                    <a:pt x="13" y="62"/>
                  </a:cubicBezTo>
                  <a:cubicBezTo>
                    <a:pt x="13" y="54"/>
                    <a:pt x="14" y="45"/>
                    <a:pt x="14" y="35"/>
                  </a:cubicBezTo>
                  <a:cubicBezTo>
                    <a:pt x="14" y="35"/>
                    <a:pt x="13" y="34"/>
                    <a:pt x="13" y="34"/>
                  </a:cubicBezTo>
                  <a:cubicBezTo>
                    <a:pt x="10" y="31"/>
                    <a:pt x="8" y="27"/>
                    <a:pt x="7" y="22"/>
                  </a:cubicBezTo>
                  <a:moveTo>
                    <a:pt x="16" y="7"/>
                  </a:moveTo>
                  <a:cubicBezTo>
                    <a:pt x="15" y="7"/>
                    <a:pt x="14" y="8"/>
                    <a:pt x="13" y="8"/>
                  </a:cubicBezTo>
                  <a:cubicBezTo>
                    <a:pt x="13" y="9"/>
                    <a:pt x="13" y="9"/>
                    <a:pt x="13" y="1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9"/>
                    <a:pt x="13" y="22"/>
                    <a:pt x="15" y="25"/>
                  </a:cubicBezTo>
                  <a:cubicBezTo>
                    <a:pt x="15" y="21"/>
                    <a:pt x="16" y="16"/>
                    <a:pt x="16" y="11"/>
                  </a:cubicBezTo>
                  <a:cubicBezTo>
                    <a:pt x="16" y="10"/>
                    <a:pt x="16" y="8"/>
                    <a:pt x="16" y="7"/>
                  </a:cubicBezTo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E7E6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3" name="Freeform 816">
              <a:extLst>
                <a:ext uri="{FF2B5EF4-FFF2-40B4-BE49-F238E27FC236}">
                  <a16:creationId xmlns:a16="http://schemas.microsoft.com/office/drawing/2014/main" id="{C784E47D-2879-4270-90EA-E21BDB1AA4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1848" y="3784863"/>
              <a:ext cx="285001" cy="589003"/>
            </a:xfrm>
            <a:custGeom>
              <a:avLst/>
              <a:gdLst>
                <a:gd name="T0" fmla="*/ 53 w 70"/>
                <a:gd name="T1" fmla="*/ 84 h 144"/>
                <a:gd name="T2" fmla="*/ 32 w 70"/>
                <a:gd name="T3" fmla="*/ 92 h 144"/>
                <a:gd name="T4" fmla="*/ 21 w 70"/>
                <a:gd name="T5" fmla="*/ 92 h 144"/>
                <a:gd name="T6" fmla="*/ 21 w 70"/>
                <a:gd name="T7" fmla="*/ 92 h 144"/>
                <a:gd name="T8" fmla="*/ 1 w 70"/>
                <a:gd name="T9" fmla="*/ 84 h 144"/>
                <a:gd name="T10" fmla="*/ 0 w 70"/>
                <a:gd name="T11" fmla="*/ 111 h 144"/>
                <a:gd name="T12" fmla="*/ 2 w 70"/>
                <a:gd name="T13" fmla="*/ 124 h 144"/>
                <a:gd name="T14" fmla="*/ 9 w 70"/>
                <a:gd name="T15" fmla="*/ 136 h 144"/>
                <a:gd name="T16" fmla="*/ 17 w 70"/>
                <a:gd name="T17" fmla="*/ 143 h 144"/>
                <a:gd name="T18" fmla="*/ 19 w 70"/>
                <a:gd name="T19" fmla="*/ 144 h 144"/>
                <a:gd name="T20" fmla="*/ 36 w 70"/>
                <a:gd name="T21" fmla="*/ 125 h 144"/>
                <a:gd name="T22" fmla="*/ 36 w 70"/>
                <a:gd name="T23" fmla="*/ 125 h 144"/>
                <a:gd name="T24" fmla="*/ 53 w 70"/>
                <a:gd name="T25" fmla="*/ 84 h 144"/>
                <a:gd name="T26" fmla="*/ 26 w 70"/>
                <a:gd name="T27" fmla="*/ 53 h 144"/>
                <a:gd name="T28" fmla="*/ 3 w 70"/>
                <a:gd name="T29" fmla="*/ 56 h 144"/>
                <a:gd name="T30" fmla="*/ 3 w 70"/>
                <a:gd name="T31" fmla="*/ 60 h 144"/>
                <a:gd name="T32" fmla="*/ 2 w 70"/>
                <a:gd name="T33" fmla="*/ 74 h 144"/>
                <a:gd name="T34" fmla="*/ 5 w 70"/>
                <a:gd name="T35" fmla="*/ 78 h 144"/>
                <a:gd name="T36" fmla="*/ 21 w 70"/>
                <a:gd name="T37" fmla="*/ 85 h 144"/>
                <a:gd name="T38" fmla="*/ 32 w 70"/>
                <a:gd name="T39" fmla="*/ 85 h 144"/>
                <a:gd name="T40" fmla="*/ 49 w 70"/>
                <a:gd name="T41" fmla="*/ 78 h 144"/>
                <a:gd name="T42" fmla="*/ 54 w 70"/>
                <a:gd name="T43" fmla="*/ 65 h 144"/>
                <a:gd name="T44" fmla="*/ 54 w 70"/>
                <a:gd name="T45" fmla="*/ 59 h 144"/>
                <a:gd name="T46" fmla="*/ 48 w 70"/>
                <a:gd name="T47" fmla="*/ 56 h 144"/>
                <a:gd name="T48" fmla="*/ 47 w 70"/>
                <a:gd name="T49" fmla="*/ 56 h 144"/>
                <a:gd name="T50" fmla="*/ 26 w 70"/>
                <a:gd name="T51" fmla="*/ 53 h 144"/>
                <a:gd name="T52" fmla="*/ 35 w 70"/>
                <a:gd name="T53" fmla="*/ 0 h 144"/>
                <a:gd name="T54" fmla="*/ 3 w 70"/>
                <a:gd name="T55" fmla="*/ 49 h 144"/>
                <a:gd name="T56" fmla="*/ 3 w 70"/>
                <a:gd name="T57" fmla="*/ 49 h 144"/>
                <a:gd name="T58" fmla="*/ 26 w 70"/>
                <a:gd name="T59" fmla="*/ 46 h 144"/>
                <a:gd name="T60" fmla="*/ 49 w 70"/>
                <a:gd name="T61" fmla="*/ 49 h 144"/>
                <a:gd name="T62" fmla="*/ 49 w 70"/>
                <a:gd name="T63" fmla="*/ 49 h 144"/>
                <a:gd name="T64" fmla="*/ 60 w 70"/>
                <a:gd name="T65" fmla="*/ 57 h 144"/>
                <a:gd name="T66" fmla="*/ 68 w 70"/>
                <a:gd name="T67" fmla="*/ 57 h 144"/>
                <a:gd name="T68" fmla="*/ 70 w 70"/>
                <a:gd name="T69" fmla="*/ 55 h 144"/>
                <a:gd name="T70" fmla="*/ 70 w 70"/>
                <a:gd name="T71" fmla="*/ 2 h 144"/>
                <a:gd name="T72" fmla="*/ 63 w 70"/>
                <a:gd name="T73" fmla="*/ 7 h 144"/>
                <a:gd name="T74" fmla="*/ 35 w 70"/>
                <a:gd name="T7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0" h="144">
                  <a:moveTo>
                    <a:pt x="53" y="84"/>
                  </a:moveTo>
                  <a:cubicBezTo>
                    <a:pt x="47" y="89"/>
                    <a:pt x="40" y="92"/>
                    <a:pt x="32" y="92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21" y="92"/>
                    <a:pt x="21" y="92"/>
                    <a:pt x="21" y="92"/>
                  </a:cubicBezTo>
                  <a:cubicBezTo>
                    <a:pt x="14" y="92"/>
                    <a:pt x="7" y="89"/>
                    <a:pt x="1" y="84"/>
                  </a:cubicBezTo>
                  <a:cubicBezTo>
                    <a:pt x="1" y="94"/>
                    <a:pt x="0" y="103"/>
                    <a:pt x="0" y="111"/>
                  </a:cubicBezTo>
                  <a:cubicBezTo>
                    <a:pt x="1" y="116"/>
                    <a:pt x="1" y="120"/>
                    <a:pt x="2" y="124"/>
                  </a:cubicBezTo>
                  <a:cubicBezTo>
                    <a:pt x="4" y="128"/>
                    <a:pt x="6" y="133"/>
                    <a:pt x="9" y="136"/>
                  </a:cubicBezTo>
                  <a:cubicBezTo>
                    <a:pt x="11" y="138"/>
                    <a:pt x="14" y="141"/>
                    <a:pt x="17" y="143"/>
                  </a:cubicBezTo>
                  <a:cubicBezTo>
                    <a:pt x="17" y="144"/>
                    <a:pt x="18" y="144"/>
                    <a:pt x="19" y="144"/>
                  </a:cubicBezTo>
                  <a:cubicBezTo>
                    <a:pt x="23" y="144"/>
                    <a:pt x="29" y="139"/>
                    <a:pt x="36" y="125"/>
                  </a:cubicBezTo>
                  <a:cubicBezTo>
                    <a:pt x="36" y="125"/>
                    <a:pt x="36" y="125"/>
                    <a:pt x="36" y="125"/>
                  </a:cubicBezTo>
                  <a:cubicBezTo>
                    <a:pt x="40" y="110"/>
                    <a:pt x="46" y="97"/>
                    <a:pt x="53" y="84"/>
                  </a:cubicBezTo>
                  <a:moveTo>
                    <a:pt x="26" y="53"/>
                  </a:moveTo>
                  <a:cubicBezTo>
                    <a:pt x="18" y="53"/>
                    <a:pt x="10" y="54"/>
                    <a:pt x="3" y="56"/>
                  </a:cubicBezTo>
                  <a:cubicBezTo>
                    <a:pt x="3" y="57"/>
                    <a:pt x="3" y="59"/>
                    <a:pt x="3" y="60"/>
                  </a:cubicBezTo>
                  <a:cubicBezTo>
                    <a:pt x="3" y="65"/>
                    <a:pt x="2" y="70"/>
                    <a:pt x="2" y="74"/>
                  </a:cubicBezTo>
                  <a:cubicBezTo>
                    <a:pt x="3" y="76"/>
                    <a:pt x="4" y="77"/>
                    <a:pt x="5" y="78"/>
                  </a:cubicBezTo>
                  <a:cubicBezTo>
                    <a:pt x="9" y="83"/>
                    <a:pt x="15" y="85"/>
                    <a:pt x="21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9" y="85"/>
                    <a:pt x="45" y="82"/>
                    <a:pt x="49" y="78"/>
                  </a:cubicBezTo>
                  <a:cubicBezTo>
                    <a:pt x="52" y="74"/>
                    <a:pt x="54" y="69"/>
                    <a:pt x="54" y="65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8"/>
                    <a:pt x="49" y="56"/>
                    <a:pt x="48" y="56"/>
                  </a:cubicBezTo>
                  <a:cubicBezTo>
                    <a:pt x="47" y="56"/>
                    <a:pt x="47" y="56"/>
                    <a:pt x="47" y="56"/>
                  </a:cubicBezTo>
                  <a:cubicBezTo>
                    <a:pt x="40" y="54"/>
                    <a:pt x="33" y="53"/>
                    <a:pt x="26" y="53"/>
                  </a:cubicBezTo>
                  <a:moveTo>
                    <a:pt x="35" y="0"/>
                  </a:moveTo>
                  <a:cubicBezTo>
                    <a:pt x="22" y="15"/>
                    <a:pt x="12" y="32"/>
                    <a:pt x="3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10" y="47"/>
                    <a:pt x="18" y="46"/>
                    <a:pt x="26" y="46"/>
                  </a:cubicBezTo>
                  <a:cubicBezTo>
                    <a:pt x="33" y="46"/>
                    <a:pt x="41" y="47"/>
                    <a:pt x="49" y="49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51" y="50"/>
                    <a:pt x="58" y="53"/>
                    <a:pt x="60" y="57"/>
                  </a:cubicBezTo>
                  <a:cubicBezTo>
                    <a:pt x="68" y="57"/>
                    <a:pt x="68" y="57"/>
                    <a:pt x="68" y="57"/>
                  </a:cubicBezTo>
                  <a:cubicBezTo>
                    <a:pt x="69" y="57"/>
                    <a:pt x="69" y="56"/>
                    <a:pt x="70" y="55"/>
                  </a:cubicBezTo>
                  <a:cubicBezTo>
                    <a:pt x="70" y="37"/>
                    <a:pt x="70" y="20"/>
                    <a:pt x="70" y="2"/>
                  </a:cubicBezTo>
                  <a:cubicBezTo>
                    <a:pt x="67" y="4"/>
                    <a:pt x="65" y="5"/>
                    <a:pt x="63" y="7"/>
                  </a:cubicBezTo>
                  <a:cubicBezTo>
                    <a:pt x="54" y="5"/>
                    <a:pt x="44" y="3"/>
                    <a:pt x="35" y="0"/>
                  </a:cubicBezTo>
                </a:path>
              </a:pathLst>
            </a:custGeom>
            <a:solidFill>
              <a:srgbClr val="F6F4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4" name="Freeform 817">
              <a:extLst>
                <a:ext uri="{FF2B5EF4-FFF2-40B4-BE49-F238E27FC236}">
                  <a16:creationId xmlns:a16="http://schemas.microsoft.com/office/drawing/2014/main" id="{739BE98C-1D2D-4AC2-A4D1-0B7364B40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850" y="3755499"/>
              <a:ext cx="226274" cy="253910"/>
            </a:xfrm>
            <a:custGeom>
              <a:avLst/>
              <a:gdLst>
                <a:gd name="T0" fmla="*/ 21 w 55"/>
                <a:gd name="T1" fmla="*/ 0 h 62"/>
                <a:gd name="T2" fmla="*/ 2 w 55"/>
                <a:gd name="T3" fmla="*/ 16 h 62"/>
                <a:gd name="T4" fmla="*/ 2 w 55"/>
                <a:gd name="T5" fmla="*/ 16 h 62"/>
                <a:gd name="T6" fmla="*/ 2 w 55"/>
                <a:gd name="T7" fmla="*/ 16 h 62"/>
                <a:gd name="T8" fmla="*/ 6 w 55"/>
                <a:gd name="T9" fmla="*/ 4 h 62"/>
                <a:gd name="T10" fmla="*/ 0 w 55"/>
                <a:gd name="T11" fmla="*/ 9 h 62"/>
                <a:gd name="T12" fmla="*/ 0 w 55"/>
                <a:gd name="T13" fmla="*/ 62 h 62"/>
                <a:gd name="T14" fmla="*/ 55 w 55"/>
                <a:gd name="T15" fmla="*/ 6 h 62"/>
                <a:gd name="T16" fmla="*/ 55 w 55"/>
                <a:gd name="T17" fmla="*/ 2 h 62"/>
                <a:gd name="T18" fmla="*/ 10 w 55"/>
                <a:gd name="T19" fmla="*/ 14 h 62"/>
                <a:gd name="T20" fmla="*/ 21 w 55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5" h="62">
                  <a:moveTo>
                    <a:pt x="21" y="0"/>
                  </a:moveTo>
                  <a:cubicBezTo>
                    <a:pt x="11" y="8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2"/>
                    <a:pt x="4" y="8"/>
                    <a:pt x="6" y="4"/>
                  </a:cubicBezTo>
                  <a:cubicBezTo>
                    <a:pt x="4" y="6"/>
                    <a:pt x="2" y="7"/>
                    <a:pt x="0" y="9"/>
                  </a:cubicBezTo>
                  <a:cubicBezTo>
                    <a:pt x="0" y="27"/>
                    <a:pt x="0" y="44"/>
                    <a:pt x="0" y="62"/>
                  </a:cubicBezTo>
                  <a:cubicBezTo>
                    <a:pt x="15" y="41"/>
                    <a:pt x="33" y="22"/>
                    <a:pt x="55" y="6"/>
                  </a:cubicBezTo>
                  <a:cubicBezTo>
                    <a:pt x="55" y="5"/>
                    <a:pt x="55" y="4"/>
                    <a:pt x="55" y="2"/>
                  </a:cubicBezTo>
                  <a:cubicBezTo>
                    <a:pt x="40" y="6"/>
                    <a:pt x="25" y="10"/>
                    <a:pt x="10" y="14"/>
                  </a:cubicBezTo>
                  <a:cubicBezTo>
                    <a:pt x="10" y="14"/>
                    <a:pt x="15" y="7"/>
                    <a:pt x="21" y="0"/>
                  </a:cubicBezTo>
                </a:path>
              </a:pathLst>
            </a:custGeom>
            <a:solidFill>
              <a:srgbClr val="E7E6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5" name="Freeform 818">
              <a:extLst>
                <a:ext uri="{FF2B5EF4-FFF2-40B4-BE49-F238E27FC236}">
                  <a16:creationId xmlns:a16="http://schemas.microsoft.com/office/drawing/2014/main" id="{D81C26A5-E65B-4CBA-8355-069533B11C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5213" y="3600044"/>
              <a:ext cx="278092" cy="221092"/>
            </a:xfrm>
            <a:custGeom>
              <a:avLst/>
              <a:gdLst>
                <a:gd name="T0" fmla="*/ 37 w 68"/>
                <a:gd name="T1" fmla="*/ 54 h 54"/>
                <a:gd name="T2" fmla="*/ 37 w 68"/>
                <a:gd name="T3" fmla="*/ 54 h 54"/>
                <a:gd name="T4" fmla="*/ 37 w 68"/>
                <a:gd name="T5" fmla="*/ 54 h 54"/>
                <a:gd name="T6" fmla="*/ 38 w 68"/>
                <a:gd name="T7" fmla="*/ 10 h 54"/>
                <a:gd name="T8" fmla="*/ 0 w 68"/>
                <a:gd name="T9" fmla="*/ 45 h 54"/>
                <a:gd name="T10" fmla="*/ 28 w 68"/>
                <a:gd name="T11" fmla="*/ 52 h 54"/>
                <a:gd name="T12" fmla="*/ 35 w 68"/>
                <a:gd name="T13" fmla="*/ 47 h 54"/>
                <a:gd name="T14" fmla="*/ 41 w 68"/>
                <a:gd name="T15" fmla="*/ 42 h 54"/>
                <a:gd name="T16" fmla="*/ 37 w 68"/>
                <a:gd name="T17" fmla="*/ 54 h 54"/>
                <a:gd name="T18" fmla="*/ 56 w 68"/>
                <a:gd name="T19" fmla="*/ 38 h 54"/>
                <a:gd name="T20" fmla="*/ 64 w 68"/>
                <a:gd name="T21" fmla="*/ 17 h 54"/>
                <a:gd name="T22" fmla="*/ 38 w 68"/>
                <a:gd name="T23" fmla="*/ 10 h 54"/>
                <a:gd name="T24" fmla="*/ 52 w 68"/>
                <a:gd name="T25" fmla="*/ 0 h 54"/>
                <a:gd name="T26" fmla="*/ 51 w 68"/>
                <a:gd name="T27" fmla="*/ 1 h 54"/>
                <a:gd name="T28" fmla="*/ 66 w 68"/>
                <a:gd name="T29" fmla="*/ 3 h 54"/>
                <a:gd name="T30" fmla="*/ 52 w 68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8" h="54">
                  <a:moveTo>
                    <a:pt x="37" y="54"/>
                  </a:moveTo>
                  <a:cubicBezTo>
                    <a:pt x="37" y="54"/>
                    <a:pt x="37" y="54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moveTo>
                    <a:pt x="38" y="10"/>
                  </a:moveTo>
                  <a:cubicBezTo>
                    <a:pt x="24" y="20"/>
                    <a:pt x="11" y="32"/>
                    <a:pt x="0" y="45"/>
                  </a:cubicBezTo>
                  <a:cubicBezTo>
                    <a:pt x="9" y="48"/>
                    <a:pt x="19" y="50"/>
                    <a:pt x="28" y="52"/>
                  </a:cubicBezTo>
                  <a:cubicBezTo>
                    <a:pt x="30" y="50"/>
                    <a:pt x="32" y="49"/>
                    <a:pt x="35" y="47"/>
                  </a:cubicBezTo>
                  <a:cubicBezTo>
                    <a:pt x="37" y="45"/>
                    <a:pt x="39" y="44"/>
                    <a:pt x="41" y="42"/>
                  </a:cubicBezTo>
                  <a:cubicBezTo>
                    <a:pt x="39" y="46"/>
                    <a:pt x="38" y="50"/>
                    <a:pt x="37" y="54"/>
                  </a:cubicBezTo>
                  <a:cubicBezTo>
                    <a:pt x="37" y="53"/>
                    <a:pt x="46" y="46"/>
                    <a:pt x="56" y="38"/>
                  </a:cubicBezTo>
                  <a:cubicBezTo>
                    <a:pt x="62" y="29"/>
                    <a:pt x="68" y="19"/>
                    <a:pt x="64" y="17"/>
                  </a:cubicBezTo>
                  <a:cubicBezTo>
                    <a:pt x="59" y="13"/>
                    <a:pt x="49" y="11"/>
                    <a:pt x="38" y="10"/>
                  </a:cubicBezTo>
                  <a:moveTo>
                    <a:pt x="52" y="0"/>
                  </a:moveTo>
                  <a:cubicBezTo>
                    <a:pt x="52" y="0"/>
                    <a:pt x="51" y="1"/>
                    <a:pt x="51" y="1"/>
                  </a:cubicBezTo>
                  <a:cubicBezTo>
                    <a:pt x="56" y="1"/>
                    <a:pt x="61" y="2"/>
                    <a:pt x="66" y="3"/>
                  </a:cubicBezTo>
                  <a:cubicBezTo>
                    <a:pt x="62" y="2"/>
                    <a:pt x="57" y="1"/>
                    <a:pt x="52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6" name="Freeform 819">
              <a:extLst>
                <a:ext uri="{FF2B5EF4-FFF2-40B4-BE49-F238E27FC236}">
                  <a16:creationId xmlns:a16="http://schemas.microsoft.com/office/drawing/2014/main" id="{2C547957-A663-413B-A1B2-CD15D1265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0668" y="3605225"/>
              <a:ext cx="338547" cy="209001"/>
            </a:xfrm>
            <a:custGeom>
              <a:avLst/>
              <a:gdLst>
                <a:gd name="T0" fmla="*/ 13 w 83"/>
                <a:gd name="T1" fmla="*/ 0 h 51"/>
                <a:gd name="T2" fmla="*/ 0 w 83"/>
                <a:gd name="T3" fmla="*/ 9 h 51"/>
                <a:gd name="T4" fmla="*/ 26 w 83"/>
                <a:gd name="T5" fmla="*/ 16 h 51"/>
                <a:gd name="T6" fmla="*/ 18 w 83"/>
                <a:gd name="T7" fmla="*/ 37 h 51"/>
                <a:gd name="T8" fmla="*/ 7 w 83"/>
                <a:gd name="T9" fmla="*/ 51 h 51"/>
                <a:gd name="T10" fmla="*/ 52 w 83"/>
                <a:gd name="T11" fmla="*/ 39 h 51"/>
                <a:gd name="T12" fmla="*/ 52 w 83"/>
                <a:gd name="T13" fmla="*/ 43 h 51"/>
                <a:gd name="T14" fmla="*/ 65 w 83"/>
                <a:gd name="T15" fmla="*/ 35 h 51"/>
                <a:gd name="T16" fmla="*/ 80 w 83"/>
                <a:gd name="T17" fmla="*/ 26 h 51"/>
                <a:gd name="T18" fmla="*/ 81 w 83"/>
                <a:gd name="T19" fmla="*/ 21 h 51"/>
                <a:gd name="T20" fmla="*/ 28 w 83"/>
                <a:gd name="T21" fmla="*/ 2 h 51"/>
                <a:gd name="T22" fmla="*/ 13 w 83"/>
                <a:gd name="T2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51">
                  <a:moveTo>
                    <a:pt x="13" y="0"/>
                  </a:moveTo>
                  <a:cubicBezTo>
                    <a:pt x="9" y="3"/>
                    <a:pt x="4" y="6"/>
                    <a:pt x="0" y="9"/>
                  </a:cubicBezTo>
                  <a:cubicBezTo>
                    <a:pt x="11" y="10"/>
                    <a:pt x="21" y="12"/>
                    <a:pt x="26" y="16"/>
                  </a:cubicBezTo>
                  <a:cubicBezTo>
                    <a:pt x="30" y="18"/>
                    <a:pt x="24" y="28"/>
                    <a:pt x="18" y="37"/>
                  </a:cubicBezTo>
                  <a:cubicBezTo>
                    <a:pt x="12" y="44"/>
                    <a:pt x="7" y="51"/>
                    <a:pt x="7" y="51"/>
                  </a:cubicBezTo>
                  <a:cubicBezTo>
                    <a:pt x="22" y="47"/>
                    <a:pt x="37" y="43"/>
                    <a:pt x="52" y="39"/>
                  </a:cubicBezTo>
                  <a:cubicBezTo>
                    <a:pt x="52" y="41"/>
                    <a:pt x="52" y="42"/>
                    <a:pt x="52" y="43"/>
                  </a:cubicBezTo>
                  <a:cubicBezTo>
                    <a:pt x="56" y="41"/>
                    <a:pt x="60" y="38"/>
                    <a:pt x="65" y="35"/>
                  </a:cubicBezTo>
                  <a:cubicBezTo>
                    <a:pt x="69" y="32"/>
                    <a:pt x="75" y="29"/>
                    <a:pt x="80" y="26"/>
                  </a:cubicBezTo>
                  <a:cubicBezTo>
                    <a:pt x="80" y="24"/>
                    <a:pt x="81" y="22"/>
                    <a:pt x="81" y="21"/>
                  </a:cubicBezTo>
                  <a:cubicBezTo>
                    <a:pt x="83" y="15"/>
                    <a:pt x="54" y="7"/>
                    <a:pt x="28" y="2"/>
                  </a:cubicBezTo>
                  <a:cubicBezTo>
                    <a:pt x="23" y="1"/>
                    <a:pt x="18" y="0"/>
                    <a:pt x="13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7" name="Freeform 820">
              <a:extLst>
                <a:ext uri="{FF2B5EF4-FFF2-40B4-BE49-F238E27FC236}">
                  <a16:creationId xmlns:a16="http://schemas.microsoft.com/office/drawing/2014/main" id="{91610C48-16EF-49E9-9D79-6E2EBBD7726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7667" y="3973136"/>
              <a:ext cx="269456" cy="188274"/>
            </a:xfrm>
            <a:custGeom>
              <a:avLst/>
              <a:gdLst>
                <a:gd name="T0" fmla="*/ 9 w 66"/>
                <a:gd name="T1" fmla="*/ 10 h 46"/>
                <a:gd name="T2" fmla="*/ 32 w 66"/>
                <a:gd name="T3" fmla="*/ 7 h 46"/>
                <a:gd name="T4" fmla="*/ 53 w 66"/>
                <a:gd name="T5" fmla="*/ 10 h 46"/>
                <a:gd name="T6" fmla="*/ 54 w 66"/>
                <a:gd name="T7" fmla="*/ 10 h 46"/>
                <a:gd name="T8" fmla="*/ 60 w 66"/>
                <a:gd name="T9" fmla="*/ 13 h 46"/>
                <a:gd name="T10" fmla="*/ 60 w 66"/>
                <a:gd name="T11" fmla="*/ 19 h 46"/>
                <a:gd name="T12" fmla="*/ 55 w 66"/>
                <a:gd name="T13" fmla="*/ 32 h 46"/>
                <a:gd name="T14" fmla="*/ 38 w 66"/>
                <a:gd name="T15" fmla="*/ 39 h 46"/>
                <a:gd name="T16" fmla="*/ 27 w 66"/>
                <a:gd name="T17" fmla="*/ 39 h 46"/>
                <a:gd name="T18" fmla="*/ 11 w 66"/>
                <a:gd name="T19" fmla="*/ 32 h 46"/>
                <a:gd name="T20" fmla="*/ 8 w 66"/>
                <a:gd name="T21" fmla="*/ 28 h 46"/>
                <a:gd name="T22" fmla="*/ 6 w 66"/>
                <a:gd name="T23" fmla="*/ 19 h 46"/>
                <a:gd name="T24" fmla="*/ 6 w 66"/>
                <a:gd name="T25" fmla="*/ 13 h 46"/>
                <a:gd name="T26" fmla="*/ 6 w 66"/>
                <a:gd name="T27" fmla="*/ 11 h 46"/>
                <a:gd name="T28" fmla="*/ 9 w 66"/>
                <a:gd name="T29" fmla="*/ 10 h 46"/>
                <a:gd name="T30" fmla="*/ 32 w 66"/>
                <a:gd name="T31" fmla="*/ 0 h 46"/>
                <a:gd name="T32" fmla="*/ 9 w 66"/>
                <a:gd name="T33" fmla="*/ 3 h 46"/>
                <a:gd name="T34" fmla="*/ 9 w 66"/>
                <a:gd name="T35" fmla="*/ 3 h 46"/>
                <a:gd name="T36" fmla="*/ 0 w 66"/>
                <a:gd name="T37" fmla="*/ 25 h 46"/>
                <a:gd name="T38" fmla="*/ 6 w 66"/>
                <a:gd name="T39" fmla="*/ 37 h 46"/>
                <a:gd name="T40" fmla="*/ 7 w 66"/>
                <a:gd name="T41" fmla="*/ 38 h 46"/>
                <a:gd name="T42" fmla="*/ 27 w 66"/>
                <a:gd name="T43" fmla="*/ 46 h 46"/>
                <a:gd name="T44" fmla="*/ 27 w 66"/>
                <a:gd name="T45" fmla="*/ 46 h 46"/>
                <a:gd name="T46" fmla="*/ 38 w 66"/>
                <a:gd name="T47" fmla="*/ 46 h 46"/>
                <a:gd name="T48" fmla="*/ 59 w 66"/>
                <a:gd name="T49" fmla="*/ 38 h 46"/>
                <a:gd name="T50" fmla="*/ 66 w 66"/>
                <a:gd name="T51" fmla="*/ 24 h 46"/>
                <a:gd name="T52" fmla="*/ 61 w 66"/>
                <a:gd name="T53" fmla="*/ 24 h 46"/>
                <a:gd name="T54" fmla="*/ 61 w 66"/>
                <a:gd name="T55" fmla="*/ 11 h 46"/>
                <a:gd name="T56" fmla="*/ 66 w 66"/>
                <a:gd name="T57" fmla="*/ 11 h 46"/>
                <a:gd name="T58" fmla="*/ 55 w 66"/>
                <a:gd name="T59" fmla="*/ 3 h 46"/>
                <a:gd name="T60" fmla="*/ 55 w 66"/>
                <a:gd name="T61" fmla="*/ 3 h 46"/>
                <a:gd name="T62" fmla="*/ 32 w 66"/>
                <a:gd name="T6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46">
                  <a:moveTo>
                    <a:pt x="9" y="10"/>
                  </a:moveTo>
                  <a:cubicBezTo>
                    <a:pt x="16" y="8"/>
                    <a:pt x="24" y="7"/>
                    <a:pt x="32" y="7"/>
                  </a:cubicBezTo>
                  <a:cubicBezTo>
                    <a:pt x="39" y="7"/>
                    <a:pt x="46" y="8"/>
                    <a:pt x="53" y="10"/>
                  </a:cubicBezTo>
                  <a:cubicBezTo>
                    <a:pt x="54" y="10"/>
                    <a:pt x="54" y="10"/>
                    <a:pt x="54" y="10"/>
                  </a:cubicBezTo>
                  <a:cubicBezTo>
                    <a:pt x="55" y="10"/>
                    <a:pt x="59" y="12"/>
                    <a:pt x="60" y="13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23"/>
                    <a:pt x="58" y="28"/>
                    <a:pt x="55" y="32"/>
                  </a:cubicBezTo>
                  <a:cubicBezTo>
                    <a:pt x="51" y="36"/>
                    <a:pt x="45" y="39"/>
                    <a:pt x="38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1" y="39"/>
                    <a:pt x="15" y="37"/>
                    <a:pt x="11" y="32"/>
                  </a:cubicBezTo>
                  <a:cubicBezTo>
                    <a:pt x="10" y="31"/>
                    <a:pt x="9" y="30"/>
                    <a:pt x="8" y="28"/>
                  </a:cubicBezTo>
                  <a:cubicBezTo>
                    <a:pt x="6" y="25"/>
                    <a:pt x="5" y="22"/>
                    <a:pt x="6" y="19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2"/>
                    <a:pt x="6" y="12"/>
                    <a:pt x="6" y="11"/>
                  </a:cubicBezTo>
                  <a:cubicBezTo>
                    <a:pt x="7" y="11"/>
                    <a:pt x="8" y="10"/>
                    <a:pt x="9" y="10"/>
                  </a:cubicBezTo>
                  <a:moveTo>
                    <a:pt x="32" y="0"/>
                  </a:moveTo>
                  <a:cubicBezTo>
                    <a:pt x="24" y="0"/>
                    <a:pt x="16" y="1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6" y="10"/>
                    <a:pt x="2" y="18"/>
                    <a:pt x="0" y="25"/>
                  </a:cubicBezTo>
                  <a:cubicBezTo>
                    <a:pt x="1" y="30"/>
                    <a:pt x="3" y="34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3" y="43"/>
                    <a:pt x="20" y="46"/>
                    <a:pt x="27" y="46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38" y="46"/>
                    <a:pt x="38" y="46"/>
                    <a:pt x="38" y="46"/>
                  </a:cubicBezTo>
                  <a:cubicBezTo>
                    <a:pt x="46" y="46"/>
                    <a:pt x="53" y="43"/>
                    <a:pt x="59" y="38"/>
                  </a:cubicBezTo>
                  <a:cubicBezTo>
                    <a:pt x="61" y="33"/>
                    <a:pt x="63" y="28"/>
                    <a:pt x="66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4" y="7"/>
                    <a:pt x="57" y="4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47" y="1"/>
                    <a:pt x="39" y="0"/>
                    <a:pt x="32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8" name="Freeform 821">
              <a:extLst>
                <a:ext uri="{FF2B5EF4-FFF2-40B4-BE49-F238E27FC236}">
                  <a16:creationId xmlns:a16="http://schemas.microsoft.com/office/drawing/2014/main" id="{B640CE6D-2C81-44C4-BB91-479717DF2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6395" y="4018046"/>
              <a:ext cx="53546" cy="53546"/>
            </a:xfrm>
            <a:custGeom>
              <a:avLst/>
              <a:gdLst>
                <a:gd name="T0" fmla="*/ 13 w 13"/>
                <a:gd name="T1" fmla="*/ 0 h 13"/>
                <a:gd name="T2" fmla="*/ 5 w 13"/>
                <a:gd name="T3" fmla="*/ 0 h 13"/>
                <a:gd name="T4" fmla="*/ 0 w 13"/>
                <a:gd name="T5" fmla="*/ 0 h 13"/>
                <a:gd name="T6" fmla="*/ 0 w 13"/>
                <a:gd name="T7" fmla="*/ 13 h 13"/>
                <a:gd name="T8" fmla="*/ 5 w 13"/>
                <a:gd name="T9" fmla="*/ 13 h 13"/>
                <a:gd name="T10" fmla="*/ 13 w 13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3">
                  <a:moveTo>
                    <a:pt x="13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8" y="9"/>
                    <a:pt x="10" y="4"/>
                    <a:pt x="13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59" name="Freeform 822">
              <a:extLst>
                <a:ext uri="{FF2B5EF4-FFF2-40B4-BE49-F238E27FC236}">
                  <a16:creationId xmlns:a16="http://schemas.microsoft.com/office/drawing/2014/main" id="{1DFC8063-F38E-4C9F-A8F5-04AD743AD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3212" y="4266774"/>
              <a:ext cx="155455" cy="205546"/>
            </a:xfrm>
            <a:custGeom>
              <a:avLst/>
              <a:gdLst>
                <a:gd name="T0" fmla="*/ 0 w 38"/>
                <a:gd name="T1" fmla="*/ 0 h 50"/>
                <a:gd name="T2" fmla="*/ 30 w 38"/>
                <a:gd name="T3" fmla="*/ 50 h 50"/>
                <a:gd name="T4" fmla="*/ 35 w 38"/>
                <a:gd name="T5" fmla="*/ 18 h 50"/>
                <a:gd name="T6" fmla="*/ 38 w 38"/>
                <a:gd name="T7" fmla="*/ 7 h 50"/>
                <a:gd name="T8" fmla="*/ 38 w 38"/>
                <a:gd name="T9" fmla="*/ 7 h 50"/>
                <a:gd name="T10" fmla="*/ 21 w 38"/>
                <a:gd name="T11" fmla="*/ 26 h 50"/>
                <a:gd name="T12" fmla="*/ 19 w 38"/>
                <a:gd name="T13" fmla="*/ 25 h 50"/>
                <a:gd name="T14" fmla="*/ 11 w 38"/>
                <a:gd name="T15" fmla="*/ 18 h 50"/>
                <a:gd name="T16" fmla="*/ 4 w 38"/>
                <a:gd name="T17" fmla="*/ 6 h 50"/>
                <a:gd name="T18" fmla="*/ 0 w 38"/>
                <a:gd name="T1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50">
                  <a:moveTo>
                    <a:pt x="0" y="0"/>
                  </a:moveTo>
                  <a:cubicBezTo>
                    <a:pt x="9" y="20"/>
                    <a:pt x="17" y="38"/>
                    <a:pt x="30" y="50"/>
                  </a:cubicBezTo>
                  <a:cubicBezTo>
                    <a:pt x="31" y="39"/>
                    <a:pt x="33" y="28"/>
                    <a:pt x="35" y="18"/>
                  </a:cubicBezTo>
                  <a:cubicBezTo>
                    <a:pt x="36" y="14"/>
                    <a:pt x="37" y="10"/>
                    <a:pt x="38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1" y="21"/>
                    <a:pt x="25" y="26"/>
                    <a:pt x="21" y="26"/>
                  </a:cubicBezTo>
                  <a:cubicBezTo>
                    <a:pt x="20" y="26"/>
                    <a:pt x="19" y="26"/>
                    <a:pt x="19" y="25"/>
                  </a:cubicBezTo>
                  <a:cubicBezTo>
                    <a:pt x="16" y="25"/>
                    <a:pt x="13" y="22"/>
                    <a:pt x="11" y="18"/>
                  </a:cubicBezTo>
                  <a:cubicBezTo>
                    <a:pt x="8" y="15"/>
                    <a:pt x="6" y="10"/>
                    <a:pt x="4" y="6"/>
                  </a:cubicBezTo>
                  <a:cubicBezTo>
                    <a:pt x="3" y="4"/>
                    <a:pt x="1" y="2"/>
                    <a:pt x="0" y="0"/>
                  </a:cubicBezTo>
                </a:path>
              </a:pathLst>
            </a:custGeom>
            <a:solidFill>
              <a:srgbClr val="5660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0" name="Freeform 823">
              <a:extLst>
                <a:ext uri="{FF2B5EF4-FFF2-40B4-BE49-F238E27FC236}">
                  <a16:creationId xmlns:a16="http://schemas.microsoft.com/office/drawing/2014/main" id="{9D05E775-3475-46C4-BFE5-6808C634C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9756" y="3216587"/>
              <a:ext cx="1523462" cy="2307648"/>
            </a:xfrm>
            <a:custGeom>
              <a:avLst/>
              <a:gdLst>
                <a:gd name="T0" fmla="*/ 250 w 373"/>
                <a:gd name="T1" fmla="*/ 540 h 564"/>
                <a:gd name="T2" fmla="*/ 60 w 373"/>
                <a:gd name="T3" fmla="*/ 232 h 564"/>
                <a:gd name="T4" fmla="*/ 174 w 373"/>
                <a:gd name="T5" fmla="*/ 73 h 564"/>
                <a:gd name="T6" fmla="*/ 368 w 373"/>
                <a:gd name="T7" fmla="*/ 41 h 564"/>
                <a:gd name="T8" fmla="*/ 368 w 373"/>
                <a:gd name="T9" fmla="*/ 41 h 564"/>
                <a:gd name="T10" fmla="*/ 373 w 373"/>
                <a:gd name="T11" fmla="*/ 17 h 564"/>
                <a:gd name="T12" fmla="*/ 373 w 373"/>
                <a:gd name="T13" fmla="*/ 17 h 564"/>
                <a:gd name="T14" fmla="*/ 161 w 373"/>
                <a:gd name="T15" fmla="*/ 52 h 564"/>
                <a:gd name="T16" fmla="*/ 35 w 373"/>
                <a:gd name="T17" fmla="*/ 226 h 564"/>
                <a:gd name="T18" fmla="*/ 244 w 373"/>
                <a:gd name="T19" fmla="*/ 564 h 564"/>
                <a:gd name="T20" fmla="*/ 250 w 373"/>
                <a:gd name="T21" fmla="*/ 540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3" h="564">
                  <a:moveTo>
                    <a:pt x="250" y="540"/>
                  </a:moveTo>
                  <a:cubicBezTo>
                    <a:pt x="113" y="507"/>
                    <a:pt x="27" y="369"/>
                    <a:pt x="60" y="232"/>
                  </a:cubicBezTo>
                  <a:cubicBezTo>
                    <a:pt x="75" y="165"/>
                    <a:pt x="116" y="109"/>
                    <a:pt x="174" y="73"/>
                  </a:cubicBezTo>
                  <a:cubicBezTo>
                    <a:pt x="232" y="37"/>
                    <a:pt x="301" y="26"/>
                    <a:pt x="368" y="41"/>
                  </a:cubicBezTo>
                  <a:cubicBezTo>
                    <a:pt x="368" y="41"/>
                    <a:pt x="368" y="41"/>
                    <a:pt x="368" y="41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73" y="17"/>
                    <a:pt x="373" y="17"/>
                    <a:pt x="373" y="17"/>
                  </a:cubicBezTo>
                  <a:cubicBezTo>
                    <a:pt x="300" y="0"/>
                    <a:pt x="225" y="12"/>
                    <a:pt x="161" y="52"/>
                  </a:cubicBezTo>
                  <a:cubicBezTo>
                    <a:pt x="97" y="91"/>
                    <a:pt x="53" y="153"/>
                    <a:pt x="35" y="226"/>
                  </a:cubicBezTo>
                  <a:cubicBezTo>
                    <a:pt x="0" y="377"/>
                    <a:pt x="94" y="528"/>
                    <a:pt x="244" y="564"/>
                  </a:cubicBezTo>
                  <a:cubicBezTo>
                    <a:pt x="250" y="540"/>
                    <a:pt x="250" y="540"/>
                    <a:pt x="250" y="540"/>
                  </a:cubicBezTo>
                  <a:close/>
                </a:path>
              </a:pathLst>
            </a:custGeom>
            <a:solidFill>
              <a:srgbClr val="5A63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1" name="Freeform 824">
              <a:extLst>
                <a:ext uri="{FF2B5EF4-FFF2-40B4-BE49-F238E27FC236}">
                  <a16:creationId xmlns:a16="http://schemas.microsoft.com/office/drawing/2014/main" id="{60AEF1C6-C81A-4A46-8E42-E52F8B4E4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855" y="5228870"/>
              <a:ext cx="483639" cy="549275"/>
            </a:xfrm>
            <a:custGeom>
              <a:avLst/>
              <a:gdLst>
                <a:gd name="T0" fmla="*/ 107 w 118"/>
                <a:gd name="T1" fmla="*/ 76 h 134"/>
                <a:gd name="T2" fmla="*/ 72 w 118"/>
                <a:gd name="T3" fmla="*/ 17 h 134"/>
                <a:gd name="T4" fmla="*/ 49 w 118"/>
                <a:gd name="T5" fmla="*/ 0 h 134"/>
                <a:gd name="T6" fmla="*/ 27 w 118"/>
                <a:gd name="T7" fmla="*/ 16 h 134"/>
                <a:gd name="T8" fmla="*/ 3 w 118"/>
                <a:gd name="T9" fmla="*/ 29 h 134"/>
                <a:gd name="T10" fmla="*/ 7 w 118"/>
                <a:gd name="T11" fmla="*/ 57 h 134"/>
                <a:gd name="T12" fmla="*/ 42 w 118"/>
                <a:gd name="T13" fmla="*/ 116 h 134"/>
                <a:gd name="T14" fmla="*/ 91 w 118"/>
                <a:gd name="T15" fmla="*/ 122 h 134"/>
                <a:gd name="T16" fmla="*/ 91 w 118"/>
                <a:gd name="T17" fmla="*/ 122 h 134"/>
                <a:gd name="T18" fmla="*/ 107 w 118"/>
                <a:gd name="T19" fmla="*/ 7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8" h="134">
                  <a:moveTo>
                    <a:pt x="107" y="76"/>
                  </a:moveTo>
                  <a:cubicBezTo>
                    <a:pt x="95" y="56"/>
                    <a:pt x="84" y="37"/>
                    <a:pt x="72" y="17"/>
                  </a:cubicBezTo>
                  <a:cubicBezTo>
                    <a:pt x="67" y="8"/>
                    <a:pt x="58" y="3"/>
                    <a:pt x="49" y="0"/>
                  </a:cubicBezTo>
                  <a:cubicBezTo>
                    <a:pt x="42" y="6"/>
                    <a:pt x="35" y="11"/>
                    <a:pt x="27" y="16"/>
                  </a:cubicBezTo>
                  <a:cubicBezTo>
                    <a:pt x="19" y="20"/>
                    <a:pt x="11" y="25"/>
                    <a:pt x="3" y="29"/>
                  </a:cubicBezTo>
                  <a:cubicBezTo>
                    <a:pt x="0" y="38"/>
                    <a:pt x="2" y="49"/>
                    <a:pt x="7" y="57"/>
                  </a:cubicBezTo>
                  <a:cubicBezTo>
                    <a:pt x="19" y="77"/>
                    <a:pt x="31" y="96"/>
                    <a:pt x="42" y="116"/>
                  </a:cubicBezTo>
                  <a:cubicBezTo>
                    <a:pt x="54" y="134"/>
                    <a:pt x="73" y="133"/>
                    <a:pt x="91" y="122"/>
                  </a:cubicBezTo>
                  <a:cubicBezTo>
                    <a:pt x="91" y="122"/>
                    <a:pt x="91" y="122"/>
                    <a:pt x="91" y="122"/>
                  </a:cubicBezTo>
                  <a:cubicBezTo>
                    <a:pt x="109" y="110"/>
                    <a:pt x="118" y="94"/>
                    <a:pt x="107" y="76"/>
                  </a:cubicBezTo>
                  <a:close/>
                </a:path>
              </a:pathLst>
            </a:custGeom>
            <a:solidFill>
              <a:srgbClr val="485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2" name="Freeform 825">
              <a:extLst>
                <a:ext uri="{FF2B5EF4-FFF2-40B4-BE49-F238E27FC236}">
                  <a16:creationId xmlns:a16="http://schemas.microsoft.com/office/drawing/2014/main" id="{0CEBC942-7ACE-4D65-8B79-1F78E5AB2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9583" y="5781600"/>
              <a:ext cx="981096" cy="1469916"/>
            </a:xfrm>
            <a:custGeom>
              <a:avLst/>
              <a:gdLst>
                <a:gd name="T0" fmla="*/ 229 w 240"/>
                <a:gd name="T1" fmla="*/ 312 h 359"/>
                <a:gd name="T2" fmla="*/ 36 w 240"/>
                <a:gd name="T3" fmla="*/ 0 h 359"/>
                <a:gd name="T4" fmla="*/ 31 w 240"/>
                <a:gd name="T5" fmla="*/ 3 h 359"/>
                <a:gd name="T6" fmla="*/ 31 w 240"/>
                <a:gd name="T7" fmla="*/ 3 h 359"/>
                <a:gd name="T8" fmla="*/ 0 w 240"/>
                <a:gd name="T9" fmla="*/ 18 h 359"/>
                <a:gd name="T10" fmla="*/ 195 w 240"/>
                <a:gd name="T11" fmla="*/ 334 h 359"/>
                <a:gd name="T12" fmla="*/ 230 w 240"/>
                <a:gd name="T13" fmla="*/ 353 h 359"/>
                <a:gd name="T14" fmla="*/ 231 w 240"/>
                <a:gd name="T15" fmla="*/ 353 h 359"/>
                <a:gd name="T16" fmla="*/ 229 w 240"/>
                <a:gd name="T17" fmla="*/ 312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359">
                  <a:moveTo>
                    <a:pt x="229" y="31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4" y="1"/>
                    <a:pt x="33" y="2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0" y="10"/>
                    <a:pt x="9" y="15"/>
                    <a:pt x="0" y="18"/>
                  </a:cubicBezTo>
                  <a:cubicBezTo>
                    <a:pt x="195" y="334"/>
                    <a:pt x="195" y="334"/>
                    <a:pt x="195" y="334"/>
                  </a:cubicBezTo>
                  <a:cubicBezTo>
                    <a:pt x="205" y="350"/>
                    <a:pt x="221" y="359"/>
                    <a:pt x="230" y="353"/>
                  </a:cubicBezTo>
                  <a:cubicBezTo>
                    <a:pt x="231" y="353"/>
                    <a:pt x="231" y="353"/>
                    <a:pt x="231" y="353"/>
                  </a:cubicBezTo>
                  <a:cubicBezTo>
                    <a:pt x="240" y="347"/>
                    <a:pt x="239" y="329"/>
                    <a:pt x="229" y="312"/>
                  </a:cubicBezTo>
                  <a:close/>
                </a:path>
              </a:pathLst>
            </a:custGeom>
            <a:solidFill>
              <a:srgbClr val="7EC44E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3" name="Freeform 826">
              <a:extLst>
                <a:ext uri="{FF2B5EF4-FFF2-40B4-BE49-F238E27FC236}">
                  <a16:creationId xmlns:a16="http://schemas.microsoft.com/office/drawing/2014/main" id="{87C32EE9-DBE6-4EA0-979D-3002DF37B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4132" y="6203056"/>
              <a:ext cx="1411189" cy="794549"/>
            </a:xfrm>
            <a:custGeom>
              <a:avLst/>
              <a:gdLst>
                <a:gd name="T0" fmla="*/ 345 w 345"/>
                <a:gd name="T1" fmla="*/ 194 h 194"/>
                <a:gd name="T2" fmla="*/ 54 w 345"/>
                <a:gd name="T3" fmla="*/ 194 h 194"/>
                <a:gd name="T4" fmla="*/ 0 w 345"/>
                <a:gd name="T5" fmla="*/ 140 h 194"/>
                <a:gd name="T6" fmla="*/ 0 w 345"/>
                <a:gd name="T7" fmla="*/ 53 h 194"/>
                <a:gd name="T8" fmla="*/ 54 w 345"/>
                <a:gd name="T9" fmla="*/ 0 h 194"/>
                <a:gd name="T10" fmla="*/ 345 w 345"/>
                <a:gd name="T11" fmla="*/ 0 h 194"/>
                <a:gd name="T12" fmla="*/ 345 w 345"/>
                <a:gd name="T13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94">
                  <a:moveTo>
                    <a:pt x="345" y="194"/>
                  </a:moveTo>
                  <a:cubicBezTo>
                    <a:pt x="54" y="194"/>
                    <a:pt x="54" y="194"/>
                    <a:pt x="54" y="194"/>
                  </a:cubicBezTo>
                  <a:cubicBezTo>
                    <a:pt x="24" y="194"/>
                    <a:pt x="0" y="170"/>
                    <a:pt x="0" y="14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24"/>
                    <a:pt x="24" y="0"/>
                    <a:pt x="54" y="0"/>
                  </a:cubicBezTo>
                  <a:cubicBezTo>
                    <a:pt x="345" y="0"/>
                    <a:pt x="345" y="0"/>
                    <a:pt x="345" y="0"/>
                  </a:cubicBezTo>
                  <a:lnTo>
                    <a:pt x="345" y="194"/>
                  </a:ln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4" name="Rectangle 827">
              <a:extLst>
                <a:ext uri="{FF2B5EF4-FFF2-40B4-BE49-F238E27FC236}">
                  <a16:creationId xmlns:a16="http://schemas.microsoft.com/office/drawing/2014/main" id="{6DEE32F2-8BD2-44B5-B028-CE4F993F4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4681" y="6140874"/>
              <a:ext cx="547548" cy="108127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5" name="Rectangle 829">
              <a:extLst>
                <a:ext uri="{FF2B5EF4-FFF2-40B4-BE49-F238E27FC236}">
                  <a16:creationId xmlns:a16="http://schemas.microsoft.com/office/drawing/2014/main" id="{C8C7BB79-83A4-4B82-8168-E381E70E1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06591" y="6101147"/>
              <a:ext cx="86364" cy="1162460"/>
            </a:xfrm>
            <a:prstGeom prst="rect">
              <a:avLst/>
            </a:prstGeom>
            <a:solidFill>
              <a:srgbClr val="5BBE77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6" name="Rectangle 830">
              <a:extLst>
                <a:ext uri="{FF2B5EF4-FFF2-40B4-BE49-F238E27FC236}">
                  <a16:creationId xmlns:a16="http://schemas.microsoft.com/office/drawing/2014/main" id="{0B184551-4400-4728-BDB0-A6F7982C1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4681" y="6681513"/>
              <a:ext cx="101910" cy="540639"/>
            </a:xfrm>
            <a:prstGeom prst="rect">
              <a:avLst/>
            </a:prstGeom>
            <a:solidFill>
              <a:srgbClr val="DCE4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7" name="Oval 832">
              <a:extLst>
                <a:ext uri="{FF2B5EF4-FFF2-40B4-BE49-F238E27FC236}">
                  <a16:creationId xmlns:a16="http://schemas.microsoft.com/office/drawing/2014/main" id="{AB6CE0D1-D4D4-4B49-AF8B-AB14571758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6956" y="7030424"/>
              <a:ext cx="110546" cy="110546"/>
            </a:xfrm>
            <a:prstGeom prst="ellipse">
              <a:avLst/>
            </a:prstGeom>
            <a:solidFill>
              <a:srgbClr val="1037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  <p:sp>
          <p:nvSpPr>
            <p:cNvPr id="368" name="Freeform 833">
              <a:extLst>
                <a:ext uri="{FF2B5EF4-FFF2-40B4-BE49-F238E27FC236}">
                  <a16:creationId xmlns:a16="http://schemas.microsoft.com/office/drawing/2014/main" id="{2B687662-F6BE-4C70-8645-0F0123D1C1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73" y="5954328"/>
              <a:ext cx="1495825" cy="1172824"/>
            </a:xfrm>
            <a:custGeom>
              <a:avLst/>
              <a:gdLst>
                <a:gd name="T0" fmla="*/ 32 w 366"/>
                <a:gd name="T1" fmla="*/ 76 h 287"/>
                <a:gd name="T2" fmla="*/ 80 w 366"/>
                <a:gd name="T3" fmla="*/ 76 h 287"/>
                <a:gd name="T4" fmla="*/ 82 w 366"/>
                <a:gd name="T5" fmla="*/ 61 h 287"/>
                <a:gd name="T6" fmla="*/ 31 w 366"/>
                <a:gd name="T7" fmla="*/ 61 h 287"/>
                <a:gd name="T8" fmla="*/ 0 w 366"/>
                <a:gd name="T9" fmla="*/ 31 h 287"/>
                <a:gd name="T10" fmla="*/ 31 w 366"/>
                <a:gd name="T11" fmla="*/ 1 h 287"/>
                <a:gd name="T12" fmla="*/ 156 w 366"/>
                <a:gd name="T13" fmla="*/ 1 h 287"/>
                <a:gd name="T14" fmla="*/ 159 w 366"/>
                <a:gd name="T15" fmla="*/ 0 h 287"/>
                <a:gd name="T16" fmla="*/ 287 w 366"/>
                <a:gd name="T17" fmla="*/ 0 h 287"/>
                <a:gd name="T18" fmla="*/ 366 w 366"/>
                <a:gd name="T19" fmla="*/ 79 h 287"/>
                <a:gd name="T20" fmla="*/ 366 w 366"/>
                <a:gd name="T21" fmla="*/ 208 h 287"/>
                <a:gd name="T22" fmla="*/ 287 w 366"/>
                <a:gd name="T23" fmla="*/ 287 h 287"/>
                <a:gd name="T24" fmla="*/ 235 w 366"/>
                <a:gd name="T25" fmla="*/ 287 h 287"/>
                <a:gd name="T26" fmla="*/ 159 w 366"/>
                <a:gd name="T27" fmla="*/ 287 h 287"/>
                <a:gd name="T28" fmla="*/ 91 w 366"/>
                <a:gd name="T29" fmla="*/ 287 h 287"/>
                <a:gd name="T30" fmla="*/ 61 w 366"/>
                <a:gd name="T31" fmla="*/ 256 h 287"/>
                <a:gd name="T32" fmla="*/ 83 w 366"/>
                <a:gd name="T33" fmla="*/ 227 h 287"/>
                <a:gd name="T34" fmla="*/ 80 w 366"/>
                <a:gd name="T35" fmla="*/ 212 h 287"/>
                <a:gd name="T36" fmla="*/ 60 w 366"/>
                <a:gd name="T37" fmla="*/ 212 h 287"/>
                <a:gd name="T38" fmla="*/ 29 w 366"/>
                <a:gd name="T39" fmla="*/ 182 h 287"/>
                <a:gd name="T40" fmla="*/ 60 w 366"/>
                <a:gd name="T41" fmla="*/ 151 h 287"/>
                <a:gd name="T42" fmla="*/ 80 w 366"/>
                <a:gd name="T43" fmla="*/ 151 h 287"/>
                <a:gd name="T44" fmla="*/ 80 w 366"/>
                <a:gd name="T45" fmla="*/ 137 h 287"/>
                <a:gd name="T46" fmla="*/ 32 w 366"/>
                <a:gd name="T47" fmla="*/ 137 h 287"/>
                <a:gd name="T48" fmla="*/ 1 w 366"/>
                <a:gd name="T49" fmla="*/ 106 h 287"/>
                <a:gd name="T50" fmla="*/ 32 w 366"/>
                <a:gd name="T51" fmla="*/ 76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6" h="287">
                  <a:moveTo>
                    <a:pt x="32" y="76"/>
                  </a:moveTo>
                  <a:cubicBezTo>
                    <a:pt x="80" y="76"/>
                    <a:pt x="80" y="76"/>
                    <a:pt x="80" y="76"/>
                  </a:cubicBezTo>
                  <a:cubicBezTo>
                    <a:pt x="81" y="71"/>
                    <a:pt x="81" y="66"/>
                    <a:pt x="82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14" y="61"/>
                    <a:pt x="0" y="48"/>
                    <a:pt x="0" y="31"/>
                  </a:cubicBezTo>
                  <a:cubicBezTo>
                    <a:pt x="0" y="14"/>
                    <a:pt x="14" y="1"/>
                    <a:pt x="31" y="1"/>
                  </a:cubicBezTo>
                  <a:cubicBezTo>
                    <a:pt x="156" y="1"/>
                    <a:pt x="156" y="1"/>
                    <a:pt x="156" y="1"/>
                  </a:cubicBezTo>
                  <a:cubicBezTo>
                    <a:pt x="157" y="1"/>
                    <a:pt x="158" y="0"/>
                    <a:pt x="159" y="0"/>
                  </a:cubicBezTo>
                  <a:cubicBezTo>
                    <a:pt x="287" y="0"/>
                    <a:pt x="287" y="0"/>
                    <a:pt x="287" y="0"/>
                  </a:cubicBezTo>
                  <a:cubicBezTo>
                    <a:pt x="331" y="0"/>
                    <a:pt x="366" y="36"/>
                    <a:pt x="366" y="79"/>
                  </a:cubicBezTo>
                  <a:cubicBezTo>
                    <a:pt x="366" y="208"/>
                    <a:pt x="366" y="208"/>
                    <a:pt x="366" y="208"/>
                  </a:cubicBezTo>
                  <a:cubicBezTo>
                    <a:pt x="366" y="251"/>
                    <a:pt x="331" y="287"/>
                    <a:pt x="287" y="287"/>
                  </a:cubicBezTo>
                  <a:cubicBezTo>
                    <a:pt x="235" y="287"/>
                    <a:pt x="235" y="287"/>
                    <a:pt x="235" y="287"/>
                  </a:cubicBezTo>
                  <a:cubicBezTo>
                    <a:pt x="159" y="287"/>
                    <a:pt x="159" y="287"/>
                    <a:pt x="159" y="287"/>
                  </a:cubicBezTo>
                  <a:cubicBezTo>
                    <a:pt x="91" y="287"/>
                    <a:pt x="91" y="287"/>
                    <a:pt x="91" y="287"/>
                  </a:cubicBezTo>
                  <a:cubicBezTo>
                    <a:pt x="75" y="287"/>
                    <a:pt x="61" y="273"/>
                    <a:pt x="61" y="256"/>
                  </a:cubicBezTo>
                  <a:cubicBezTo>
                    <a:pt x="61" y="242"/>
                    <a:pt x="70" y="231"/>
                    <a:pt x="83" y="227"/>
                  </a:cubicBezTo>
                  <a:cubicBezTo>
                    <a:pt x="81" y="222"/>
                    <a:pt x="81" y="217"/>
                    <a:pt x="80" y="212"/>
                  </a:cubicBezTo>
                  <a:cubicBezTo>
                    <a:pt x="60" y="212"/>
                    <a:pt x="60" y="212"/>
                    <a:pt x="60" y="212"/>
                  </a:cubicBezTo>
                  <a:cubicBezTo>
                    <a:pt x="43" y="212"/>
                    <a:pt x="29" y="199"/>
                    <a:pt x="29" y="182"/>
                  </a:cubicBezTo>
                  <a:cubicBezTo>
                    <a:pt x="29" y="165"/>
                    <a:pt x="43" y="151"/>
                    <a:pt x="60" y="151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15" y="137"/>
                    <a:pt x="1" y="123"/>
                    <a:pt x="1" y="106"/>
                  </a:cubicBezTo>
                  <a:cubicBezTo>
                    <a:pt x="1" y="90"/>
                    <a:pt x="15" y="76"/>
                    <a:pt x="32" y="76"/>
                  </a:cubicBezTo>
                  <a:close/>
                </a:path>
              </a:pathLst>
            </a:custGeom>
            <a:solidFill>
              <a:srgbClr val="EAD7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1808" tIns="40904" rIns="81808" bIns="40904" numCol="1" anchor="t" anchorCtr="0" compatLnSpc="1">
              <a:prstTxWarp prst="textNoShape">
                <a:avLst/>
              </a:prstTxWarp>
            </a:bodyPr>
            <a:lstStyle/>
            <a:p>
              <a:pPr defTabSz="818114">
                <a:defRPr/>
              </a:pPr>
              <a:endParaRPr lang="en-MY" sz="1610" kern="0">
                <a:solidFill>
                  <a:srgbClr val="FFFFFF"/>
                </a:solidFill>
                <a:latin typeface="Lato Light"/>
              </a:endParaRPr>
            </a:p>
          </p:txBody>
        </p:sp>
      </p:grpSp>
      <p:sp>
        <p:nvSpPr>
          <p:cNvPr id="369" name="Rectangle 368">
            <a:extLst>
              <a:ext uri="{FF2B5EF4-FFF2-40B4-BE49-F238E27FC236}">
                <a16:creationId xmlns:a16="http://schemas.microsoft.com/office/drawing/2014/main" id="{23881EDA-624E-476F-9113-E410EA743818}"/>
              </a:ext>
            </a:extLst>
          </p:cNvPr>
          <p:cNvSpPr/>
          <p:nvPr/>
        </p:nvSpPr>
        <p:spPr>
          <a:xfrm>
            <a:off x="4168180" y="2110724"/>
            <a:ext cx="1161687" cy="60796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1. </a:t>
            </a:r>
            <a:r>
              <a:rPr lang="hr-HR" sz="1074" u="sng" dirty="0" err="1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Churn</a:t>
            </a:r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korisnika</a:t>
            </a:r>
            <a:endParaRPr lang="hr-HR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0" name="Rectangle 369">
            <a:extLst>
              <a:ext uri="{FF2B5EF4-FFF2-40B4-BE49-F238E27FC236}">
                <a16:creationId xmlns:a16="http://schemas.microsoft.com/office/drawing/2014/main" id="{D1034126-8C9C-4CF6-9200-CC3E5949D67E}"/>
              </a:ext>
            </a:extLst>
          </p:cNvPr>
          <p:cNvSpPr/>
          <p:nvPr/>
        </p:nvSpPr>
        <p:spPr>
          <a:xfrm>
            <a:off x="5880346" y="1922941"/>
            <a:ext cx="972539" cy="60796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2. Broj punjenja</a:t>
            </a:r>
            <a:endParaRPr lang="hr-HR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1" name="Rectangle 370">
            <a:extLst>
              <a:ext uri="{FF2B5EF4-FFF2-40B4-BE49-F238E27FC236}">
                <a16:creationId xmlns:a16="http://schemas.microsoft.com/office/drawing/2014/main" id="{5E363566-020B-4A93-8D6B-F658E4EE362E}"/>
              </a:ext>
            </a:extLst>
          </p:cNvPr>
          <p:cNvSpPr/>
          <p:nvPr/>
        </p:nvSpPr>
        <p:spPr>
          <a:xfrm>
            <a:off x="7347973" y="2337075"/>
            <a:ext cx="1161687" cy="60796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 Energija korisnika</a:t>
            </a:r>
            <a:endParaRPr lang="hr-HR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2" name="Rectangle 371">
            <a:extLst>
              <a:ext uri="{FF2B5EF4-FFF2-40B4-BE49-F238E27FC236}">
                <a16:creationId xmlns:a16="http://schemas.microsoft.com/office/drawing/2014/main" id="{76D7C9C0-A472-4995-948D-B6052A6987DB}"/>
              </a:ext>
            </a:extLst>
          </p:cNvPr>
          <p:cNvSpPr/>
          <p:nvPr/>
        </p:nvSpPr>
        <p:spPr>
          <a:xfrm>
            <a:off x="7732669" y="4792011"/>
            <a:ext cx="1161687" cy="60796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5. </a:t>
            </a:r>
            <a:r>
              <a:rPr lang="en-US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Leisure time</a:t>
            </a:r>
            <a:endParaRPr lang="en-US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3" name="Rectangle 372">
            <a:extLst>
              <a:ext uri="{FF2B5EF4-FFF2-40B4-BE49-F238E27FC236}">
                <a16:creationId xmlns:a16="http://schemas.microsoft.com/office/drawing/2014/main" id="{F84C29FF-BCA7-4F76-87F6-A9DC9EEFD1B2}"/>
              </a:ext>
            </a:extLst>
          </p:cNvPr>
          <p:cNvSpPr/>
          <p:nvPr/>
        </p:nvSpPr>
        <p:spPr>
          <a:xfrm>
            <a:off x="6014627" y="4894216"/>
            <a:ext cx="1161687" cy="607967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4. </a:t>
            </a:r>
            <a:r>
              <a:rPr lang="en-US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Peak-time arrival</a:t>
            </a:r>
            <a:endParaRPr lang="en-US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74" name="Picture 373">
            <a:extLst>
              <a:ext uri="{FF2B5EF4-FFF2-40B4-BE49-F238E27FC236}">
                <a16:creationId xmlns:a16="http://schemas.microsoft.com/office/drawing/2014/main" id="{45AFB83F-5D46-4132-9316-40DAEEEE9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526" y="3476192"/>
            <a:ext cx="2523326" cy="1097544"/>
          </a:xfrm>
          <a:prstGeom prst="rect">
            <a:avLst/>
          </a:prstGeom>
        </p:spPr>
      </p:pic>
      <p:sp>
        <p:nvSpPr>
          <p:cNvPr id="375" name="Rectangle 374">
            <a:extLst>
              <a:ext uri="{FF2B5EF4-FFF2-40B4-BE49-F238E27FC236}">
                <a16:creationId xmlns:a16="http://schemas.microsoft.com/office/drawing/2014/main" id="{ED100295-75B7-4304-A5C4-4A3FE5F88434}"/>
              </a:ext>
            </a:extLst>
          </p:cNvPr>
          <p:cNvSpPr/>
          <p:nvPr/>
        </p:nvSpPr>
        <p:spPr>
          <a:xfrm>
            <a:off x="1065183" y="4566448"/>
            <a:ext cx="2435142" cy="304880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635900">
              <a:defRPr/>
            </a:pPr>
            <a:r>
              <a:rPr lang="en-US" sz="1253" kern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Add-on</a:t>
            </a:r>
            <a:r>
              <a:rPr lang="hr-HR" sz="1253" kern="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 komponente</a:t>
            </a:r>
            <a:endParaRPr lang="en-US" sz="1253" kern="0" dirty="0">
              <a:solidFill>
                <a:srgbClr val="FFFFFF"/>
              </a:solidFill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376" name="Rectangle 375">
            <a:extLst>
              <a:ext uri="{FF2B5EF4-FFF2-40B4-BE49-F238E27FC236}">
                <a16:creationId xmlns:a16="http://schemas.microsoft.com/office/drawing/2014/main" id="{12AF5F15-33E8-4E40-AE9B-99F9DFB2C425}"/>
              </a:ext>
            </a:extLst>
          </p:cNvPr>
          <p:cNvSpPr/>
          <p:nvPr/>
        </p:nvSpPr>
        <p:spPr>
          <a:xfrm>
            <a:off x="1086581" y="5049389"/>
            <a:ext cx="2114124" cy="607967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432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Korisnička „persona”</a:t>
            </a:r>
            <a:endParaRPr lang="hr-HR" sz="1432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9EC8BE-D5C4-45A7-B737-FB5223605198}"/>
              </a:ext>
            </a:extLst>
          </p:cNvPr>
          <p:cNvCxnSpPr/>
          <p:nvPr/>
        </p:nvCxnSpPr>
        <p:spPr>
          <a:xfrm flipH="1" flipV="1">
            <a:off x="4873934" y="2831096"/>
            <a:ext cx="286087" cy="38051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4686EFC-645F-4760-B701-B309F342413E}"/>
              </a:ext>
            </a:extLst>
          </p:cNvPr>
          <p:cNvCxnSpPr/>
          <p:nvPr/>
        </p:nvCxnSpPr>
        <p:spPr>
          <a:xfrm flipV="1">
            <a:off x="6302348" y="2605914"/>
            <a:ext cx="0" cy="43807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DE19D6-B250-4FA3-B8AB-CA17D942BB9F}"/>
              </a:ext>
            </a:extLst>
          </p:cNvPr>
          <p:cNvCxnSpPr/>
          <p:nvPr/>
        </p:nvCxnSpPr>
        <p:spPr>
          <a:xfrm flipV="1">
            <a:off x="7439640" y="2990903"/>
            <a:ext cx="420715" cy="59160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DD6B04-1F5C-442B-98BD-B830B8BA099F}"/>
              </a:ext>
            </a:extLst>
          </p:cNvPr>
          <p:cNvCxnSpPr/>
          <p:nvPr/>
        </p:nvCxnSpPr>
        <p:spPr>
          <a:xfrm>
            <a:off x="6778345" y="4487897"/>
            <a:ext cx="179307" cy="34408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B14EB5-9A5E-469B-8567-92AC9D77DD8A}"/>
              </a:ext>
            </a:extLst>
          </p:cNvPr>
          <p:cNvCxnSpPr/>
          <p:nvPr/>
        </p:nvCxnSpPr>
        <p:spPr>
          <a:xfrm>
            <a:off x="7575154" y="4125276"/>
            <a:ext cx="525371" cy="58498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7980D5C-8B75-45DB-9CA0-A88AAE6942DE}"/>
              </a:ext>
            </a:extLst>
          </p:cNvPr>
          <p:cNvSpPr/>
          <p:nvPr/>
        </p:nvSpPr>
        <p:spPr>
          <a:xfrm>
            <a:off x="3615986" y="2117378"/>
            <a:ext cx="203483" cy="3370591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7" name="Rectangle 376">
            <a:extLst>
              <a:ext uri="{FF2B5EF4-FFF2-40B4-BE49-F238E27FC236}">
                <a16:creationId xmlns:a16="http://schemas.microsoft.com/office/drawing/2014/main" id="{ABF5F48C-184B-43D4-9DBD-F23EECFF07B6}"/>
              </a:ext>
            </a:extLst>
          </p:cNvPr>
          <p:cNvSpPr/>
          <p:nvPr/>
        </p:nvSpPr>
        <p:spPr>
          <a:xfrm>
            <a:off x="8282835" y="3535574"/>
            <a:ext cx="1913260" cy="607967"/>
          </a:xfrm>
          <a:prstGeom prst="rect">
            <a:avLst/>
          </a:prstGeom>
          <a:solidFill>
            <a:srgbClr val="25B7A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074" u="sng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Poslovno odlučivanje i strategija</a:t>
            </a:r>
            <a:endParaRPr lang="hr-HR" sz="1074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9286F93-E75D-4CD2-B255-13DD6F94F21B}"/>
              </a:ext>
            </a:extLst>
          </p:cNvPr>
          <p:cNvSpPr/>
          <p:nvPr/>
        </p:nvSpPr>
        <p:spPr>
          <a:xfrm>
            <a:off x="7732669" y="3707142"/>
            <a:ext cx="353010" cy="233191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endParaRPr lang="en-GB" sz="161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9B5C5995-2B26-444F-A22A-7AB4AE252D21}"/>
              </a:ext>
            </a:extLst>
          </p:cNvPr>
          <p:cNvGrpSpPr/>
          <p:nvPr/>
        </p:nvGrpSpPr>
        <p:grpSpPr>
          <a:xfrm>
            <a:off x="3157923" y="4966953"/>
            <a:ext cx="684803" cy="809862"/>
            <a:chOff x="4526995" y="3010122"/>
            <a:chExt cx="1815255" cy="2505587"/>
          </a:xfrm>
        </p:grpSpPr>
        <p:grpSp>
          <p:nvGrpSpPr>
            <p:cNvPr id="379" name="Group 378">
              <a:extLst>
                <a:ext uri="{FF2B5EF4-FFF2-40B4-BE49-F238E27FC236}">
                  <a16:creationId xmlns:a16="http://schemas.microsoft.com/office/drawing/2014/main" id="{E179AB5A-2BED-4549-B9D6-F69ECD3C5694}"/>
                </a:ext>
              </a:extLst>
            </p:cNvPr>
            <p:cNvGrpSpPr/>
            <p:nvPr/>
          </p:nvGrpSpPr>
          <p:grpSpPr>
            <a:xfrm rot="19800000">
              <a:off x="4526995" y="3388175"/>
              <a:ext cx="1815255" cy="2127534"/>
              <a:chOff x="7137493" y="2397211"/>
              <a:chExt cx="2636920" cy="3090551"/>
            </a:xfrm>
          </p:grpSpPr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4F81D8C8-8FF9-4E26-9110-1429EBA52096}"/>
                  </a:ext>
                </a:extLst>
              </p:cNvPr>
              <p:cNvGrpSpPr/>
              <p:nvPr/>
            </p:nvGrpSpPr>
            <p:grpSpPr>
              <a:xfrm rot="900000">
                <a:off x="7137493" y="2397211"/>
                <a:ext cx="2636920" cy="3090551"/>
                <a:chOff x="2139656" y="1085780"/>
                <a:chExt cx="3880275" cy="4333189"/>
              </a:xfrm>
            </p:grpSpPr>
            <p:pic>
              <p:nvPicPr>
                <p:cNvPr id="383" name="Picture 382">
                  <a:extLst>
                    <a:ext uri="{FF2B5EF4-FFF2-40B4-BE49-F238E27FC236}">
                      <a16:creationId xmlns:a16="http://schemas.microsoft.com/office/drawing/2014/main" id="{1C74EEFD-F142-46E8-B36A-5260300FE5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39656" y="1085780"/>
                  <a:ext cx="3880275" cy="43331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rnd" cmpd="sng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7EB743AB-E223-447C-8666-B4CA6355BC6E}"/>
                    </a:ext>
                  </a:extLst>
                </p:cNvPr>
                <p:cNvSpPr/>
                <p:nvPr/>
              </p:nvSpPr>
              <p:spPr bwMode="auto">
                <a:xfrm>
                  <a:off x="2359642" y="1263249"/>
                  <a:ext cx="3382993" cy="3648122"/>
                </a:xfrm>
                <a:prstGeom prst="rect">
                  <a:avLst/>
                </a:prstGeom>
                <a:solidFill>
                  <a:srgbClr val="2B2B2B"/>
                </a:solidFill>
                <a:ln w="12700" cap="flat" cmpd="sng" algn="ctr">
                  <a:noFill/>
                  <a:prstDash val="solid"/>
                  <a:miter lim="0"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rgbClr val="2B2B2B"/>
                  </a:outerShdw>
                </a:effectLst>
              </p:spPr>
              <p:txBody>
                <a:bodyPr lIns="34087" tIns="34087" rIns="34087" bIns="34087" anchor="ctr"/>
                <a:lstStyle/>
                <a:p>
                  <a:pPr marL="715849" indent="-409057" defTabSz="818114">
                    <a:defRPr/>
                  </a:pPr>
                  <a:endParaRPr lang="en-US" sz="1610" kern="0">
                    <a:solidFill>
                      <a:srgbClr val="FFFFFF"/>
                    </a:solidFill>
                    <a:latin typeface="Lato Light"/>
                    <a:cs typeface="Gill Sans" charset="0"/>
                  </a:endParaRPr>
                </a:p>
              </p:txBody>
            </p:sp>
          </p:grpSp>
          <p:sp>
            <p:nvSpPr>
              <p:cNvPr id="382" name="Rectangle 381">
                <a:extLst>
                  <a:ext uri="{FF2B5EF4-FFF2-40B4-BE49-F238E27FC236}">
                    <a16:creationId xmlns:a16="http://schemas.microsoft.com/office/drawing/2014/main" id="{751FE03D-BC41-4485-8254-9D55C87F3815}"/>
                  </a:ext>
                </a:extLst>
              </p:cNvPr>
              <p:cNvSpPr/>
              <p:nvPr/>
            </p:nvSpPr>
            <p:spPr bwMode="auto">
              <a:xfrm rot="900000">
                <a:off x="7388304" y="2531995"/>
                <a:ext cx="2298982" cy="2059622"/>
              </a:xfrm>
              <a:prstGeom prst="rect">
                <a:avLst/>
              </a:prstGeom>
              <a:blipFill>
                <a:blip r:embed="rId5"/>
                <a:stretch>
                  <a:fillRect l="-39848" r="-39848"/>
                </a:stretch>
              </a:blipFill>
              <a:ln w="12700" cap="flat" cmpd="sng" algn="ctr">
                <a:noFill/>
                <a:prstDash val="solid"/>
                <a:miter lim="0"/>
                <a:headEnd type="none" w="med" len="med"/>
                <a:tailEnd type="none" w="med" len="med"/>
              </a:ln>
              <a:effectLst/>
            </p:spPr>
            <p:txBody>
              <a:bodyPr lIns="34087" tIns="34087" rIns="34087" bIns="34087" anchor="ctr"/>
              <a:lstStyle/>
              <a:p>
                <a:pPr marL="715849" indent="-409057" defTabSz="818114">
                  <a:defRPr/>
                </a:pPr>
                <a:endParaRPr lang="en-US" sz="1610" kern="0">
                  <a:solidFill>
                    <a:srgbClr val="FFFFFF"/>
                  </a:solidFill>
                  <a:latin typeface="Lato Light"/>
                  <a:cs typeface="Gill Sans" charset="0"/>
                </a:endParaRPr>
              </a:p>
            </p:txBody>
          </p:sp>
        </p:grpSp>
        <p:pic>
          <p:nvPicPr>
            <p:cNvPr id="380" name="Picture 379">
              <a:extLst>
                <a:ext uri="{FF2B5EF4-FFF2-40B4-BE49-F238E27FC236}">
                  <a16:creationId xmlns:a16="http://schemas.microsoft.com/office/drawing/2014/main" id="{DF3E3F9D-A44F-4237-A107-45FF3404F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996" y="3010122"/>
              <a:ext cx="674011" cy="803366"/>
            </a:xfrm>
            <a:prstGeom prst="rect">
              <a:avLst/>
            </a:prstGeom>
          </p:spPr>
        </p:pic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E7EE7BE-3BEB-44DA-A730-1273C8A49F4D}"/>
              </a:ext>
            </a:extLst>
          </p:cNvPr>
          <p:cNvCxnSpPr/>
          <p:nvPr/>
        </p:nvCxnSpPr>
        <p:spPr>
          <a:xfrm flipV="1">
            <a:off x="4000328" y="4573736"/>
            <a:ext cx="1016649" cy="8592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5" name="Rectangle 384">
            <a:extLst>
              <a:ext uri="{FF2B5EF4-FFF2-40B4-BE49-F238E27FC236}">
                <a16:creationId xmlns:a16="http://schemas.microsoft.com/office/drawing/2014/main" id="{A213B2AC-B6B4-45B4-83CD-137AEA33FA18}"/>
              </a:ext>
            </a:extLst>
          </p:cNvPr>
          <p:cNvSpPr/>
          <p:nvPr/>
        </p:nvSpPr>
        <p:spPr>
          <a:xfrm>
            <a:off x="4115936" y="1765915"/>
            <a:ext cx="1254580" cy="29970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Odljev</a:t>
            </a:r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6" name="Rectangle 385">
            <a:extLst>
              <a:ext uri="{FF2B5EF4-FFF2-40B4-BE49-F238E27FC236}">
                <a16:creationId xmlns:a16="http://schemas.microsoft.com/office/drawing/2014/main" id="{36762FFE-913B-4F9C-B2F4-ABEADCBE9518}"/>
              </a:ext>
            </a:extLst>
          </p:cNvPr>
          <p:cNvSpPr/>
          <p:nvPr/>
        </p:nvSpPr>
        <p:spPr>
          <a:xfrm>
            <a:off x="5677142" y="1578022"/>
            <a:ext cx="1254580" cy="29970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Aktivnost</a:t>
            </a:r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7" name="Rectangle 386">
            <a:extLst>
              <a:ext uri="{FF2B5EF4-FFF2-40B4-BE49-F238E27FC236}">
                <a16:creationId xmlns:a16="http://schemas.microsoft.com/office/drawing/2014/main" id="{F87B5E7D-AB2C-48A8-BB17-0833A7D4B281}"/>
              </a:ext>
            </a:extLst>
          </p:cNvPr>
          <p:cNvSpPr/>
          <p:nvPr/>
        </p:nvSpPr>
        <p:spPr>
          <a:xfrm>
            <a:off x="7294583" y="1990951"/>
            <a:ext cx="1254580" cy="299705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Vrijednost</a:t>
            </a:r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8" name="Rectangle 387">
            <a:extLst>
              <a:ext uri="{FF2B5EF4-FFF2-40B4-BE49-F238E27FC236}">
                <a16:creationId xmlns:a16="http://schemas.microsoft.com/office/drawing/2014/main" id="{25475519-62A9-49F5-A98A-8E5CFAF9DBE5}"/>
              </a:ext>
            </a:extLst>
          </p:cNvPr>
          <p:cNvSpPr/>
          <p:nvPr/>
        </p:nvSpPr>
        <p:spPr>
          <a:xfrm>
            <a:off x="6115125" y="5524819"/>
            <a:ext cx="1399923" cy="29517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Opterećenje</a:t>
            </a:r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9" name="Rectangle 388">
            <a:extLst>
              <a:ext uri="{FF2B5EF4-FFF2-40B4-BE49-F238E27FC236}">
                <a16:creationId xmlns:a16="http://schemas.microsoft.com/office/drawing/2014/main" id="{AE6A9DD9-92B2-473E-ABC3-16D5044870AA}"/>
              </a:ext>
            </a:extLst>
          </p:cNvPr>
          <p:cNvSpPr/>
          <p:nvPr/>
        </p:nvSpPr>
        <p:spPr>
          <a:xfrm>
            <a:off x="8085679" y="5450642"/>
            <a:ext cx="1187785" cy="336659"/>
          </a:xfrm>
          <a:prstGeom prst="rect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8114"/>
            <a:r>
              <a:rPr lang="hr-HR" sz="1610" dirty="0">
                <a:solidFill>
                  <a:prstClr val="white"/>
                </a:solidFill>
                <a:latin typeface="Calibri" panose="020F0502020204030204"/>
              </a:rPr>
              <a:t>Problem</a:t>
            </a:r>
            <a:endParaRPr lang="en-US" sz="161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4063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Ciljevi e-mobilnosti</a:t>
            </a:r>
            <a:br>
              <a:rPr lang="hr-HR" sz="4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hr-HR" dirty="0"/>
          </a:p>
        </p:txBody>
      </p:sp>
      <p:sp>
        <p:nvSpPr>
          <p:cNvPr id="39" name="Content Placeholder 2"/>
          <p:cNvSpPr>
            <a:spLocks noGrp="1"/>
          </p:cNvSpPr>
          <p:nvPr>
            <p:ph idx="1"/>
          </p:nvPr>
        </p:nvSpPr>
        <p:spPr>
          <a:xfrm>
            <a:off x="589656" y="1615207"/>
            <a:ext cx="8464033" cy="4310105"/>
          </a:xfrm>
        </p:spPr>
        <p:txBody>
          <a:bodyPr>
            <a:normAutofit/>
          </a:bodyPr>
          <a:lstStyle/>
          <a:p>
            <a:pPr marL="354013" lvl="0" indent="-354013">
              <a:buFont typeface="Wingdings" panose="05000000000000000000" pitchFamily="2" charset="2"/>
              <a:buChar char="ü"/>
            </a:pPr>
            <a:r>
              <a:rPr lang="hr-HR" sz="1800" dirty="0"/>
              <a:t>Smanjenje emisija stakleničkih plinova, smanjenje buke u urbanim središtima</a:t>
            </a:r>
          </a:p>
          <a:p>
            <a:pPr marL="354013" lvl="0" indent="-354013">
              <a:buFont typeface="Wingdings" panose="05000000000000000000" pitchFamily="2" charset="2"/>
              <a:buChar char="ü"/>
            </a:pPr>
            <a:endParaRPr lang="hr-HR" sz="1800" dirty="0"/>
          </a:p>
          <a:p>
            <a:pPr marL="354013" indent="-354013">
              <a:buFont typeface="Wingdings" panose="05000000000000000000" pitchFamily="2" charset="2"/>
              <a:buChar char="ü"/>
            </a:pPr>
            <a:r>
              <a:rPr lang="hr-HR" sz="1800" dirty="0"/>
              <a:t>Energetska učinkovitost, diversifikacija, integracija obnovljivih izvora energije</a:t>
            </a:r>
          </a:p>
          <a:p>
            <a:pPr marL="354013" lvl="0" indent="-354013">
              <a:buFont typeface="Wingdings" panose="05000000000000000000" pitchFamily="2" charset="2"/>
              <a:buChar char="ü"/>
            </a:pPr>
            <a:endParaRPr lang="hr-HR" sz="1800" dirty="0"/>
          </a:p>
          <a:p>
            <a:pPr marL="354013" lvl="0" indent="-354013">
              <a:buFont typeface="Wingdings" panose="05000000000000000000" pitchFamily="2" charset="2"/>
              <a:buChar char="ü"/>
            </a:pPr>
            <a:r>
              <a:rPr lang="hr-HR" sz="1800" dirty="0"/>
              <a:t>Pozitivan učinak na hrvatski turizam, dodatna vrijednost u sredinama s postavljenom infrastrukturom</a:t>
            </a:r>
          </a:p>
          <a:p>
            <a:pPr marL="354013" lvl="0" indent="-354013">
              <a:buFont typeface="Wingdings" panose="05000000000000000000" pitchFamily="2" charset="2"/>
              <a:buChar char="ü"/>
            </a:pPr>
            <a:endParaRPr lang="hr-HR" sz="1800" dirty="0"/>
          </a:p>
          <a:p>
            <a:pPr marL="354013" lvl="0" indent="-354013">
              <a:buFont typeface="Wingdings" panose="05000000000000000000" pitchFamily="2" charset="2"/>
              <a:buChar char="ü"/>
            </a:pPr>
            <a:r>
              <a:rPr lang="hr-HR" sz="1800" dirty="0"/>
              <a:t>Obveze Republike Hrvatske po EU Direktivama</a:t>
            </a:r>
          </a:p>
          <a:p>
            <a:pPr marL="354013" indent="-354013">
              <a:buFont typeface="Wingdings" panose="05000000000000000000" pitchFamily="2" charset="2"/>
              <a:buChar char="ü"/>
            </a:pPr>
            <a:endParaRPr lang="hr-HR" sz="1800" dirty="0"/>
          </a:p>
          <a:p>
            <a:pPr marL="354013" indent="-354013">
              <a:buFont typeface="Wingdings" panose="05000000000000000000" pitchFamily="2" charset="2"/>
              <a:buChar char="ü"/>
            </a:pPr>
            <a:r>
              <a:rPr lang="hr-HR" sz="1800" dirty="0"/>
              <a:t>Svako novo električno vozilo – novi aktivni element elektroenergetske mreže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42664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Eko</a:t>
            </a:r>
            <a:r>
              <a:rPr lang="hr-HR" sz="3800" dirty="0">
                <a:solidFill>
                  <a:schemeClr val="accent6"/>
                </a:solidFill>
                <a:ea typeface="Arial" charset="0"/>
                <a:cs typeface="Arial" charset="0"/>
              </a:rPr>
              <a:t> </a:t>
            </a:r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sustav</a:t>
            </a:r>
            <a:r>
              <a:rPr lang="hr-HR" sz="3800" dirty="0">
                <a:solidFill>
                  <a:schemeClr val="accent6"/>
                </a:solidFill>
                <a:ea typeface="Arial" charset="0"/>
                <a:cs typeface="Arial" charset="0"/>
              </a:rPr>
              <a:t> </a:t>
            </a:r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e-mobilnosti</a:t>
            </a:r>
            <a:br>
              <a:rPr lang="hr-HR" sz="4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hr-H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BE1B8-284A-4195-A613-67321592CF9D}"/>
              </a:ext>
            </a:extLst>
          </p:cNvPr>
          <p:cNvSpPr/>
          <p:nvPr/>
        </p:nvSpPr>
        <p:spPr>
          <a:xfrm>
            <a:off x="488161" y="1349190"/>
            <a:ext cx="1927536" cy="4481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E8132-E8C5-42CD-A12B-0CC4DD004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57" y="1591527"/>
            <a:ext cx="1460543" cy="14605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BA407-09F3-4C62-B088-BE7A7A920042}"/>
              </a:ext>
            </a:extLst>
          </p:cNvPr>
          <p:cNvSpPr txBox="1"/>
          <p:nvPr/>
        </p:nvSpPr>
        <p:spPr>
          <a:xfrm>
            <a:off x="590330" y="3294393"/>
            <a:ext cx="17231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Pružatelji usluge punjenja vozila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13134C-EA6B-4F19-917E-CAAE249BE6F2}"/>
              </a:ext>
            </a:extLst>
          </p:cNvPr>
          <p:cNvSpPr/>
          <p:nvPr/>
        </p:nvSpPr>
        <p:spPr>
          <a:xfrm>
            <a:off x="2526511" y="1349190"/>
            <a:ext cx="1927536" cy="4481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110E9C-36EE-4398-A65D-66B9C625EB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0007" y="1591527"/>
            <a:ext cx="1460543" cy="1460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347850-35FB-4A16-A430-39ADC2E01EAD}"/>
              </a:ext>
            </a:extLst>
          </p:cNvPr>
          <p:cNvSpPr txBox="1"/>
          <p:nvPr/>
        </p:nvSpPr>
        <p:spPr>
          <a:xfrm>
            <a:off x="2619156" y="3294407"/>
            <a:ext cx="17422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Proizvođači softvera za upravljanje infrastrukturom za punjenje električnih vozila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02B017-4718-4D77-9138-BFC81DF91AE2}"/>
              </a:ext>
            </a:extLst>
          </p:cNvPr>
          <p:cNvSpPr/>
          <p:nvPr/>
        </p:nvSpPr>
        <p:spPr>
          <a:xfrm>
            <a:off x="4546692" y="1349190"/>
            <a:ext cx="1927536" cy="4481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52C65-0503-40B9-97A7-B2AC5B3F4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0188" y="1591527"/>
            <a:ext cx="1460543" cy="1460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0CAE7D-832E-4B68-9953-1C693B3232DC}"/>
              </a:ext>
            </a:extLst>
          </p:cNvPr>
          <p:cNvSpPr txBox="1"/>
          <p:nvPr/>
        </p:nvSpPr>
        <p:spPr>
          <a:xfrm>
            <a:off x="4639337" y="3294407"/>
            <a:ext cx="174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Regulatori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1DC783-27B8-45C2-8016-EDC6DCD1C1CA}"/>
              </a:ext>
            </a:extLst>
          </p:cNvPr>
          <p:cNvSpPr/>
          <p:nvPr/>
        </p:nvSpPr>
        <p:spPr>
          <a:xfrm>
            <a:off x="6567756" y="1349190"/>
            <a:ext cx="1927536" cy="4481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B6F518E-5A60-4F0C-BC81-232B55F533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1252" y="1591527"/>
            <a:ext cx="1460543" cy="14605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30CA80-4CC4-43E6-B83A-8A6208A217DC}"/>
              </a:ext>
            </a:extLst>
          </p:cNvPr>
          <p:cNvSpPr txBox="1"/>
          <p:nvPr/>
        </p:nvSpPr>
        <p:spPr>
          <a:xfrm>
            <a:off x="6660401" y="3294407"/>
            <a:ext cx="1742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Proizvođači električnih vozila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14274D-1CEF-4483-902D-BD3245505BD5}"/>
              </a:ext>
            </a:extLst>
          </p:cNvPr>
          <p:cNvSpPr/>
          <p:nvPr/>
        </p:nvSpPr>
        <p:spPr>
          <a:xfrm>
            <a:off x="8587937" y="1349190"/>
            <a:ext cx="1927536" cy="44811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C31E55-CC03-4CA7-935F-9B577B906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1433" y="1591527"/>
            <a:ext cx="1460543" cy="146054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8921F34-F977-42C8-BE59-BA54AF9AE06B}"/>
              </a:ext>
            </a:extLst>
          </p:cNvPr>
          <p:cNvSpPr txBox="1"/>
          <p:nvPr/>
        </p:nvSpPr>
        <p:spPr>
          <a:xfrm>
            <a:off x="8680582" y="3294407"/>
            <a:ext cx="1742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bg1"/>
                </a:solidFill>
              </a:rPr>
              <a:t>Operatori infrastrukture za punjenje električnih vozila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8872BE-C86B-48FA-884F-4C5E4E0B9632}"/>
              </a:ext>
            </a:extLst>
          </p:cNvPr>
          <p:cNvCxnSpPr/>
          <p:nvPr/>
        </p:nvCxnSpPr>
        <p:spPr>
          <a:xfrm>
            <a:off x="875252" y="5475723"/>
            <a:ext cx="9248775" cy="0"/>
          </a:xfrm>
          <a:prstGeom prst="straightConnector1">
            <a:avLst/>
          </a:prstGeom>
          <a:ln w="762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833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E-mobilnost u HEP-u</a:t>
            </a:r>
            <a:br>
              <a:rPr lang="hr-HR" sz="4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34" y="1097458"/>
            <a:ext cx="5455183" cy="5581248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85326"/>
              </p:ext>
            </p:extLst>
          </p:nvPr>
        </p:nvGraphicFramePr>
        <p:xfrm>
          <a:off x="749906" y="1097458"/>
          <a:ext cx="3457808" cy="3746463"/>
        </p:xfrm>
        <a:graphic>
          <a:graphicData uri="http://schemas.openxmlformats.org/drawingml/2006/table">
            <a:tbl>
              <a:tblPr/>
              <a:tblGrid>
                <a:gridCol w="2166889">
                  <a:extLst>
                    <a:ext uri="{9D8B030D-6E8A-4147-A177-3AD203B41FA5}">
                      <a16:colId xmlns:a16="http://schemas.microsoft.com/office/drawing/2014/main" val="9126484"/>
                    </a:ext>
                  </a:extLst>
                </a:gridCol>
                <a:gridCol w="1290919">
                  <a:extLst>
                    <a:ext uri="{9D8B030D-6E8A-4147-A177-3AD203B41FA5}">
                      <a16:colId xmlns:a16="http://schemas.microsoft.com/office/drawing/2014/main" val="1386313382"/>
                    </a:ext>
                  </a:extLst>
                </a:gridCol>
              </a:tblGrid>
              <a:tr h="634934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Javne punionice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259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87128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Wallbox</a:t>
                      </a:r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22kW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50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 2x22kW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6932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AC/DC 50kW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128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36722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DC 175kW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18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0271857"/>
                  </a:ext>
                </a:extLst>
              </a:tr>
              <a:tr h="981739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Broj registriranih korisnika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15.000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39528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Vlastita flota EV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55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hr-HR" sz="18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Interne punionice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3200" b="0" i="0" u="none" strike="noStrike" noProof="0" dirty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0291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27" y="5264058"/>
            <a:ext cx="1391239" cy="9756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8" y="5751862"/>
            <a:ext cx="1547821" cy="874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2"/>
          <a:stretch/>
        </p:blipFill>
        <p:spPr>
          <a:xfrm>
            <a:off x="697999" y="5037104"/>
            <a:ext cx="1679475" cy="14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64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Poslovni izazovi</a:t>
            </a:r>
            <a:br>
              <a:rPr lang="hr-HR" sz="40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</a:br>
            <a:endParaRPr lang="hr-H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D4AFD5-834A-4881-93A5-D0186CA7067D}"/>
              </a:ext>
            </a:extLst>
          </p:cNvPr>
          <p:cNvSpPr/>
          <p:nvPr/>
        </p:nvSpPr>
        <p:spPr>
          <a:xfrm>
            <a:off x="1038066" y="1156562"/>
            <a:ext cx="8831580" cy="1338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D11383E-0BA2-41EF-B3B9-8A2A6975A8FA}"/>
              </a:ext>
            </a:extLst>
          </p:cNvPr>
          <p:cNvCxnSpPr>
            <a:cxnSpLocks/>
          </p:cNvCxnSpPr>
          <p:nvPr/>
        </p:nvCxnSpPr>
        <p:spPr>
          <a:xfrm>
            <a:off x="1038066" y="2502423"/>
            <a:ext cx="8831580" cy="0"/>
          </a:xfrm>
          <a:prstGeom prst="straightConnector1">
            <a:avLst/>
          </a:prstGeom>
          <a:ln w="19050">
            <a:solidFill>
              <a:srgbClr val="D9222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71E937F-56CA-4743-94F5-B6A81CDD8114}"/>
              </a:ext>
            </a:extLst>
          </p:cNvPr>
          <p:cNvSpPr txBox="1"/>
          <p:nvPr/>
        </p:nvSpPr>
        <p:spPr>
          <a:xfrm>
            <a:off x="1300802" y="1368715"/>
            <a:ext cx="8215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/>
              <a:t>Implementacija napredne digitalne usluge u elektroenergetski sustav</a:t>
            </a:r>
          </a:p>
          <a:p>
            <a:pPr algn="ctr"/>
            <a:r>
              <a:rPr lang="hr-HR" sz="1600" b="1" dirty="0"/>
              <a:t>Promjena paradigme prometa u očima korisnika / vozača</a:t>
            </a:r>
          </a:p>
          <a:p>
            <a:pPr algn="ctr"/>
            <a:r>
              <a:rPr lang="hr-HR" sz="1600" b="1" dirty="0"/>
              <a:t>Rješavanje kokoš / jaje situacije na našim (auto)-cestama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238D2-21F4-4FC3-BA8A-2FA9914FBD2A}"/>
              </a:ext>
            </a:extLst>
          </p:cNvPr>
          <p:cNvSpPr txBox="1"/>
          <p:nvPr/>
        </p:nvSpPr>
        <p:spPr>
          <a:xfrm>
            <a:off x="903111" y="2860074"/>
            <a:ext cx="3059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INVESTIRANJE</a:t>
            </a:r>
          </a:p>
          <a:p>
            <a:pPr algn="ctr"/>
            <a:r>
              <a:rPr lang="hr-HR" sz="1400" dirty="0"/>
              <a:t>Pronalaženje izvora (su)financiranja za kreiranje priključaka i postavljanje infrastrukture</a:t>
            </a:r>
            <a:endParaRPr lang="en-U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6FFAA-0CE5-4798-86B0-C50EFCF0511D}"/>
              </a:ext>
            </a:extLst>
          </p:cNvPr>
          <p:cNvSpPr txBox="1"/>
          <p:nvPr/>
        </p:nvSpPr>
        <p:spPr>
          <a:xfrm>
            <a:off x="4156865" y="2967795"/>
            <a:ext cx="25939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dirty="0"/>
              <a:t>Sudjelovanje u kreiranju optimalne regulative pogodne za samo-održivost projekta </a:t>
            </a:r>
            <a:endParaRPr lang="en-US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D9694-911D-43C9-B320-7E0A52C758EF}"/>
              </a:ext>
            </a:extLst>
          </p:cNvPr>
          <p:cNvSpPr txBox="1"/>
          <p:nvPr/>
        </p:nvSpPr>
        <p:spPr>
          <a:xfrm>
            <a:off x="7155900" y="2916792"/>
            <a:ext cx="28335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 b="1" dirty="0"/>
              <a:t>TROŠKOVI</a:t>
            </a:r>
          </a:p>
          <a:p>
            <a:pPr algn="ctr"/>
            <a:r>
              <a:rPr lang="hr-HR" sz="1400" dirty="0"/>
              <a:t>Naknade za korištenje cestovnog zemljišta i visoke snage punjenja</a:t>
            </a:r>
            <a:endParaRPr lang="en-US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CA8D46F-2A7C-4581-8790-B544C15CCD6C}"/>
              </a:ext>
            </a:extLst>
          </p:cNvPr>
          <p:cNvGrpSpPr/>
          <p:nvPr/>
        </p:nvGrpSpPr>
        <p:grpSpPr>
          <a:xfrm>
            <a:off x="2140324" y="2421699"/>
            <a:ext cx="389466" cy="387023"/>
            <a:chOff x="2140324" y="2350730"/>
            <a:chExt cx="389466" cy="3870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7C5500-F9A4-467C-8E25-6BB8876119E7}"/>
                </a:ext>
              </a:extLst>
            </p:cNvPr>
            <p:cNvSpPr/>
            <p:nvPr/>
          </p:nvSpPr>
          <p:spPr>
            <a:xfrm>
              <a:off x="2140324" y="2350730"/>
              <a:ext cx="389466" cy="387023"/>
            </a:xfrm>
            <a:prstGeom prst="rect">
              <a:avLst/>
            </a:prstGeom>
            <a:solidFill>
              <a:srgbClr val="D92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F96B679-F6DF-4A83-9757-D84D042D0A2B}"/>
                </a:ext>
              </a:extLst>
            </p:cNvPr>
            <p:cNvCxnSpPr/>
            <p:nvPr/>
          </p:nvCxnSpPr>
          <p:spPr>
            <a:xfrm>
              <a:off x="2335057" y="2415984"/>
              <a:ext cx="0" cy="25651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7438395-2DD6-428A-9EF1-052D0C9E1F42}"/>
              </a:ext>
            </a:extLst>
          </p:cNvPr>
          <p:cNvGrpSpPr/>
          <p:nvPr/>
        </p:nvGrpSpPr>
        <p:grpSpPr>
          <a:xfrm>
            <a:off x="5213724" y="2421699"/>
            <a:ext cx="389466" cy="387023"/>
            <a:chOff x="5213724" y="2350730"/>
            <a:chExt cx="389466" cy="38702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142CA9F-7A1E-4F05-90F1-2D8D9A396328}"/>
                </a:ext>
              </a:extLst>
            </p:cNvPr>
            <p:cNvSpPr/>
            <p:nvPr/>
          </p:nvSpPr>
          <p:spPr>
            <a:xfrm>
              <a:off x="5213724" y="2350730"/>
              <a:ext cx="389466" cy="387023"/>
            </a:xfrm>
            <a:prstGeom prst="rect">
              <a:avLst/>
            </a:prstGeom>
            <a:solidFill>
              <a:srgbClr val="D92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11E6D27-D326-4D85-8BD4-4783E63C77F4}"/>
                </a:ext>
              </a:extLst>
            </p:cNvPr>
            <p:cNvCxnSpPr/>
            <p:nvPr/>
          </p:nvCxnSpPr>
          <p:spPr>
            <a:xfrm>
              <a:off x="5408457" y="2415984"/>
              <a:ext cx="0" cy="25651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CB3F28-A455-4417-8A23-47A343007CB0}"/>
              </a:ext>
            </a:extLst>
          </p:cNvPr>
          <p:cNvGrpSpPr/>
          <p:nvPr/>
        </p:nvGrpSpPr>
        <p:grpSpPr>
          <a:xfrm>
            <a:off x="8377923" y="2421699"/>
            <a:ext cx="389466" cy="387023"/>
            <a:chOff x="8377923" y="2350730"/>
            <a:chExt cx="389466" cy="3870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67847BA-8FE6-472B-B953-DC25C985DCA1}"/>
                </a:ext>
              </a:extLst>
            </p:cNvPr>
            <p:cNvSpPr/>
            <p:nvPr/>
          </p:nvSpPr>
          <p:spPr>
            <a:xfrm>
              <a:off x="8377923" y="2350730"/>
              <a:ext cx="389466" cy="387023"/>
            </a:xfrm>
            <a:prstGeom prst="rect">
              <a:avLst/>
            </a:prstGeom>
            <a:solidFill>
              <a:srgbClr val="D922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8A52642-2282-4E44-8461-80B0D37B295E}"/>
                </a:ext>
              </a:extLst>
            </p:cNvPr>
            <p:cNvCxnSpPr/>
            <p:nvPr/>
          </p:nvCxnSpPr>
          <p:spPr>
            <a:xfrm>
              <a:off x="8572656" y="2415984"/>
              <a:ext cx="0" cy="25651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68" y="3983408"/>
            <a:ext cx="1031231" cy="39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790" y="3865533"/>
            <a:ext cx="955294" cy="8853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0756" y="4920154"/>
            <a:ext cx="1616649" cy="9036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9" t="12276" b="10688"/>
          <a:stretch/>
        </p:blipFill>
        <p:spPr>
          <a:xfrm rot="5400000">
            <a:off x="6862943" y="4188506"/>
            <a:ext cx="3186218" cy="212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22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Digitalizacija usluge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749906" y="2082805"/>
            <a:ext cx="2178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00B050"/>
                </a:solidFill>
              </a:rPr>
              <a:t>PLUG AND CHARGE</a:t>
            </a:r>
            <a:endParaRPr lang="en-US" sz="3600" dirty="0">
              <a:solidFill>
                <a:srgbClr val="00B05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09244" y="2959968"/>
            <a:ext cx="239324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77" y="4138373"/>
            <a:ext cx="5032412" cy="24967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b="2881"/>
          <a:stretch/>
        </p:blipFill>
        <p:spPr>
          <a:xfrm>
            <a:off x="6283073" y="1052146"/>
            <a:ext cx="2129308" cy="38156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0258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Komercijalizacija usluge</a:t>
            </a:r>
            <a:endParaRPr lang="hr-HR" dirty="0"/>
          </a:p>
        </p:txBody>
      </p:sp>
      <p:sp>
        <p:nvSpPr>
          <p:cNvPr id="3" name="Rectangle 2"/>
          <p:cNvSpPr/>
          <p:nvPr/>
        </p:nvSpPr>
        <p:spPr>
          <a:xfrm>
            <a:off x="1033992" y="2438027"/>
            <a:ext cx="2138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600" dirty="0">
                <a:solidFill>
                  <a:srgbClr val="00B050"/>
                </a:solidFill>
              </a:rPr>
              <a:t>Q1 2022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087" y="365126"/>
            <a:ext cx="2449453" cy="47921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3467597" y="2758913"/>
            <a:ext cx="1354667" cy="22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53" y="3647990"/>
            <a:ext cx="5500335" cy="2727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1" y="1351186"/>
            <a:ext cx="2997112" cy="33480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312357" y="5324467"/>
            <a:ext cx="3845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800" dirty="0"/>
              <a:t>Integracija kartičnog poslovanja u postojeći sustav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93689" y="5232134"/>
            <a:ext cx="668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600" dirty="0">
                <a:solidFill>
                  <a:srgbClr val="FF0000"/>
                </a:solidFill>
                <a:latin typeface="Arial Black" panose="020B0A04020102020204" pitchFamily="34" charset="0"/>
              </a:rPr>
              <a:t>!</a:t>
            </a:r>
            <a:endParaRPr lang="en-US" sz="9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3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906" y="365126"/>
            <a:ext cx="9407902" cy="1250081"/>
          </a:xfrm>
        </p:spPr>
        <p:txBody>
          <a:bodyPr/>
          <a:lstStyle/>
          <a:p>
            <a:r>
              <a:rPr lang="hr-HR" sz="3600" b="1" dirty="0">
                <a:solidFill>
                  <a:schemeClr val="accent6"/>
                </a:solidFill>
                <a:latin typeface="Arial" charset="0"/>
                <a:ea typeface="Arial" charset="0"/>
                <a:cs typeface="Arial" charset="0"/>
              </a:rPr>
              <a:t>Pružanje usluge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17" y="1313849"/>
            <a:ext cx="3516348" cy="2637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12" y="1313850"/>
            <a:ext cx="3516348" cy="26372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48" y="4130151"/>
            <a:ext cx="3469900" cy="26024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0"/>
          <a:stretch/>
        </p:blipFill>
        <p:spPr>
          <a:xfrm>
            <a:off x="225779" y="4130151"/>
            <a:ext cx="2833510" cy="26024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2" b="6875"/>
          <a:stretch/>
        </p:blipFill>
        <p:spPr>
          <a:xfrm>
            <a:off x="7353307" y="4129438"/>
            <a:ext cx="3032471" cy="2603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2054" y="580834"/>
            <a:ext cx="3851744" cy="288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29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EP SHEMA BOJA">
      <a:dk1>
        <a:srgbClr val="595959"/>
      </a:dk1>
      <a:lt1>
        <a:sysClr val="window" lastClr="FFFFFF"/>
      </a:lt1>
      <a:dk2>
        <a:srgbClr val="2F5897"/>
      </a:dk2>
      <a:lt2>
        <a:srgbClr val="E4E9EF"/>
      </a:lt2>
      <a:accent1>
        <a:srgbClr val="234171"/>
      </a:accent1>
      <a:accent2>
        <a:srgbClr val="BF0000"/>
      </a:accent2>
      <a:accent3>
        <a:srgbClr val="A9C0E4"/>
      </a:accent3>
      <a:accent4>
        <a:srgbClr val="2F75FF"/>
      </a:accent4>
      <a:accent5>
        <a:srgbClr val="FF0000"/>
      </a:accent5>
      <a:accent6>
        <a:srgbClr val="758085"/>
      </a:accent6>
      <a:hlink>
        <a:srgbClr val="002060"/>
      </a:hlink>
      <a:folHlink>
        <a:srgbClr val="B2B2B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pi studeni prosinac pptx.potx" id="{E9BFA1E0-1DF0-4951-8D1D-09D236B31D17}" vid="{35F6BF88-214B-4AEF-B2DE-6BBCBA00645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NEOS colors">
      <a:dk1>
        <a:srgbClr val="242E45"/>
      </a:dk1>
      <a:lt1>
        <a:srgbClr val="F3F4F9"/>
      </a:lt1>
      <a:dk2>
        <a:srgbClr val="33B9C8"/>
      </a:dk2>
      <a:lt2>
        <a:srgbClr val="DCDDE7"/>
      </a:lt2>
      <a:accent1>
        <a:srgbClr val="6386C5"/>
      </a:accent1>
      <a:accent2>
        <a:srgbClr val="5E2572"/>
      </a:accent2>
      <a:accent3>
        <a:srgbClr val="5D6066"/>
      </a:accent3>
      <a:accent4>
        <a:srgbClr val="4AB9B1"/>
      </a:accent4>
      <a:accent5>
        <a:srgbClr val="E12648"/>
      </a:accent5>
      <a:accent6>
        <a:srgbClr val="33133F"/>
      </a:accent6>
      <a:hlink>
        <a:srgbClr val="33B9C8"/>
      </a:hlink>
      <a:folHlink>
        <a:srgbClr val="242E4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FA86B4B86C2EB4EA0C36F4A02EDE083" ma:contentTypeVersion="0" ma:contentTypeDescription="Stvaranje novog dokumenta." ma:contentTypeScope="" ma:versionID="38f5b68de4b62eb344dec9452bf5562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3a97e57f17dc6da829d89cd5bbcb0b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641887-2228-4B7B-B3E4-60A4DF500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B42D04-4DA4-4CB5-AF94-9B0CA060AA1D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10FE5B2-6248-445C-A29B-CEA3514208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Hepi studeni prosinac pptx</Template>
  <TotalTime>2584</TotalTime>
  <Words>1581</Words>
  <Application>Microsoft Office PowerPoint</Application>
  <PresentationFormat>Custom</PresentationFormat>
  <Paragraphs>339</Paragraphs>
  <Slides>28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☞INDUSTRY</vt:lpstr>
      <vt:lpstr>☞INDUSTRY ULTRA</vt:lpstr>
      <vt:lpstr>Arial</vt:lpstr>
      <vt:lpstr>Arial Black</vt:lpstr>
      <vt:lpstr>Axiforma Light</vt:lpstr>
      <vt:lpstr>Calibri</vt:lpstr>
      <vt:lpstr>Calibri Light</vt:lpstr>
      <vt:lpstr>Glegoo</vt:lpstr>
      <vt:lpstr>Industry-Black</vt:lpstr>
      <vt:lpstr>Industry-Bold</vt:lpstr>
      <vt:lpstr>Industry-Medium</vt:lpstr>
      <vt:lpstr>Kontrapunkt Bob Bold</vt:lpstr>
      <vt:lpstr>Lato Heavy</vt:lpstr>
      <vt:lpstr>Lato Light</vt:lpstr>
      <vt:lpstr>Lato Medium</vt:lpstr>
      <vt:lpstr>Roboto Medium</vt:lpstr>
      <vt:lpstr>Segoe UI</vt:lpstr>
      <vt:lpstr>Simple-Line-Icons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Ciljevi e-mobilnosti </vt:lpstr>
      <vt:lpstr>Eko sustav e-mobilnosti </vt:lpstr>
      <vt:lpstr>E-mobilnost u HEP-u </vt:lpstr>
      <vt:lpstr>Poslovni izazovi </vt:lpstr>
      <vt:lpstr>Digitalizacija usluge</vt:lpstr>
      <vt:lpstr>Komercijalizacija usluge</vt:lpstr>
      <vt:lpstr>Pružanje usluge</vt:lpstr>
      <vt:lpstr>NEOS</vt:lpstr>
      <vt:lpstr>ABOUT NEOS</vt:lpstr>
      <vt:lpstr>BUSINESS DOMAIN KNOWLEDGE</vt:lpstr>
      <vt:lpstr>PUNIONICE EL. VOZILA– INTEGRACIJA 1. FAZA</vt:lpstr>
      <vt:lpstr>PUNIONICE EL. VOZILA– INTEGRACIJA – 2. FAZA</vt:lpstr>
      <vt:lpstr>PODATKOVNA INTEGRACIJA</vt:lpstr>
      <vt:lpstr>ANALIZA PODATAKA</vt:lpstr>
      <vt:lpstr>PRIKAZ PODATAKA</vt:lpstr>
      <vt:lpstr> Deep dive into BigEVData  </vt:lpstr>
      <vt:lpstr>Zašto EV?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Petra Ružman Puntarić</dc:creator>
  <cp:lastModifiedBy>Davor Ranković</cp:lastModifiedBy>
  <cp:revision>171</cp:revision>
  <cp:lastPrinted>2022-02-11T13:23:31Z</cp:lastPrinted>
  <dcterms:created xsi:type="dcterms:W3CDTF">2017-11-21T10:53:42Z</dcterms:created>
  <dcterms:modified xsi:type="dcterms:W3CDTF">2022-05-18T08:32:31Z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0x010100CFA86B4B86C2EB4EA0C36F4A02EDE083</vt:lpwstr>
  </property>
</Properties>
</file>